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513" r:id="rId2"/>
    <p:sldId id="505" r:id="rId3"/>
    <p:sldId id="502" r:id="rId4"/>
    <p:sldId id="503" r:id="rId5"/>
    <p:sldId id="499" r:id="rId6"/>
    <p:sldId id="374" r:id="rId7"/>
    <p:sldId id="332" r:id="rId8"/>
    <p:sldId id="333" r:id="rId9"/>
    <p:sldId id="334" r:id="rId10"/>
    <p:sldId id="345" r:id="rId11"/>
    <p:sldId id="346" r:id="rId12"/>
    <p:sldId id="272" r:id="rId13"/>
    <p:sldId id="443" r:id="rId14"/>
    <p:sldId id="514" r:id="rId15"/>
    <p:sldId id="337" r:id="rId16"/>
    <p:sldId id="353" r:id="rId17"/>
    <p:sldId id="469" r:id="rId18"/>
    <p:sldId id="470" r:id="rId19"/>
    <p:sldId id="471" r:id="rId20"/>
    <p:sldId id="472" r:id="rId21"/>
    <p:sldId id="473" r:id="rId22"/>
    <p:sldId id="474" r:id="rId23"/>
    <p:sldId id="339" r:id="rId24"/>
    <p:sldId id="406" r:id="rId25"/>
    <p:sldId id="407" r:id="rId26"/>
    <p:sldId id="468" r:id="rId27"/>
    <p:sldId id="510" r:id="rId28"/>
    <p:sldId id="340" r:id="rId29"/>
    <p:sldId id="278" r:id="rId30"/>
    <p:sldId id="409" r:id="rId31"/>
    <p:sldId id="284" r:id="rId32"/>
    <p:sldId id="342" r:id="rId33"/>
    <p:sldId id="416" r:id="rId34"/>
    <p:sldId id="420" r:id="rId35"/>
    <p:sldId id="422" r:id="rId36"/>
    <p:sldId id="421" r:id="rId37"/>
    <p:sldId id="424" r:id="rId38"/>
    <p:sldId id="423" r:id="rId39"/>
    <p:sldId id="425" r:id="rId40"/>
    <p:sldId id="511" r:id="rId41"/>
    <p:sldId id="315" r:id="rId42"/>
    <p:sldId id="431" r:id="rId43"/>
    <p:sldId id="316" r:id="rId44"/>
    <p:sldId id="441" r:id="rId45"/>
    <p:sldId id="504" r:id="rId46"/>
    <p:sldId id="447" r:id="rId47"/>
    <p:sldId id="395" r:id="rId48"/>
    <p:sldId id="324" r:id="rId49"/>
    <p:sldId id="428" r:id="rId50"/>
    <p:sldId id="347" r:id="rId51"/>
    <p:sldId id="320" r:id="rId52"/>
    <p:sldId id="429" r:id="rId53"/>
    <p:sldId id="323" r:id="rId54"/>
    <p:sldId id="348" r:id="rId55"/>
    <p:sldId id="379" r:id="rId56"/>
    <p:sldId id="349" r:id="rId57"/>
    <p:sldId id="352" r:id="rId58"/>
    <p:sldId id="485" r:id="rId59"/>
    <p:sldId id="486" r:id="rId60"/>
  </p:sldIdLst>
  <p:sldSz cx="9144000" cy="6858000" type="screen4x3"/>
  <p:notesSz cx="6858000" cy="9144000"/>
  <p:defaultTextStyle>
    <a:defPPr>
      <a:defRPr lang="de-DE"/>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1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EAE3A"/>
    <a:srgbClr val="FFCC66"/>
    <a:srgbClr val="33CC33"/>
    <a:srgbClr val="FF0000"/>
    <a:srgbClr val="FFFF00"/>
    <a:srgbClr val="84F89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4660"/>
  </p:normalViewPr>
  <p:slideViewPr>
    <p:cSldViewPr>
      <p:cViewPr varScale="1">
        <p:scale>
          <a:sx n="74" d="100"/>
          <a:sy n="74" d="100"/>
        </p:scale>
        <p:origin x="1410" y="60"/>
      </p:cViewPr>
      <p:guideLst>
        <p:guide orient="horz" pos="1200"/>
        <p:guide pos="1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fr-FR"/>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fr-FR"/>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fr-FR"/>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F156560F-80C8-4E01-AE17-AC820653EAF2}" type="slidenum">
              <a:rPr lang="fr-FR" altLang="de-DE"/>
              <a:pPr/>
              <a:t>‹Nr.›</a:t>
            </a:fld>
            <a:endParaRPr lang="fr-FR" altLang="de-DE"/>
          </a:p>
        </p:txBody>
      </p:sp>
    </p:spTree>
    <p:extLst>
      <p:ext uri="{BB962C8B-B14F-4D97-AF65-F5344CB8AC3E}">
        <p14:creationId xmlns:p14="http://schemas.microsoft.com/office/powerpoint/2010/main" val="195188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de-DE"/>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de-DE"/>
          </a:p>
        </p:txBody>
      </p:sp>
      <p:sp>
        <p:nvSpPr>
          <p:cNvPr id="62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de-DE"/>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22C9F506-261A-4578-B0E9-648791A1A964}" type="slidenum">
              <a:rPr lang="de-DE" altLang="de-DE"/>
              <a:pPr/>
              <a:t>‹Nr.›</a:t>
            </a:fld>
            <a:endParaRPr lang="de-DE" altLang="de-DE"/>
          </a:p>
        </p:txBody>
      </p:sp>
    </p:spTree>
    <p:extLst>
      <p:ext uri="{BB962C8B-B14F-4D97-AF65-F5344CB8AC3E}">
        <p14:creationId xmlns:p14="http://schemas.microsoft.com/office/powerpoint/2010/main" val="221952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067CF46-4765-4D60-B9DE-CA2E763911D5}" type="slidenum">
              <a:rPr lang="de-DE" altLang="de-DE" sz="1200" b="0">
                <a:latin typeface="Times New Roman" panose="02020603050405020304" pitchFamily="18" charset="0"/>
              </a:rPr>
              <a:pPr/>
              <a:t>2</a:t>
            </a:fld>
            <a:endParaRPr lang="de-DE" altLang="de-DE" sz="1200" b="0">
              <a:latin typeface="Times New Roman" panose="02020603050405020304"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359327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104949A-9DAB-4E7A-B826-A65189F55E92}" type="slidenum">
              <a:rPr lang="de-DE" altLang="de-DE" sz="1200" b="0">
                <a:latin typeface="Times New Roman" panose="02020603050405020304" pitchFamily="18" charset="0"/>
              </a:rPr>
              <a:pPr/>
              <a:t>11</a:t>
            </a:fld>
            <a:endParaRPr lang="de-DE" altLang="de-DE" sz="1200" b="0">
              <a:latin typeface="Times New Roman" panose="02020603050405020304" pitchFamily="18"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10894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8E1450F-2A5A-426A-826D-A268A3DEF244}" type="slidenum">
              <a:rPr lang="de-DE" altLang="de-DE" sz="1200" b="0">
                <a:latin typeface="Times New Roman" panose="02020603050405020304" pitchFamily="18" charset="0"/>
              </a:rPr>
              <a:pPr/>
              <a:t>12</a:t>
            </a:fld>
            <a:endParaRPr lang="de-DE" altLang="de-DE" sz="1200" b="0">
              <a:latin typeface="Times New Roman" panose="02020603050405020304" pitchFamily="18"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31138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43ECA04-E19E-4A66-80D2-6B3D4E858AF8}" type="slidenum">
              <a:rPr lang="de-DE" altLang="de-DE" sz="1200" b="0">
                <a:latin typeface="Times New Roman" panose="02020603050405020304" pitchFamily="18" charset="0"/>
              </a:rPr>
              <a:pPr/>
              <a:t>13</a:t>
            </a:fld>
            <a:endParaRPr lang="de-DE" altLang="de-DE" sz="1200" b="0">
              <a:latin typeface="Times New Roman" panose="02020603050405020304"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70642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EFB400F-7BFD-4E65-9809-768B86AB63AC}" type="slidenum">
              <a:rPr lang="de-DE" altLang="de-DE" sz="1200" b="0">
                <a:latin typeface="Times New Roman" panose="02020603050405020304" pitchFamily="18" charset="0"/>
              </a:rPr>
              <a:pPr/>
              <a:t>14</a:t>
            </a:fld>
            <a:endParaRPr lang="de-DE" altLang="de-DE" sz="1200" b="0">
              <a:latin typeface="Times New Roman" panose="02020603050405020304" pitchFamily="18"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3210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9A4EB37-6EBD-4928-BF27-6CA812138E3D}" type="slidenum">
              <a:rPr lang="de-DE" altLang="de-DE" sz="1200" b="0">
                <a:latin typeface="Times New Roman" panose="02020603050405020304" pitchFamily="18" charset="0"/>
              </a:rPr>
              <a:pPr/>
              <a:t>15</a:t>
            </a:fld>
            <a:endParaRPr lang="de-DE" altLang="de-DE" sz="1200" b="0">
              <a:latin typeface="Times New Roman" panose="02020603050405020304" pitchFamily="18"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46063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3F73E7A-3EC0-4526-AFB3-A274AC96938F}" type="slidenum">
              <a:rPr lang="de-DE" altLang="de-DE" sz="1200" b="0">
                <a:latin typeface="Times New Roman" panose="02020603050405020304" pitchFamily="18" charset="0"/>
              </a:rPr>
              <a:pPr/>
              <a:t>16</a:t>
            </a:fld>
            <a:endParaRPr lang="de-DE" altLang="de-DE" sz="1200" b="0">
              <a:latin typeface="Times New Roman" panose="02020603050405020304" pitchFamily="18"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78803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2F44289-38B8-4601-BEA9-99407D9DF4F7}" type="slidenum">
              <a:rPr lang="de-DE" altLang="de-DE" sz="1200" b="0">
                <a:latin typeface="Times New Roman" panose="02020603050405020304" pitchFamily="18" charset="0"/>
              </a:rPr>
              <a:pPr/>
              <a:t>23</a:t>
            </a:fld>
            <a:endParaRPr lang="de-DE" altLang="de-DE" sz="1200" b="0">
              <a:latin typeface="Times New Roman" panose="02020603050405020304" pitchFamily="18"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32321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2EBAA84-DDCB-4366-A375-8B7939EE9F6A}" type="slidenum">
              <a:rPr lang="de-DE" altLang="de-DE" sz="1200" b="0">
                <a:latin typeface="Times New Roman" panose="02020603050405020304" pitchFamily="18" charset="0"/>
              </a:rPr>
              <a:pPr/>
              <a:t>24</a:t>
            </a:fld>
            <a:endParaRPr lang="de-DE" altLang="de-DE" sz="1200" b="0">
              <a:latin typeface="Times New Roman" panose="02020603050405020304"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034711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3F623B0-6FA8-4AAC-A198-8513AE6E39AB}" type="slidenum">
              <a:rPr lang="de-DE" altLang="de-DE" sz="1200" b="0">
                <a:latin typeface="Times New Roman" panose="02020603050405020304" pitchFamily="18" charset="0"/>
              </a:rPr>
              <a:pPr/>
              <a:t>25</a:t>
            </a:fld>
            <a:endParaRPr lang="de-DE" altLang="de-DE" sz="1200" b="0">
              <a:latin typeface="Times New Roman" panose="02020603050405020304" pitchFamily="18"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373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9EC312A-B880-470D-824B-8986E8B54DA9}" type="slidenum">
              <a:rPr lang="de-DE" altLang="de-DE" sz="1200" b="0">
                <a:latin typeface="Times New Roman" panose="02020603050405020304" pitchFamily="18" charset="0"/>
              </a:rPr>
              <a:pPr/>
              <a:t>26</a:t>
            </a:fld>
            <a:endParaRPr lang="de-DE" altLang="de-DE" sz="1200" b="0">
              <a:latin typeface="Times New Roman" panose="02020603050405020304" pitchFamily="18"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0140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BD1078E-DA91-4612-B5A8-B8544914507B}" type="slidenum">
              <a:rPr lang="de-DE" altLang="de-DE" sz="1200" b="0">
                <a:latin typeface="Times New Roman" panose="02020603050405020304" pitchFamily="18" charset="0"/>
              </a:rPr>
              <a:pPr/>
              <a:t>3</a:t>
            </a:fld>
            <a:endParaRPr lang="de-DE" altLang="de-DE" sz="1200" b="0">
              <a:latin typeface="Times New Roman" panose="02020603050405020304"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de-DE" smtClean="0"/>
          </a:p>
        </p:txBody>
      </p:sp>
    </p:spTree>
    <p:extLst>
      <p:ext uri="{BB962C8B-B14F-4D97-AF65-F5344CB8AC3E}">
        <p14:creationId xmlns:p14="http://schemas.microsoft.com/office/powerpoint/2010/main" val="355311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1CFF801-1EA9-4906-B782-7182265308EE}" type="slidenum">
              <a:rPr lang="de-DE" altLang="de-DE" sz="1200" b="0">
                <a:latin typeface="Times New Roman" panose="02020603050405020304" pitchFamily="18" charset="0"/>
              </a:rPr>
              <a:pPr/>
              <a:t>27</a:t>
            </a:fld>
            <a:endParaRPr lang="de-DE" altLang="de-DE" sz="1200" b="0">
              <a:latin typeface="Times New Roman" panose="02020603050405020304"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97771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4FA5BC3-5619-4EB6-8BC4-7FC4957BDAD1}" type="slidenum">
              <a:rPr lang="de-DE" altLang="de-DE" sz="1200" b="0">
                <a:latin typeface="Times New Roman" panose="02020603050405020304" pitchFamily="18" charset="0"/>
              </a:rPr>
              <a:pPr/>
              <a:t>28</a:t>
            </a:fld>
            <a:endParaRPr lang="de-DE" altLang="de-DE" sz="1200" b="0">
              <a:latin typeface="Times New Roman" panose="02020603050405020304" pitchFamily="18"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3631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86E5282-AB14-428B-B23B-D49C512BE222}" type="slidenum">
              <a:rPr lang="de-DE" altLang="de-DE" sz="1200" b="0">
                <a:latin typeface="Times New Roman" panose="02020603050405020304" pitchFamily="18" charset="0"/>
              </a:rPr>
              <a:pPr/>
              <a:t>29</a:t>
            </a:fld>
            <a:endParaRPr lang="de-DE" altLang="de-DE" sz="1200" b="0">
              <a:latin typeface="Times New Roman" panose="02020603050405020304"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414717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689B845-C1E7-470B-BE26-C2617EF8D545}" type="slidenum">
              <a:rPr lang="de-DE" altLang="de-DE" sz="1200" b="0">
                <a:latin typeface="Times New Roman" panose="02020603050405020304" pitchFamily="18" charset="0"/>
              </a:rPr>
              <a:pPr/>
              <a:t>30</a:t>
            </a:fld>
            <a:endParaRPr lang="de-DE" altLang="de-DE" sz="1200" b="0">
              <a:latin typeface="Times New Roman" panose="02020603050405020304"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316216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01F8B9A-A65A-46B3-BDD9-286DBCE5B88B}" type="slidenum">
              <a:rPr lang="de-DE" altLang="de-DE" sz="1200" b="0">
                <a:latin typeface="Times New Roman" panose="02020603050405020304" pitchFamily="18" charset="0"/>
              </a:rPr>
              <a:pPr/>
              <a:t>31</a:t>
            </a:fld>
            <a:endParaRPr lang="de-DE" altLang="de-DE" sz="1200" b="0">
              <a:latin typeface="Times New Roman" panose="02020603050405020304" pitchFamily="18"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96959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4566676-4CA6-4BB5-9D89-772A8DBC78A7}" type="slidenum">
              <a:rPr lang="de-DE" altLang="de-DE" sz="1200" b="0">
                <a:latin typeface="Times New Roman" panose="02020603050405020304" pitchFamily="18" charset="0"/>
              </a:rPr>
              <a:pPr/>
              <a:t>32</a:t>
            </a:fld>
            <a:endParaRPr lang="de-DE" altLang="de-DE" sz="1200" b="0">
              <a:latin typeface="Times New Roman" panose="02020603050405020304"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2246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AB2DE74-7D6A-47BF-BA63-DC85D843A12C}" type="slidenum">
              <a:rPr lang="de-DE" altLang="de-DE" sz="1200" b="0">
                <a:latin typeface="Times New Roman" panose="02020603050405020304" pitchFamily="18" charset="0"/>
              </a:rPr>
              <a:pPr/>
              <a:t>33</a:t>
            </a:fld>
            <a:endParaRPr lang="de-DE" altLang="de-DE" sz="1200" b="0">
              <a:latin typeface="Times New Roman" panose="02020603050405020304" pitchFamily="18"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483313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F69A2C8-BD94-4AAB-89A9-9FBCA4AFC9F9}" type="slidenum">
              <a:rPr lang="de-DE" altLang="de-DE" sz="1200" b="0">
                <a:latin typeface="Times New Roman" panose="02020603050405020304" pitchFamily="18" charset="0"/>
              </a:rPr>
              <a:pPr/>
              <a:t>34</a:t>
            </a:fld>
            <a:endParaRPr lang="de-DE" altLang="de-DE" sz="1200" b="0">
              <a:latin typeface="Times New Roman" panose="02020603050405020304"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173342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B21B8D9-D621-42D6-92CD-E01755B5FF13}" type="slidenum">
              <a:rPr lang="de-DE" altLang="de-DE" sz="1200" b="0">
                <a:latin typeface="Times New Roman" panose="02020603050405020304" pitchFamily="18" charset="0"/>
              </a:rPr>
              <a:pPr/>
              <a:t>35</a:t>
            </a:fld>
            <a:endParaRPr lang="de-DE" altLang="de-DE" sz="1200" b="0">
              <a:latin typeface="Times New Roman" panose="02020603050405020304" pitchFamily="18"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161215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5B91E73-C1B1-447C-A1CE-79B016C7E13B}" type="slidenum">
              <a:rPr lang="de-DE" altLang="de-DE" sz="1200" b="0">
                <a:latin typeface="Times New Roman" panose="02020603050405020304" pitchFamily="18" charset="0"/>
              </a:rPr>
              <a:pPr/>
              <a:t>36</a:t>
            </a:fld>
            <a:endParaRPr lang="de-DE" altLang="de-DE" sz="1200" b="0">
              <a:latin typeface="Times New Roman" panose="02020603050405020304" pitchFamily="18"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24299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4249EF8-701E-4B76-A13C-B6D105E8ED08}" type="slidenum">
              <a:rPr lang="de-DE" altLang="de-DE" sz="1200" b="0">
                <a:latin typeface="Times New Roman" panose="02020603050405020304" pitchFamily="18" charset="0"/>
              </a:rPr>
              <a:pPr/>
              <a:t>4</a:t>
            </a:fld>
            <a:endParaRPr lang="de-DE" altLang="de-DE" sz="1200" b="0">
              <a:latin typeface="Times New Roman" panose="02020603050405020304"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181667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BC0B890-ECF7-4592-8A2F-C26884FCA61B}" type="slidenum">
              <a:rPr lang="de-DE" altLang="de-DE" sz="1200" b="0">
                <a:latin typeface="Times New Roman" panose="02020603050405020304" pitchFamily="18" charset="0"/>
              </a:rPr>
              <a:pPr/>
              <a:t>37</a:t>
            </a:fld>
            <a:endParaRPr lang="de-DE" altLang="de-DE" sz="1200" b="0">
              <a:latin typeface="Times New Roman" panose="02020603050405020304"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09035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4F3F988-916C-404F-933E-5324C33ABE8C}" type="slidenum">
              <a:rPr lang="de-DE" altLang="de-DE" sz="1200" b="0">
                <a:latin typeface="Times New Roman" panose="02020603050405020304" pitchFamily="18" charset="0"/>
              </a:rPr>
              <a:pPr/>
              <a:t>38</a:t>
            </a:fld>
            <a:endParaRPr lang="de-DE" altLang="de-DE" sz="1200" b="0">
              <a:latin typeface="Times New Roman" panose="02020603050405020304" pitchFamily="18"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55655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79D76FD-EE66-4066-896F-8994B00A6C07}" type="slidenum">
              <a:rPr lang="de-DE" altLang="de-DE" sz="1200" b="0">
                <a:latin typeface="Times New Roman" panose="02020603050405020304" pitchFamily="18" charset="0"/>
              </a:rPr>
              <a:pPr/>
              <a:t>39</a:t>
            </a:fld>
            <a:endParaRPr lang="de-DE" altLang="de-DE" sz="1200" b="0">
              <a:latin typeface="Times New Roman" panose="02020603050405020304"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139107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C56B84-F109-4252-9022-116E5D43D567}" type="slidenum">
              <a:rPr lang="de-DE" altLang="de-DE" sz="1200" b="0">
                <a:latin typeface="Times New Roman" panose="02020603050405020304" pitchFamily="18" charset="0"/>
              </a:rPr>
              <a:pPr/>
              <a:t>40</a:t>
            </a:fld>
            <a:endParaRPr lang="de-DE" altLang="de-DE" sz="1200" b="0">
              <a:latin typeface="Times New Roman" panose="02020603050405020304"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28900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955AEE4-EACC-4427-961D-FED2F587774B}" type="slidenum">
              <a:rPr lang="de-DE" altLang="de-DE" sz="1200" b="0">
                <a:latin typeface="Times New Roman" panose="02020603050405020304" pitchFamily="18" charset="0"/>
              </a:rPr>
              <a:pPr/>
              <a:t>41</a:t>
            </a:fld>
            <a:endParaRPr lang="de-DE" altLang="de-DE" sz="1200" b="0">
              <a:latin typeface="Times New Roman" panose="02020603050405020304"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106705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E31759D-3C1A-4B21-92BA-A295978F33ED}" type="slidenum">
              <a:rPr lang="de-DE" altLang="de-DE" sz="1200" b="0">
                <a:latin typeface="Times New Roman" panose="02020603050405020304" pitchFamily="18" charset="0"/>
              </a:rPr>
              <a:pPr/>
              <a:t>42</a:t>
            </a:fld>
            <a:endParaRPr lang="de-DE" altLang="de-DE" sz="1200" b="0">
              <a:latin typeface="Times New Roman" panose="02020603050405020304"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smtClean="0"/>
          </a:p>
        </p:txBody>
      </p:sp>
    </p:spTree>
    <p:extLst>
      <p:ext uri="{BB962C8B-B14F-4D97-AF65-F5344CB8AC3E}">
        <p14:creationId xmlns:p14="http://schemas.microsoft.com/office/powerpoint/2010/main" val="458320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B2CE2B7-C966-4012-91FB-AA959AF62AB6}" type="slidenum">
              <a:rPr lang="de-DE" altLang="de-DE" sz="1200" b="0">
                <a:latin typeface="Times New Roman" panose="02020603050405020304" pitchFamily="18" charset="0"/>
              </a:rPr>
              <a:pPr/>
              <a:t>43</a:t>
            </a:fld>
            <a:endParaRPr lang="de-DE" altLang="de-DE" sz="1200" b="0">
              <a:latin typeface="Times New Roman" panose="02020603050405020304"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39595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0BDCF3D-A67E-417B-82D7-C492044C4724}" type="slidenum">
              <a:rPr lang="de-DE" altLang="de-DE" sz="1200" b="0">
                <a:latin typeface="Times New Roman" panose="02020603050405020304" pitchFamily="18" charset="0"/>
              </a:rPr>
              <a:pPr/>
              <a:t>44</a:t>
            </a:fld>
            <a:endParaRPr lang="de-DE" altLang="de-DE" sz="1200" b="0">
              <a:latin typeface="Times New Roman" panose="02020603050405020304"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866563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A0DB25B-C373-417A-BEB1-0619BC92A9C0}" type="slidenum">
              <a:rPr lang="de-DE" altLang="de-DE" sz="1200" b="0">
                <a:latin typeface="Times New Roman" panose="02020603050405020304" pitchFamily="18" charset="0"/>
              </a:rPr>
              <a:pPr/>
              <a:t>45</a:t>
            </a:fld>
            <a:endParaRPr lang="de-DE" altLang="de-DE" sz="1200" b="0">
              <a:latin typeface="Times New Roman" panose="02020603050405020304"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74315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992165A-9FF4-4A77-93A9-DD744F1F28BC}" type="slidenum">
              <a:rPr lang="de-DE" altLang="de-DE" sz="1200" b="0">
                <a:latin typeface="Times New Roman" panose="02020603050405020304" pitchFamily="18" charset="0"/>
              </a:rPr>
              <a:pPr/>
              <a:t>46</a:t>
            </a:fld>
            <a:endParaRPr lang="de-DE" altLang="de-DE" sz="1200" b="0">
              <a:latin typeface="Times New Roman" panose="02020603050405020304"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7822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6662282-56BB-4F5A-A570-18411B18A103}" type="slidenum">
              <a:rPr lang="de-DE" altLang="de-DE" sz="1200" b="0">
                <a:latin typeface="Times New Roman" panose="02020603050405020304" pitchFamily="18" charset="0"/>
              </a:rPr>
              <a:pPr/>
              <a:t>5</a:t>
            </a:fld>
            <a:endParaRPr lang="de-DE" altLang="de-DE" sz="1200" b="0">
              <a:latin typeface="Times New Roman" panose="02020603050405020304"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452618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710B785-DFA1-4D10-8B3B-DAB744E4158E}" type="slidenum">
              <a:rPr lang="de-DE" altLang="de-DE" sz="1200" b="0">
                <a:latin typeface="Times New Roman" panose="02020603050405020304" pitchFamily="18" charset="0"/>
              </a:rPr>
              <a:pPr/>
              <a:t>47</a:t>
            </a:fld>
            <a:endParaRPr lang="de-DE" altLang="de-DE" sz="1200" b="0">
              <a:latin typeface="Times New Roman" panose="02020603050405020304"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84435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0594281-7994-4B93-ABBA-9507301EB203}" type="slidenum">
              <a:rPr lang="de-DE" altLang="de-DE" sz="1200" b="0">
                <a:latin typeface="Times New Roman" panose="02020603050405020304" pitchFamily="18" charset="0"/>
              </a:rPr>
              <a:pPr/>
              <a:t>48</a:t>
            </a:fld>
            <a:endParaRPr lang="de-DE" altLang="de-DE" sz="1200" b="0">
              <a:latin typeface="Times New Roman" panose="02020603050405020304"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351889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8814A5A-17A5-4861-B23C-EF2379E8CB6E}" type="slidenum">
              <a:rPr lang="de-DE" altLang="de-DE" sz="1200" b="0">
                <a:latin typeface="Times New Roman" panose="02020603050405020304" pitchFamily="18" charset="0"/>
              </a:rPr>
              <a:pPr/>
              <a:t>49</a:t>
            </a:fld>
            <a:endParaRPr lang="de-DE" altLang="de-DE" sz="1200" b="0">
              <a:latin typeface="Times New Roman" panose="02020603050405020304"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43770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51005FF-5CF9-4A34-9C8A-BF2DD86AE22E}" type="slidenum">
              <a:rPr lang="de-DE" altLang="de-DE" sz="1200" b="0">
                <a:latin typeface="Times New Roman" panose="02020603050405020304" pitchFamily="18" charset="0"/>
              </a:rPr>
              <a:pPr/>
              <a:t>50</a:t>
            </a:fld>
            <a:endParaRPr lang="de-DE" altLang="de-DE" sz="1200" b="0">
              <a:latin typeface="Times New Roman" panose="02020603050405020304"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998808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A92B5F6-83FE-41F8-B1EC-D996AE45BE0E}" type="slidenum">
              <a:rPr lang="de-DE" altLang="de-DE" sz="1200" b="0">
                <a:latin typeface="Times New Roman" panose="02020603050405020304" pitchFamily="18" charset="0"/>
              </a:rPr>
              <a:pPr/>
              <a:t>51</a:t>
            </a:fld>
            <a:endParaRPr lang="de-DE" altLang="de-DE" sz="1200" b="0">
              <a:latin typeface="Times New Roman" panose="02020603050405020304"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731915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48F90F9-1D3F-4321-A293-1336DD4B99EE}" type="slidenum">
              <a:rPr lang="de-DE" altLang="de-DE" sz="1200" b="0">
                <a:latin typeface="Times New Roman" panose="02020603050405020304" pitchFamily="18" charset="0"/>
              </a:rPr>
              <a:pPr/>
              <a:t>52</a:t>
            </a:fld>
            <a:endParaRPr lang="de-DE" altLang="de-DE" sz="1200" b="0">
              <a:latin typeface="Times New Roman" panose="02020603050405020304"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90956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0202360-B72B-4B05-AEC1-ECB6E03231E6}" type="slidenum">
              <a:rPr lang="de-DE" altLang="de-DE" sz="1200" b="0">
                <a:latin typeface="Times New Roman" panose="02020603050405020304" pitchFamily="18" charset="0"/>
              </a:rPr>
              <a:pPr/>
              <a:t>53</a:t>
            </a:fld>
            <a:endParaRPr lang="de-DE" altLang="de-DE" sz="1200" b="0">
              <a:latin typeface="Times New Roman" panose="02020603050405020304"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775279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D7A48C6-68A2-4960-B89A-871A12E98C42}" type="slidenum">
              <a:rPr lang="de-DE" altLang="de-DE" sz="1200" b="0">
                <a:latin typeface="Times New Roman" panose="02020603050405020304" pitchFamily="18" charset="0"/>
              </a:rPr>
              <a:pPr/>
              <a:t>54</a:t>
            </a:fld>
            <a:endParaRPr lang="de-DE" altLang="de-DE" sz="1200" b="0">
              <a:latin typeface="Times New Roman" panose="02020603050405020304"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919735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E5E96E1-70ED-4210-8893-36C4DF333F1A}" type="slidenum">
              <a:rPr lang="de-DE" altLang="de-DE" sz="1200" b="0">
                <a:latin typeface="Times New Roman" panose="02020603050405020304" pitchFamily="18" charset="0"/>
              </a:rPr>
              <a:pPr/>
              <a:t>55</a:t>
            </a:fld>
            <a:endParaRPr lang="de-DE" altLang="de-DE" sz="1200" b="0">
              <a:latin typeface="Times New Roman" panose="02020603050405020304"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655660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9402578-8F14-4BA9-8F09-4FC4E9439307}" type="slidenum">
              <a:rPr lang="de-DE" altLang="de-DE" sz="1200" b="0">
                <a:latin typeface="Times New Roman" panose="02020603050405020304" pitchFamily="18" charset="0"/>
              </a:rPr>
              <a:pPr/>
              <a:t>56</a:t>
            </a:fld>
            <a:endParaRPr lang="de-DE" altLang="de-DE" sz="1200" b="0">
              <a:latin typeface="Times New Roman" panose="02020603050405020304"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145051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7A3DCD7-3618-464D-96B0-8181D097D04E}" type="slidenum">
              <a:rPr lang="de-DE" altLang="de-DE" sz="1200" b="0">
                <a:latin typeface="Times New Roman" panose="02020603050405020304" pitchFamily="18" charset="0"/>
              </a:rPr>
              <a:pPr/>
              <a:t>6</a:t>
            </a:fld>
            <a:endParaRPr lang="de-DE" altLang="de-DE" sz="1200" b="0">
              <a:latin typeface="Times New Roman" panose="02020603050405020304"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717889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C2C7AE7-6A7A-453E-9782-185883B97258}" type="slidenum">
              <a:rPr lang="de-DE" altLang="de-DE" sz="1200" b="0">
                <a:latin typeface="Times New Roman" panose="02020603050405020304" pitchFamily="18" charset="0"/>
              </a:rPr>
              <a:pPr/>
              <a:t>57</a:t>
            </a:fld>
            <a:endParaRPr lang="de-DE" altLang="de-DE" sz="1200" b="0">
              <a:latin typeface="Times New Roman" panose="02020603050405020304"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028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3F3266E-931D-435A-9131-E44D79B81EC9}" type="slidenum">
              <a:rPr lang="de-DE" altLang="de-DE" sz="1200" b="0">
                <a:latin typeface="Times New Roman" panose="02020603050405020304" pitchFamily="18" charset="0"/>
              </a:rPr>
              <a:pPr/>
              <a:t>7</a:t>
            </a:fld>
            <a:endParaRPr lang="de-DE" altLang="de-DE" sz="1200" b="0">
              <a:latin typeface="Times New Roman" panose="02020603050405020304"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93271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E13B768-6C94-4C57-8E78-C5169F6F7375}" type="slidenum">
              <a:rPr lang="de-DE" altLang="de-DE" sz="1200" b="0">
                <a:latin typeface="Times New Roman" panose="02020603050405020304" pitchFamily="18" charset="0"/>
              </a:rPr>
              <a:pPr/>
              <a:t>8</a:t>
            </a:fld>
            <a:endParaRPr lang="de-DE" altLang="de-DE" sz="1200" b="0">
              <a:latin typeface="Times New Roman" panose="02020603050405020304" pitchFamily="18"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44923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2B0A884-972D-4D00-B28F-54127416BC20}" type="slidenum">
              <a:rPr lang="de-DE" altLang="de-DE" sz="1200" b="0">
                <a:latin typeface="Times New Roman" panose="02020603050405020304" pitchFamily="18" charset="0"/>
              </a:rPr>
              <a:pPr/>
              <a:t>9</a:t>
            </a:fld>
            <a:endParaRPr lang="de-DE" altLang="de-DE" sz="1200" b="0">
              <a:latin typeface="Times New Roman" panose="02020603050405020304" pitchFamily="18"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226584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1F9B3EC-EA40-4800-AC56-036DB85CAD0C}" type="slidenum">
              <a:rPr lang="de-DE" altLang="de-DE" sz="1200" b="0">
                <a:latin typeface="Times New Roman" panose="02020603050405020304" pitchFamily="18" charset="0"/>
              </a:rPr>
              <a:pPr/>
              <a:t>10</a:t>
            </a:fld>
            <a:endParaRPr lang="de-DE" altLang="de-DE" sz="1200" b="0">
              <a:latin typeface="Times New Roman" panose="02020603050405020304" pitchFamily="18"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Tree>
    <p:extLst>
      <p:ext uri="{BB962C8B-B14F-4D97-AF65-F5344CB8AC3E}">
        <p14:creationId xmlns:p14="http://schemas.microsoft.com/office/powerpoint/2010/main" val="322108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730D777-607B-4FA4-87F9-30C79A44C8E9}" type="slidenum">
              <a:rPr lang="de-DE" altLang="de-DE"/>
              <a:pPr/>
              <a:t>‹Nr.›</a:t>
            </a:fld>
            <a:endParaRPr lang="de-DE" altLang="de-DE"/>
          </a:p>
        </p:txBody>
      </p:sp>
    </p:spTree>
    <p:extLst>
      <p:ext uri="{BB962C8B-B14F-4D97-AF65-F5344CB8AC3E}">
        <p14:creationId xmlns:p14="http://schemas.microsoft.com/office/powerpoint/2010/main" val="408898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81B46CD6-7A9D-4915-9460-428F128BEE77}" type="slidenum">
              <a:rPr lang="de-DE" altLang="de-DE"/>
              <a:pPr/>
              <a:t>‹Nr.›</a:t>
            </a:fld>
            <a:endParaRPr lang="de-DE" altLang="de-DE"/>
          </a:p>
        </p:txBody>
      </p:sp>
    </p:spTree>
    <p:extLst>
      <p:ext uri="{BB962C8B-B14F-4D97-AF65-F5344CB8AC3E}">
        <p14:creationId xmlns:p14="http://schemas.microsoft.com/office/powerpoint/2010/main" val="428017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4516D31-48E3-4B60-BBB4-BDE2AC64C770}" type="slidenum">
              <a:rPr lang="de-DE" altLang="de-DE"/>
              <a:pPr/>
              <a:t>‹Nr.›</a:t>
            </a:fld>
            <a:endParaRPr lang="de-DE" altLang="de-DE"/>
          </a:p>
        </p:txBody>
      </p:sp>
    </p:spTree>
    <p:extLst>
      <p:ext uri="{BB962C8B-B14F-4D97-AF65-F5344CB8AC3E}">
        <p14:creationId xmlns:p14="http://schemas.microsoft.com/office/powerpoint/2010/main" val="277950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B1BF6F8B-55F4-4DC1-A8E7-3E2B1BE4BC65}" type="slidenum">
              <a:rPr lang="de-DE" altLang="de-DE"/>
              <a:pPr/>
              <a:t>‹Nr.›</a:t>
            </a:fld>
            <a:endParaRPr lang="de-DE" altLang="de-DE"/>
          </a:p>
        </p:txBody>
      </p:sp>
    </p:spTree>
    <p:extLst>
      <p:ext uri="{BB962C8B-B14F-4D97-AF65-F5344CB8AC3E}">
        <p14:creationId xmlns:p14="http://schemas.microsoft.com/office/powerpoint/2010/main" val="329071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E33FC7B1-A0BA-4379-9998-239219F3C1E2}" type="slidenum">
              <a:rPr lang="de-DE" altLang="de-DE"/>
              <a:pPr/>
              <a:t>‹Nr.›</a:t>
            </a:fld>
            <a:endParaRPr lang="de-DE" altLang="de-DE"/>
          </a:p>
        </p:txBody>
      </p:sp>
    </p:spTree>
    <p:extLst>
      <p:ext uri="{BB962C8B-B14F-4D97-AF65-F5344CB8AC3E}">
        <p14:creationId xmlns:p14="http://schemas.microsoft.com/office/powerpoint/2010/main" val="409398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86578A26-8005-4FBE-8203-3BD0C1AFDA74}" type="slidenum">
              <a:rPr lang="de-DE" altLang="de-DE"/>
              <a:pPr/>
              <a:t>‹Nr.›</a:t>
            </a:fld>
            <a:endParaRPr lang="de-DE" altLang="de-DE"/>
          </a:p>
        </p:txBody>
      </p:sp>
    </p:spTree>
    <p:extLst>
      <p:ext uri="{BB962C8B-B14F-4D97-AF65-F5344CB8AC3E}">
        <p14:creationId xmlns:p14="http://schemas.microsoft.com/office/powerpoint/2010/main" val="408529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519A4144-2F66-43B5-8DE1-FB76837E016B}" type="slidenum">
              <a:rPr lang="de-DE" altLang="de-DE"/>
              <a:pPr/>
              <a:t>‹Nr.›</a:t>
            </a:fld>
            <a:endParaRPr lang="de-DE" altLang="de-DE"/>
          </a:p>
        </p:txBody>
      </p:sp>
    </p:spTree>
    <p:extLst>
      <p:ext uri="{BB962C8B-B14F-4D97-AF65-F5344CB8AC3E}">
        <p14:creationId xmlns:p14="http://schemas.microsoft.com/office/powerpoint/2010/main" val="2429076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4BBC4EB1-08F3-4092-9E9B-ED6CA86150F8}" type="slidenum">
              <a:rPr lang="de-DE" altLang="de-DE"/>
              <a:pPr/>
              <a:t>‹Nr.›</a:t>
            </a:fld>
            <a:endParaRPr lang="de-DE" altLang="de-DE"/>
          </a:p>
        </p:txBody>
      </p:sp>
    </p:spTree>
    <p:extLst>
      <p:ext uri="{BB962C8B-B14F-4D97-AF65-F5344CB8AC3E}">
        <p14:creationId xmlns:p14="http://schemas.microsoft.com/office/powerpoint/2010/main" val="383980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A7A421E-42D9-45DC-93B1-670485CA7815}" type="slidenum">
              <a:rPr lang="de-DE" altLang="de-DE"/>
              <a:pPr/>
              <a:t>‹Nr.›</a:t>
            </a:fld>
            <a:endParaRPr lang="de-DE" altLang="de-DE"/>
          </a:p>
        </p:txBody>
      </p:sp>
    </p:spTree>
    <p:extLst>
      <p:ext uri="{BB962C8B-B14F-4D97-AF65-F5344CB8AC3E}">
        <p14:creationId xmlns:p14="http://schemas.microsoft.com/office/powerpoint/2010/main" val="353023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59EE499-A669-414D-AD50-D5EDB8FA0736}" type="slidenum">
              <a:rPr lang="de-DE" altLang="de-DE"/>
              <a:pPr/>
              <a:t>‹Nr.›</a:t>
            </a:fld>
            <a:endParaRPr lang="de-DE" altLang="de-DE"/>
          </a:p>
        </p:txBody>
      </p:sp>
    </p:spTree>
    <p:extLst>
      <p:ext uri="{BB962C8B-B14F-4D97-AF65-F5344CB8AC3E}">
        <p14:creationId xmlns:p14="http://schemas.microsoft.com/office/powerpoint/2010/main" val="362412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6611C7E-EB65-489D-BEB8-C2DC7FD1D05B}" type="slidenum">
              <a:rPr lang="de-DE" altLang="de-DE"/>
              <a:pPr/>
              <a:t>‹Nr.›</a:t>
            </a:fld>
            <a:endParaRPr lang="de-DE" altLang="de-DE"/>
          </a:p>
        </p:txBody>
      </p:sp>
    </p:spTree>
    <p:extLst>
      <p:ext uri="{BB962C8B-B14F-4D97-AF65-F5344CB8AC3E}">
        <p14:creationId xmlns:p14="http://schemas.microsoft.com/office/powerpoint/2010/main" val="27952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6D18AC11-6167-4FC7-A5AF-2EE5F43191AE}" type="slidenum">
              <a:rPr lang="de-DE" altLang="de-DE"/>
              <a:pPr/>
              <a:t>‹Nr.›</a:t>
            </a:fld>
            <a:endParaRPr lang="de-DE" altLang="de-DE"/>
          </a:p>
        </p:txBody>
      </p:sp>
    </p:spTree>
    <p:extLst>
      <p:ext uri="{BB962C8B-B14F-4D97-AF65-F5344CB8AC3E}">
        <p14:creationId xmlns:p14="http://schemas.microsoft.com/office/powerpoint/2010/main" val="59944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BED9C476-1541-4AB6-B907-B0C7067F4681}" type="slidenum">
              <a:rPr lang="de-DE" altLang="de-DE"/>
              <a:pPr/>
              <a:t>‹Nr.›</a:t>
            </a:fld>
            <a:endParaRPr lang="de-DE" altLang="de-DE"/>
          </a:p>
        </p:txBody>
      </p:sp>
    </p:spTree>
    <p:extLst>
      <p:ext uri="{BB962C8B-B14F-4D97-AF65-F5344CB8AC3E}">
        <p14:creationId xmlns:p14="http://schemas.microsoft.com/office/powerpoint/2010/main" val="171395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D3262797-6FA4-4C7A-82D3-797DE132BD25}" type="slidenum">
              <a:rPr lang="de-DE" altLang="de-DE"/>
              <a:pPr/>
              <a:t>‹Nr.›</a:t>
            </a:fld>
            <a:endParaRPr lang="de-DE" altLang="de-DE"/>
          </a:p>
        </p:txBody>
      </p:sp>
    </p:spTree>
    <p:extLst>
      <p:ext uri="{BB962C8B-B14F-4D97-AF65-F5344CB8AC3E}">
        <p14:creationId xmlns:p14="http://schemas.microsoft.com/office/powerpoint/2010/main" val="379745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B14B2EC2-6301-4097-B4CB-5CBEFD156386}" type="slidenum">
              <a:rPr lang="de-DE" altLang="de-DE"/>
              <a:pPr/>
              <a:t>‹Nr.›</a:t>
            </a:fld>
            <a:endParaRPr lang="de-DE" altLang="de-DE"/>
          </a:p>
        </p:txBody>
      </p:sp>
    </p:spTree>
    <p:extLst>
      <p:ext uri="{BB962C8B-B14F-4D97-AF65-F5344CB8AC3E}">
        <p14:creationId xmlns:p14="http://schemas.microsoft.com/office/powerpoint/2010/main" val="86047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DE7BBB89-60B8-4CFB-BE65-148A0F09E1A5}" type="slidenum">
              <a:rPr lang="de-DE" altLang="de-DE"/>
              <a:pPr/>
              <a:t>‹Nr.›</a:t>
            </a:fld>
            <a:endParaRPr lang="de-DE" altLang="de-DE"/>
          </a:p>
        </p:txBody>
      </p:sp>
    </p:spTree>
    <p:extLst>
      <p:ext uri="{BB962C8B-B14F-4D97-AF65-F5344CB8AC3E}">
        <p14:creationId xmlns:p14="http://schemas.microsoft.com/office/powerpoint/2010/main" val="375737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332178D9-F6A1-48F5-8693-315F9CF8EF39}"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de/c/c6/Weintraube_01_KMJ.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c/c9/Mount_Scopus_Jusmine.J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en/6/6f/Gulf_War_coalition_map2.PNG"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en/6/6f/Gulf_War_coalition_map2.P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upload.wikimedia.org/wikipedia/commons/1/1a/Three_crosses.jp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hyperlink" Target="http://upload.wikimedia.org/wikipedia/commons/1/1a/Three_crosses.jpg"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chemeClr val="accent1"/>
          </a:solidFill>
        </p:spPr>
        <p:txBody>
          <a:bodyPr/>
          <a:lstStyle/>
          <a:p>
            <a:pPr eaLnBrk="1" hangingPunct="1"/>
            <a:r>
              <a:rPr lang="de-DE" altLang="de-DE" sz="4000" smtClean="0"/>
              <a:t>Meine Homepage:</a:t>
            </a:r>
          </a:p>
        </p:txBody>
      </p:sp>
      <p:sp>
        <p:nvSpPr>
          <p:cNvPr id="2051" name="Rectangle 3"/>
          <p:cNvSpPr>
            <a:spLocks noGrp="1" noChangeArrowheads="1"/>
          </p:cNvSpPr>
          <p:nvPr>
            <p:ph type="body" idx="1"/>
          </p:nvPr>
        </p:nvSpPr>
        <p:spPr>
          <a:xfrm>
            <a:off x="428625" y="1916113"/>
            <a:ext cx="8302625" cy="4941887"/>
          </a:xfrm>
        </p:spPr>
        <p:txBody>
          <a:bodyPr/>
          <a:lstStyle/>
          <a:p>
            <a:pPr algn="ctr" eaLnBrk="1" hangingPunct="1"/>
            <a:r>
              <a:rPr lang="de-DE" altLang="de-DE" b="1" smtClean="0">
                <a:solidFill>
                  <a:srgbClr val="FF3300"/>
                </a:solidFill>
                <a:latin typeface="Arial" panose="020B0604020202020204" pitchFamily="34" charset="0"/>
                <a:cs typeface="Arial" panose="020B0604020202020204" pitchFamily="34" charset="0"/>
              </a:rPr>
              <a:t>Herzlich willkommen!</a:t>
            </a:r>
          </a:p>
          <a:p>
            <a:pPr eaLnBrk="1" hangingPunct="1">
              <a:buFontTx/>
              <a:buNone/>
            </a:pPr>
            <a:endParaRPr lang="de-DE" altLang="de-DE" b="1" smtClean="0">
              <a:solidFill>
                <a:srgbClr val="FF3300"/>
              </a:solidFill>
              <a:latin typeface="Arial" panose="020B0604020202020204" pitchFamily="34" charset="0"/>
              <a:cs typeface="Arial" panose="020B0604020202020204" pitchFamily="34" charset="0"/>
            </a:endParaRPr>
          </a:p>
          <a:p>
            <a:pPr algn="ctr" eaLnBrk="1" hangingPunct="1">
              <a:buFontTx/>
              <a:buNone/>
            </a:pPr>
            <a:r>
              <a:rPr lang="de-DE" altLang="de-DE" b="1" smtClean="0">
                <a:solidFill>
                  <a:srgbClr val="FF3300"/>
                </a:solidFill>
                <a:latin typeface="Arial" panose="020B0604020202020204" pitchFamily="34" charset="0"/>
                <a:cs typeface="Arial" panose="020B0604020202020204" pitchFamily="34" charset="0"/>
                <a:hlinkClick r:id="rId2"/>
              </a:rPr>
              <a:t>www.rogerliebi.ch</a:t>
            </a:r>
            <a:endParaRPr lang="de-DE" altLang="de-DE" b="1" smtClean="0">
              <a:solidFill>
                <a:srgbClr val="FF3300"/>
              </a:solidFill>
              <a:latin typeface="Arial" panose="020B0604020202020204" pitchFamily="34" charset="0"/>
              <a:cs typeface="Arial" panose="020B0604020202020204" pitchFamily="34" charset="0"/>
            </a:endParaRPr>
          </a:p>
          <a:p>
            <a:pPr eaLnBrk="1" hangingPunct="1">
              <a:buFontTx/>
              <a:buNone/>
            </a:pPr>
            <a:endParaRPr lang="de-DE" altLang="de-DE" b="1" smtClean="0">
              <a:solidFill>
                <a:srgbClr val="FF3300"/>
              </a:solidFill>
              <a:latin typeface="Arial" panose="020B0604020202020204" pitchFamily="34" charset="0"/>
              <a:cs typeface="Arial" panose="020B0604020202020204" pitchFamily="34" charset="0"/>
            </a:endParaRPr>
          </a:p>
          <a:p>
            <a:pPr eaLnBrk="1" hangingPunct="1"/>
            <a:r>
              <a:rPr lang="de-DE" altLang="de-DE" b="1" smtClean="0">
                <a:solidFill>
                  <a:schemeClr val="bg1"/>
                </a:solidFill>
                <a:latin typeface="Arial" panose="020B0604020202020204" pitchFamily="34" charset="0"/>
                <a:cs typeface="Arial" panose="020B0604020202020204" pitchFamily="34" charset="0"/>
              </a:rPr>
              <a:t>Veranstaltungskalender</a:t>
            </a:r>
          </a:p>
          <a:p>
            <a:pPr eaLnBrk="1" hangingPunct="1"/>
            <a:r>
              <a:rPr lang="de-DE" altLang="de-DE" b="1" smtClean="0">
                <a:solidFill>
                  <a:schemeClr val="bg1"/>
                </a:solidFill>
                <a:latin typeface="Arial" panose="020B0604020202020204" pitchFamily="34" charset="0"/>
                <a:cs typeface="Arial" panose="020B0604020202020204" pitchFamily="34" charset="0"/>
              </a:rPr>
              <a:t>Mehr als 100 Skripte zum Gratis-Download</a:t>
            </a:r>
          </a:p>
          <a:p>
            <a:pPr eaLnBrk="1" hangingPunct="1"/>
            <a:r>
              <a:rPr lang="de-DE" altLang="de-DE" b="1" smtClean="0">
                <a:solidFill>
                  <a:schemeClr val="bg1"/>
                </a:solidFill>
                <a:latin typeface="Arial" panose="020B0604020202020204" pitchFamily="34" charset="0"/>
                <a:cs typeface="Arial" panose="020B0604020202020204" pitchFamily="34" charset="0"/>
              </a:rPr>
              <a:t>Shop: CDs, Bücher</a:t>
            </a:r>
          </a:p>
          <a:p>
            <a:pPr eaLnBrk="1" hangingPunct="1">
              <a:buFontTx/>
              <a:buNone/>
            </a:pPr>
            <a:endParaRPr lang="de-DE" altLang="de-DE"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1908175" y="3357563"/>
            <a:ext cx="397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Was soll die lange Zwischenzeit?</a:t>
            </a:r>
          </a:p>
        </p:txBody>
      </p:sp>
      <p:sp>
        <p:nvSpPr>
          <p:cNvPr id="11267"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1268"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9"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70"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a:t>
            </a:r>
          </a:p>
          <a:p>
            <a:r>
              <a:rPr lang="fr-FR" altLang="de-DE">
                <a:solidFill>
                  <a:schemeClr val="bg1"/>
                </a:solidFill>
              </a:rPr>
              <a:t>Der leidende Messias</a:t>
            </a:r>
          </a:p>
        </p:txBody>
      </p:sp>
      <p:sp>
        <p:nvSpPr>
          <p:cNvPr id="11271" name="Text Box 6"/>
          <p:cNvSpPr txBox="1">
            <a:spLocks noChangeArrowheads="1"/>
          </p:cNvSpPr>
          <p:nvPr/>
        </p:nvSpPr>
        <p:spPr bwMode="auto">
          <a:xfrm>
            <a:off x="5219700" y="2133600"/>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1272" name="Rectangle 7"/>
          <p:cNvSpPr>
            <a:spLocks noGrp="1" noChangeArrowheads="1"/>
          </p:cNvSpPr>
          <p:nvPr>
            <p:ph type="title"/>
          </p:nvPr>
        </p:nvSpPr>
        <p:spPr>
          <a:xfrm>
            <a:off x="0" y="609600"/>
            <a:ext cx="9144000" cy="1143000"/>
          </a:xfrm>
        </p:spPr>
        <p:txBody>
          <a:bodyPr/>
          <a:lstStyle/>
          <a:p>
            <a:r>
              <a:rPr lang="de-DE" altLang="de-DE" sz="4000" b="1" smtClean="0">
                <a:solidFill>
                  <a:schemeClr val="bg1"/>
                </a:solidFill>
                <a:latin typeface="Arial" panose="020B0604020202020204" pitchFamily="34" charset="0"/>
              </a:rPr>
              <a:t>Die grosse Chance für die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nicht-jüdischen Völker</a:t>
            </a:r>
          </a:p>
        </p:txBody>
      </p:sp>
      <p:sp>
        <p:nvSpPr>
          <p:cNvPr id="11273"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45099" name="Text Box 11"/>
          <p:cNvSpPr txBox="1">
            <a:spLocks noChangeArrowheads="1"/>
          </p:cNvSpPr>
          <p:nvPr/>
        </p:nvSpPr>
        <p:spPr bwMode="auto">
          <a:xfrm>
            <a:off x="1331913" y="3141663"/>
            <a:ext cx="4392612" cy="1846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DE" altLang="de-DE" sz="2300"/>
              <a:t>„Ja, er spricht: … ich habe dich auch zum Licht der Nationen gesetzt, um meine Rettung zu sein bis an das Ende der Erde.“ (Jes 49,6)</a:t>
            </a:r>
            <a:endParaRPr lang="fr-FR" altLang="de-DE" sz="23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099"/>
                                        </p:tgtEl>
                                        <p:attrNameLst>
                                          <p:attrName>style.visibility</p:attrName>
                                        </p:attrNameLst>
                                      </p:cBhvr>
                                      <p:to>
                                        <p:strVal val="visible"/>
                                      </p:to>
                                    </p:set>
                                    <p:anim calcmode="lin" valueType="num">
                                      <p:cBhvr additive="base">
                                        <p:cTn id="7" dur="500" fill="hold"/>
                                        <p:tgtEl>
                                          <p:spTgt spid="345099"/>
                                        </p:tgtEl>
                                        <p:attrNameLst>
                                          <p:attrName>ppt_x</p:attrName>
                                        </p:attrNameLst>
                                      </p:cBhvr>
                                      <p:tavLst>
                                        <p:tav tm="0">
                                          <p:val>
                                            <p:strVal val="#ppt_x"/>
                                          </p:val>
                                        </p:tav>
                                        <p:tav tm="100000">
                                          <p:val>
                                            <p:strVal val="#ppt_x"/>
                                          </p:val>
                                        </p:tav>
                                      </p:tavLst>
                                    </p:anim>
                                    <p:anim calcmode="lin" valueType="num">
                                      <p:cBhvr additive="base">
                                        <p:cTn id="8" dur="500" fill="hold"/>
                                        <p:tgtEl>
                                          <p:spTgt spid="345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2291"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292"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293"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a:t>
            </a:r>
          </a:p>
          <a:p>
            <a:r>
              <a:rPr lang="fr-FR" altLang="de-DE">
                <a:solidFill>
                  <a:schemeClr val="bg1"/>
                </a:solidFill>
              </a:rPr>
              <a:t>Der leidende Messias</a:t>
            </a:r>
          </a:p>
        </p:txBody>
      </p:sp>
      <p:sp>
        <p:nvSpPr>
          <p:cNvPr id="12294" name="Text Box 6"/>
          <p:cNvSpPr txBox="1">
            <a:spLocks noChangeArrowheads="1"/>
          </p:cNvSpPr>
          <p:nvPr/>
        </p:nvSpPr>
        <p:spPr bwMode="auto">
          <a:xfrm>
            <a:off x="5219700" y="2133600"/>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2295" name="Rectangle 7"/>
          <p:cNvSpPr>
            <a:spLocks noGrp="1" noChangeArrowheads="1"/>
          </p:cNvSpPr>
          <p:nvPr>
            <p:ph type="title"/>
          </p:nvPr>
        </p:nvSpPr>
        <p:spPr>
          <a:xfrm>
            <a:off x="0" y="609600"/>
            <a:ext cx="9144000" cy="1143000"/>
          </a:xfrm>
        </p:spPr>
        <p:txBody>
          <a:bodyPr/>
          <a:lstStyle/>
          <a:p>
            <a:r>
              <a:rPr lang="de-DE" altLang="de-DE" sz="4000" b="1" smtClean="0">
                <a:solidFill>
                  <a:schemeClr val="bg1"/>
                </a:solidFill>
                <a:latin typeface="Arial" panose="020B0604020202020204" pitchFamily="34" charset="0"/>
              </a:rPr>
              <a:t>Israel in der Zerstreuung</a:t>
            </a:r>
          </a:p>
        </p:txBody>
      </p:sp>
      <p:sp>
        <p:nvSpPr>
          <p:cNvPr id="12296"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47145" name="Text Box 9"/>
          <p:cNvSpPr txBox="1">
            <a:spLocks noChangeArrowheads="1"/>
          </p:cNvSpPr>
          <p:nvPr/>
        </p:nvSpPr>
        <p:spPr bwMode="auto">
          <a:xfrm>
            <a:off x="1547813" y="3141663"/>
            <a:ext cx="4268787" cy="1552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DE" altLang="de-DE"/>
              <a:t>Hos 3: „[4] Denn die Kinder Israel werden viele Tage ohne König bleiben und ohne Fürsten,...“</a:t>
            </a:r>
            <a:endParaRPr lang="fr-FR" altLang="de-DE"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7145"/>
                                        </p:tgtEl>
                                        <p:attrNameLst>
                                          <p:attrName>style.visibility</p:attrName>
                                        </p:attrNameLst>
                                      </p:cBhvr>
                                      <p:to>
                                        <p:strVal val="visible"/>
                                      </p:to>
                                    </p:set>
                                    <p:anim calcmode="lin" valueType="num">
                                      <p:cBhvr additive="base">
                                        <p:cTn id="7" dur="500" fill="hold"/>
                                        <p:tgtEl>
                                          <p:spTgt spid="347145"/>
                                        </p:tgtEl>
                                        <p:attrNameLst>
                                          <p:attrName>ppt_x</p:attrName>
                                        </p:attrNameLst>
                                      </p:cBhvr>
                                      <p:tavLst>
                                        <p:tav tm="0">
                                          <p:val>
                                            <p:strVal val="#ppt_x"/>
                                          </p:val>
                                        </p:tav>
                                        <p:tav tm="100000">
                                          <p:val>
                                            <p:strVal val="#ppt_x"/>
                                          </p:val>
                                        </p:tav>
                                      </p:tavLst>
                                    </p:anim>
                                    <p:anim calcmode="lin" valueType="num">
                                      <p:cBhvr additive="base">
                                        <p:cTn id="8" dur="500" fill="hold"/>
                                        <p:tgtEl>
                                          <p:spTgt spid="347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13315"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3316"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3317"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 </a:t>
            </a:r>
          </a:p>
          <a:p>
            <a:r>
              <a:rPr lang="fr-FR" altLang="de-DE">
                <a:solidFill>
                  <a:schemeClr val="bg1"/>
                </a:solidFill>
              </a:rPr>
              <a:t>Der leidende Messias</a:t>
            </a:r>
          </a:p>
        </p:txBody>
      </p:sp>
      <p:sp>
        <p:nvSpPr>
          <p:cNvPr id="13318" name="Text Box 6"/>
          <p:cNvSpPr txBox="1">
            <a:spLocks noChangeArrowheads="1"/>
          </p:cNvSpPr>
          <p:nvPr/>
        </p:nvSpPr>
        <p:spPr bwMode="auto">
          <a:xfrm>
            <a:off x="5076825"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13319" name="Rectangle 7"/>
          <p:cNvSpPr>
            <a:spLocks noGrp="1" noChangeArrowheads="1"/>
          </p:cNvSpPr>
          <p:nvPr>
            <p:ph type="title"/>
          </p:nvPr>
        </p:nvSpPr>
        <p:spPr>
          <a:xfrm>
            <a:off x="0" y="609600"/>
            <a:ext cx="9144000" cy="1143000"/>
          </a:xfrm>
        </p:spPr>
        <p:txBody>
          <a:bodyPr/>
          <a:lstStyle/>
          <a:p>
            <a:r>
              <a:rPr lang="fr-FR" altLang="de-DE" sz="4000" b="1" smtClean="0">
                <a:solidFill>
                  <a:schemeClr val="bg1"/>
                </a:solidFill>
                <a:latin typeface="Arial" panose="020B0604020202020204" pitchFamily="34" charset="0"/>
              </a:rPr>
              <a:t>Die zwei Erscheinungen </a:t>
            </a:r>
            <a:br>
              <a:rPr lang="fr-FR" altLang="de-DE" sz="4000" b="1" smtClean="0">
                <a:solidFill>
                  <a:schemeClr val="bg1"/>
                </a:solidFill>
                <a:latin typeface="Arial" panose="020B0604020202020204" pitchFamily="34" charset="0"/>
              </a:rPr>
            </a:br>
            <a:r>
              <a:rPr lang="fr-FR" altLang="de-DE" sz="4000" b="1" smtClean="0">
                <a:solidFill>
                  <a:schemeClr val="bg1"/>
                </a:solidFill>
                <a:latin typeface="Arial" panose="020B0604020202020204" pitchFamily="34" charset="0"/>
              </a:rPr>
              <a:t>von Jesus Christus </a:t>
            </a:r>
          </a:p>
        </p:txBody>
      </p:sp>
      <p:sp>
        <p:nvSpPr>
          <p:cNvPr id="13320"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321" name="AutoShape 9"/>
          <p:cNvSpPr>
            <a:spLocks noChangeArrowheads="1"/>
          </p:cNvSpPr>
          <p:nvPr/>
        </p:nvSpPr>
        <p:spPr bwMode="auto">
          <a:xfrm rot="21300862" flipV="1">
            <a:off x="5508625" y="4581525"/>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322" name="Oval 11"/>
          <p:cNvSpPr>
            <a:spLocks noChangeArrowheads="1"/>
          </p:cNvSpPr>
          <p:nvPr/>
        </p:nvSpPr>
        <p:spPr bwMode="auto">
          <a:xfrm rot="-4857145">
            <a:off x="5003800" y="4292600"/>
            <a:ext cx="2016125" cy="20161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30060" name="Text Box 12"/>
          <p:cNvSpPr txBox="1">
            <a:spLocks noChangeArrowheads="1"/>
          </p:cNvSpPr>
          <p:nvPr/>
        </p:nvSpPr>
        <p:spPr bwMode="auto">
          <a:xfrm>
            <a:off x="5127625" y="3808413"/>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„die Endzeit“</a:t>
            </a:r>
          </a:p>
        </p:txBody>
      </p:sp>
      <p:sp>
        <p:nvSpPr>
          <p:cNvPr id="130062" name="Text Box 14"/>
          <p:cNvSpPr txBox="1">
            <a:spLocks noChangeArrowheads="1"/>
          </p:cNvSpPr>
          <p:nvPr/>
        </p:nvSpPr>
        <p:spPr bwMode="auto">
          <a:xfrm>
            <a:off x="7308850" y="4221163"/>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seit 1882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 calcmode="lin" valueType="num">
                                      <p:cBhvr additive="base">
                                        <p:cTn id="7" dur="5000" fill="hold"/>
                                        <p:tgtEl>
                                          <p:spTgt spid="130060"/>
                                        </p:tgtEl>
                                        <p:attrNameLst>
                                          <p:attrName>ppt_x</p:attrName>
                                        </p:attrNameLst>
                                      </p:cBhvr>
                                      <p:tavLst>
                                        <p:tav tm="0">
                                          <p:val>
                                            <p:strVal val="#ppt_x"/>
                                          </p:val>
                                        </p:tav>
                                        <p:tav tm="100000">
                                          <p:val>
                                            <p:strVal val="#ppt_x"/>
                                          </p:val>
                                        </p:tav>
                                      </p:tavLst>
                                    </p:anim>
                                    <p:anim calcmode="lin" valueType="num">
                                      <p:cBhvr additive="base">
                                        <p:cTn id="8" dur="50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062"/>
                                        </p:tgtEl>
                                        <p:attrNameLst>
                                          <p:attrName>style.visibility</p:attrName>
                                        </p:attrNameLst>
                                      </p:cBhvr>
                                      <p:to>
                                        <p:strVal val="visible"/>
                                      </p:to>
                                    </p:set>
                                    <p:anim calcmode="lin" valueType="num">
                                      <p:cBhvr additive="base">
                                        <p:cTn id="13" dur="5000" fill="hold"/>
                                        <p:tgtEl>
                                          <p:spTgt spid="130062"/>
                                        </p:tgtEl>
                                        <p:attrNameLst>
                                          <p:attrName>ppt_x</p:attrName>
                                        </p:attrNameLst>
                                      </p:cBhvr>
                                      <p:tavLst>
                                        <p:tav tm="0">
                                          <p:val>
                                            <p:strVal val="#ppt_x"/>
                                          </p:val>
                                        </p:tav>
                                        <p:tav tm="100000">
                                          <p:val>
                                            <p:strVal val="#ppt_x"/>
                                          </p:val>
                                        </p:tav>
                                      </p:tavLst>
                                    </p:anim>
                                    <p:anim calcmode="lin" valueType="num">
                                      <p:cBhvr additive="base">
                                        <p:cTn id="14" dur="5000" fill="hold"/>
                                        <p:tgtEl>
                                          <p:spTgt spid="130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p:bldP spid="1300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188913"/>
            <a:ext cx="7772400" cy="1419225"/>
          </a:xfrm>
        </p:spPr>
        <p:txBody>
          <a:bodyPr/>
          <a:lstStyle/>
          <a:p>
            <a:r>
              <a:rPr lang="de-DE" altLang="de-DE" sz="4000" b="1" smtClean="0">
                <a:solidFill>
                  <a:schemeClr val="bg1"/>
                </a:solidFill>
                <a:latin typeface="Arial" panose="020B0604020202020204" pitchFamily="34" charset="0"/>
                <a:cs typeface="Arial" panose="020B0604020202020204" pitchFamily="34" charset="0"/>
              </a:rPr>
              <a:t>Endzeit: eine Periode von bereits 131 Jahren</a:t>
            </a:r>
          </a:p>
        </p:txBody>
      </p:sp>
      <p:sp>
        <p:nvSpPr>
          <p:cNvPr id="14339" name="AutoShape 3">
            <a:hlinkClick r:id="rId3" action="ppaction://hlinkpres?slideindex=1&amp;slidetitle="/>
          </p:cNvPr>
          <p:cNvSpPr>
            <a:spLocks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smtClean="0">
                <a:solidFill>
                  <a:schemeClr val="bg1"/>
                </a:solidFill>
                <a:latin typeface="Arial" panose="020B0604020202020204" pitchFamily="34" charset="0"/>
                <a:cs typeface="Arial" panose="020B0604020202020204" pitchFamily="34" charset="0"/>
              </a:rPr>
              <a:t>Rückkehr der Juden ab 1882</a:t>
            </a:r>
          </a:p>
        </p:txBody>
      </p:sp>
      <p:sp>
        <p:nvSpPr>
          <p:cNvPr id="14340"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4341"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4342" name="Line 6"/>
          <p:cNvSpPr>
            <a:spLocks noChangeShapeType="1"/>
          </p:cNvSpPr>
          <p:nvPr/>
        </p:nvSpPr>
        <p:spPr bwMode="auto">
          <a:xfrm>
            <a:off x="1042988"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3" name="Line 7"/>
          <p:cNvSpPr>
            <a:spLocks noChangeShapeType="1"/>
          </p:cNvSpPr>
          <p:nvPr/>
        </p:nvSpPr>
        <p:spPr bwMode="auto">
          <a:xfrm>
            <a:off x="183515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4" name="Line 8"/>
          <p:cNvSpPr>
            <a:spLocks noChangeShapeType="1"/>
          </p:cNvSpPr>
          <p:nvPr/>
        </p:nvSpPr>
        <p:spPr bwMode="auto">
          <a:xfrm>
            <a:off x="385127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5" name="Line 9"/>
          <p:cNvSpPr>
            <a:spLocks noChangeShapeType="1"/>
          </p:cNvSpPr>
          <p:nvPr/>
        </p:nvSpPr>
        <p:spPr bwMode="auto">
          <a:xfrm>
            <a:off x="414020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6" name="Line 10"/>
          <p:cNvSpPr>
            <a:spLocks noChangeShapeType="1"/>
          </p:cNvSpPr>
          <p:nvPr/>
        </p:nvSpPr>
        <p:spPr bwMode="auto">
          <a:xfrm>
            <a:off x="59404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7" name="Line 11"/>
          <p:cNvSpPr>
            <a:spLocks noChangeShapeType="1"/>
          </p:cNvSpPr>
          <p:nvPr/>
        </p:nvSpPr>
        <p:spPr bwMode="auto">
          <a:xfrm>
            <a:off x="70199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4348" name="Text Box 12"/>
          <p:cNvSpPr txBox="1">
            <a:spLocks noChangeArrowheads="1"/>
          </p:cNvSpPr>
          <p:nvPr/>
        </p:nvSpPr>
        <p:spPr bwMode="auto">
          <a:xfrm>
            <a:off x="447675" y="1687513"/>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88913"/>
            <a:ext cx="7772400" cy="1419225"/>
          </a:xfrm>
        </p:spPr>
        <p:txBody>
          <a:bodyPr/>
          <a:lstStyle/>
          <a:p>
            <a:r>
              <a:rPr lang="de-DE" altLang="de-DE" sz="4000" b="1" smtClean="0">
                <a:solidFill>
                  <a:schemeClr val="bg1"/>
                </a:solidFill>
                <a:latin typeface="Arial" panose="020B0604020202020204" pitchFamily="34" charset="0"/>
                <a:cs typeface="Arial" panose="020B0604020202020204" pitchFamily="34" charset="0"/>
              </a:rPr>
              <a:t>Endzeit: eine Periode von bereits 131 Jahren</a:t>
            </a:r>
          </a:p>
        </p:txBody>
      </p:sp>
      <p:sp>
        <p:nvSpPr>
          <p:cNvPr id="15363" name="AutoShape 3">
            <a:hlinkClick r:id="rId3" action="ppaction://hlinkpres?slideindex=1&amp;slidetitle="/>
          </p:cNvPr>
          <p:cNvSpPr>
            <a:spLocks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smtClean="0">
                <a:solidFill>
                  <a:schemeClr val="bg1"/>
                </a:solidFill>
                <a:latin typeface="Arial" panose="020B0604020202020204" pitchFamily="34" charset="0"/>
                <a:cs typeface="Arial" panose="020B0604020202020204" pitchFamily="34" charset="0"/>
              </a:rPr>
              <a:t>Rückkehr der Juden ab 1882</a:t>
            </a:r>
          </a:p>
        </p:txBody>
      </p:sp>
      <p:sp>
        <p:nvSpPr>
          <p:cNvPr id="1536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15365"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5366" name="Line 6"/>
          <p:cNvSpPr>
            <a:spLocks noChangeShapeType="1"/>
          </p:cNvSpPr>
          <p:nvPr/>
        </p:nvSpPr>
        <p:spPr bwMode="auto">
          <a:xfrm>
            <a:off x="1042988"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7" name="Line 7"/>
          <p:cNvSpPr>
            <a:spLocks noChangeShapeType="1"/>
          </p:cNvSpPr>
          <p:nvPr/>
        </p:nvSpPr>
        <p:spPr bwMode="auto">
          <a:xfrm>
            <a:off x="183515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8" name="Line 8"/>
          <p:cNvSpPr>
            <a:spLocks noChangeShapeType="1"/>
          </p:cNvSpPr>
          <p:nvPr/>
        </p:nvSpPr>
        <p:spPr bwMode="auto">
          <a:xfrm>
            <a:off x="385127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69" name="Line 9"/>
          <p:cNvSpPr>
            <a:spLocks noChangeShapeType="1"/>
          </p:cNvSpPr>
          <p:nvPr/>
        </p:nvSpPr>
        <p:spPr bwMode="auto">
          <a:xfrm>
            <a:off x="4140200"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0" name="Line 10"/>
          <p:cNvSpPr>
            <a:spLocks noChangeShapeType="1"/>
          </p:cNvSpPr>
          <p:nvPr/>
        </p:nvSpPr>
        <p:spPr bwMode="auto">
          <a:xfrm>
            <a:off x="59404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1" name="Line 11"/>
          <p:cNvSpPr>
            <a:spLocks noChangeShapeType="1"/>
          </p:cNvSpPr>
          <p:nvPr/>
        </p:nvSpPr>
        <p:spPr bwMode="auto">
          <a:xfrm>
            <a:off x="7019925" y="2636838"/>
            <a:ext cx="0" cy="7921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5372" name="Text Box 12"/>
          <p:cNvSpPr txBox="1">
            <a:spLocks noChangeArrowheads="1"/>
          </p:cNvSpPr>
          <p:nvPr/>
        </p:nvSpPr>
        <p:spPr bwMode="auto">
          <a:xfrm>
            <a:off x="447675" y="1687513"/>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pic>
        <p:nvPicPr>
          <p:cNvPr id="15373" name="Picture 4" descr="http://www.edition-nehemia.ch/j2/images/stories/virtuemart/product/16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5038"/>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333375"/>
            <a:ext cx="8497887" cy="1143000"/>
          </a:xfrm>
        </p:spPr>
        <p:txBody>
          <a:bodyPr/>
          <a:lstStyle/>
          <a:p>
            <a:pPr marL="762000" indent="-762000">
              <a:buFontTx/>
              <a:buAutoNum type="arabicParenBoth"/>
            </a:pPr>
            <a:r>
              <a:rPr lang="de-CH" altLang="de-DE" sz="4000" b="1" smtClean="0">
                <a:solidFill>
                  <a:schemeClr val="bg1"/>
                </a:solidFill>
                <a:latin typeface="Arial" panose="020B0604020202020204" pitchFamily="34" charset="0"/>
                <a:cs typeface="Arial" panose="020B0604020202020204" pitchFamily="34" charset="0"/>
              </a:rPr>
              <a:t>Rückkehr der Juden: </a:t>
            </a:r>
            <a:br>
              <a:rPr lang="de-CH" altLang="de-DE" sz="4000" b="1" smtClean="0">
                <a:solidFill>
                  <a:schemeClr val="bg1"/>
                </a:solidFill>
                <a:latin typeface="Arial" panose="020B0604020202020204" pitchFamily="34" charset="0"/>
                <a:cs typeface="Arial" panose="020B0604020202020204" pitchFamily="34" charset="0"/>
              </a:rPr>
            </a:br>
            <a:r>
              <a:rPr lang="de-CH" altLang="de-DE" sz="4000" b="1" smtClean="0">
                <a:solidFill>
                  <a:schemeClr val="bg1"/>
                </a:solidFill>
                <a:latin typeface="Arial" panose="020B0604020202020204" pitchFamily="34" charset="0"/>
                <a:cs typeface="Arial" panose="020B0604020202020204" pitchFamily="34" charset="0"/>
              </a:rPr>
              <a:t>1882 - 2013</a:t>
            </a:r>
            <a:endParaRPr lang="fr-FR" altLang="de-DE" sz="4000" b="1" smtClean="0">
              <a:solidFill>
                <a:schemeClr val="bg1"/>
              </a:solidFill>
              <a:latin typeface="Arial" panose="020B0604020202020204" pitchFamily="34" charset="0"/>
              <a:cs typeface="Arial" panose="020B0604020202020204" pitchFamily="34" charset="0"/>
            </a:endParaRPr>
          </a:p>
        </p:txBody>
      </p:sp>
      <p:sp>
        <p:nvSpPr>
          <p:cNvPr id="16387" name="Rectangle 4"/>
          <p:cNvSpPr>
            <a:spLocks noGrp="1" noChangeArrowheads="1"/>
          </p:cNvSpPr>
          <p:nvPr>
            <p:ph type="body" idx="4294967295"/>
          </p:nvPr>
        </p:nvSpPr>
        <p:spPr>
          <a:xfrm>
            <a:off x="0" y="1916113"/>
            <a:ext cx="4643438" cy="4941887"/>
          </a:xfrm>
        </p:spPr>
        <p:txBody>
          <a:bodyPr/>
          <a:lstStyle/>
          <a:p>
            <a:pPr>
              <a:buFontTx/>
              <a:buNone/>
            </a:pPr>
            <a:r>
              <a:rPr lang="de-DE" altLang="de-DE"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„Und ich werde euch aus den Nationen holen und </a:t>
            </a:r>
            <a:r>
              <a:rPr lang="de-DE" altLang="de-DE" b="1" smtClean="0">
                <a:solidFill>
                  <a:srgbClr val="00FF00"/>
                </a:solidFill>
                <a:latin typeface="Arial" panose="020B0604020202020204" pitchFamily="34" charset="0"/>
                <a:cs typeface="Arial" panose="020B0604020202020204" pitchFamily="34" charset="0"/>
              </a:rPr>
              <a:t>euch sammeln aus allen Ländern</a:t>
            </a:r>
            <a:r>
              <a:rPr lang="de-DE" altLang="de-DE" b="1" smtClean="0">
                <a:solidFill>
                  <a:srgbClr val="FFFF00"/>
                </a:solidFill>
                <a:latin typeface="Arial" panose="020B0604020202020204" pitchFamily="34" charset="0"/>
                <a:cs typeface="Arial" panose="020B0604020202020204" pitchFamily="34" charset="0"/>
              </a:rPr>
              <a:t> und euch in euer Land bringen.“ </a:t>
            </a:r>
          </a:p>
          <a:p>
            <a:pPr>
              <a:buFontTx/>
              <a:buNone/>
            </a:pPr>
            <a:r>
              <a:rPr lang="de-DE" altLang="de-DE" b="1" smtClean="0">
                <a:solidFill>
                  <a:srgbClr val="FFFF00"/>
                </a:solidFill>
                <a:latin typeface="Arial" panose="020B0604020202020204" pitchFamily="34" charset="0"/>
                <a:cs typeface="Arial" panose="020B0604020202020204" pitchFamily="34" charset="0"/>
              </a:rPr>
              <a:t>  	(Hes 36,24; 6. Jh. v. Chr.)</a:t>
            </a:r>
          </a:p>
          <a:p>
            <a:pPr>
              <a:buFontTx/>
              <a:buNone/>
            </a:pPr>
            <a:endParaRPr lang="de-DE" altLang="de-DE" b="1" smtClean="0">
              <a:solidFill>
                <a:srgbClr val="FFFF00"/>
              </a:solidFill>
              <a:latin typeface="Arial" panose="020B0604020202020204" pitchFamily="34" charset="0"/>
              <a:cs typeface="Arial" panose="020B0604020202020204" pitchFamily="34" charset="0"/>
            </a:endParaRPr>
          </a:p>
        </p:txBody>
      </p:sp>
      <p:sp>
        <p:nvSpPr>
          <p:cNvPr id="16388" name="Text Box 7"/>
          <p:cNvSpPr txBox="1">
            <a:spLocks noChangeArrowheads="1"/>
          </p:cNvSpPr>
          <p:nvPr/>
        </p:nvSpPr>
        <p:spPr bwMode="auto">
          <a:xfrm>
            <a:off x="179388" y="6213475"/>
            <a:ext cx="809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3 Millionen Juden; aus allen 5 Kontinenten; aus über 120 Ländern</a:t>
            </a:r>
            <a:endParaRPr lang="de-DE" altLang="de-DE" sz="2000">
              <a:solidFill>
                <a:schemeClr val="bg1"/>
              </a:solidFill>
            </a:endParaRPr>
          </a:p>
        </p:txBody>
      </p:sp>
      <p:pic>
        <p:nvPicPr>
          <p:cNvPr id="16389" name="Picture 9"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2060575"/>
            <a:ext cx="3810000" cy="3810000"/>
          </a:xfrm>
          <a:noFill/>
        </p:spPr>
      </p:pic>
      <p:sp>
        <p:nvSpPr>
          <p:cNvPr id="16390" name="Text Box 10"/>
          <p:cNvSpPr txBox="1">
            <a:spLocks noChangeArrowheads="1"/>
          </p:cNvSpPr>
          <p:nvPr/>
        </p:nvSpPr>
        <p:spPr bwMode="auto">
          <a:xfrm>
            <a:off x="7164388" y="17732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00113" y="260350"/>
            <a:ext cx="7772400" cy="1470025"/>
          </a:xfrm>
        </p:spPr>
        <p:txBody>
          <a:bodyPr/>
          <a:lstStyle/>
          <a:p>
            <a:r>
              <a:rPr lang="de-CH" altLang="de-DE" b="1" smtClean="0">
                <a:solidFill>
                  <a:schemeClr val="bg1"/>
                </a:solidFill>
                <a:latin typeface="Arial" panose="020B0604020202020204" pitchFamily="34" charset="0"/>
                <a:cs typeface="Arial" panose="020B0604020202020204" pitchFamily="34" charset="0"/>
              </a:rPr>
              <a:t>(2) Wiederbelebung des Hebräischen (1881-1922)</a:t>
            </a:r>
          </a:p>
        </p:txBody>
      </p:sp>
      <p:sp>
        <p:nvSpPr>
          <p:cNvPr id="17411" name="Rectangle 3"/>
          <p:cNvSpPr>
            <a:spLocks noGrp="1" noChangeArrowheads="1"/>
          </p:cNvSpPr>
          <p:nvPr>
            <p:ph type="subTitle" idx="1"/>
          </p:nvPr>
        </p:nvSpPr>
        <p:spPr>
          <a:xfrm>
            <a:off x="4787900" y="1844675"/>
            <a:ext cx="3960813" cy="3649663"/>
          </a:xfrm>
        </p:spPr>
        <p:txBody>
          <a:bodyPr/>
          <a:lstStyle/>
          <a:p>
            <a:pPr algn="l">
              <a:lnSpc>
                <a:spcPct val="90000"/>
              </a:lnSpc>
            </a:pPr>
            <a:r>
              <a:rPr lang="de-CH" altLang="de-DE" b="1" smtClean="0">
                <a:solidFill>
                  <a:srgbClr val="FFFF00"/>
                </a:solidFill>
                <a:latin typeface="Arial" panose="020B0604020202020204" pitchFamily="34" charset="0"/>
                <a:cs typeface="Arial" panose="020B0604020202020204" pitchFamily="34" charset="0"/>
              </a:rPr>
              <a:t>„Zu jener Zeit werden [sogar] fünf ägyptische Städte </a:t>
            </a:r>
            <a:r>
              <a:rPr lang="de-CH" altLang="de-DE" b="1" smtClean="0">
                <a:solidFill>
                  <a:srgbClr val="00FF00"/>
                </a:solidFill>
                <a:latin typeface="Arial" panose="020B0604020202020204" pitchFamily="34" charset="0"/>
                <a:cs typeface="Arial" panose="020B0604020202020204" pitchFamily="34" charset="0"/>
              </a:rPr>
              <a:t>die Sprache Kanaans [= Hebräisch] sprechen</a:t>
            </a:r>
            <a:r>
              <a:rPr lang="de-CH" altLang="de-DE" b="1" smtClean="0">
                <a:solidFill>
                  <a:srgbClr val="FFFF00"/>
                </a:solidFill>
                <a:latin typeface="Arial" panose="020B0604020202020204" pitchFamily="34" charset="0"/>
                <a:cs typeface="Arial" panose="020B0604020202020204" pitchFamily="34" charset="0"/>
              </a:rPr>
              <a:t>…“</a:t>
            </a:r>
            <a:br>
              <a:rPr lang="de-CH" altLang="de-DE" b="1" smtClean="0">
                <a:solidFill>
                  <a:srgbClr val="FFFF00"/>
                </a:solidFill>
                <a:latin typeface="Arial" panose="020B0604020202020204" pitchFamily="34" charset="0"/>
                <a:cs typeface="Arial" panose="020B0604020202020204" pitchFamily="34" charset="0"/>
              </a:rPr>
            </a:br>
            <a:r>
              <a:rPr lang="de-CH" altLang="de-DE" b="1" smtClean="0">
                <a:solidFill>
                  <a:srgbClr val="FFFF00"/>
                </a:solidFill>
                <a:latin typeface="Arial" panose="020B0604020202020204" pitchFamily="34" charset="0"/>
                <a:cs typeface="Arial" panose="020B0604020202020204" pitchFamily="34" charset="0"/>
              </a:rPr>
              <a:t>(Jes 19,18)</a:t>
            </a:r>
          </a:p>
        </p:txBody>
      </p:sp>
      <p:sp>
        <p:nvSpPr>
          <p:cNvPr id="17412" name="Text Box 8"/>
          <p:cNvSpPr txBox="1">
            <a:spLocks noChangeArrowheads="1"/>
          </p:cNvSpPr>
          <p:nvPr/>
        </p:nvSpPr>
        <p:spPr bwMode="auto">
          <a:xfrm>
            <a:off x="323850" y="5157788"/>
            <a:ext cx="4249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Elieser Ben Jehuda (1858-1922) belebte das Hebräische wieder nach ca. 1600 Jahren.</a:t>
            </a:r>
          </a:p>
        </p:txBody>
      </p:sp>
      <p:pic>
        <p:nvPicPr>
          <p:cNvPr id="174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3598863"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4" name="Text Box 13"/>
          <p:cNvSpPr txBox="1">
            <a:spLocks noChangeArrowheads="1"/>
          </p:cNvSpPr>
          <p:nvPr/>
        </p:nvSpPr>
        <p:spPr bwMode="auto">
          <a:xfrm>
            <a:off x="519113" y="1989138"/>
            <a:ext cx="14779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A. Teicher GNU 1.2 or later</a:t>
            </a:r>
            <a:endParaRPr lang="de-DE" altLang="de-DE" sz="8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(3) Landkäufe: 1882 - 1940</a:t>
            </a:r>
            <a:r>
              <a:rPr lang="fr-FR" altLang="de-DE" smtClean="0"/>
              <a:t> </a:t>
            </a:r>
          </a:p>
        </p:txBody>
      </p:sp>
      <p:sp>
        <p:nvSpPr>
          <p:cNvPr id="18435" name="Rectangle 3"/>
          <p:cNvSpPr>
            <a:spLocks noGrp="1" noChangeArrowheads="1"/>
          </p:cNvSpPr>
          <p:nvPr>
            <p:ph type="body" sz="half" idx="1"/>
          </p:nvPr>
        </p:nvSpPr>
        <p:spPr>
          <a:xfrm>
            <a:off x="0" y="1168400"/>
            <a:ext cx="5724525" cy="5689600"/>
          </a:xfrm>
        </p:spPr>
        <p:txBody>
          <a:bodyPr/>
          <a:lstStyle/>
          <a:p>
            <a:pPr>
              <a:buFontTx/>
              <a:buNone/>
            </a:pPr>
            <a:r>
              <a:rPr lang="de-CH" altLang="de-DE" sz="24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a:t>
            </a:r>
            <a:r>
              <a:rPr lang="de-CH" altLang="de-DE" sz="2600" b="1" smtClean="0">
                <a:solidFill>
                  <a:srgbClr val="00FF00"/>
                </a:solidFill>
                <a:latin typeface="Arial" panose="020B0604020202020204" pitchFamily="34" charset="0"/>
                <a:cs typeface="Arial" panose="020B0604020202020204" pitchFamily="34" charset="0"/>
              </a:rPr>
              <a:t>Man wird Felder um Geld kaufen und Kaufbriefe schreiben und sie versiegeln und Zeugen nehmen</a:t>
            </a:r>
            <a:r>
              <a:rPr lang="de-CH" altLang="de-DE" sz="2600" b="1" smtClean="0">
                <a:solidFill>
                  <a:srgbClr val="FFFF00"/>
                </a:solidFill>
                <a:latin typeface="Arial" panose="020B0604020202020204" pitchFamily="34" charset="0"/>
                <a:cs typeface="Arial" panose="020B0604020202020204" pitchFamily="34" charset="0"/>
              </a:rPr>
              <a:t> im Land Benjamin und in den Umgebungen von Jerusalem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pic>
        <p:nvPicPr>
          <p:cNvPr id="18436"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18437" name="Text Box 9"/>
          <p:cNvSpPr txBox="1">
            <a:spLocks noChangeArrowheads="1"/>
          </p:cNvSpPr>
          <p:nvPr/>
        </p:nvSpPr>
        <p:spPr bwMode="auto">
          <a:xfrm>
            <a:off x="7380288" y="1052513"/>
            <a:ext cx="15986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Captain Blood GNU 1.2 or later</a:t>
            </a:r>
            <a:endParaRPr lang="de-DE" altLang="de-DE" sz="800" b="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19459"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(4) Landkäufe: Benjamin</a:t>
            </a:r>
            <a:endParaRPr lang="fr-FR" altLang="de-DE" smtClean="0"/>
          </a:p>
        </p:txBody>
      </p:sp>
      <p:sp>
        <p:nvSpPr>
          <p:cNvPr id="19460" name="Rectangle 4"/>
          <p:cNvSpPr>
            <a:spLocks noGrp="1" noChangeArrowheads="1"/>
          </p:cNvSpPr>
          <p:nvPr>
            <p:ph type="body" sz="half" idx="1"/>
          </p:nvPr>
        </p:nvSpPr>
        <p:spPr>
          <a:xfrm>
            <a:off x="0" y="1168400"/>
            <a:ext cx="5795963" cy="5689600"/>
          </a:xfrm>
        </p:spPr>
        <p:txBody>
          <a:bodyPr/>
          <a:lstStyle/>
          <a:p>
            <a:pPr>
              <a:buFontTx/>
              <a:buNone/>
            </a:pPr>
            <a:r>
              <a:rPr lang="de-CH" altLang="de-DE" sz="24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a:t>
            </a:r>
            <a:r>
              <a:rPr lang="de-CH" altLang="de-DE" sz="2600" b="1" smtClean="0">
                <a:solidFill>
                  <a:srgbClr val="00FF00"/>
                </a:solidFill>
                <a:latin typeface="Arial" panose="020B0604020202020204" pitchFamily="34" charset="0"/>
                <a:cs typeface="Arial" panose="020B0604020202020204" pitchFamily="34" charset="0"/>
              </a:rPr>
              <a:t>im Land Benjamin</a:t>
            </a:r>
            <a:r>
              <a:rPr lang="de-CH" altLang="de-DE" sz="2600" b="1" smtClean="0">
                <a:solidFill>
                  <a:srgbClr val="FFFF00"/>
                </a:solidFill>
                <a:latin typeface="Arial" panose="020B0604020202020204" pitchFamily="34" charset="0"/>
                <a:cs typeface="Arial" panose="020B0604020202020204" pitchFamily="34" charset="0"/>
              </a:rPr>
              <a:t> und in den Umgebungen von Jerusalem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19461" name="Line 5"/>
          <p:cNvSpPr>
            <a:spLocks noChangeShapeType="1"/>
          </p:cNvSpPr>
          <p:nvPr/>
        </p:nvSpPr>
        <p:spPr bwMode="auto">
          <a:xfrm>
            <a:off x="2843213" y="2636838"/>
            <a:ext cx="4824412" cy="792162"/>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89275" cy="5183187"/>
          </a:xfrm>
          <a:noFill/>
        </p:spPr>
      </p:pic>
      <p:sp>
        <p:nvSpPr>
          <p:cNvPr id="20483"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(5) Landkäufe: Jerusalem</a:t>
            </a:r>
            <a:endParaRPr lang="fr-FR" altLang="de-DE" smtClean="0"/>
          </a:p>
        </p:txBody>
      </p:sp>
      <p:sp>
        <p:nvSpPr>
          <p:cNvPr id="20484" name="Rectangle 4"/>
          <p:cNvSpPr>
            <a:spLocks noGrp="1" noChangeArrowheads="1"/>
          </p:cNvSpPr>
          <p:nvPr>
            <p:ph type="body" sz="half" idx="1"/>
          </p:nvPr>
        </p:nvSpPr>
        <p:spPr>
          <a:xfrm>
            <a:off x="0" y="1196975"/>
            <a:ext cx="5795963"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Berglandes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0485" name="Line 5"/>
          <p:cNvSpPr>
            <a:spLocks noChangeShapeType="1"/>
          </p:cNvSpPr>
          <p:nvPr/>
        </p:nvSpPr>
        <p:spPr bwMode="auto">
          <a:xfrm>
            <a:off x="4859338" y="3141663"/>
            <a:ext cx="2736850" cy="358775"/>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sz="4000" b="1" smtClean="0">
                <a:solidFill>
                  <a:srgbClr val="00FF00"/>
                </a:solidFill>
                <a:latin typeface="Arial" panose="020B0604020202020204" pitchFamily="34" charset="0"/>
              </a:rPr>
              <a:t>Leben wir wirklich </a:t>
            </a:r>
            <a:br>
              <a:rPr lang="de-CH" altLang="de-DE" sz="4000" b="1" smtClean="0">
                <a:solidFill>
                  <a:srgbClr val="00FF00"/>
                </a:solidFill>
                <a:latin typeface="Arial" panose="020B0604020202020204" pitchFamily="34" charset="0"/>
              </a:rPr>
            </a:br>
            <a:r>
              <a:rPr lang="de-CH" altLang="de-DE" sz="4000" b="1" smtClean="0">
                <a:solidFill>
                  <a:srgbClr val="00FF00"/>
                </a:solidFill>
                <a:latin typeface="Arial" panose="020B0604020202020204" pitchFamily="34" charset="0"/>
              </a:rPr>
              <a:t>in der Endzeit?</a:t>
            </a:r>
          </a:p>
        </p:txBody>
      </p:sp>
      <p:pic>
        <p:nvPicPr>
          <p:cNvPr id="307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916113"/>
            <a:ext cx="6913563" cy="4624387"/>
          </a:xfrm>
          <a:noFill/>
        </p:spPr>
      </p:pic>
      <p:sp>
        <p:nvSpPr>
          <p:cNvPr id="3076" name="Text Box 4"/>
          <p:cNvSpPr txBox="1">
            <a:spLocks noChangeArrowheads="1"/>
          </p:cNvSpPr>
          <p:nvPr/>
        </p:nvSpPr>
        <p:spPr bwMode="auto">
          <a:xfrm>
            <a:off x="900113" y="604202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fr-FR" altLang="de-DE">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1507"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(6) Landkäufe: Gebirge</a:t>
            </a:r>
            <a:endParaRPr lang="fr-FR" altLang="de-DE" smtClean="0"/>
          </a:p>
        </p:txBody>
      </p:sp>
      <p:sp>
        <p:nvSpPr>
          <p:cNvPr id="21508" name="Rectangle 4"/>
          <p:cNvSpPr>
            <a:spLocks noGrp="1" noChangeArrowheads="1"/>
          </p:cNvSpPr>
          <p:nvPr>
            <p:ph type="body" sz="half" idx="1"/>
          </p:nvPr>
        </p:nvSpPr>
        <p:spPr>
          <a:xfrm>
            <a:off x="0" y="1196975"/>
            <a:ext cx="5867400"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Schefela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1509" name="Line 7"/>
          <p:cNvSpPr>
            <a:spLocks noChangeShapeType="1"/>
          </p:cNvSpPr>
          <p:nvPr/>
        </p:nvSpPr>
        <p:spPr bwMode="auto">
          <a:xfrm>
            <a:off x="4932363" y="3860800"/>
            <a:ext cx="2447925" cy="288925"/>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2531"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(7) Landkäufe: Schefela</a:t>
            </a:r>
            <a:endParaRPr lang="fr-FR" altLang="de-DE" smtClean="0"/>
          </a:p>
        </p:txBody>
      </p:sp>
      <p:sp>
        <p:nvSpPr>
          <p:cNvPr id="22532" name="Rectangle 4"/>
          <p:cNvSpPr>
            <a:spLocks noGrp="1" noChangeArrowheads="1"/>
          </p:cNvSpPr>
          <p:nvPr>
            <p:ph type="body" sz="half" idx="1"/>
          </p:nvPr>
        </p:nvSpPr>
        <p:spPr>
          <a:xfrm>
            <a:off x="0" y="1196975"/>
            <a:ext cx="5795963"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a:t>
            </a:r>
            <a:r>
              <a:rPr lang="de-CH" altLang="de-DE" sz="2600" b="1" smtClean="0">
                <a:solidFill>
                  <a:srgbClr val="00FF00"/>
                </a:solidFill>
                <a:latin typeface="Arial" panose="020B0604020202020204" pitchFamily="34" charset="0"/>
                <a:cs typeface="Arial" panose="020B0604020202020204" pitchFamily="34" charset="0"/>
              </a:rPr>
              <a:t>Schefela</a:t>
            </a:r>
            <a:r>
              <a:rPr lang="de-CH" altLang="de-DE" sz="2600" b="1" smtClean="0">
                <a:solidFill>
                  <a:srgbClr val="FFFF00"/>
                </a:solidFill>
                <a:latin typeface="Arial" panose="020B0604020202020204" pitchFamily="34" charset="0"/>
                <a:cs typeface="Arial" panose="020B0604020202020204" pitchFamily="34" charset="0"/>
              </a:rPr>
              <a:t> und in den Städten des Negevs.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2533" name="Line 8"/>
          <p:cNvSpPr>
            <a:spLocks noChangeShapeType="1"/>
          </p:cNvSpPr>
          <p:nvPr/>
        </p:nvSpPr>
        <p:spPr bwMode="auto">
          <a:xfrm flipV="1">
            <a:off x="5724525" y="3716338"/>
            <a:ext cx="1295400" cy="433387"/>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268413"/>
            <a:ext cx="3090863" cy="5184775"/>
          </a:xfrm>
          <a:noFill/>
        </p:spPr>
      </p:pic>
      <p:sp>
        <p:nvSpPr>
          <p:cNvPr id="23555" name="Rectangle 3"/>
          <p:cNvSpPr>
            <a:spLocks noGrp="1" noChangeArrowheads="1"/>
          </p:cNvSpPr>
          <p:nvPr>
            <p:ph type="title"/>
          </p:nvPr>
        </p:nvSpPr>
        <p:spPr>
          <a:xfrm>
            <a:off x="457200" y="115888"/>
            <a:ext cx="8229600" cy="1009650"/>
          </a:xfrm>
        </p:spPr>
        <p:txBody>
          <a:bodyPr/>
          <a:lstStyle/>
          <a:p>
            <a:r>
              <a:rPr lang="de-DE" altLang="de-DE" b="1" smtClean="0">
                <a:solidFill>
                  <a:schemeClr val="bg1"/>
                </a:solidFill>
                <a:latin typeface="Arial" panose="020B0604020202020204" pitchFamily="34" charset="0"/>
                <a:cs typeface="Arial" panose="020B0604020202020204" pitchFamily="34" charset="0"/>
              </a:rPr>
              <a:t>(8) Landkäufe: Negev</a:t>
            </a:r>
            <a:endParaRPr lang="fr-FR" altLang="de-DE" smtClean="0"/>
          </a:p>
        </p:txBody>
      </p:sp>
      <p:sp>
        <p:nvSpPr>
          <p:cNvPr id="23556" name="Rectangle 4"/>
          <p:cNvSpPr>
            <a:spLocks noGrp="1" noChangeArrowheads="1"/>
          </p:cNvSpPr>
          <p:nvPr>
            <p:ph type="body" sz="half" idx="1"/>
          </p:nvPr>
        </p:nvSpPr>
        <p:spPr>
          <a:xfrm>
            <a:off x="0" y="1196975"/>
            <a:ext cx="5867400" cy="5976938"/>
          </a:xfrm>
        </p:spPr>
        <p:txBody>
          <a:bodyPr/>
          <a:lstStyle/>
          <a:p>
            <a:pPr>
              <a:buFontTx/>
              <a:buNone/>
            </a:pPr>
            <a:r>
              <a:rPr lang="de-CH" altLang="de-DE" sz="2800" smtClean="0">
                <a:solidFill>
                  <a:srgbClr val="FFFF00"/>
                </a:solidFill>
              </a:rPr>
              <a:t>   	</a:t>
            </a:r>
            <a:r>
              <a:rPr lang="de-CH" altLang="de-DE" sz="2600" b="1" smtClean="0">
                <a:solidFill>
                  <a:srgbClr val="FFFF00"/>
                </a:solidFill>
                <a:latin typeface="Arial" panose="020B0604020202020204" pitchFamily="34" charset="0"/>
                <a:cs typeface="Arial" panose="020B0604020202020204" pitchFamily="34" charset="0"/>
              </a:rPr>
              <a:t>„Man wird Felder um Geld kaufen und Kaufbriefe schreiben und sie versiegeln und Zeugen nehmen im </a:t>
            </a:r>
            <a:r>
              <a:rPr lang="de-CH" altLang="de-DE" sz="2600" b="1" smtClean="0">
                <a:solidFill>
                  <a:srgbClr val="00FF00"/>
                </a:solidFill>
                <a:latin typeface="Arial" panose="020B0604020202020204" pitchFamily="34" charset="0"/>
                <a:cs typeface="Arial" panose="020B0604020202020204" pitchFamily="34" charset="0"/>
              </a:rPr>
              <a:t>Land Benjamin</a:t>
            </a:r>
            <a:r>
              <a:rPr lang="de-CH" altLang="de-DE" sz="2600" b="1" smtClean="0">
                <a:solidFill>
                  <a:srgbClr val="FFFF00"/>
                </a:solidFill>
                <a:latin typeface="Arial" panose="020B0604020202020204" pitchFamily="34" charset="0"/>
                <a:cs typeface="Arial" panose="020B0604020202020204" pitchFamily="34" charset="0"/>
              </a:rPr>
              <a:t> und in den </a:t>
            </a:r>
            <a:r>
              <a:rPr lang="de-CH" altLang="de-DE" sz="2600" b="1" smtClean="0">
                <a:solidFill>
                  <a:srgbClr val="00FF00"/>
                </a:solidFill>
                <a:latin typeface="Arial" panose="020B0604020202020204" pitchFamily="34" charset="0"/>
                <a:cs typeface="Arial" panose="020B0604020202020204" pitchFamily="34" charset="0"/>
              </a:rPr>
              <a:t>Umgebungen von Jerusalem</a:t>
            </a:r>
            <a:r>
              <a:rPr lang="de-CH" altLang="de-DE" sz="2600" b="1" smtClean="0">
                <a:solidFill>
                  <a:srgbClr val="FFFF00"/>
                </a:solidFill>
                <a:latin typeface="Arial" panose="020B0604020202020204" pitchFamily="34" charset="0"/>
                <a:cs typeface="Arial" panose="020B0604020202020204" pitchFamily="34" charset="0"/>
              </a:rPr>
              <a:t> und in den Städten Judas, sowohl in den Städten des </a:t>
            </a:r>
            <a:r>
              <a:rPr lang="de-CH" altLang="de-DE" sz="2600" b="1" smtClean="0">
                <a:solidFill>
                  <a:srgbClr val="00FF00"/>
                </a:solidFill>
                <a:latin typeface="Arial" panose="020B0604020202020204" pitchFamily="34" charset="0"/>
                <a:cs typeface="Arial" panose="020B0604020202020204" pitchFamily="34" charset="0"/>
              </a:rPr>
              <a:t>Berglandes</a:t>
            </a:r>
            <a:r>
              <a:rPr lang="de-CH" altLang="de-DE" sz="2600" b="1" smtClean="0">
                <a:solidFill>
                  <a:srgbClr val="FFFF00"/>
                </a:solidFill>
                <a:latin typeface="Arial" panose="020B0604020202020204" pitchFamily="34" charset="0"/>
                <a:cs typeface="Arial" panose="020B0604020202020204" pitchFamily="34" charset="0"/>
              </a:rPr>
              <a:t> als auch in den Städten der </a:t>
            </a:r>
            <a:r>
              <a:rPr lang="de-CH" altLang="de-DE" sz="2600" b="1" smtClean="0">
                <a:solidFill>
                  <a:srgbClr val="00FF00"/>
                </a:solidFill>
                <a:latin typeface="Arial" panose="020B0604020202020204" pitchFamily="34" charset="0"/>
                <a:cs typeface="Arial" panose="020B0604020202020204" pitchFamily="34" charset="0"/>
              </a:rPr>
              <a:t>Schefela </a:t>
            </a:r>
            <a:r>
              <a:rPr lang="de-CH" altLang="de-DE" sz="2600" b="1" smtClean="0">
                <a:solidFill>
                  <a:srgbClr val="FFFF00"/>
                </a:solidFill>
                <a:latin typeface="Arial" panose="020B0604020202020204" pitchFamily="34" charset="0"/>
                <a:cs typeface="Arial" panose="020B0604020202020204" pitchFamily="34" charset="0"/>
              </a:rPr>
              <a:t>und in den Städten des </a:t>
            </a:r>
            <a:r>
              <a:rPr lang="de-CH" altLang="de-DE" sz="2600" b="1" smtClean="0">
                <a:solidFill>
                  <a:srgbClr val="00FF00"/>
                </a:solidFill>
                <a:latin typeface="Arial" panose="020B0604020202020204" pitchFamily="34" charset="0"/>
                <a:cs typeface="Arial" panose="020B0604020202020204" pitchFamily="34" charset="0"/>
              </a:rPr>
              <a:t>Negevs</a:t>
            </a:r>
            <a:r>
              <a:rPr lang="de-CH" altLang="de-DE" sz="2600" b="1" smtClean="0">
                <a:solidFill>
                  <a:srgbClr val="FFFF00"/>
                </a:solidFill>
                <a:latin typeface="Arial" panose="020B0604020202020204" pitchFamily="34" charset="0"/>
                <a:cs typeface="Arial" panose="020B0604020202020204" pitchFamily="34" charset="0"/>
              </a:rPr>
              <a:t>. Denn ich werde ihr Schicksal wenden, spricht der HERR.“ (Jer 32,44)</a:t>
            </a:r>
          </a:p>
          <a:p>
            <a:endParaRPr lang="de-CH" altLang="de-DE" sz="2600" b="1" smtClean="0">
              <a:solidFill>
                <a:srgbClr val="FFFF00"/>
              </a:solidFill>
              <a:latin typeface="Arial" panose="020B0604020202020204" pitchFamily="34" charset="0"/>
              <a:cs typeface="Arial" panose="020B0604020202020204" pitchFamily="34" charset="0"/>
            </a:endParaRPr>
          </a:p>
        </p:txBody>
      </p:sp>
      <p:sp>
        <p:nvSpPr>
          <p:cNvPr id="23557" name="Line 7"/>
          <p:cNvSpPr>
            <a:spLocks noChangeShapeType="1"/>
          </p:cNvSpPr>
          <p:nvPr/>
        </p:nvSpPr>
        <p:spPr bwMode="auto">
          <a:xfrm flipV="1">
            <a:off x="5435600" y="4149725"/>
            <a:ext cx="1728788" cy="503238"/>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(9) Wiederaufbau alttestamentlicher Städte</a:t>
            </a:r>
          </a:p>
        </p:txBody>
      </p:sp>
      <p:sp>
        <p:nvSpPr>
          <p:cNvPr id="24579" name="Rectangle 4"/>
          <p:cNvSpPr>
            <a:spLocks noGrp="1" noChangeArrowheads="1"/>
          </p:cNvSpPr>
          <p:nvPr>
            <p:ph type="body" idx="4294967295"/>
          </p:nvPr>
        </p:nvSpPr>
        <p:spPr>
          <a:xfrm>
            <a:off x="0" y="2205038"/>
            <a:ext cx="5508625" cy="4537075"/>
          </a:xfrm>
        </p:spPr>
        <p:txBody>
          <a:bodyPr/>
          <a:lstStyle/>
          <a:p>
            <a:pPr>
              <a:lnSpc>
                <a:spcPct val="8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a:t>
            </a:r>
            <a:r>
              <a:rPr lang="de-DE" altLang="de-DE" sz="2400" b="1" smtClean="0">
                <a:solidFill>
                  <a:srgbClr val="00FF00"/>
                </a:solidFill>
                <a:latin typeface="Arial" panose="020B0604020202020204" pitchFamily="34" charset="0"/>
                <a:cs typeface="Arial" panose="020B0604020202020204" pitchFamily="34" charset="0"/>
              </a:rPr>
              <a:t>die verwüsteten Städte aufbauen und bewohnen</a:t>
            </a:r>
            <a:r>
              <a:rPr lang="de-DE" altLang="de-DE" sz="2400" b="1" smtClean="0">
                <a:solidFill>
                  <a:srgbClr val="FFFF00"/>
                </a:solidFill>
                <a:latin typeface="Arial" panose="020B0604020202020204" pitchFamily="34" charset="0"/>
                <a:cs typeface="Arial" panose="020B0604020202020204" pitchFamily="34" charset="0"/>
              </a:rPr>
              <a:t>, und Weinberge pflanzen und deren Wein trinken, und deren Obstplantagen anlegen und deren Frucht essen. Und ich werde sie in ihrem Lande pflanzen; und sie sollen nicht mehr herausgerissen werden aus ihrem Lande, das ich ihnen gegeben habe, spricht der HERR, dein Gott.“ (Am 9,14-15; 8. Jh. v. Chr.)</a:t>
            </a:r>
          </a:p>
          <a:p>
            <a:pPr>
              <a:lnSpc>
                <a:spcPct val="8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8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4580" name="Picture 27"/>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651500" y="2205038"/>
            <a:ext cx="3248025" cy="2435225"/>
          </a:xfrm>
          <a:noFill/>
        </p:spPr>
      </p:pic>
      <p:sp>
        <p:nvSpPr>
          <p:cNvPr id="24581" name="Text Box 29"/>
          <p:cNvSpPr txBox="1">
            <a:spLocks noChangeArrowheads="1"/>
          </p:cNvSpPr>
          <p:nvPr/>
        </p:nvSpPr>
        <p:spPr bwMode="auto">
          <a:xfrm>
            <a:off x="8080375" y="19891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(10) Weinberge und Wein</a:t>
            </a:r>
          </a:p>
        </p:txBody>
      </p:sp>
      <p:sp>
        <p:nvSpPr>
          <p:cNvPr id="25603" name="Rectangle 4"/>
          <p:cNvSpPr>
            <a:spLocks noGrp="1" noChangeArrowheads="1"/>
          </p:cNvSpPr>
          <p:nvPr>
            <p:ph type="body" idx="4294967295"/>
          </p:nvPr>
        </p:nvSpPr>
        <p:spPr>
          <a:xfrm>
            <a:off x="0" y="1989138"/>
            <a:ext cx="6011863" cy="4537075"/>
          </a:xfrm>
        </p:spPr>
        <p:txBody>
          <a:bodyPr/>
          <a:lstStyle/>
          <a:p>
            <a:pPr>
              <a:lnSpc>
                <a:spcPct val="9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die verwüsteten Städte aufbauen und bewohnen, </a:t>
            </a:r>
            <a:r>
              <a:rPr lang="de-DE" altLang="de-DE" sz="2400" b="1" smtClean="0">
                <a:solidFill>
                  <a:srgbClr val="00FF00"/>
                </a:solidFill>
                <a:latin typeface="Arial" panose="020B0604020202020204" pitchFamily="34" charset="0"/>
                <a:cs typeface="Arial" panose="020B0604020202020204" pitchFamily="34" charset="0"/>
              </a:rPr>
              <a:t>und Weinberge pflanzen und deren Wein trinken</a:t>
            </a:r>
            <a:r>
              <a:rPr lang="de-DE" altLang="de-DE" sz="2400" b="1" smtClean="0">
                <a:solidFill>
                  <a:srgbClr val="FFFF00"/>
                </a:solidFill>
                <a:latin typeface="Arial" panose="020B0604020202020204" pitchFamily="34" charset="0"/>
                <a:cs typeface="Arial" panose="020B0604020202020204" pitchFamily="34" charset="0"/>
              </a:rPr>
              <a:t>, und deren Obstplantagen anlegen und deren Frucht essen. Und ich werde sie in ihrem Lande pflanzen; und sie sollen nicht mehr herausgerissen werden aus ihrem Lande, das ich ihnen gegeben habe, spricht der HERR, dein Gott.“ (Am 9,14-15; 8. Jh.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5604" name="Picture 10" descr="Bild:Weintraube 01 KMJ.jpg">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00788" y="2276475"/>
            <a:ext cx="2681287" cy="4032250"/>
          </a:xfrm>
        </p:spPr>
      </p:pic>
      <p:sp>
        <p:nvSpPr>
          <p:cNvPr id="25605" name="Text Box 11"/>
          <p:cNvSpPr txBox="1">
            <a:spLocks noChangeArrowheads="1"/>
          </p:cNvSpPr>
          <p:nvPr/>
        </p:nvSpPr>
        <p:spPr bwMode="auto">
          <a:xfrm>
            <a:off x="6732588" y="1989138"/>
            <a:ext cx="2220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(11) Obstplantagen</a:t>
            </a:r>
          </a:p>
        </p:txBody>
      </p:sp>
      <p:sp>
        <p:nvSpPr>
          <p:cNvPr id="26627" name="Rectangle 3"/>
          <p:cNvSpPr>
            <a:spLocks noGrp="1" noChangeArrowheads="1"/>
          </p:cNvSpPr>
          <p:nvPr>
            <p:ph type="body" idx="4294967295"/>
          </p:nvPr>
        </p:nvSpPr>
        <p:spPr>
          <a:xfrm>
            <a:off x="0" y="2205038"/>
            <a:ext cx="6011863" cy="4537075"/>
          </a:xfrm>
        </p:spPr>
        <p:txBody>
          <a:bodyPr/>
          <a:lstStyle/>
          <a:p>
            <a:pPr>
              <a:lnSpc>
                <a:spcPct val="90000"/>
              </a:lnSpc>
              <a:buFontTx/>
              <a:buNone/>
            </a:pPr>
            <a:r>
              <a:rPr lang="fr-FR" altLang="de-DE" sz="20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„Und ich werde das Schicksal meines Volkes Israel wenden; und sie werden die verwüsteten Städte aufbauen und bewohnen, und Weinberge pflanzen und deren Wein trinken, </a:t>
            </a:r>
            <a:r>
              <a:rPr lang="de-DE" altLang="de-DE" sz="2400" b="1" smtClean="0">
                <a:solidFill>
                  <a:srgbClr val="00FF00"/>
                </a:solidFill>
                <a:latin typeface="Arial" panose="020B0604020202020204" pitchFamily="34" charset="0"/>
                <a:cs typeface="Arial" panose="020B0604020202020204" pitchFamily="34" charset="0"/>
              </a:rPr>
              <a:t>und deren Obstplantagen anlegen und deren Frucht essen</a:t>
            </a:r>
            <a:r>
              <a:rPr lang="de-DE" altLang="de-DE" sz="2400" b="1" smtClean="0">
                <a:solidFill>
                  <a:srgbClr val="FFFF00"/>
                </a:solidFill>
                <a:latin typeface="Arial" panose="020B0604020202020204" pitchFamily="34" charset="0"/>
                <a:cs typeface="Arial" panose="020B0604020202020204" pitchFamily="34" charset="0"/>
              </a:rPr>
              <a:t>. Und ich werde sie in ihrem Lande pflanzen; und sie sollen nicht mehr herausgerissen werden aus ihrem Lande, das ich ihnen gegeben habe, spricht der HERR, dein Gott.“ (Am 9,14-15; 8. Jh.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Tx/>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26628" name="Picture 8" descr="OrangeBloss_wb"/>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27763" y="2349500"/>
            <a:ext cx="2736850" cy="2408238"/>
          </a:xfrm>
          <a:noFill/>
        </p:spPr>
      </p:pic>
      <p:sp>
        <p:nvSpPr>
          <p:cNvPr id="26629" name="Text Box 9"/>
          <p:cNvSpPr txBox="1">
            <a:spLocks noChangeArrowheads="1"/>
          </p:cNvSpPr>
          <p:nvPr/>
        </p:nvSpPr>
        <p:spPr bwMode="auto">
          <a:xfrm>
            <a:off x="6732588" y="2060575"/>
            <a:ext cx="2066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000" b="0">
                <a:solidFill>
                  <a:schemeClr val="bg1"/>
                </a:solidFill>
              </a:rPr>
              <a:t>Ellen Levy Finch GNU 1.2 or later</a:t>
            </a:r>
            <a:endParaRPr lang="de-DE" altLang="de-DE" sz="1000" b="0">
              <a:solidFill>
                <a:schemeClr val="bg1"/>
              </a:solidFill>
            </a:endParaRPr>
          </a:p>
        </p:txBody>
      </p:sp>
      <p:sp>
        <p:nvSpPr>
          <p:cNvPr id="26630" name="Text Box 10"/>
          <p:cNvSpPr txBox="1">
            <a:spLocks noChangeArrowheads="1"/>
          </p:cNvSpPr>
          <p:nvPr/>
        </p:nvSpPr>
        <p:spPr bwMode="auto">
          <a:xfrm>
            <a:off x="4356100" y="6308725"/>
            <a:ext cx="4510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000">
                <a:solidFill>
                  <a:schemeClr val="bg1"/>
                </a:solidFill>
              </a:rPr>
              <a:t>Zitrusfrüchte: bis zu 900‘000 t / Jahr</a:t>
            </a:r>
            <a:endParaRPr lang="de-DE" altLang="de-DE" sz="20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(12) Ausländische Reben</a:t>
            </a:r>
          </a:p>
        </p:txBody>
      </p:sp>
      <p:sp>
        <p:nvSpPr>
          <p:cNvPr id="27651" name="Rectangle 3"/>
          <p:cNvSpPr>
            <a:spLocks noGrp="1" noChangeArrowheads="1"/>
          </p:cNvSpPr>
          <p:nvPr>
            <p:ph type="body" idx="4294967295"/>
          </p:nvPr>
        </p:nvSpPr>
        <p:spPr>
          <a:xfrm>
            <a:off x="250825" y="2133600"/>
            <a:ext cx="5256213" cy="4537075"/>
          </a:xfrm>
        </p:spPr>
        <p:txBody>
          <a:bodyPr/>
          <a:lstStyle/>
          <a:p>
            <a:pPr>
              <a:buFontTx/>
              <a:buNone/>
            </a:pPr>
            <a:r>
              <a:rPr lang="fr-FR" altLang="de-DE" sz="2800" smtClean="0">
                <a:solidFill>
                  <a:srgbClr val="FFFF00"/>
                </a:solidFill>
              </a:rPr>
              <a:t>    </a:t>
            </a:r>
            <a:r>
              <a:rPr lang="de-DE" altLang="de-DE" sz="2800" b="1" smtClean="0">
                <a:solidFill>
                  <a:srgbClr val="FFFF00"/>
                </a:solidFill>
                <a:latin typeface="Arial" panose="020B0604020202020204" pitchFamily="34" charset="0"/>
                <a:cs typeface="Arial" panose="020B0604020202020204" pitchFamily="34" charset="0"/>
              </a:rPr>
              <a:t>„…</a:t>
            </a:r>
            <a:r>
              <a:rPr lang="en-US" altLang="de-DE" sz="2800" b="1" smtClean="0">
                <a:solidFill>
                  <a:srgbClr val="FFFF00"/>
                </a:solidFill>
                <a:latin typeface="Arial" panose="020B0604020202020204" pitchFamily="34" charset="0"/>
                <a:cs typeface="Arial" panose="020B0604020202020204" pitchFamily="34" charset="0"/>
              </a:rPr>
              <a:t> Darum pflanzest du liebliche Pflanzungen und besetzest sie mit </a:t>
            </a:r>
            <a:r>
              <a:rPr lang="en-US" altLang="de-DE" sz="2800" b="1" smtClean="0">
                <a:solidFill>
                  <a:srgbClr val="00FF00"/>
                </a:solidFill>
                <a:latin typeface="Arial" panose="020B0604020202020204" pitchFamily="34" charset="0"/>
                <a:cs typeface="Arial" panose="020B0604020202020204" pitchFamily="34" charset="0"/>
              </a:rPr>
              <a:t>ausländischen Reben</a:t>
            </a:r>
            <a:r>
              <a:rPr lang="de-DE" altLang="de-DE" sz="2800" b="1" smtClean="0">
                <a:solidFill>
                  <a:srgbClr val="FFFF00"/>
                </a:solidFill>
                <a:latin typeface="Arial" panose="020B0604020202020204" pitchFamily="34" charset="0"/>
                <a:cs typeface="Arial" panose="020B0604020202020204" pitchFamily="34" charset="0"/>
              </a:rPr>
              <a:t>.“ (Jes 17,10; 8. Jh. v. Chr.)</a:t>
            </a:r>
          </a:p>
          <a:p>
            <a:endParaRPr lang="de-DE" altLang="de-DE" sz="2800" b="1" smtClean="0">
              <a:solidFill>
                <a:srgbClr val="FFFF00"/>
              </a:solidFill>
              <a:latin typeface="Arial" panose="020B0604020202020204" pitchFamily="34" charset="0"/>
              <a:cs typeface="Arial" panose="020B0604020202020204" pitchFamily="34" charset="0"/>
            </a:endParaRPr>
          </a:p>
          <a:p>
            <a:pPr>
              <a:buFontTx/>
              <a:buNone/>
            </a:pPr>
            <a:endParaRPr lang="de-DE" altLang="de-DE" sz="2800" b="1" smtClean="0">
              <a:solidFill>
                <a:srgbClr val="FFCC00"/>
              </a:solidFill>
              <a:latin typeface="Arial" panose="020B0604020202020204" pitchFamily="34" charset="0"/>
              <a:cs typeface="Arial" panose="020B0604020202020204" pitchFamily="34" charset="0"/>
            </a:endParaRPr>
          </a:p>
        </p:txBody>
      </p:sp>
      <p:pic>
        <p:nvPicPr>
          <p:cNvPr id="27652" name="Picture 4" descr="Bild:Weintraube 01 KMJ.jpg">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724525" y="2276475"/>
            <a:ext cx="2921000" cy="4392613"/>
          </a:xfrm>
        </p:spPr>
      </p:pic>
      <p:sp>
        <p:nvSpPr>
          <p:cNvPr id="27653" name="Text Box 5"/>
          <p:cNvSpPr txBox="1">
            <a:spLocks noChangeArrowheads="1"/>
          </p:cNvSpPr>
          <p:nvPr/>
        </p:nvSpPr>
        <p:spPr bwMode="auto">
          <a:xfrm>
            <a:off x="6156325" y="1989138"/>
            <a:ext cx="2220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sz="4000" b="1" smtClean="0">
                <a:solidFill>
                  <a:schemeClr val="bg1"/>
                </a:solidFill>
                <a:latin typeface="Arial" panose="020B0604020202020204" pitchFamily="34" charset="0"/>
                <a:cs typeface="Arial" panose="020B0604020202020204" pitchFamily="34" charset="0"/>
              </a:rPr>
              <a:t>(13) Atheismus </a:t>
            </a:r>
            <a:br>
              <a:rPr lang="de-CH" altLang="de-DE" sz="4000" b="1" smtClean="0">
                <a:solidFill>
                  <a:schemeClr val="bg1"/>
                </a:solidFill>
                <a:latin typeface="Arial" panose="020B0604020202020204" pitchFamily="34" charset="0"/>
                <a:cs typeface="Arial" panose="020B0604020202020204" pitchFamily="34" charset="0"/>
              </a:rPr>
            </a:br>
            <a:r>
              <a:rPr lang="de-CH" altLang="de-DE" sz="4000" b="1" smtClean="0">
                <a:solidFill>
                  <a:schemeClr val="bg1"/>
                </a:solidFill>
                <a:latin typeface="Arial" panose="020B0604020202020204" pitchFamily="34" charset="0"/>
                <a:cs typeface="Arial" panose="020B0604020202020204" pitchFamily="34" charset="0"/>
              </a:rPr>
              <a:t>und Sozialismus</a:t>
            </a:r>
          </a:p>
        </p:txBody>
      </p:sp>
      <p:sp>
        <p:nvSpPr>
          <p:cNvPr id="28675" name="Rectangle 3"/>
          <p:cNvSpPr>
            <a:spLocks noGrp="1" noChangeArrowheads="1"/>
          </p:cNvSpPr>
          <p:nvPr>
            <p:ph type="body" idx="4294967295"/>
          </p:nvPr>
        </p:nvSpPr>
        <p:spPr>
          <a:xfrm>
            <a:off x="250825" y="2133600"/>
            <a:ext cx="5256213" cy="4537075"/>
          </a:xfrm>
        </p:spPr>
        <p:txBody>
          <a:bodyPr/>
          <a:lstStyle/>
          <a:p>
            <a:pPr>
              <a:buFontTx/>
              <a:buNone/>
            </a:pPr>
            <a:r>
              <a:rPr lang="fr-FR" altLang="de-DE" sz="2800" b="1" smtClean="0">
                <a:solidFill>
                  <a:srgbClr val="FFFF00"/>
                </a:solidFill>
                <a:latin typeface="Arial" panose="020B0604020202020204" pitchFamily="34" charset="0"/>
                <a:cs typeface="Arial" panose="020B0604020202020204" pitchFamily="34" charset="0"/>
              </a:rPr>
              <a:t>    </a:t>
            </a:r>
            <a:r>
              <a:rPr lang="de-DE" altLang="de-DE" sz="2800" b="1" smtClean="0">
                <a:solidFill>
                  <a:srgbClr val="FFFF00"/>
                </a:solidFill>
                <a:latin typeface="Arial" panose="020B0604020202020204" pitchFamily="34" charset="0"/>
                <a:cs typeface="Arial" panose="020B0604020202020204" pitchFamily="34" charset="0"/>
              </a:rPr>
              <a:t>„Denn du hast </a:t>
            </a:r>
            <a:r>
              <a:rPr lang="de-DE" altLang="de-DE" sz="2800" b="1" smtClean="0">
                <a:solidFill>
                  <a:srgbClr val="00FF00"/>
                </a:solidFill>
                <a:latin typeface="Arial" panose="020B0604020202020204" pitchFamily="34" charset="0"/>
                <a:cs typeface="Arial" panose="020B0604020202020204" pitchFamily="34" charset="0"/>
              </a:rPr>
              <a:t>vergessen den Gott deines Heils </a:t>
            </a:r>
            <a:r>
              <a:rPr lang="de-DE" altLang="de-DE" sz="2800" b="1" smtClean="0">
                <a:solidFill>
                  <a:srgbClr val="FFFF00"/>
                </a:solidFill>
                <a:latin typeface="Arial" panose="020B0604020202020204" pitchFamily="34" charset="0"/>
                <a:cs typeface="Arial" panose="020B0604020202020204" pitchFamily="34" charset="0"/>
              </a:rPr>
              <a:t>und </a:t>
            </a:r>
            <a:r>
              <a:rPr lang="de-DE" altLang="de-DE" sz="2800" b="1" smtClean="0">
                <a:solidFill>
                  <a:srgbClr val="00FF00"/>
                </a:solidFill>
                <a:latin typeface="Arial" panose="020B0604020202020204" pitchFamily="34" charset="0"/>
                <a:cs typeface="Arial" panose="020B0604020202020204" pitchFamily="34" charset="0"/>
              </a:rPr>
              <a:t>nicht gedacht des Felsen deiner Stärke</a:t>
            </a:r>
            <a:r>
              <a:rPr lang="de-DE" altLang="de-DE" sz="2800" b="1" smtClean="0">
                <a:solidFill>
                  <a:srgbClr val="FFFF00"/>
                </a:solidFill>
                <a:latin typeface="Arial" panose="020B0604020202020204" pitchFamily="34" charset="0"/>
                <a:cs typeface="Arial" panose="020B0604020202020204" pitchFamily="34" charset="0"/>
              </a:rPr>
              <a:t>.  </a:t>
            </a:r>
            <a:r>
              <a:rPr lang="en-US" altLang="de-DE" sz="2800" b="1" smtClean="0">
                <a:solidFill>
                  <a:srgbClr val="FFFF00"/>
                </a:solidFill>
                <a:latin typeface="Arial" panose="020B0604020202020204" pitchFamily="34" charset="0"/>
                <a:cs typeface="Arial" panose="020B0604020202020204" pitchFamily="34" charset="0"/>
              </a:rPr>
              <a:t>Darum pflanzest du liebliche Pflanzungen und besetzest sie mit ausländischen Reben</a:t>
            </a:r>
            <a:r>
              <a:rPr lang="de-DE" altLang="de-DE" sz="2800" b="1" smtClean="0">
                <a:solidFill>
                  <a:srgbClr val="FFFF00"/>
                </a:solidFill>
                <a:latin typeface="Arial" panose="020B0604020202020204" pitchFamily="34" charset="0"/>
                <a:cs typeface="Arial" panose="020B0604020202020204" pitchFamily="34" charset="0"/>
              </a:rPr>
              <a:t>.“ (Jes 17,10; 8. Jh. v. Chr.)</a:t>
            </a:r>
          </a:p>
          <a:p>
            <a:endParaRPr lang="de-DE" altLang="de-DE" sz="2800" b="1" smtClean="0">
              <a:solidFill>
                <a:srgbClr val="FFFF00"/>
              </a:solidFill>
              <a:latin typeface="Arial" panose="020B0604020202020204" pitchFamily="34" charset="0"/>
              <a:cs typeface="Arial" panose="020B0604020202020204" pitchFamily="34" charset="0"/>
            </a:endParaRPr>
          </a:p>
          <a:p>
            <a:pPr>
              <a:buFontTx/>
              <a:buNone/>
            </a:pPr>
            <a:endParaRPr lang="de-DE" altLang="de-DE" sz="2800" b="1" smtClean="0">
              <a:solidFill>
                <a:srgbClr val="FFCC00"/>
              </a:solidFill>
              <a:latin typeface="Arial" panose="020B0604020202020204" pitchFamily="34" charset="0"/>
              <a:cs typeface="Arial" panose="020B0604020202020204" pitchFamily="34" charset="0"/>
            </a:endParaRPr>
          </a:p>
        </p:txBody>
      </p:sp>
      <p:pic>
        <p:nvPicPr>
          <p:cNvPr id="28676" name="Picture 4" descr="Bild:Weintraube 01 KMJ.jpg">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724525" y="2276475"/>
            <a:ext cx="2921000" cy="4392613"/>
          </a:xfrm>
        </p:spPr>
      </p:pic>
      <p:sp>
        <p:nvSpPr>
          <p:cNvPr id="28677" name="Text Box 5"/>
          <p:cNvSpPr txBox="1">
            <a:spLocks noChangeArrowheads="1"/>
          </p:cNvSpPr>
          <p:nvPr/>
        </p:nvSpPr>
        <p:spPr bwMode="auto">
          <a:xfrm>
            <a:off x="6156325" y="1989138"/>
            <a:ext cx="2220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200" b="0">
                <a:solidFill>
                  <a:schemeClr val="bg1"/>
                </a:solidFill>
                <a:cs typeface="Arial" panose="020B0604020202020204" pitchFamily="34" charset="0"/>
              </a:rPr>
              <a:t>US Department of Agruculture</a:t>
            </a:r>
            <a:endParaRPr lang="de-DE" altLang="de-DE" sz="12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b="1" smtClean="0">
                <a:solidFill>
                  <a:schemeClr val="bg1"/>
                </a:solidFill>
                <a:latin typeface="Arial" panose="020B0604020202020204" pitchFamily="34" charset="0"/>
                <a:cs typeface="Arial" panose="020B0604020202020204" pitchFamily="34" charset="0"/>
              </a:rPr>
              <a:t>(14) Die Wüste blüht auf</a:t>
            </a:r>
            <a:r>
              <a:rPr lang="fr-FR" altLang="de-DE" smtClean="0"/>
              <a:t> </a:t>
            </a:r>
          </a:p>
        </p:txBody>
      </p:sp>
      <p:pic>
        <p:nvPicPr>
          <p:cNvPr id="29699" name="Picture 1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844675"/>
            <a:ext cx="3024187" cy="2268538"/>
          </a:xfrm>
          <a:noFill/>
        </p:spPr>
      </p:pic>
      <p:sp>
        <p:nvSpPr>
          <p:cNvPr id="29700" name="Rectangle 3"/>
          <p:cNvSpPr>
            <a:spLocks noGrp="1" noChangeArrowheads="1"/>
          </p:cNvSpPr>
          <p:nvPr>
            <p:ph type="body" sz="half" idx="3"/>
          </p:nvPr>
        </p:nvSpPr>
        <p:spPr>
          <a:xfrm>
            <a:off x="3708400" y="1773238"/>
            <a:ext cx="5184775" cy="4114800"/>
          </a:xfrm>
        </p:spPr>
        <p:txBody>
          <a:bodyPr/>
          <a:lstStyle/>
          <a:p>
            <a:pPr>
              <a:lnSpc>
                <a:spcPct val="90000"/>
              </a:lnSpc>
              <a:buFontTx/>
              <a:buNone/>
            </a:pPr>
            <a:r>
              <a:rPr lang="de-DE" altLang="de-DE" sz="2800" smtClean="0">
                <a:solidFill>
                  <a:srgbClr val="FFFF00"/>
                </a:solidFill>
              </a:rPr>
              <a:t>    </a:t>
            </a:r>
            <a:r>
              <a:rPr lang="de-DE" altLang="de-DE" sz="2400" b="1" smtClean="0">
                <a:solidFill>
                  <a:srgbClr val="FFFF00"/>
                </a:solidFill>
                <a:latin typeface="Arial" panose="020B0604020202020204" pitchFamily="34" charset="0"/>
                <a:cs typeface="Arial" panose="020B0604020202020204" pitchFamily="34" charset="0"/>
              </a:rPr>
              <a:t>[</a:t>
            </a:r>
            <a:r>
              <a:rPr lang="en-US" altLang="de-DE" sz="2400" b="1" smtClean="0">
                <a:solidFill>
                  <a:srgbClr val="FFFF00"/>
                </a:solidFill>
                <a:latin typeface="Arial" panose="020B0604020202020204" pitchFamily="34" charset="0"/>
                <a:cs typeface="Arial" panose="020B0604020202020204" pitchFamily="34" charset="0"/>
              </a:rPr>
              <a:t>34] </a:t>
            </a:r>
            <a:r>
              <a:rPr lang="de-DE" altLang="de-DE" sz="2400" b="1" smtClean="0">
                <a:solidFill>
                  <a:srgbClr val="FFFF00"/>
                </a:solidFill>
                <a:latin typeface="Arial" panose="020B0604020202020204" pitchFamily="34" charset="0"/>
                <a:cs typeface="Arial" panose="020B0604020202020204" pitchFamily="34" charset="0"/>
              </a:rPr>
              <a:t>„Und </a:t>
            </a:r>
            <a:r>
              <a:rPr lang="de-DE" altLang="de-DE" sz="2400" b="1" smtClean="0">
                <a:solidFill>
                  <a:srgbClr val="00FF00"/>
                </a:solidFill>
                <a:latin typeface="Arial" panose="020B0604020202020204" pitchFamily="34" charset="0"/>
                <a:cs typeface="Arial" panose="020B0604020202020204" pitchFamily="34" charset="0"/>
              </a:rPr>
              <a:t>das verwüstete Land soll bebaut werden</a:t>
            </a:r>
            <a:r>
              <a:rPr lang="de-DE" altLang="de-DE" sz="2400" b="1" smtClean="0">
                <a:solidFill>
                  <a:srgbClr val="FFFF00"/>
                </a:solidFill>
                <a:latin typeface="Arial" panose="020B0604020202020204" pitchFamily="34" charset="0"/>
                <a:cs typeface="Arial" panose="020B0604020202020204" pitchFamily="34" charset="0"/>
              </a:rPr>
              <a:t>, statt dass es eine Wüste war vor den Augen jedes vorüber Ziehenden. [</a:t>
            </a:r>
            <a:r>
              <a:rPr lang="en-US" altLang="de-DE" sz="2400" b="1" smtClean="0">
                <a:solidFill>
                  <a:srgbClr val="FFFF00"/>
                </a:solidFill>
                <a:latin typeface="Arial" panose="020B0604020202020204" pitchFamily="34" charset="0"/>
                <a:cs typeface="Arial" panose="020B0604020202020204" pitchFamily="34" charset="0"/>
              </a:rPr>
              <a:t>35] Und man wird sagen: Dieses Land da, das verwüstete, ist </a:t>
            </a:r>
            <a:r>
              <a:rPr lang="en-US" altLang="de-DE" sz="2400" b="1" smtClean="0">
                <a:solidFill>
                  <a:srgbClr val="00FF00"/>
                </a:solidFill>
                <a:latin typeface="Arial" panose="020B0604020202020204" pitchFamily="34" charset="0"/>
                <a:cs typeface="Arial" panose="020B0604020202020204" pitchFamily="34" charset="0"/>
              </a:rPr>
              <a:t>wie der Garten Eden geworden</a:t>
            </a:r>
            <a:r>
              <a:rPr lang="en-US" altLang="de-DE" sz="2400" b="1" smtClean="0">
                <a:solidFill>
                  <a:srgbClr val="FFFF00"/>
                </a:solidFill>
                <a:latin typeface="Arial" panose="020B0604020202020204" pitchFamily="34" charset="0"/>
                <a:cs typeface="Arial" panose="020B0604020202020204" pitchFamily="34" charset="0"/>
              </a:rPr>
              <a:t>, und die verödeten und verwüsteten und zerstörten Städte sind befestigt und bewohnt.</a:t>
            </a:r>
            <a:r>
              <a:rPr lang="de-DE" altLang="de-DE" sz="2400" b="1" smtClean="0">
                <a:solidFill>
                  <a:srgbClr val="FFFF00"/>
                </a:solidFill>
                <a:latin typeface="Arial" panose="020B0604020202020204" pitchFamily="34" charset="0"/>
                <a:cs typeface="Arial" panose="020B0604020202020204" pitchFamily="34" charset="0"/>
              </a:rPr>
              <a:t>“</a:t>
            </a:r>
            <a:br>
              <a:rPr lang="de-DE" altLang="de-DE" sz="2400" b="1" smtClean="0">
                <a:solidFill>
                  <a:srgbClr val="FFFF00"/>
                </a:solidFill>
                <a:latin typeface="Arial" panose="020B0604020202020204" pitchFamily="34" charset="0"/>
                <a:cs typeface="Arial" panose="020B0604020202020204" pitchFamily="34" charset="0"/>
              </a:rPr>
            </a:br>
            <a:r>
              <a:rPr lang="de-DE" altLang="de-DE" sz="2400" b="1" smtClean="0">
                <a:solidFill>
                  <a:srgbClr val="FFFF00"/>
                </a:solidFill>
                <a:latin typeface="Arial" panose="020B0604020202020204" pitchFamily="34" charset="0"/>
                <a:cs typeface="Arial" panose="020B0604020202020204" pitchFamily="34" charset="0"/>
              </a:rPr>
              <a:t>(Hes 36,34-35)</a:t>
            </a:r>
          </a:p>
          <a:p>
            <a:pPr>
              <a:lnSpc>
                <a:spcPct val="90000"/>
              </a:lnSpc>
              <a:buFontTx/>
              <a:buNone/>
            </a:pPr>
            <a:endParaRPr lang="de-DE" altLang="de-DE" sz="2400" b="1" smtClean="0">
              <a:solidFill>
                <a:srgbClr val="FFFF00"/>
              </a:solidFill>
              <a:latin typeface="Arial" panose="020B0604020202020204" pitchFamily="34" charset="0"/>
              <a:cs typeface="Arial" panose="020B0604020202020204" pitchFamily="34" charset="0"/>
            </a:endParaRPr>
          </a:p>
        </p:txBody>
      </p:sp>
      <p:sp>
        <p:nvSpPr>
          <p:cNvPr id="29701" name="Text Box 4"/>
          <p:cNvSpPr txBox="1">
            <a:spLocks noChangeArrowheads="1"/>
          </p:cNvSpPr>
          <p:nvPr/>
        </p:nvSpPr>
        <p:spPr bwMode="auto">
          <a:xfrm>
            <a:off x="6567488" y="14747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2" name="Text Box 5"/>
          <p:cNvSpPr txBox="1">
            <a:spLocks noChangeArrowheads="1"/>
          </p:cNvSpPr>
          <p:nvPr/>
        </p:nvSpPr>
        <p:spPr bwMode="auto">
          <a:xfrm>
            <a:off x="447675" y="45704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3" name="Text Box 7"/>
          <p:cNvSpPr txBox="1">
            <a:spLocks noChangeArrowheads="1"/>
          </p:cNvSpPr>
          <p:nvPr/>
        </p:nvSpPr>
        <p:spPr bwMode="auto">
          <a:xfrm>
            <a:off x="1023938" y="39941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4" name="Text Box 8"/>
          <p:cNvSpPr txBox="1">
            <a:spLocks noChangeArrowheads="1"/>
          </p:cNvSpPr>
          <p:nvPr/>
        </p:nvSpPr>
        <p:spPr bwMode="auto">
          <a:xfrm>
            <a:off x="879475" y="4425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de-CH" altLang="de-DE" sz="2000" b="0">
              <a:latin typeface="Verdana" panose="020B0604030504040204" pitchFamily="34" charset="0"/>
            </a:endParaRPr>
          </a:p>
        </p:txBody>
      </p:sp>
      <p:sp>
        <p:nvSpPr>
          <p:cNvPr id="29705" name="Text Box 15"/>
          <p:cNvSpPr txBox="1">
            <a:spLocks noChangeArrowheads="1"/>
          </p:cNvSpPr>
          <p:nvPr/>
        </p:nvSpPr>
        <p:spPr bwMode="auto">
          <a:xfrm>
            <a:off x="684213" y="1628775"/>
            <a:ext cx="16525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Avishai Teicher GNU 1.2 or later</a:t>
            </a:r>
            <a:endParaRPr lang="de-DE" altLang="de-DE" sz="800" b="0">
              <a:solidFill>
                <a:schemeClr val="bg1"/>
              </a:solidFill>
            </a:endParaRPr>
          </a:p>
        </p:txBody>
      </p:sp>
      <p:pic>
        <p:nvPicPr>
          <p:cNvPr id="29706" name="Picture 16"/>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84213" y="4292600"/>
            <a:ext cx="3024187" cy="2241550"/>
          </a:xfrm>
          <a:noFill/>
        </p:spPr>
      </p:pic>
      <p:sp>
        <p:nvSpPr>
          <p:cNvPr id="29707" name="Text Box 18"/>
          <p:cNvSpPr txBox="1">
            <a:spLocks noChangeArrowheads="1"/>
          </p:cNvSpPr>
          <p:nvPr/>
        </p:nvSpPr>
        <p:spPr bwMode="auto">
          <a:xfrm>
            <a:off x="376238" y="594836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(15) </a:t>
            </a:r>
            <a:r>
              <a:rPr lang="de-DE" altLang="de-DE" sz="4000" b="1" smtClean="0">
                <a:solidFill>
                  <a:schemeClr val="bg1"/>
                </a:solidFill>
                <a:latin typeface="Arial" panose="020B0604020202020204" pitchFamily="34" charset="0"/>
              </a:rPr>
              <a:t>Gründung des Staates Israel: 14. Mai 1948</a:t>
            </a:r>
            <a:br>
              <a:rPr lang="de-DE" altLang="de-DE" sz="4000" b="1" smtClean="0">
                <a:solidFill>
                  <a:schemeClr val="bg1"/>
                </a:solidFill>
                <a:latin typeface="Arial" panose="020B0604020202020204" pitchFamily="34" charset="0"/>
              </a:rPr>
            </a:br>
            <a:endParaRPr lang="de-DE" altLang="de-DE" sz="4000" b="1" smtClean="0">
              <a:solidFill>
                <a:schemeClr val="bg1"/>
              </a:solidFill>
              <a:latin typeface="Arial" panose="020B0604020202020204" pitchFamily="34" charset="0"/>
            </a:endParaRPr>
          </a:p>
        </p:txBody>
      </p:sp>
      <p:sp>
        <p:nvSpPr>
          <p:cNvPr id="30723" name="Rectangle 4"/>
          <p:cNvSpPr>
            <a:spLocks noGrp="1" noChangeArrowheads="1"/>
          </p:cNvSpPr>
          <p:nvPr>
            <p:ph type="body" sz="half" idx="4294967295"/>
          </p:nvPr>
        </p:nvSpPr>
        <p:spPr>
          <a:xfrm>
            <a:off x="0" y="1844675"/>
            <a:ext cx="4787900" cy="5013325"/>
          </a:xfrm>
        </p:spPr>
        <p:txBody>
          <a:bodyPr/>
          <a:lstStyle/>
          <a:p>
            <a:pPr>
              <a:buFontTx/>
              <a:buNone/>
            </a:pPr>
            <a:r>
              <a:rPr lang="fr-FR" altLang="de-DE" sz="2000" smtClean="0">
                <a:solidFill>
                  <a:schemeClr val="bg1"/>
                </a:solidFill>
              </a:rPr>
              <a:t>   </a:t>
            </a:r>
            <a:r>
              <a:rPr lang="fr-FR" altLang="de-DE" sz="2000" smtClean="0"/>
              <a:t> 	</a:t>
            </a:r>
            <a:r>
              <a:rPr lang="de-DE" altLang="de-DE" sz="2800" b="1" smtClean="0">
                <a:solidFill>
                  <a:srgbClr val="FFFF00"/>
                </a:solidFill>
                <a:latin typeface="Arial" panose="020B0604020202020204" pitchFamily="34" charset="0"/>
              </a:rPr>
              <a:t>“Wer hat solches gehört, wer hat dergleichen gesehen? Kann ein Land </a:t>
            </a:r>
            <a:r>
              <a:rPr lang="de-DE" altLang="de-DE" sz="2800" b="1" smtClean="0">
                <a:solidFill>
                  <a:srgbClr val="00FF00"/>
                </a:solidFill>
                <a:latin typeface="Arial" panose="020B0604020202020204" pitchFamily="34" charset="0"/>
              </a:rPr>
              <a:t>an einem Tage zur Welt gebracht</a:t>
            </a:r>
            <a:r>
              <a:rPr lang="de-DE" altLang="de-DE" sz="2800" b="1" smtClean="0">
                <a:solidFill>
                  <a:srgbClr val="FFFF00"/>
                </a:solidFill>
                <a:latin typeface="Arial" panose="020B0604020202020204" pitchFamily="34" charset="0"/>
              </a:rPr>
              <a:t>, oder </a:t>
            </a:r>
            <a:r>
              <a:rPr lang="de-DE" altLang="de-DE" sz="2800" b="1" smtClean="0">
                <a:solidFill>
                  <a:srgbClr val="00FF00"/>
                </a:solidFill>
                <a:latin typeface="Arial" panose="020B0604020202020204" pitchFamily="34" charset="0"/>
              </a:rPr>
              <a:t>eine Nation mit einem Male geboren werden</a:t>
            </a:r>
            <a:r>
              <a:rPr lang="de-DE" altLang="de-DE" sz="2800" b="1" smtClean="0">
                <a:solidFill>
                  <a:srgbClr val="FFFF00"/>
                </a:solidFill>
                <a:latin typeface="Arial" panose="020B0604020202020204" pitchFamily="34" charset="0"/>
              </a:rPr>
              <a:t>? Denn Zion hat Wehen bekommen und zugleich ihre Kinder geboren.” </a:t>
            </a:r>
          </a:p>
          <a:p>
            <a:pPr>
              <a:buFontTx/>
              <a:buNone/>
            </a:pPr>
            <a:r>
              <a:rPr lang="de-DE" altLang="de-DE" sz="2800" b="1" smtClean="0">
                <a:solidFill>
                  <a:srgbClr val="FFFF00"/>
                </a:solidFill>
                <a:latin typeface="Arial" panose="020B0604020202020204" pitchFamily="34" charset="0"/>
              </a:rPr>
              <a:t>	(Jes 66,8)</a:t>
            </a:r>
          </a:p>
        </p:txBody>
      </p:sp>
      <p:sp>
        <p:nvSpPr>
          <p:cNvPr id="30724" name="Text Box 5"/>
          <p:cNvSpPr txBox="1">
            <a:spLocks noChangeArrowheads="1"/>
          </p:cNvSpPr>
          <p:nvPr/>
        </p:nvSpPr>
        <p:spPr bwMode="auto">
          <a:xfrm>
            <a:off x="4840288" y="50752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de-DE" sz="2000" b="0">
              <a:latin typeface="Verdana" panose="020B0604030504040204" pitchFamily="34" charset="0"/>
            </a:endParaRPr>
          </a:p>
        </p:txBody>
      </p:sp>
      <p:pic>
        <p:nvPicPr>
          <p:cNvPr id="30725" name="Picture 1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163" y="1989138"/>
            <a:ext cx="3476625" cy="25273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altLang="de-DE" sz="4000" b="1" smtClean="0">
                <a:solidFill>
                  <a:srgbClr val="00FF00"/>
                </a:solidFill>
                <a:latin typeface="Arial" panose="020B0604020202020204" pitchFamily="34" charset="0"/>
              </a:rPr>
              <a:t>Leben wir wirklich </a:t>
            </a:r>
            <a:br>
              <a:rPr lang="de-CH" altLang="de-DE" sz="4000" b="1" smtClean="0">
                <a:solidFill>
                  <a:srgbClr val="00FF00"/>
                </a:solidFill>
                <a:latin typeface="Arial" panose="020B0604020202020204" pitchFamily="34" charset="0"/>
              </a:rPr>
            </a:br>
            <a:r>
              <a:rPr lang="de-CH" altLang="de-DE" sz="4000" b="1" smtClean="0">
                <a:solidFill>
                  <a:srgbClr val="00FF00"/>
                </a:solidFill>
                <a:latin typeface="Arial" panose="020B0604020202020204" pitchFamily="34" charset="0"/>
              </a:rPr>
              <a:t>in der Endzeit?</a:t>
            </a:r>
            <a:r>
              <a:rPr lang="fr-FR" altLang="de-DE" sz="4000" b="1" smtClean="0">
                <a:solidFill>
                  <a:srgbClr val="00FF00"/>
                </a:solidFill>
                <a:latin typeface="Arial" panose="020B0604020202020204" pitchFamily="34" charset="0"/>
              </a:rPr>
              <a:t> </a:t>
            </a:r>
            <a:endParaRPr lang="de-DE" altLang="de-DE" sz="4000" b="1" smtClean="0">
              <a:solidFill>
                <a:srgbClr val="00FF00"/>
              </a:solidFill>
              <a:latin typeface="Arial" panose="020B0604020202020204" pitchFamily="34" charset="0"/>
            </a:endParaRPr>
          </a:p>
        </p:txBody>
      </p:sp>
      <p:pic>
        <p:nvPicPr>
          <p:cNvPr id="4099" name="Picture 3"/>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79388" y="2133600"/>
            <a:ext cx="4392612" cy="2936875"/>
          </a:xfrm>
          <a:noFill/>
        </p:spPr>
      </p:pic>
      <p:sp>
        <p:nvSpPr>
          <p:cNvPr id="110596" name="Rectangle 4"/>
          <p:cNvSpPr>
            <a:spLocks noGrp="1" noChangeArrowheads="1"/>
          </p:cNvSpPr>
          <p:nvPr>
            <p:ph type="body" sz="half" idx="2"/>
          </p:nvPr>
        </p:nvSpPr>
        <p:spPr>
          <a:xfrm>
            <a:off x="4648200" y="2060575"/>
            <a:ext cx="4316413" cy="4797425"/>
          </a:xfrm>
        </p:spPr>
        <p:txBody>
          <a:bodyPr/>
          <a:lstStyle/>
          <a:p>
            <a:pPr>
              <a:defRPr/>
            </a:pPr>
            <a:r>
              <a:rPr lang="de-CH" b="1">
                <a:solidFill>
                  <a:schemeClr val="bg1"/>
                </a:solidFill>
                <a:effectLst>
                  <a:outerShdw blurRad="38100" dist="38100" dir="2700000" algn="tl">
                    <a:srgbClr val="808080"/>
                  </a:outerShdw>
                </a:effectLst>
                <a:latin typeface="Arial" charset="0"/>
              </a:rPr>
              <a:t>Gibt es unwider-legbare Argumente dafür, dass wir heute tatsächlich in der Endzeit leben und Jesus Christus bald wieder kommen wird?</a:t>
            </a:r>
          </a:p>
        </p:txBody>
      </p:sp>
      <p:sp>
        <p:nvSpPr>
          <p:cNvPr id="110597" name="Text Box 5"/>
          <p:cNvSpPr txBox="1">
            <a:spLocks noChangeArrowheads="1"/>
          </p:cNvSpPr>
          <p:nvPr/>
        </p:nvSpPr>
        <p:spPr bwMode="auto">
          <a:xfrm>
            <a:off x="179388" y="5373688"/>
            <a:ext cx="86264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2300" i="1">
                <a:solidFill>
                  <a:srgbClr val="00FF00"/>
                </a:solidFill>
                <a:cs typeface="Arial" panose="020B0604020202020204" pitchFamily="34" charset="0"/>
              </a:rPr>
              <a:t>Der Ölberg, vom Tempelberg aus gesehen. Auf diesem Hügel wird Jesus Christus gemäss Sacharja 14,3 in der Endzeit als Messias und König der Welt wieder kommen.</a:t>
            </a:r>
            <a:endParaRPr lang="de-CH" altLang="de-DE" sz="2300" b="0" i="1">
              <a:solidFill>
                <a:srgbClr val="00FF00"/>
              </a:solidFill>
              <a:cs typeface="Arial" panose="020B0604020202020204" pitchFamily="34" charset="0"/>
            </a:endParaRPr>
          </a:p>
        </p:txBody>
      </p:sp>
      <p:sp>
        <p:nvSpPr>
          <p:cNvPr id="110598" name="Line 6"/>
          <p:cNvSpPr>
            <a:spLocks noChangeShapeType="1"/>
          </p:cNvSpPr>
          <p:nvPr/>
        </p:nvSpPr>
        <p:spPr bwMode="auto">
          <a:xfrm>
            <a:off x="2195513" y="2349500"/>
            <a:ext cx="73025" cy="14398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additive="base">
                                        <p:cTn id="7" dur="2000" fill="hold"/>
                                        <p:tgtEl>
                                          <p:spTgt spid="110598"/>
                                        </p:tgtEl>
                                        <p:attrNameLst>
                                          <p:attrName>ppt_x</p:attrName>
                                        </p:attrNameLst>
                                      </p:cBhvr>
                                      <p:tavLst>
                                        <p:tav tm="0">
                                          <p:val>
                                            <p:strVal val="#ppt_x"/>
                                          </p:val>
                                        </p:tav>
                                        <p:tav tm="100000">
                                          <p:val>
                                            <p:strVal val="#ppt_x"/>
                                          </p:val>
                                        </p:tav>
                                      </p:tavLst>
                                    </p:anim>
                                    <p:anim calcmode="lin" valueType="num">
                                      <p:cBhvr additive="base">
                                        <p:cTn id="8" dur="2000" fill="hold"/>
                                        <p:tgtEl>
                                          <p:spTgt spid="1105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3" presetClass="entr" presetSubtype="10" fill="hold" nodeType="afterEffect">
                                  <p:stCondLst>
                                    <p:cond delay="0"/>
                                  </p:stCondLst>
                                  <p:childTnLst>
                                    <p:set>
                                      <p:cBhvr>
                                        <p:cTn id="11" dur="1" fill="hold">
                                          <p:stCondLst>
                                            <p:cond delay="0"/>
                                          </p:stCondLst>
                                        </p:cTn>
                                        <p:tgtEl>
                                          <p:spTgt spid="110597">
                                            <p:txEl>
                                              <p:pRg st="0" end="0"/>
                                            </p:txEl>
                                          </p:spTgt>
                                        </p:tgtEl>
                                        <p:attrNameLst>
                                          <p:attrName>style.visibility</p:attrName>
                                        </p:attrNameLst>
                                      </p:cBhvr>
                                      <p:to>
                                        <p:strVal val="visible"/>
                                      </p:to>
                                    </p:set>
                                    <p:animEffect transition="in" filter="blinds(horizontal)">
                                      <p:cBhvr>
                                        <p:cTn id="12" dur="500"/>
                                        <p:tgtEl>
                                          <p:spTgt spid="1105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(16) </a:t>
            </a:r>
            <a:r>
              <a:rPr lang="de-DE" altLang="de-DE" sz="4000" b="1" smtClean="0">
                <a:solidFill>
                  <a:schemeClr val="bg1"/>
                </a:solidFill>
                <a:latin typeface="Arial" panose="020B0604020202020204" pitchFamily="34" charset="0"/>
              </a:rPr>
              <a:t>Gründung des Staates inmitten kriegerischer Ereignisse 1948</a:t>
            </a:r>
            <a:br>
              <a:rPr lang="de-DE" altLang="de-DE" sz="4000" b="1" smtClean="0">
                <a:solidFill>
                  <a:schemeClr val="bg1"/>
                </a:solidFill>
                <a:latin typeface="Arial" panose="020B0604020202020204" pitchFamily="34" charset="0"/>
              </a:rPr>
            </a:br>
            <a:endParaRPr lang="de-DE" altLang="de-DE" sz="4000" b="1" smtClean="0">
              <a:solidFill>
                <a:schemeClr val="bg1"/>
              </a:solidFill>
              <a:latin typeface="Arial" panose="020B0604020202020204" pitchFamily="34" charset="0"/>
            </a:endParaRPr>
          </a:p>
        </p:txBody>
      </p:sp>
      <p:sp>
        <p:nvSpPr>
          <p:cNvPr id="31747" name="Rectangle 4"/>
          <p:cNvSpPr>
            <a:spLocks noGrp="1" noChangeArrowheads="1"/>
          </p:cNvSpPr>
          <p:nvPr>
            <p:ph type="body" sz="half" idx="4294967295"/>
          </p:nvPr>
        </p:nvSpPr>
        <p:spPr>
          <a:xfrm>
            <a:off x="0" y="1844675"/>
            <a:ext cx="4787900" cy="5013325"/>
          </a:xfrm>
        </p:spPr>
        <p:txBody>
          <a:bodyPr/>
          <a:lstStyle/>
          <a:p>
            <a:pPr>
              <a:buFontTx/>
              <a:buNone/>
            </a:pPr>
            <a:r>
              <a:rPr lang="fr-FR" altLang="de-DE" sz="2000" smtClean="0">
                <a:solidFill>
                  <a:schemeClr val="bg1"/>
                </a:solidFill>
              </a:rPr>
              <a:t>   </a:t>
            </a:r>
            <a:r>
              <a:rPr lang="fr-FR" altLang="de-DE" sz="2000" smtClean="0"/>
              <a:t> 	</a:t>
            </a:r>
            <a:r>
              <a:rPr lang="de-DE" altLang="de-DE" sz="2800" b="1" smtClean="0">
                <a:solidFill>
                  <a:srgbClr val="FFFF00"/>
                </a:solidFill>
                <a:latin typeface="Arial" panose="020B0604020202020204" pitchFamily="34" charset="0"/>
              </a:rPr>
              <a:t>“Wer hat solches gehört, wer hat dergleichen gesehen? Kann ein Land an einem Tage zur Welt gebracht, oder eine Nation mit einem Male geboren werden? Denn Zion hat </a:t>
            </a:r>
            <a:r>
              <a:rPr lang="de-DE" altLang="de-DE" sz="2800" b="1" smtClean="0">
                <a:solidFill>
                  <a:srgbClr val="00FF00"/>
                </a:solidFill>
                <a:latin typeface="Arial" panose="020B0604020202020204" pitchFamily="34" charset="0"/>
              </a:rPr>
              <a:t>Wehen </a:t>
            </a:r>
            <a:r>
              <a:rPr lang="de-DE" altLang="de-DE" sz="2800" b="1" smtClean="0">
                <a:solidFill>
                  <a:srgbClr val="FFFF00"/>
                </a:solidFill>
                <a:latin typeface="Arial" panose="020B0604020202020204" pitchFamily="34" charset="0"/>
              </a:rPr>
              <a:t>bekommen und zugleich ihre Kinder geboren.” </a:t>
            </a:r>
          </a:p>
          <a:p>
            <a:pPr>
              <a:buFontTx/>
              <a:buNone/>
            </a:pPr>
            <a:r>
              <a:rPr lang="de-DE" altLang="de-DE" sz="2800" b="1" smtClean="0">
                <a:solidFill>
                  <a:srgbClr val="FFFF00"/>
                </a:solidFill>
                <a:latin typeface="Arial" panose="020B0604020202020204" pitchFamily="34" charset="0"/>
              </a:rPr>
              <a:t>	(Jes 66,8)</a:t>
            </a:r>
          </a:p>
        </p:txBody>
      </p:sp>
      <p:sp>
        <p:nvSpPr>
          <p:cNvPr id="31748" name="Text Box 5"/>
          <p:cNvSpPr txBox="1">
            <a:spLocks noChangeArrowheads="1"/>
          </p:cNvSpPr>
          <p:nvPr/>
        </p:nvSpPr>
        <p:spPr bwMode="auto">
          <a:xfrm>
            <a:off x="4840288" y="50752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de-DE" sz="2000" b="0">
              <a:latin typeface="Verdana" panose="020B0604030504040204" pitchFamily="34" charset="0"/>
            </a:endParaRPr>
          </a:p>
        </p:txBody>
      </p:sp>
      <p:pic>
        <p:nvPicPr>
          <p:cNvPr id="31749" name="Picture 1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163" y="1989138"/>
            <a:ext cx="3476625" cy="25273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333375"/>
            <a:ext cx="7772400" cy="1143000"/>
          </a:xfrm>
        </p:spPr>
        <p:txBody>
          <a:bodyPr/>
          <a:lstStyle/>
          <a:p>
            <a:r>
              <a:rPr lang="fr-FR" altLang="de-DE" sz="4000" b="1" smtClean="0">
                <a:solidFill>
                  <a:schemeClr val="bg1"/>
                </a:solidFill>
                <a:latin typeface="Arial" panose="020B0604020202020204" pitchFamily="34" charset="0"/>
              </a:rPr>
              <a:t>(17) </a:t>
            </a:r>
            <a:r>
              <a:rPr lang="de-DE" altLang="de-DE" sz="4000" b="1" smtClean="0">
                <a:solidFill>
                  <a:schemeClr val="bg1"/>
                </a:solidFill>
                <a:latin typeface="Arial" panose="020B0604020202020204" pitchFamily="34" charset="0"/>
              </a:rPr>
              <a:t>Das Ziel der Feinde: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Die Auslöschung Israels</a:t>
            </a:r>
          </a:p>
        </p:txBody>
      </p:sp>
      <p:sp>
        <p:nvSpPr>
          <p:cNvPr id="32771" name="Rectangle 3"/>
          <p:cNvSpPr>
            <a:spLocks noGrp="1" noChangeArrowheads="1"/>
          </p:cNvSpPr>
          <p:nvPr>
            <p:ph type="body" sz="half" idx="1"/>
          </p:nvPr>
        </p:nvSpPr>
        <p:spPr>
          <a:xfrm>
            <a:off x="-107950" y="1844675"/>
            <a:ext cx="4392613" cy="4251325"/>
          </a:xfrm>
        </p:spPr>
        <p:txBody>
          <a:bodyPr/>
          <a:lstStyle/>
          <a:p>
            <a:pPr>
              <a:lnSpc>
                <a:spcPct val="80000"/>
              </a:lnSpc>
              <a:buFontTx/>
              <a:buNone/>
            </a:pPr>
            <a:r>
              <a:rPr lang="de-DE" altLang="de-DE" sz="24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„[1] Gott, schweige nicht; verstumme nicht und sei nicht stille, o Gott!  [2] Denn siehe, deine Feinde toben, und deine Hasser erheben das Haupt. [3] Gegen dein Volk machen sie listige Anschläge, und beraten sich wider deine Geborgenen.</a:t>
            </a:r>
          </a:p>
        </p:txBody>
      </p:sp>
      <p:sp>
        <p:nvSpPr>
          <p:cNvPr id="32772" name="Rectangle 7"/>
          <p:cNvSpPr>
            <a:spLocks noGrp="1" noChangeArrowheads="1"/>
          </p:cNvSpPr>
          <p:nvPr>
            <p:ph sz="quarter" idx="3"/>
          </p:nvPr>
        </p:nvSpPr>
        <p:spPr>
          <a:xfrm>
            <a:off x="3924300" y="4652963"/>
            <a:ext cx="5219700" cy="1443037"/>
          </a:xfrm>
        </p:spPr>
        <p:txBody>
          <a:bodyPr/>
          <a:lstStyle/>
          <a:p>
            <a:pPr>
              <a:buFontTx/>
              <a:buNone/>
            </a:pPr>
            <a:r>
              <a:rPr lang="fr-FR" altLang="de-DE" sz="2400" b="1" smtClean="0">
                <a:solidFill>
                  <a:srgbClr val="FFFF00"/>
                </a:solidFill>
                <a:latin typeface="Arial" panose="020B0604020202020204" pitchFamily="34" charset="0"/>
              </a:rPr>
              <a:t>	</a:t>
            </a:r>
            <a:r>
              <a:rPr lang="de-DE" altLang="de-DE" sz="2400" b="1" smtClean="0">
                <a:solidFill>
                  <a:srgbClr val="FFFF00"/>
                </a:solidFill>
                <a:latin typeface="Arial" panose="020B0604020202020204" pitchFamily="34" charset="0"/>
              </a:rPr>
              <a:t>[4] Sie sprechen: </a:t>
            </a:r>
            <a:r>
              <a:rPr lang="de-DE" altLang="de-DE" sz="2400" b="1" smtClean="0">
                <a:solidFill>
                  <a:srgbClr val="00FF00"/>
                </a:solidFill>
                <a:latin typeface="Arial" panose="020B0604020202020204" pitchFamily="34" charset="0"/>
              </a:rPr>
              <a:t>Kommt und lasst uns sie vertilgen, dass sie keine Nation mehr seien, dass nicht mehr gedacht werde des Namens Israel!</a:t>
            </a:r>
            <a:r>
              <a:rPr lang="de-DE" altLang="de-DE" sz="2400" b="1" smtClean="0">
                <a:solidFill>
                  <a:srgbClr val="FFFF00"/>
                </a:solidFill>
                <a:latin typeface="Arial" panose="020B0604020202020204" pitchFamily="34" charset="0"/>
              </a:rPr>
              <a:t>“ (Ps 83) </a:t>
            </a:r>
          </a:p>
        </p:txBody>
      </p:sp>
      <p:sp>
        <p:nvSpPr>
          <p:cNvPr id="32773" name="Text Box 8"/>
          <p:cNvSpPr txBox="1">
            <a:spLocks noChangeArrowheads="1"/>
          </p:cNvSpPr>
          <p:nvPr/>
        </p:nvSpPr>
        <p:spPr bwMode="auto">
          <a:xfrm>
            <a:off x="303213" y="5465763"/>
            <a:ext cx="390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fr-FR" altLang="de-DE">
                <a:solidFill>
                  <a:schemeClr val="bg1"/>
                </a:solidFill>
                <a:latin typeface="Times New Roman" panose="02020603050405020304" pitchFamily="18" charset="0"/>
              </a:rPr>
              <a:t> </a:t>
            </a:r>
            <a:r>
              <a:rPr lang="fr-FR" altLang="de-DE">
                <a:solidFill>
                  <a:schemeClr val="bg1"/>
                </a:solidFill>
              </a:rPr>
              <a:t>1948-1949</a:t>
            </a:r>
          </a:p>
          <a:p>
            <a:pPr>
              <a:buFontTx/>
              <a:buChar char="•"/>
            </a:pPr>
            <a:r>
              <a:rPr lang="fr-FR" altLang="de-DE">
                <a:solidFill>
                  <a:schemeClr val="bg1"/>
                </a:solidFill>
              </a:rPr>
              <a:t> 1967</a:t>
            </a:r>
          </a:p>
          <a:p>
            <a:pPr>
              <a:buFontTx/>
              <a:buChar char="•"/>
            </a:pPr>
            <a:r>
              <a:rPr lang="fr-FR" altLang="de-DE">
                <a:solidFill>
                  <a:schemeClr val="bg1"/>
                </a:solidFill>
              </a:rPr>
              <a:t> 1973</a:t>
            </a:r>
          </a:p>
        </p:txBody>
      </p:sp>
      <p:pic>
        <p:nvPicPr>
          <p:cNvPr id="32774" name="Picture 9"/>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91125" y="1981200"/>
            <a:ext cx="2724150" cy="1981200"/>
          </a:xfrm>
          <a:noFill/>
        </p:spPr>
      </p:pic>
      <p:sp>
        <p:nvSpPr>
          <p:cNvPr id="32775" name="Line 12"/>
          <p:cNvSpPr>
            <a:spLocks noChangeShapeType="1"/>
          </p:cNvSpPr>
          <p:nvPr/>
        </p:nvSpPr>
        <p:spPr bwMode="auto">
          <a:xfrm>
            <a:off x="5003800" y="1773238"/>
            <a:ext cx="3529013" cy="26638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2776" name="Line 13"/>
          <p:cNvSpPr>
            <a:spLocks noChangeShapeType="1"/>
          </p:cNvSpPr>
          <p:nvPr/>
        </p:nvSpPr>
        <p:spPr bwMode="auto">
          <a:xfrm flipV="1">
            <a:off x="4572000" y="1484313"/>
            <a:ext cx="4032250" cy="22320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(18) Bündnis der Feinde Israels: </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Die Arabische Liga</a:t>
            </a:r>
          </a:p>
        </p:txBody>
      </p:sp>
      <p:sp>
        <p:nvSpPr>
          <p:cNvPr id="33795" name="Rectangle 3"/>
          <p:cNvSpPr>
            <a:spLocks noGrp="1" noChangeArrowheads="1"/>
          </p:cNvSpPr>
          <p:nvPr>
            <p:ph type="body" sz="half" idx="1"/>
          </p:nvPr>
        </p:nvSpPr>
        <p:spPr>
          <a:xfrm>
            <a:off x="179388" y="2276475"/>
            <a:ext cx="5329237"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a:t>
            </a:r>
            <a:r>
              <a:rPr lang="de-CH" altLang="de-DE" sz="2400" b="1" smtClean="0">
                <a:solidFill>
                  <a:srgbClr val="00FF00"/>
                </a:solidFill>
                <a:latin typeface="Arial" panose="020B0604020202020204" pitchFamily="34" charset="0"/>
                <a:cs typeface="Arial" panose="020B0604020202020204" pitchFamily="34" charset="0"/>
              </a:rPr>
              <a:t>sie haben einen Bund gegen dich gemacht</a:t>
            </a:r>
            <a:r>
              <a:rPr lang="de-CH" altLang="de-DE" sz="2400" b="1" smtClean="0">
                <a:solidFill>
                  <a:srgbClr val="FFFF00"/>
                </a:solidFill>
                <a:latin typeface="Arial" panose="020B0604020202020204" pitchFamily="34" charset="0"/>
                <a:cs typeface="Arial" panose="020B0604020202020204" pitchFamily="34" charset="0"/>
              </a:rPr>
              <a:t>: [6] Die Zelte Edoms und die Ismaeliter, Moab und die Hageriter, [7] Gebal und Ammon und Amalek,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pic>
        <p:nvPicPr>
          <p:cNvPr id="33796" name="Picture 22"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3797" name="Text Box 24"/>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4819"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(19)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Jordanien</a:t>
            </a:r>
          </a:p>
        </p:txBody>
      </p:sp>
      <p:sp>
        <p:nvSpPr>
          <p:cNvPr id="34820" name="Rectangle 3"/>
          <p:cNvSpPr>
            <a:spLocks noGrp="1" noChangeArrowheads="1"/>
          </p:cNvSpPr>
          <p:nvPr>
            <p:ph type="body" sz="half" idx="1"/>
          </p:nvPr>
        </p:nvSpPr>
        <p:spPr>
          <a:xfrm>
            <a:off x="250825" y="2205038"/>
            <a:ext cx="4897438" cy="38909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a:t>
            </a:r>
            <a:r>
              <a:rPr lang="de-CH" altLang="de-DE" sz="2400" b="1" smtClean="0">
                <a:solidFill>
                  <a:srgbClr val="00FF00"/>
                </a:solidFill>
                <a:latin typeface="Arial" panose="020B0604020202020204" pitchFamily="34" charset="0"/>
                <a:cs typeface="Arial" panose="020B0604020202020204" pitchFamily="34" charset="0"/>
              </a:rPr>
              <a:t>Edoms</a:t>
            </a:r>
            <a:r>
              <a:rPr lang="de-CH" altLang="de-DE" sz="2400" b="1" smtClean="0">
                <a:solidFill>
                  <a:srgbClr val="FFFF00"/>
                </a:solidFill>
                <a:latin typeface="Arial" panose="020B0604020202020204" pitchFamily="34" charset="0"/>
                <a:cs typeface="Arial" panose="020B0604020202020204" pitchFamily="34" charset="0"/>
              </a:rPr>
              <a:t> und die Ismaeliter, </a:t>
            </a:r>
            <a:r>
              <a:rPr lang="de-CH" altLang="de-DE" sz="2400" b="1" smtClean="0">
                <a:solidFill>
                  <a:srgbClr val="00FF00"/>
                </a:solidFill>
                <a:latin typeface="Arial" panose="020B0604020202020204" pitchFamily="34" charset="0"/>
                <a:cs typeface="Arial" panose="020B0604020202020204" pitchFamily="34" charset="0"/>
              </a:rPr>
              <a:t>Moab</a:t>
            </a:r>
            <a:r>
              <a:rPr lang="de-CH" altLang="de-DE" sz="2400" b="1" smtClean="0">
                <a:solidFill>
                  <a:srgbClr val="FFFF00"/>
                </a:solidFill>
                <a:latin typeface="Arial" panose="020B0604020202020204" pitchFamily="34" charset="0"/>
                <a:cs typeface="Arial" panose="020B0604020202020204" pitchFamily="34" charset="0"/>
              </a:rPr>
              <a:t> und die Hageriter, [7] Gebal und </a:t>
            </a:r>
            <a:r>
              <a:rPr lang="de-CH" altLang="de-DE" sz="2400" b="1" smtClean="0">
                <a:solidFill>
                  <a:srgbClr val="00FF00"/>
                </a:solidFill>
                <a:latin typeface="Arial" panose="020B0604020202020204" pitchFamily="34" charset="0"/>
                <a:cs typeface="Arial" panose="020B0604020202020204" pitchFamily="34" charset="0"/>
              </a:rPr>
              <a:t>Ammon</a:t>
            </a:r>
            <a:r>
              <a:rPr lang="de-CH" altLang="de-DE" sz="2400" b="1" smtClean="0">
                <a:solidFill>
                  <a:srgbClr val="FFFF00"/>
                </a:solidFill>
                <a:latin typeface="Arial" panose="020B0604020202020204" pitchFamily="34" charset="0"/>
                <a:cs typeface="Arial" panose="020B0604020202020204" pitchFamily="34" charset="0"/>
              </a:rPr>
              <a:t> und Amalek, Philistäa samt den Bewohnern von Tyrus; [8] auch Assur hat sich ihnen angeschlossen; sie sind zu einem Arm geworden </a:t>
            </a:r>
            <a:r>
              <a:rPr lang="de-CH" altLang="de-DE" sz="2400" b="1" smtClean="0">
                <a:solidFill>
                  <a:srgbClr val="00FF00"/>
                </a:solidFill>
                <a:latin typeface="Arial" panose="020B0604020202020204" pitchFamily="34" charset="0"/>
                <a:cs typeface="Arial" panose="020B0604020202020204" pitchFamily="34" charset="0"/>
              </a:rPr>
              <a:t>den Söhnen Lots</a:t>
            </a:r>
            <a:r>
              <a:rPr lang="de-CH" altLang="de-DE" sz="2400" b="1" smtClean="0">
                <a:solidFill>
                  <a:srgbClr val="FFFF00"/>
                </a:solidFill>
                <a:latin typeface="Arial" panose="020B0604020202020204" pitchFamily="34" charset="0"/>
                <a:cs typeface="Arial" panose="020B0604020202020204" pitchFamily="34" charset="0"/>
              </a:rPr>
              <a:t>.“</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4821" name="Line 5"/>
          <p:cNvSpPr>
            <a:spLocks noChangeShapeType="1"/>
          </p:cNvSpPr>
          <p:nvPr/>
        </p:nvSpPr>
        <p:spPr bwMode="auto">
          <a:xfrm>
            <a:off x="3059113" y="3933825"/>
            <a:ext cx="3817937" cy="79057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2" name="Line 6"/>
          <p:cNvSpPr>
            <a:spLocks noChangeShapeType="1"/>
          </p:cNvSpPr>
          <p:nvPr/>
        </p:nvSpPr>
        <p:spPr bwMode="auto">
          <a:xfrm flipV="1">
            <a:off x="1763713" y="4437063"/>
            <a:ext cx="5113337"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3" name="Line 7"/>
          <p:cNvSpPr>
            <a:spLocks noChangeShapeType="1"/>
          </p:cNvSpPr>
          <p:nvPr/>
        </p:nvSpPr>
        <p:spPr bwMode="auto">
          <a:xfrm>
            <a:off x="2484438" y="3573463"/>
            <a:ext cx="4248150" cy="18002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4" name="Text Box 13"/>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5843"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(20)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Saudi-Arabien / Nord-Jemen</a:t>
            </a:r>
          </a:p>
        </p:txBody>
      </p:sp>
      <p:sp>
        <p:nvSpPr>
          <p:cNvPr id="35844" name="Rectangle 3"/>
          <p:cNvSpPr>
            <a:spLocks noGrp="1" noChangeArrowheads="1"/>
          </p:cNvSpPr>
          <p:nvPr>
            <p:ph type="body" sz="half" idx="1"/>
          </p:nvPr>
        </p:nvSpPr>
        <p:spPr>
          <a:xfrm>
            <a:off x="250825" y="2276475"/>
            <a:ext cx="5113338"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a:t>
            </a:r>
            <a:r>
              <a:rPr lang="de-CH" altLang="de-DE" sz="2400" b="1" smtClean="0">
                <a:solidFill>
                  <a:srgbClr val="00FF00"/>
                </a:solidFill>
                <a:latin typeface="Arial" panose="020B0604020202020204" pitchFamily="34" charset="0"/>
                <a:cs typeface="Arial" panose="020B0604020202020204" pitchFamily="34" charset="0"/>
              </a:rPr>
              <a:t>die Ismaeliter</a:t>
            </a:r>
            <a:r>
              <a:rPr lang="de-CH" altLang="de-DE" sz="2400" b="1" smtClean="0">
                <a:solidFill>
                  <a:srgbClr val="FFFF00"/>
                </a:solidFill>
                <a:latin typeface="Arial" panose="020B0604020202020204" pitchFamily="34" charset="0"/>
                <a:cs typeface="Arial" panose="020B0604020202020204" pitchFamily="34" charset="0"/>
              </a:rPr>
              <a:t>, Moab und die Hageriter, [7] Gebal und Ammon und Amalek,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5845" name="Line 8"/>
          <p:cNvSpPr>
            <a:spLocks noChangeShapeType="1"/>
          </p:cNvSpPr>
          <p:nvPr/>
        </p:nvSpPr>
        <p:spPr bwMode="auto">
          <a:xfrm>
            <a:off x="5076825" y="3716338"/>
            <a:ext cx="2016125" cy="266541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5846" name="Text Box 14"/>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2"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6867" name="Rectangle 2"/>
          <p:cNvSpPr>
            <a:spLocks noGrp="1" noChangeArrowheads="1"/>
          </p:cNvSpPr>
          <p:nvPr>
            <p:ph type="title"/>
          </p:nvPr>
        </p:nvSpPr>
        <p:spPr>
          <a:xfrm>
            <a:off x="250825" y="620713"/>
            <a:ext cx="8497888" cy="1143000"/>
          </a:xfrm>
        </p:spPr>
        <p:txBody>
          <a:bodyPr/>
          <a:lstStyle/>
          <a:p>
            <a:r>
              <a:rPr lang="de-CH" altLang="de-DE" sz="4000" b="1" smtClean="0">
                <a:solidFill>
                  <a:schemeClr val="bg1"/>
                </a:solidFill>
                <a:latin typeface="Arial" panose="020B0604020202020204" pitchFamily="34" charset="0"/>
              </a:rPr>
              <a:t>(21)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Libanon</a:t>
            </a:r>
          </a:p>
        </p:txBody>
      </p:sp>
      <p:sp>
        <p:nvSpPr>
          <p:cNvPr id="36868" name="Rectangle 3"/>
          <p:cNvSpPr>
            <a:spLocks noGrp="1" noChangeArrowheads="1"/>
          </p:cNvSpPr>
          <p:nvPr>
            <p:ph type="body" sz="half" idx="1"/>
          </p:nvPr>
        </p:nvSpPr>
        <p:spPr>
          <a:xfrm>
            <a:off x="179388" y="2205038"/>
            <a:ext cx="5256212" cy="38909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a:t>
            </a:r>
            <a:r>
              <a:rPr lang="de-CH" altLang="de-DE" sz="2400" b="1" smtClean="0">
                <a:solidFill>
                  <a:srgbClr val="00FF00"/>
                </a:solidFill>
                <a:latin typeface="Arial" panose="020B0604020202020204" pitchFamily="34" charset="0"/>
                <a:cs typeface="Arial" panose="020B0604020202020204" pitchFamily="34" charset="0"/>
              </a:rPr>
              <a:t>Gebal</a:t>
            </a:r>
            <a:r>
              <a:rPr lang="de-CH" altLang="de-DE" sz="2400" b="1" smtClean="0">
                <a:solidFill>
                  <a:srgbClr val="FFFF00"/>
                </a:solidFill>
                <a:latin typeface="Arial" panose="020B0604020202020204" pitchFamily="34" charset="0"/>
                <a:cs typeface="Arial" panose="020B0604020202020204" pitchFamily="34" charset="0"/>
              </a:rPr>
              <a:t> und Ammon und Amalek, Philistäa samt den Bewohnern von </a:t>
            </a:r>
            <a:r>
              <a:rPr lang="de-CH" altLang="de-DE" sz="2400" b="1" smtClean="0">
                <a:solidFill>
                  <a:srgbClr val="00FF00"/>
                </a:solidFill>
                <a:latin typeface="Arial" panose="020B0604020202020204" pitchFamily="34" charset="0"/>
                <a:cs typeface="Arial" panose="020B0604020202020204" pitchFamily="34" charset="0"/>
              </a:rPr>
              <a:t>Tyrus</a:t>
            </a:r>
            <a:r>
              <a:rPr lang="de-CH" altLang="de-DE" sz="2400" b="1" smtClean="0">
                <a:solidFill>
                  <a:srgbClr val="FFFF00"/>
                </a:solidFill>
                <a:latin typeface="Arial" panose="020B0604020202020204" pitchFamily="34" charset="0"/>
                <a:cs typeface="Arial" panose="020B0604020202020204" pitchFamily="34" charset="0"/>
              </a:rPr>
              <a:t>;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6869" name="Line 5"/>
          <p:cNvSpPr>
            <a:spLocks noChangeShapeType="1"/>
          </p:cNvSpPr>
          <p:nvPr/>
        </p:nvSpPr>
        <p:spPr bwMode="auto">
          <a:xfrm flipV="1">
            <a:off x="3419475" y="3284538"/>
            <a:ext cx="3240088" cy="5762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6870" name="Line 7"/>
          <p:cNvSpPr>
            <a:spLocks noChangeShapeType="1"/>
          </p:cNvSpPr>
          <p:nvPr/>
        </p:nvSpPr>
        <p:spPr bwMode="auto">
          <a:xfrm flipV="1">
            <a:off x="3924300" y="3573463"/>
            <a:ext cx="2663825" cy="863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6871" name="Text Box 13"/>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7891"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(22)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Syrien</a:t>
            </a:r>
          </a:p>
        </p:txBody>
      </p:sp>
      <p:sp>
        <p:nvSpPr>
          <p:cNvPr id="37892" name="Rectangle 3"/>
          <p:cNvSpPr>
            <a:spLocks noGrp="1" noChangeArrowheads="1"/>
          </p:cNvSpPr>
          <p:nvPr>
            <p:ph type="body" sz="half" idx="1"/>
          </p:nvPr>
        </p:nvSpPr>
        <p:spPr>
          <a:xfrm>
            <a:off x="179388" y="2205038"/>
            <a:ext cx="5329237" cy="3890962"/>
          </a:xfrm>
        </p:spPr>
        <p:txBody>
          <a:bodyPr/>
          <a:lstStyle/>
          <a:p>
            <a:pPr>
              <a:lnSpc>
                <a:spcPct val="80000"/>
              </a:lnSpc>
              <a:buFontTx/>
              <a:buNone/>
            </a:pPr>
            <a:r>
              <a:rPr lang="de-CH" altLang="de-DE" sz="2400" smtClean="0">
                <a:solidFill>
                  <a:srgbClr val="FFFF00"/>
                </a:solidFill>
              </a:rPr>
              <a:t>	</a:t>
            </a:r>
            <a:r>
              <a:rPr lang="de-CH" altLang="de-DE" sz="2600" smtClean="0">
                <a:solidFill>
                  <a:srgbClr val="FFFF00"/>
                </a:solidFill>
                <a:latin typeface="Arial" panose="020B0604020202020204" pitchFamily="34" charset="0"/>
                <a:cs typeface="Arial" panose="020B0604020202020204" pitchFamily="34" charset="0"/>
              </a:rPr>
              <a:t>„</a:t>
            </a:r>
            <a:r>
              <a:rPr lang="de-CH" altLang="de-DE" sz="26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a:t>
            </a:r>
            <a:r>
              <a:rPr lang="de-CH" altLang="de-DE" sz="2600" b="1" smtClean="0">
                <a:solidFill>
                  <a:srgbClr val="00FF00"/>
                </a:solidFill>
                <a:latin typeface="Arial" panose="020B0604020202020204" pitchFamily="34" charset="0"/>
                <a:cs typeface="Arial" panose="020B0604020202020204" pitchFamily="34" charset="0"/>
              </a:rPr>
              <a:t>die Hageriter</a:t>
            </a:r>
            <a:r>
              <a:rPr lang="de-CH" altLang="de-DE" sz="2600" b="1" smtClean="0">
                <a:solidFill>
                  <a:srgbClr val="FFFF00"/>
                </a:solidFill>
                <a:latin typeface="Arial" panose="020B0604020202020204" pitchFamily="34" charset="0"/>
                <a:cs typeface="Arial" panose="020B0604020202020204" pitchFamily="34" charset="0"/>
              </a:rPr>
              <a:t>, [7] Gebal und Ammon und Amalek, Philistäa samt den Bewohnern von Tyrus; [8] auch Assur hat sich ihnen angeschlossen; sie sind zu einem Arm geworden den Söhnen Lots.“</a:t>
            </a:r>
            <a:br>
              <a:rPr lang="de-CH" altLang="de-DE" sz="2600" b="1" smtClean="0">
                <a:solidFill>
                  <a:srgbClr val="FFFF00"/>
                </a:solidFill>
                <a:latin typeface="Arial" panose="020B0604020202020204" pitchFamily="34" charset="0"/>
                <a:cs typeface="Arial" panose="020B0604020202020204" pitchFamily="34" charset="0"/>
              </a:rPr>
            </a:br>
            <a:r>
              <a:rPr lang="de-CH" altLang="de-DE" sz="2600" b="1" smtClean="0">
                <a:solidFill>
                  <a:srgbClr val="FFFF00"/>
                </a:solidFill>
                <a:latin typeface="Arial" panose="020B0604020202020204" pitchFamily="34" charset="0"/>
                <a:cs typeface="Arial" panose="020B0604020202020204" pitchFamily="34" charset="0"/>
              </a:rPr>
              <a:t>(Ps 83,5-8)</a:t>
            </a:r>
          </a:p>
        </p:txBody>
      </p:sp>
      <p:sp>
        <p:nvSpPr>
          <p:cNvPr id="37893" name="Line 5"/>
          <p:cNvSpPr>
            <a:spLocks noChangeShapeType="1"/>
          </p:cNvSpPr>
          <p:nvPr/>
        </p:nvSpPr>
        <p:spPr bwMode="auto">
          <a:xfrm flipV="1">
            <a:off x="2124075" y="4076700"/>
            <a:ext cx="5040313" cy="2159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7894"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8915"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(23)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Gaza-Streifen</a:t>
            </a:r>
          </a:p>
        </p:txBody>
      </p:sp>
      <p:sp>
        <p:nvSpPr>
          <p:cNvPr id="38916" name="Rectangle 3"/>
          <p:cNvSpPr>
            <a:spLocks noGrp="1" noChangeArrowheads="1"/>
          </p:cNvSpPr>
          <p:nvPr>
            <p:ph type="body" sz="half" idx="1"/>
          </p:nvPr>
        </p:nvSpPr>
        <p:spPr>
          <a:xfrm>
            <a:off x="0" y="2420938"/>
            <a:ext cx="5435600" cy="3675062"/>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Amalek, </a:t>
            </a:r>
            <a:r>
              <a:rPr lang="de-CH" altLang="de-DE" sz="2400" b="1" smtClean="0">
                <a:solidFill>
                  <a:srgbClr val="00FF00"/>
                </a:solidFill>
                <a:latin typeface="Arial" panose="020B0604020202020204" pitchFamily="34" charset="0"/>
                <a:cs typeface="Arial" panose="020B0604020202020204" pitchFamily="34" charset="0"/>
              </a:rPr>
              <a:t>Philistäa</a:t>
            </a:r>
            <a:r>
              <a:rPr lang="de-CH" altLang="de-DE" sz="2400" b="1" smtClean="0">
                <a:solidFill>
                  <a:srgbClr val="FFFF00"/>
                </a:solidFill>
                <a:latin typeface="Arial" panose="020B0604020202020204" pitchFamily="34" charset="0"/>
                <a:cs typeface="Arial" panose="020B0604020202020204" pitchFamily="34" charset="0"/>
              </a:rPr>
              <a:t>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8917" name="Line 5"/>
          <p:cNvSpPr>
            <a:spLocks noChangeShapeType="1"/>
          </p:cNvSpPr>
          <p:nvPr/>
        </p:nvSpPr>
        <p:spPr bwMode="auto">
          <a:xfrm>
            <a:off x="3563938" y="4365625"/>
            <a:ext cx="2520950" cy="431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8918"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descr="MiddleEa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349500"/>
            <a:ext cx="3233738" cy="4114800"/>
          </a:xfrm>
          <a:noFill/>
        </p:spPr>
      </p:pic>
      <p:sp>
        <p:nvSpPr>
          <p:cNvPr id="39939" name="Rectangle 2"/>
          <p:cNvSpPr>
            <a:spLocks noGrp="1" noChangeArrowheads="1"/>
          </p:cNvSpPr>
          <p:nvPr>
            <p:ph type="title"/>
          </p:nvPr>
        </p:nvSpPr>
        <p:spPr>
          <a:xfrm>
            <a:off x="685800" y="609600"/>
            <a:ext cx="8207375" cy="1143000"/>
          </a:xfrm>
        </p:spPr>
        <p:txBody>
          <a:bodyPr/>
          <a:lstStyle/>
          <a:p>
            <a:r>
              <a:rPr lang="de-CH" altLang="de-DE" sz="4000" b="1" smtClean="0">
                <a:solidFill>
                  <a:schemeClr val="bg1"/>
                </a:solidFill>
                <a:latin typeface="Arial" panose="020B0604020202020204" pitchFamily="34" charset="0"/>
              </a:rPr>
              <a:t>(24)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Ägypten</a:t>
            </a:r>
          </a:p>
        </p:txBody>
      </p:sp>
      <p:sp>
        <p:nvSpPr>
          <p:cNvPr id="39940" name="Rectangle 3"/>
          <p:cNvSpPr>
            <a:spLocks noGrp="1" noChangeArrowheads="1"/>
          </p:cNvSpPr>
          <p:nvPr>
            <p:ph type="body" sz="half" idx="1"/>
          </p:nvPr>
        </p:nvSpPr>
        <p:spPr>
          <a:xfrm>
            <a:off x="179388" y="2276475"/>
            <a:ext cx="5040312" cy="3819525"/>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t>
            </a:r>
            <a:r>
              <a:rPr lang="de-CH" altLang="de-DE" sz="2400" b="1" smtClean="0">
                <a:solidFill>
                  <a:srgbClr val="00FF00"/>
                </a:solidFill>
                <a:latin typeface="Arial" panose="020B0604020202020204" pitchFamily="34" charset="0"/>
                <a:cs typeface="Arial" panose="020B0604020202020204" pitchFamily="34" charset="0"/>
              </a:rPr>
              <a:t>Amalek</a:t>
            </a:r>
            <a:r>
              <a:rPr lang="de-CH" altLang="de-DE" sz="2400" b="1" smtClean="0">
                <a:solidFill>
                  <a:srgbClr val="FFFF00"/>
                </a:solidFill>
                <a:latin typeface="Arial" panose="020B0604020202020204" pitchFamily="34" charset="0"/>
                <a:cs typeface="Arial" panose="020B0604020202020204" pitchFamily="34" charset="0"/>
              </a:rPr>
              <a:t>, Philistäa samt den Bewohnern von Tyrus; [8] auch Assur 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39941" name="Line 5"/>
          <p:cNvSpPr>
            <a:spLocks noChangeShapeType="1"/>
          </p:cNvSpPr>
          <p:nvPr/>
        </p:nvSpPr>
        <p:spPr bwMode="auto">
          <a:xfrm>
            <a:off x="3563938" y="4508500"/>
            <a:ext cx="2303462" cy="10810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9942" name="Text Box 11"/>
          <p:cNvSpPr txBox="1">
            <a:spLocks noChangeArrowheads="1"/>
          </p:cNvSpPr>
          <p:nvPr/>
        </p:nvSpPr>
        <p:spPr bwMode="auto">
          <a:xfrm>
            <a:off x="8388350" y="2133600"/>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Ne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99088" y="2492375"/>
            <a:ext cx="3744912" cy="2381250"/>
          </a:xfrm>
          <a:noFill/>
        </p:spPr>
      </p:pic>
      <p:sp>
        <p:nvSpPr>
          <p:cNvPr id="40963" name="Rectangle 2"/>
          <p:cNvSpPr>
            <a:spLocks noGrp="1" noChangeArrowheads="1"/>
          </p:cNvSpPr>
          <p:nvPr>
            <p:ph type="title"/>
          </p:nvPr>
        </p:nvSpPr>
        <p:spPr>
          <a:xfrm>
            <a:off x="685800" y="609600"/>
            <a:ext cx="8278813" cy="1143000"/>
          </a:xfrm>
        </p:spPr>
        <p:txBody>
          <a:bodyPr/>
          <a:lstStyle/>
          <a:p>
            <a:r>
              <a:rPr lang="de-CH" altLang="de-DE" sz="4000" b="1" smtClean="0">
                <a:solidFill>
                  <a:schemeClr val="bg1"/>
                </a:solidFill>
                <a:latin typeface="Arial" panose="020B0604020202020204" pitchFamily="34" charset="0"/>
              </a:rPr>
              <a:t>(25) Bündnis der Feinde Israels:</a:t>
            </a:r>
            <a:br>
              <a:rPr lang="de-CH" altLang="de-DE" sz="4000" b="1" smtClean="0">
                <a:solidFill>
                  <a:schemeClr val="bg1"/>
                </a:solidFill>
                <a:latin typeface="Arial" panose="020B0604020202020204" pitchFamily="34" charset="0"/>
              </a:rPr>
            </a:br>
            <a:r>
              <a:rPr lang="de-CH" altLang="de-DE" sz="4000" b="1" smtClean="0">
                <a:solidFill>
                  <a:schemeClr val="bg1"/>
                </a:solidFill>
                <a:latin typeface="Arial" panose="020B0604020202020204" pitchFamily="34" charset="0"/>
              </a:rPr>
              <a:t>(Nord)-Irak</a:t>
            </a:r>
          </a:p>
        </p:txBody>
      </p:sp>
      <p:sp>
        <p:nvSpPr>
          <p:cNvPr id="40964" name="Rectangle 3"/>
          <p:cNvSpPr>
            <a:spLocks noGrp="1" noChangeArrowheads="1"/>
          </p:cNvSpPr>
          <p:nvPr>
            <p:ph type="body" sz="half" idx="1"/>
          </p:nvPr>
        </p:nvSpPr>
        <p:spPr>
          <a:xfrm>
            <a:off x="179388" y="2349500"/>
            <a:ext cx="4968875" cy="4508500"/>
          </a:xfrm>
        </p:spPr>
        <p:txBody>
          <a:bodyPr/>
          <a:lstStyle/>
          <a:p>
            <a:pPr>
              <a:lnSpc>
                <a:spcPct val="80000"/>
              </a:lnSpc>
              <a:buFontTx/>
              <a:buNone/>
            </a:pPr>
            <a:r>
              <a:rPr lang="de-CH" altLang="de-DE" sz="2400" smtClean="0">
                <a:solidFill>
                  <a:srgbClr val="FFFF00"/>
                </a:solidFill>
              </a:rPr>
              <a:t>	</a:t>
            </a:r>
            <a:r>
              <a:rPr lang="de-CH" altLang="de-DE" sz="2400" smtClean="0">
                <a:solidFill>
                  <a:srgbClr val="FFFF00"/>
                </a:solidFill>
                <a:latin typeface="Arial" panose="020B0604020202020204" pitchFamily="34" charset="0"/>
                <a:cs typeface="Arial" panose="020B0604020202020204" pitchFamily="34" charset="0"/>
              </a:rPr>
              <a:t>„</a:t>
            </a:r>
            <a:r>
              <a:rPr lang="de-CH" altLang="de-DE" sz="2400" b="1" smtClean="0">
                <a:solidFill>
                  <a:srgbClr val="FFFF00"/>
                </a:solidFill>
                <a:latin typeface="Arial" panose="020B0604020202020204" pitchFamily="34" charset="0"/>
                <a:cs typeface="Arial" panose="020B0604020202020204" pitchFamily="34" charset="0"/>
              </a:rPr>
              <a:t>[5] Denn sie haben sich beraten mit einmütigem Herzen, sie haben einen Bund gegen dich gemacht: [6] Die Zelte Edoms und die Ismaeliter, Moab und die Hageriter, [7] Gebal und Ammon und Amalek, Philistäa samt den Bewohnern von Tyrus; [8] auch </a:t>
            </a:r>
            <a:r>
              <a:rPr lang="de-CH" altLang="de-DE" sz="2400" b="1" smtClean="0">
                <a:solidFill>
                  <a:srgbClr val="00FF00"/>
                </a:solidFill>
                <a:latin typeface="Arial" panose="020B0604020202020204" pitchFamily="34" charset="0"/>
                <a:cs typeface="Arial" panose="020B0604020202020204" pitchFamily="34" charset="0"/>
              </a:rPr>
              <a:t>Assur </a:t>
            </a:r>
            <a:r>
              <a:rPr lang="de-CH" altLang="de-DE" sz="2400" b="1" smtClean="0">
                <a:solidFill>
                  <a:srgbClr val="FFFF00"/>
                </a:solidFill>
                <a:latin typeface="Arial" panose="020B0604020202020204" pitchFamily="34" charset="0"/>
                <a:cs typeface="Arial" panose="020B0604020202020204" pitchFamily="34" charset="0"/>
              </a:rPr>
              <a:t>hat sich ihnen angeschlossen; sie sind zu einem Arm geworden den Söhnen Lots.“</a:t>
            </a:r>
            <a:br>
              <a:rPr lang="de-CH" altLang="de-DE" sz="2400" b="1" smtClean="0">
                <a:solidFill>
                  <a:srgbClr val="FFFF00"/>
                </a:solidFill>
                <a:latin typeface="Arial" panose="020B0604020202020204" pitchFamily="34" charset="0"/>
                <a:cs typeface="Arial" panose="020B0604020202020204" pitchFamily="34" charset="0"/>
              </a:rPr>
            </a:br>
            <a:r>
              <a:rPr lang="de-CH" altLang="de-DE" sz="2400" b="1" smtClean="0">
                <a:solidFill>
                  <a:srgbClr val="FFFF00"/>
                </a:solidFill>
                <a:latin typeface="Arial" panose="020B0604020202020204" pitchFamily="34" charset="0"/>
                <a:cs typeface="Arial" panose="020B0604020202020204" pitchFamily="34" charset="0"/>
              </a:rPr>
              <a:t>(Ps 83,5-8)</a:t>
            </a:r>
          </a:p>
        </p:txBody>
      </p:sp>
      <p:sp>
        <p:nvSpPr>
          <p:cNvPr id="40965" name="Line 5"/>
          <p:cNvSpPr>
            <a:spLocks noChangeShapeType="1"/>
          </p:cNvSpPr>
          <p:nvPr/>
        </p:nvSpPr>
        <p:spPr bwMode="auto">
          <a:xfrm flipV="1">
            <a:off x="3708400" y="3141663"/>
            <a:ext cx="3887788"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0966" name="Text Box 13"/>
          <p:cNvSpPr txBox="1">
            <a:spLocks noChangeArrowheads="1"/>
          </p:cNvSpPr>
          <p:nvPr/>
        </p:nvSpPr>
        <p:spPr bwMode="auto">
          <a:xfrm>
            <a:off x="7308850" y="2205038"/>
            <a:ext cx="1630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sz="4000" b="1" smtClean="0">
                <a:solidFill>
                  <a:srgbClr val="FFCC00"/>
                </a:solidFill>
                <a:latin typeface="Arial" panose="020B0604020202020204" pitchFamily="34" charset="0"/>
              </a:rPr>
              <a:t>Was bedeutet der Ausdruck „Endzeit“?</a:t>
            </a:r>
          </a:p>
        </p:txBody>
      </p:sp>
      <p:sp>
        <p:nvSpPr>
          <p:cNvPr id="118792" name="Rectangle 8"/>
          <p:cNvSpPr>
            <a:spLocks noGrp="1" noChangeArrowheads="1"/>
          </p:cNvSpPr>
          <p:nvPr>
            <p:ph sz="quarter" idx="3"/>
          </p:nvPr>
        </p:nvSpPr>
        <p:spPr>
          <a:xfrm>
            <a:off x="4648200" y="4149725"/>
            <a:ext cx="4495800" cy="1946275"/>
          </a:xfrm>
        </p:spPr>
        <p:txBody>
          <a:bodyPr/>
          <a:lstStyle/>
          <a:p>
            <a:r>
              <a:rPr lang="de-DE" altLang="de-DE" sz="2400" b="1" smtClean="0">
                <a:solidFill>
                  <a:schemeClr val="bg1"/>
                </a:solidFill>
                <a:latin typeface="Arial" panose="020B0604020202020204" pitchFamily="34" charset="0"/>
              </a:rPr>
              <a:t>2Tim 3,1: „in den letzten Tagen“</a:t>
            </a:r>
          </a:p>
          <a:p>
            <a:r>
              <a:rPr lang="de-DE" altLang="de-DE" sz="2400" b="1" smtClean="0">
                <a:solidFill>
                  <a:schemeClr val="bg1"/>
                </a:solidFill>
                <a:latin typeface="Arial" panose="020B0604020202020204" pitchFamily="34" charset="0"/>
              </a:rPr>
              <a:t>1Joh 2,18: „die letzte Stunde“</a:t>
            </a:r>
          </a:p>
          <a:p>
            <a:pPr>
              <a:buFontTx/>
              <a:buNone/>
            </a:pPr>
            <a:r>
              <a:rPr lang="fr-FR" altLang="de-DE" sz="2400" b="1" smtClean="0">
                <a:solidFill>
                  <a:srgbClr val="00FF00"/>
                </a:solidFill>
                <a:latin typeface="Wingdings" panose="05000000000000000000" pitchFamily="2" charset="2"/>
              </a:rPr>
              <a:t>è</a:t>
            </a:r>
            <a:r>
              <a:rPr lang="fr-FR" altLang="de-DE" sz="2400" b="1" smtClean="0">
                <a:solidFill>
                  <a:srgbClr val="00FF00"/>
                </a:solidFill>
                <a:latin typeface="Arial" panose="020B0604020202020204" pitchFamily="34" charset="0"/>
              </a:rPr>
              <a:t> die Zeit, wenn der Messias kommt, um zu herrschen</a:t>
            </a:r>
          </a:p>
          <a:p>
            <a:endParaRPr lang="fr-FR" altLang="de-DE" sz="2400" smtClean="0">
              <a:solidFill>
                <a:srgbClr val="00FF00"/>
              </a:solidFill>
              <a:latin typeface="Arial" panose="020B0604020202020204" pitchFamily="34" charset="0"/>
            </a:endParaRPr>
          </a:p>
        </p:txBody>
      </p:sp>
      <p:sp>
        <p:nvSpPr>
          <p:cNvPr id="118787" name="Rectangle 3"/>
          <p:cNvSpPr>
            <a:spLocks noGrp="1" noChangeArrowheads="1"/>
          </p:cNvSpPr>
          <p:nvPr>
            <p:ph type="body" sz="half" idx="4294967295"/>
          </p:nvPr>
        </p:nvSpPr>
        <p:spPr>
          <a:xfrm>
            <a:off x="179388" y="1981200"/>
            <a:ext cx="4500562" cy="4471988"/>
          </a:xfrm>
        </p:spPr>
        <p:txBody>
          <a:bodyPr/>
          <a:lstStyle/>
          <a:p>
            <a:r>
              <a:rPr lang="de-DE" altLang="de-DE" sz="2400" b="1" smtClean="0">
                <a:solidFill>
                  <a:schemeClr val="bg1"/>
                </a:solidFill>
                <a:latin typeface="Arial" panose="020B0604020202020204" pitchFamily="34" charset="0"/>
              </a:rPr>
              <a:t>Hes 38,8: „am Ende der Jahre“</a:t>
            </a:r>
          </a:p>
          <a:p>
            <a:r>
              <a:rPr lang="de-DE" altLang="de-DE" sz="2400" b="1" smtClean="0">
                <a:solidFill>
                  <a:schemeClr val="bg1"/>
                </a:solidFill>
                <a:latin typeface="Arial" panose="020B0604020202020204" pitchFamily="34" charset="0"/>
              </a:rPr>
              <a:t>Dan 8,23: „zur Zeit des Endes“</a:t>
            </a:r>
          </a:p>
          <a:p>
            <a:r>
              <a:rPr lang="de-DE" altLang="de-DE" sz="2400" b="1" smtClean="0">
                <a:solidFill>
                  <a:schemeClr val="bg1"/>
                </a:solidFill>
                <a:latin typeface="Arial" panose="020B0604020202020204" pitchFamily="34" charset="0"/>
              </a:rPr>
              <a:t>Hos 3,5: „am Ende der Tage“</a:t>
            </a:r>
          </a:p>
          <a:p>
            <a:r>
              <a:rPr lang="de-DE" altLang="de-DE" sz="2400" b="1" smtClean="0">
                <a:solidFill>
                  <a:schemeClr val="bg1"/>
                </a:solidFill>
                <a:latin typeface="Arial" panose="020B0604020202020204" pitchFamily="34" charset="0"/>
              </a:rPr>
              <a:t>Joel 4,1: „in jenen Tagen und zu jener Zeit“</a:t>
            </a:r>
          </a:p>
          <a:p>
            <a:r>
              <a:rPr lang="de-DE" altLang="de-DE" sz="2400" b="1" smtClean="0">
                <a:solidFill>
                  <a:schemeClr val="bg1"/>
                </a:solidFill>
                <a:latin typeface="Arial" panose="020B0604020202020204" pitchFamily="34" charset="0"/>
              </a:rPr>
              <a:t>Mat 24,3: „die Vollendung des Zeitalters“</a:t>
            </a:r>
          </a:p>
          <a:p>
            <a:endParaRPr lang="de-DE" altLang="de-DE" b="1" smtClean="0">
              <a:solidFill>
                <a:srgbClr val="00FF00"/>
              </a:solidFill>
              <a:latin typeface="Arial" panose="020B0604020202020204" pitchFamily="34" charset="0"/>
            </a:endParaRPr>
          </a:p>
        </p:txBody>
      </p:sp>
      <p:sp>
        <p:nvSpPr>
          <p:cNvPr id="5125" name="Text Box 11"/>
          <p:cNvSpPr txBox="1">
            <a:spLocks noChangeArrowheads="1"/>
          </p:cNvSpPr>
          <p:nvPr/>
        </p:nvSpPr>
        <p:spPr bwMode="auto">
          <a:xfrm>
            <a:off x="7740650" y="1700213"/>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000">
                <a:solidFill>
                  <a:schemeClr val="bg1"/>
                </a:solidFill>
              </a:rPr>
              <a:t>FB</a:t>
            </a:r>
            <a:endParaRPr lang="de-DE" altLang="de-DE" sz="1000">
              <a:solidFill>
                <a:schemeClr val="bg1"/>
              </a:solidFill>
            </a:endParaRPr>
          </a:p>
        </p:txBody>
      </p:sp>
      <p:pic>
        <p:nvPicPr>
          <p:cNvPr id="5126"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844675"/>
            <a:ext cx="268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8792">
                                            <p:txEl>
                                              <p:pRg st="0" end="0"/>
                                            </p:txEl>
                                          </p:spTgt>
                                        </p:tgtEl>
                                        <p:attrNameLst>
                                          <p:attrName>style.visibility</p:attrName>
                                        </p:attrNameLst>
                                      </p:cBhvr>
                                      <p:to>
                                        <p:strVal val="visible"/>
                                      </p:to>
                                    </p:set>
                                    <p:anim calcmode="lin" valueType="num">
                                      <p:cBhvr additive="base">
                                        <p:cTn id="37" dur="500" fill="hold"/>
                                        <p:tgtEl>
                                          <p:spTgt spid="11879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18792">
                                            <p:txEl>
                                              <p:pRg st="1" end="1"/>
                                            </p:txEl>
                                          </p:spTgt>
                                        </p:tgtEl>
                                        <p:attrNameLst>
                                          <p:attrName>style.visibility</p:attrName>
                                        </p:attrNameLst>
                                      </p:cBhvr>
                                      <p:to>
                                        <p:strVal val="visible"/>
                                      </p:to>
                                    </p:set>
                                    <p:anim calcmode="lin" valueType="num">
                                      <p:cBhvr additive="base">
                                        <p:cTn id="43" dur="500" fill="hold"/>
                                        <p:tgtEl>
                                          <p:spTgt spid="11879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9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18792">
                                            <p:txEl>
                                              <p:pRg st="2" end="2"/>
                                            </p:txEl>
                                          </p:spTgt>
                                        </p:tgtEl>
                                        <p:attrNameLst>
                                          <p:attrName>style.visibility</p:attrName>
                                        </p:attrNameLst>
                                      </p:cBhvr>
                                      <p:to>
                                        <p:strVal val="visible"/>
                                      </p:to>
                                    </p:set>
                                    <p:anim calcmode="lin" valueType="num">
                                      <p:cBhvr additive="base">
                                        <p:cTn id="49" dur="5000" fill="hold"/>
                                        <p:tgtEl>
                                          <p:spTgt spid="118792">
                                            <p:txEl>
                                              <p:pRg st="2" end="2"/>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11879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(26) Die Eroberung Zions: </a:t>
            </a:r>
            <a:br>
              <a:rPr lang="fr-FR" altLang="de-DE" sz="4000" b="1" smtClean="0">
                <a:solidFill>
                  <a:schemeClr val="bg1"/>
                </a:solidFill>
                <a:latin typeface="Arial" panose="020B0604020202020204" pitchFamily="34" charset="0"/>
              </a:rPr>
            </a:br>
            <a:r>
              <a:rPr lang="fr-FR" altLang="de-DE" sz="4000" b="1" smtClean="0">
                <a:solidFill>
                  <a:schemeClr val="bg1"/>
                </a:solidFill>
                <a:latin typeface="Arial" panose="020B0604020202020204" pitchFamily="34" charset="0"/>
              </a:rPr>
              <a:t>7. Juni 1967 </a:t>
            </a:r>
            <a:br>
              <a:rPr lang="fr-FR" altLang="de-DE" sz="4000" b="1" smtClean="0">
                <a:solidFill>
                  <a:schemeClr val="bg1"/>
                </a:solidFill>
                <a:latin typeface="Arial" panose="020B0604020202020204" pitchFamily="34" charset="0"/>
              </a:rPr>
            </a:br>
            <a:endParaRPr lang="fr-FR" altLang="de-DE" sz="4000" b="1" smtClean="0">
              <a:solidFill>
                <a:schemeClr val="bg1"/>
              </a:solidFill>
              <a:latin typeface="Arial" panose="020B0604020202020204" pitchFamily="34" charset="0"/>
            </a:endParaRPr>
          </a:p>
        </p:txBody>
      </p:sp>
      <p:sp>
        <p:nvSpPr>
          <p:cNvPr id="41987" name="Rectangle 3"/>
          <p:cNvSpPr>
            <a:spLocks noGrp="1" noChangeArrowheads="1"/>
          </p:cNvSpPr>
          <p:nvPr>
            <p:ph type="body" sz="half" idx="1"/>
          </p:nvPr>
        </p:nvSpPr>
        <p:spPr>
          <a:xfrm>
            <a:off x="250825" y="1981200"/>
            <a:ext cx="4249738" cy="4114800"/>
          </a:xfrm>
        </p:spPr>
        <p:txBody>
          <a:bodyPr/>
          <a:lstStyle/>
          <a:p>
            <a:pPr>
              <a:lnSpc>
                <a:spcPct val="80000"/>
              </a:lnSpc>
              <a:buFontTx/>
              <a:buNone/>
            </a:pPr>
            <a:r>
              <a:rPr lang="de-DE" altLang="de-DE" sz="2400" b="1" smtClean="0">
                <a:solidFill>
                  <a:srgbClr val="FFFF00"/>
                </a:solidFill>
                <a:latin typeface="Arial" panose="020B0604020202020204" pitchFamily="34" charset="0"/>
              </a:rPr>
              <a:t>	„[1] Als der HERR </a:t>
            </a:r>
            <a:r>
              <a:rPr lang="de-DE" altLang="de-DE" sz="2400" b="1" smtClean="0">
                <a:solidFill>
                  <a:srgbClr val="00FF00"/>
                </a:solidFill>
                <a:latin typeface="Arial" panose="020B0604020202020204" pitchFamily="34" charset="0"/>
              </a:rPr>
              <a:t>das Schicksal Zions wendete</a:t>
            </a:r>
            <a:r>
              <a:rPr lang="de-DE" altLang="de-DE" sz="2400" b="1" smtClean="0">
                <a:solidFill>
                  <a:srgbClr val="FFFF00"/>
                </a:solidFill>
                <a:latin typeface="Arial" panose="020B0604020202020204" pitchFamily="34" charset="0"/>
              </a:rPr>
              <a:t>, da waren wir wie Träumende. [2] Da wurde unser Mund voll Lachens, und unsere Zunge voll Jubels; da sagte man unter den Nationen: Der HERR hat Grosses an ihnen getan!</a:t>
            </a:r>
            <a:br>
              <a:rPr lang="de-DE" altLang="de-DE" sz="2400" b="1" smtClean="0">
                <a:solidFill>
                  <a:srgbClr val="FFFF00"/>
                </a:solidFill>
                <a:latin typeface="Arial" panose="020B0604020202020204" pitchFamily="34" charset="0"/>
              </a:rPr>
            </a:br>
            <a:r>
              <a:rPr lang="de-DE" altLang="de-DE" sz="2400" b="1" smtClean="0">
                <a:solidFill>
                  <a:srgbClr val="FFFF00"/>
                </a:solidFill>
                <a:latin typeface="Arial" panose="020B0604020202020204" pitchFamily="34" charset="0"/>
              </a:rPr>
              <a:t>[3] Der HERR hat Grosses an uns getan! Wir waren fröhlich!“</a:t>
            </a:r>
          </a:p>
          <a:p>
            <a:pPr>
              <a:lnSpc>
                <a:spcPct val="80000"/>
              </a:lnSpc>
              <a:buFontTx/>
              <a:buNone/>
            </a:pPr>
            <a:r>
              <a:rPr lang="de-DE" altLang="de-DE" sz="2400" b="1" smtClean="0">
                <a:solidFill>
                  <a:srgbClr val="FFFF00"/>
                </a:solidFill>
                <a:latin typeface="Arial" panose="020B0604020202020204" pitchFamily="34" charset="0"/>
              </a:rPr>
              <a:t>    (Ps 126)</a:t>
            </a:r>
          </a:p>
        </p:txBody>
      </p:sp>
      <p:pic>
        <p:nvPicPr>
          <p:cNvPr id="41988" name="Picture 7" descr="Image:Mount Scopus Jusmine.JPG">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1989138"/>
            <a:ext cx="3810000" cy="2857500"/>
          </a:xfrm>
        </p:spPr>
      </p:pic>
      <p:sp>
        <p:nvSpPr>
          <p:cNvPr id="41989" name="Text Box 9"/>
          <p:cNvSpPr txBox="1">
            <a:spLocks noChangeArrowheads="1"/>
          </p:cNvSpPr>
          <p:nvPr/>
        </p:nvSpPr>
        <p:spPr bwMode="auto">
          <a:xfrm>
            <a:off x="4859338" y="4868863"/>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b="0">
                <a:solidFill>
                  <a:schemeClr val="bg1"/>
                </a:solidFill>
              </a:rPr>
              <a:t>Der Tempelberg Zion</a:t>
            </a:r>
            <a:endParaRPr lang="de-DE" altLang="de-DE" b="0">
              <a:solidFill>
                <a:schemeClr val="bg1"/>
              </a:solidFill>
            </a:endParaRPr>
          </a:p>
        </p:txBody>
      </p:sp>
      <p:sp>
        <p:nvSpPr>
          <p:cNvPr id="41990" name="Text Box 10"/>
          <p:cNvSpPr txBox="1">
            <a:spLocks noChangeArrowheads="1"/>
          </p:cNvSpPr>
          <p:nvPr/>
        </p:nvSpPr>
        <p:spPr bwMode="auto">
          <a:xfrm>
            <a:off x="8316913" y="17732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5650" y="115888"/>
            <a:ext cx="7847013" cy="1492250"/>
          </a:xfrm>
        </p:spPr>
        <p:txBody>
          <a:bodyPr/>
          <a:lstStyle/>
          <a:p>
            <a:r>
              <a:rPr lang="fr-FR" altLang="de-DE" b="1" smtClean="0">
                <a:solidFill>
                  <a:schemeClr val="bg1"/>
                </a:solidFill>
                <a:latin typeface="Arial" panose="020B0604020202020204" pitchFamily="34" charset="0"/>
              </a:rPr>
              <a:t>(27) Flucht und (28) Auszug der Juden aus dem Irak</a:t>
            </a:r>
          </a:p>
        </p:txBody>
      </p:sp>
      <p:sp>
        <p:nvSpPr>
          <p:cNvPr id="43011" name="Rectangle 3"/>
          <p:cNvSpPr>
            <a:spLocks noGrp="1" noChangeArrowheads="1"/>
          </p:cNvSpPr>
          <p:nvPr>
            <p:ph sz="quarter" idx="1"/>
          </p:nvPr>
        </p:nvSpPr>
        <p:spPr>
          <a:xfrm>
            <a:off x="395288" y="4652963"/>
            <a:ext cx="4386262" cy="1981200"/>
          </a:xfrm>
        </p:spPr>
        <p:txBody>
          <a:bodyPr/>
          <a:lstStyle/>
          <a:p>
            <a:r>
              <a:rPr lang="de-DE" altLang="de-DE" sz="2400" b="1" smtClean="0">
                <a:solidFill>
                  <a:schemeClr val="bg1"/>
                </a:solidFill>
                <a:latin typeface="Arial" panose="020B0604020202020204" pitchFamily="34" charset="0"/>
              </a:rPr>
              <a:t>1941 – 1991: Die jüdische Gemeinschaft (150'000 Personen) verlässt den Irak (Babylonien) nach 2600 Jahren. </a:t>
            </a:r>
          </a:p>
          <a:p>
            <a:endParaRPr lang="de-DE" altLang="de-DE" sz="2400" b="1" smtClean="0">
              <a:solidFill>
                <a:schemeClr val="bg1"/>
              </a:solidFill>
              <a:latin typeface="Arial" panose="020B0604020202020204" pitchFamily="34" charset="0"/>
            </a:endParaRPr>
          </a:p>
        </p:txBody>
      </p:sp>
      <p:sp>
        <p:nvSpPr>
          <p:cNvPr id="43012" name="Rectangle 4"/>
          <p:cNvSpPr>
            <a:spLocks noGrp="1" noChangeArrowheads="1"/>
          </p:cNvSpPr>
          <p:nvPr>
            <p:ph type="body" sz="half" idx="3"/>
          </p:nvPr>
        </p:nvSpPr>
        <p:spPr/>
        <p:txBody>
          <a:bodyPr/>
          <a:lstStyle/>
          <a:p>
            <a:pPr>
              <a:lnSpc>
                <a:spcPct val="80000"/>
              </a:lnSpc>
            </a:pPr>
            <a:endParaRPr lang="de-DE" altLang="de-DE" sz="2400" smtClean="0"/>
          </a:p>
          <a:p>
            <a:pPr>
              <a:lnSpc>
                <a:spcPct val="80000"/>
              </a:lnSpc>
            </a:pPr>
            <a:endParaRPr lang="de-DE" altLang="de-DE" sz="1400" smtClean="0"/>
          </a:p>
        </p:txBody>
      </p:sp>
      <p:sp>
        <p:nvSpPr>
          <p:cNvPr id="43013" name="Rectangle 5"/>
          <p:cNvSpPr>
            <a:spLocks noGrp="1" noChangeArrowheads="1"/>
          </p:cNvSpPr>
          <p:nvPr>
            <p:ph type="body" sz="half" idx="4294967295"/>
          </p:nvPr>
        </p:nvSpPr>
        <p:spPr>
          <a:xfrm>
            <a:off x="4643438" y="1773238"/>
            <a:ext cx="4500562" cy="4824412"/>
          </a:xfrm>
        </p:spPr>
        <p:txBody>
          <a:bodyPr/>
          <a:lstStyle/>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 </a:t>
            </a:r>
            <a:r>
              <a:rPr lang="de-DE" altLang="de-DE" sz="2400" b="1" smtClean="0">
                <a:solidFill>
                  <a:srgbClr val="FFFF00"/>
                </a:solidFill>
                <a:latin typeface="Arial" panose="020B0604020202020204" pitchFamily="34" charset="0"/>
              </a:rPr>
              <a:t>aus Babylonien hinaus, und </a:t>
            </a:r>
            <a:r>
              <a:rPr lang="de-DE" altLang="de-DE" sz="2400" b="1" smtClean="0">
                <a:solidFill>
                  <a:srgbClr val="00FF00"/>
                </a:solidFill>
                <a:latin typeface="Arial" panose="020B0604020202020204" pitchFamily="34" charset="0"/>
              </a:rPr>
              <a:t>zieht</a:t>
            </a:r>
            <a:r>
              <a:rPr lang="de-DE" altLang="de-DE" sz="2400" b="1" smtClean="0">
                <a:solidFill>
                  <a:srgbClr val="FFFF00"/>
                </a:solidFill>
                <a:latin typeface="Arial" panose="020B0604020202020204" pitchFamily="34" charset="0"/>
              </a:rPr>
              <a:t> aus dem Land der Chaldäer aus!” (Jer 50,8)</a:t>
            </a:r>
          </a:p>
          <a:p>
            <a:pPr>
              <a:lnSpc>
                <a:spcPct val="90000"/>
              </a:lnSpc>
              <a:buFontTx/>
              <a:buNone/>
            </a:pPr>
            <a:endParaRPr lang="de-DE" altLang="de-DE" sz="2400" b="1" smtClean="0">
              <a:solidFill>
                <a:srgbClr val="FFFF00"/>
              </a:solidFill>
              <a:latin typeface="Arial" panose="020B0604020202020204" pitchFamily="34" charset="0"/>
            </a:endParaRPr>
          </a:p>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a:t>
            </a:r>
            <a:r>
              <a:rPr lang="de-DE" altLang="de-DE" sz="2400" b="1" smtClean="0">
                <a:solidFill>
                  <a:srgbClr val="FFFF00"/>
                </a:solidFill>
                <a:latin typeface="Arial" panose="020B0604020202020204" pitchFamily="34" charset="0"/>
              </a:rPr>
              <a:t> aus Babylonien hinaus und rettet, ein jeder, sein Leben! Werdet nicht vertilgt wegen seiner Ungerechtigkeit! Denn es ist die Zeit der Rache des HERRN: was es getan hat, vergilt er ihm.” (Jer 51,6)</a:t>
            </a:r>
          </a:p>
        </p:txBody>
      </p:sp>
      <p:pic>
        <p:nvPicPr>
          <p:cNvPr id="43014" name="Picture 11" descr="Ne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088" y="1989138"/>
            <a:ext cx="3744912" cy="2381250"/>
          </a:xfrm>
          <a:noFill/>
        </p:spPr>
      </p:pic>
      <p:sp>
        <p:nvSpPr>
          <p:cNvPr id="43015" name="Text Box 12"/>
          <p:cNvSpPr txBox="1">
            <a:spLocks noChangeArrowheads="1"/>
          </p:cNvSpPr>
          <p:nvPr/>
        </p:nvSpPr>
        <p:spPr bwMode="auto">
          <a:xfrm>
            <a:off x="735013" y="1771650"/>
            <a:ext cx="163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55650" y="115888"/>
            <a:ext cx="7847013" cy="1492250"/>
          </a:xfrm>
        </p:spPr>
        <p:txBody>
          <a:bodyPr/>
          <a:lstStyle/>
          <a:p>
            <a:r>
              <a:rPr lang="fr-FR" altLang="de-DE" b="1" smtClean="0">
                <a:solidFill>
                  <a:schemeClr val="bg1"/>
                </a:solidFill>
                <a:latin typeface="Arial" panose="020B0604020202020204" pitchFamily="34" charset="0"/>
              </a:rPr>
              <a:t>(29) Flucht u. Auszug vor der Katastrophe über Irak</a:t>
            </a:r>
          </a:p>
        </p:txBody>
      </p:sp>
      <p:sp>
        <p:nvSpPr>
          <p:cNvPr id="44035" name="Rectangle 3"/>
          <p:cNvSpPr>
            <a:spLocks noGrp="1" noChangeArrowheads="1"/>
          </p:cNvSpPr>
          <p:nvPr>
            <p:ph sz="quarter" idx="1"/>
          </p:nvPr>
        </p:nvSpPr>
        <p:spPr>
          <a:xfrm>
            <a:off x="395288" y="4652963"/>
            <a:ext cx="4386262" cy="1981200"/>
          </a:xfrm>
        </p:spPr>
        <p:txBody>
          <a:bodyPr/>
          <a:lstStyle/>
          <a:p>
            <a:r>
              <a:rPr lang="de-DE" altLang="de-DE" sz="2400" b="1" smtClean="0">
                <a:solidFill>
                  <a:schemeClr val="bg1"/>
                </a:solidFill>
                <a:latin typeface="Arial" panose="020B0604020202020204" pitchFamily="34" charset="0"/>
              </a:rPr>
              <a:t>1941 – 1991: Die jüdische Gemeinschaft (150'000 Personen) verlässt den Irak (Babylonien) nach 2600 Jahren. </a:t>
            </a:r>
          </a:p>
          <a:p>
            <a:endParaRPr lang="de-DE" altLang="de-DE" sz="2400" b="1" smtClean="0">
              <a:solidFill>
                <a:schemeClr val="bg1"/>
              </a:solidFill>
              <a:latin typeface="Arial" panose="020B0604020202020204" pitchFamily="34" charset="0"/>
            </a:endParaRPr>
          </a:p>
        </p:txBody>
      </p:sp>
      <p:sp>
        <p:nvSpPr>
          <p:cNvPr id="44036" name="Rectangle 4"/>
          <p:cNvSpPr>
            <a:spLocks noGrp="1" noChangeArrowheads="1"/>
          </p:cNvSpPr>
          <p:nvPr>
            <p:ph type="body" sz="half" idx="3"/>
          </p:nvPr>
        </p:nvSpPr>
        <p:spPr/>
        <p:txBody>
          <a:bodyPr/>
          <a:lstStyle/>
          <a:p>
            <a:pPr>
              <a:lnSpc>
                <a:spcPct val="80000"/>
              </a:lnSpc>
            </a:pPr>
            <a:endParaRPr lang="de-DE" altLang="de-DE" sz="2400" smtClean="0"/>
          </a:p>
          <a:p>
            <a:pPr>
              <a:lnSpc>
                <a:spcPct val="80000"/>
              </a:lnSpc>
            </a:pPr>
            <a:endParaRPr lang="de-DE" altLang="de-DE" sz="1400" smtClean="0"/>
          </a:p>
        </p:txBody>
      </p:sp>
      <p:sp>
        <p:nvSpPr>
          <p:cNvPr id="44037" name="Rectangle 5"/>
          <p:cNvSpPr>
            <a:spLocks noGrp="1" noChangeArrowheads="1"/>
          </p:cNvSpPr>
          <p:nvPr>
            <p:ph type="body" sz="half" idx="4294967295"/>
          </p:nvPr>
        </p:nvSpPr>
        <p:spPr>
          <a:xfrm>
            <a:off x="4643438" y="1773238"/>
            <a:ext cx="4500562" cy="4824412"/>
          </a:xfrm>
        </p:spPr>
        <p:txBody>
          <a:bodyPr/>
          <a:lstStyle/>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 </a:t>
            </a:r>
            <a:r>
              <a:rPr lang="de-DE" altLang="de-DE" sz="2400" b="1" smtClean="0">
                <a:solidFill>
                  <a:srgbClr val="FFFF00"/>
                </a:solidFill>
                <a:latin typeface="Arial" panose="020B0604020202020204" pitchFamily="34" charset="0"/>
              </a:rPr>
              <a:t>aus Babylonien hinaus, und </a:t>
            </a:r>
            <a:r>
              <a:rPr lang="de-DE" altLang="de-DE" sz="2400" b="1" smtClean="0">
                <a:solidFill>
                  <a:srgbClr val="00FF00"/>
                </a:solidFill>
                <a:latin typeface="Arial" panose="020B0604020202020204" pitchFamily="34" charset="0"/>
              </a:rPr>
              <a:t>zieht</a:t>
            </a:r>
            <a:r>
              <a:rPr lang="de-DE" altLang="de-DE" sz="2400" b="1" smtClean="0">
                <a:solidFill>
                  <a:srgbClr val="FFFF00"/>
                </a:solidFill>
                <a:latin typeface="Arial" panose="020B0604020202020204" pitchFamily="34" charset="0"/>
              </a:rPr>
              <a:t> aus dem Land der Chaldäer aus!” (Jer 50,8)</a:t>
            </a:r>
          </a:p>
          <a:p>
            <a:pPr>
              <a:lnSpc>
                <a:spcPct val="90000"/>
              </a:lnSpc>
              <a:buFontTx/>
              <a:buNone/>
            </a:pPr>
            <a:endParaRPr lang="de-DE" altLang="de-DE" sz="2400" b="1" smtClean="0">
              <a:solidFill>
                <a:srgbClr val="FFFF00"/>
              </a:solidFill>
              <a:latin typeface="Arial" panose="020B0604020202020204" pitchFamily="34" charset="0"/>
            </a:endParaRPr>
          </a:p>
          <a:p>
            <a:pPr>
              <a:lnSpc>
                <a:spcPct val="90000"/>
              </a:lnSpc>
            </a:pPr>
            <a:r>
              <a:rPr lang="de-DE" altLang="de-DE" sz="2400" b="1" smtClean="0">
                <a:solidFill>
                  <a:srgbClr val="FFFF00"/>
                </a:solidFill>
                <a:latin typeface="Arial" panose="020B0604020202020204" pitchFamily="34" charset="0"/>
              </a:rPr>
              <a:t>“</a:t>
            </a:r>
            <a:r>
              <a:rPr lang="de-DE" altLang="de-DE" sz="2400" b="1" smtClean="0">
                <a:solidFill>
                  <a:srgbClr val="00FF00"/>
                </a:solidFill>
                <a:latin typeface="Arial" panose="020B0604020202020204" pitchFamily="34" charset="0"/>
              </a:rPr>
              <a:t>Flieht</a:t>
            </a:r>
            <a:r>
              <a:rPr lang="de-DE" altLang="de-DE" sz="2400" b="1" smtClean="0">
                <a:solidFill>
                  <a:srgbClr val="FFFF00"/>
                </a:solidFill>
                <a:latin typeface="Arial" panose="020B0604020202020204" pitchFamily="34" charset="0"/>
              </a:rPr>
              <a:t> aus Babylonien hinaus und </a:t>
            </a:r>
            <a:r>
              <a:rPr lang="de-DE" altLang="de-DE" sz="2400" b="1" smtClean="0">
                <a:solidFill>
                  <a:srgbClr val="00FF00"/>
                </a:solidFill>
                <a:latin typeface="Arial" panose="020B0604020202020204" pitchFamily="34" charset="0"/>
              </a:rPr>
              <a:t>rettet, ein jeder, sein Leben!</a:t>
            </a:r>
            <a:r>
              <a:rPr lang="de-DE" altLang="de-DE" sz="2400" b="1" smtClean="0">
                <a:solidFill>
                  <a:srgbClr val="FFFF00"/>
                </a:solidFill>
                <a:latin typeface="Arial" panose="020B0604020202020204" pitchFamily="34" charset="0"/>
              </a:rPr>
              <a:t> Werdet nicht vertilgt wegen seiner Ungerechtigkeit! </a:t>
            </a:r>
            <a:r>
              <a:rPr lang="de-DE" altLang="de-DE" sz="2400" b="1" smtClean="0">
                <a:solidFill>
                  <a:srgbClr val="00FF00"/>
                </a:solidFill>
                <a:latin typeface="Arial" panose="020B0604020202020204" pitchFamily="34" charset="0"/>
              </a:rPr>
              <a:t>Denn es ist die Zeit der Rache des HERRN</a:t>
            </a:r>
            <a:r>
              <a:rPr lang="de-DE" altLang="de-DE" sz="2400" b="1" smtClean="0">
                <a:solidFill>
                  <a:srgbClr val="FFFF00"/>
                </a:solidFill>
                <a:latin typeface="Arial" panose="020B0604020202020204" pitchFamily="34" charset="0"/>
              </a:rPr>
              <a:t>: was es getan hat, vergilt er ihm.” (Jer 51,6)</a:t>
            </a:r>
          </a:p>
        </p:txBody>
      </p:sp>
      <p:pic>
        <p:nvPicPr>
          <p:cNvPr id="44038" name="Picture 10" descr="Ne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088" y="1989138"/>
            <a:ext cx="3744912" cy="2381250"/>
          </a:xfrm>
          <a:noFill/>
        </p:spPr>
      </p:pic>
      <p:sp>
        <p:nvSpPr>
          <p:cNvPr id="44039" name="Text Box 11"/>
          <p:cNvSpPr txBox="1">
            <a:spLocks noChangeArrowheads="1"/>
          </p:cNvSpPr>
          <p:nvPr/>
        </p:nvSpPr>
        <p:spPr bwMode="auto">
          <a:xfrm>
            <a:off x="735013" y="1771650"/>
            <a:ext cx="163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NASA /  Zunkir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altLang="de-DE" sz="4000" b="1" smtClean="0">
                <a:solidFill>
                  <a:schemeClr val="bg1"/>
                </a:solidFill>
                <a:latin typeface="Arial" panose="020B0604020202020204" pitchFamily="34" charset="0"/>
              </a:rPr>
              <a:t>(30) Armee vom Ende der Welt her gegen Irak</a:t>
            </a:r>
            <a:r>
              <a:rPr lang="de-DE" altLang="de-DE" sz="4000" b="1" smtClean="0">
                <a:solidFill>
                  <a:schemeClr val="bg1"/>
                </a:solidFill>
                <a:latin typeface="Arial" panose="020B0604020202020204" pitchFamily="34" charset="0"/>
              </a:rPr>
              <a:t>: 1991</a:t>
            </a:r>
          </a:p>
        </p:txBody>
      </p:sp>
      <p:sp>
        <p:nvSpPr>
          <p:cNvPr id="45059" name="Rectangle 3"/>
          <p:cNvSpPr>
            <a:spLocks noGrp="1" noChangeArrowheads="1"/>
          </p:cNvSpPr>
          <p:nvPr>
            <p:ph type="body" sz="half" idx="1"/>
          </p:nvPr>
        </p:nvSpPr>
        <p:spPr>
          <a:xfrm>
            <a:off x="0" y="1981200"/>
            <a:ext cx="4495800" cy="4114800"/>
          </a:xfrm>
        </p:spPr>
        <p:txBody>
          <a:bodyPr/>
          <a:lstStyle/>
          <a:p>
            <a:pPr>
              <a:buFontTx/>
              <a:buNone/>
            </a:pPr>
            <a:r>
              <a:rPr lang="fr-FR" altLang="de-DE" sz="28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[4c] „Der HERR der Heerscharen mustert ein Kriegsheer, [5] </a:t>
            </a:r>
            <a:r>
              <a:rPr lang="de-DE" altLang="de-DE" sz="2600" b="1" smtClean="0">
                <a:solidFill>
                  <a:srgbClr val="00FF00"/>
                </a:solidFill>
                <a:latin typeface="Arial" panose="020B0604020202020204" pitchFamily="34" charset="0"/>
              </a:rPr>
              <a:t>aus fernem Land kommen sie, vom Ende des Himmels</a:t>
            </a:r>
            <a:r>
              <a:rPr lang="de-DE" altLang="de-DE" sz="2600" b="1" smtClean="0">
                <a:solidFill>
                  <a:srgbClr val="FFFF00"/>
                </a:solidFill>
                <a:latin typeface="Arial" panose="020B0604020202020204" pitchFamily="34" charset="0"/>
              </a:rPr>
              <a:t> – der HERR und die Werkzeuge seines Grimmes, um das ganze Land zugrunde zu richten.“ (Jes 13)</a:t>
            </a:r>
          </a:p>
        </p:txBody>
      </p:sp>
      <p:pic>
        <p:nvPicPr>
          <p:cNvPr id="45060" name="Picture 6" descr="800px-Gulf_War_coalition_map2">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3438" y="2133600"/>
            <a:ext cx="4321175" cy="1998663"/>
          </a:xfrm>
        </p:spPr>
      </p:pic>
      <p:sp>
        <p:nvSpPr>
          <p:cNvPr id="45061" name="Text Box 8"/>
          <p:cNvSpPr txBox="1">
            <a:spLocks noChangeArrowheads="1"/>
          </p:cNvSpPr>
          <p:nvPr/>
        </p:nvSpPr>
        <p:spPr bwMode="auto">
          <a:xfrm>
            <a:off x="7740650" y="1916113"/>
            <a:ext cx="1193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Roke GNU 1.2 or later</a:t>
            </a:r>
            <a:endParaRPr lang="de-DE" altLang="de-DE" sz="800" b="0">
              <a:solidFill>
                <a:schemeClr val="bg1"/>
              </a:solidFill>
            </a:endParaRPr>
          </a:p>
        </p:txBody>
      </p:sp>
      <p:sp>
        <p:nvSpPr>
          <p:cNvPr id="45062" name="Line 5"/>
          <p:cNvSpPr>
            <a:spLocks noChangeShapeType="1"/>
          </p:cNvSpPr>
          <p:nvPr/>
        </p:nvSpPr>
        <p:spPr bwMode="auto">
          <a:xfrm>
            <a:off x="5003800" y="2708275"/>
            <a:ext cx="1944688" cy="730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5063" name="Textfeld 6"/>
          <p:cNvSpPr txBox="1">
            <a:spLocks noChangeArrowheads="1"/>
          </p:cNvSpPr>
          <p:nvPr/>
        </p:nvSpPr>
        <p:spPr bwMode="auto">
          <a:xfrm>
            <a:off x="5003800" y="4581525"/>
            <a:ext cx="3929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660‘000 Soldaten aus den</a:t>
            </a:r>
          </a:p>
          <a:p>
            <a:r>
              <a:rPr lang="de-DE" altLang="de-DE">
                <a:solidFill>
                  <a:schemeClr val="bg1"/>
                </a:solidFill>
              </a:rPr>
              <a:t>USA, 240‘000 aus über 40</a:t>
            </a:r>
          </a:p>
          <a:p>
            <a:r>
              <a:rPr lang="de-DE" altLang="de-DE">
                <a:solidFill>
                  <a:schemeClr val="bg1"/>
                </a:solidFill>
              </a:rPr>
              <a:t>Anderen Ländern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4213" y="333375"/>
            <a:ext cx="7772400" cy="1143000"/>
          </a:xfrm>
        </p:spPr>
        <p:txBody>
          <a:bodyPr/>
          <a:lstStyle/>
          <a:p>
            <a:r>
              <a:rPr lang="fr-FR" altLang="de-DE" sz="4000" b="1" smtClean="0">
                <a:solidFill>
                  <a:schemeClr val="bg1"/>
                </a:solidFill>
                <a:latin typeface="Arial" panose="020B0604020202020204" pitchFamily="34" charset="0"/>
              </a:rPr>
              <a:t>(31) Zerstörung des Irak:</a:t>
            </a:r>
            <a:r>
              <a:rPr lang="de-DE" altLang="de-DE" sz="4000" b="1" smtClean="0">
                <a:solidFill>
                  <a:schemeClr val="bg1"/>
                </a:solidFill>
                <a:latin typeface="Arial" panose="020B0604020202020204" pitchFamily="34" charset="0"/>
              </a:rPr>
              <a:t> 1991</a:t>
            </a:r>
          </a:p>
        </p:txBody>
      </p:sp>
      <p:sp>
        <p:nvSpPr>
          <p:cNvPr id="46083" name="Rectangle 3"/>
          <p:cNvSpPr>
            <a:spLocks noGrp="1" noChangeArrowheads="1"/>
          </p:cNvSpPr>
          <p:nvPr>
            <p:ph type="body" sz="half" idx="1"/>
          </p:nvPr>
        </p:nvSpPr>
        <p:spPr>
          <a:xfrm>
            <a:off x="0" y="1628775"/>
            <a:ext cx="4495800" cy="4114800"/>
          </a:xfrm>
        </p:spPr>
        <p:txBody>
          <a:bodyPr/>
          <a:lstStyle/>
          <a:p>
            <a:pPr>
              <a:buFontTx/>
              <a:buNone/>
            </a:pPr>
            <a:r>
              <a:rPr lang="fr-FR" altLang="de-DE" sz="2800" b="1" smtClean="0">
                <a:solidFill>
                  <a:srgbClr val="FFFF00"/>
                </a:solidFill>
                <a:latin typeface="Arial" panose="020B0604020202020204" pitchFamily="34" charset="0"/>
              </a:rPr>
              <a:t>	</a:t>
            </a:r>
            <a:r>
              <a:rPr lang="de-DE" altLang="de-DE" sz="2600" b="1" smtClean="0">
                <a:solidFill>
                  <a:srgbClr val="FFFF00"/>
                </a:solidFill>
                <a:latin typeface="Arial" panose="020B0604020202020204" pitchFamily="34" charset="0"/>
              </a:rPr>
              <a:t>[4c] „ Der HERR der Heerscharen mustert ein Kriegsheer, [5] aus fernem Land kommen sie, vom Ende des Himmels – der HERR und die Werkzeuge seines Grimmes, </a:t>
            </a:r>
            <a:r>
              <a:rPr lang="de-DE" altLang="de-DE" sz="2600" b="1" smtClean="0">
                <a:solidFill>
                  <a:srgbClr val="00FF00"/>
                </a:solidFill>
                <a:latin typeface="Arial" panose="020B0604020202020204" pitchFamily="34" charset="0"/>
              </a:rPr>
              <a:t>um das ganze Land zugrunde zu richten</a:t>
            </a:r>
            <a:r>
              <a:rPr lang="de-DE" altLang="de-DE" sz="2600" b="1" smtClean="0">
                <a:solidFill>
                  <a:srgbClr val="FFFF00"/>
                </a:solidFill>
                <a:latin typeface="Arial" panose="020B0604020202020204" pitchFamily="34" charset="0"/>
              </a:rPr>
              <a:t>.“ (Jes 13)</a:t>
            </a:r>
          </a:p>
        </p:txBody>
      </p:sp>
      <p:sp>
        <p:nvSpPr>
          <p:cNvPr id="46084" name="Text Box 6"/>
          <p:cNvSpPr txBox="1">
            <a:spLocks noChangeArrowheads="1"/>
          </p:cNvSpPr>
          <p:nvPr/>
        </p:nvSpPr>
        <p:spPr bwMode="auto">
          <a:xfrm>
            <a:off x="158750" y="6183313"/>
            <a:ext cx="438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a:solidFill>
                  <a:schemeClr val="bg1"/>
                </a:solidFill>
              </a:rPr>
              <a:t>100‘000 Luftangriffe der UNO</a:t>
            </a:r>
            <a:endParaRPr lang="de-DE" altLang="de-DE">
              <a:solidFill>
                <a:schemeClr val="bg1"/>
              </a:solidFill>
            </a:endParaRPr>
          </a:p>
        </p:txBody>
      </p:sp>
      <p:pic>
        <p:nvPicPr>
          <p:cNvPr id="46085" name="Picture 10"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00213"/>
            <a:ext cx="3810000" cy="3810000"/>
          </a:xfrm>
          <a:noFill/>
        </p:spPr>
      </p:pic>
      <p:sp>
        <p:nvSpPr>
          <p:cNvPr id="46086" name="Text Box 11"/>
          <p:cNvSpPr txBox="1">
            <a:spLocks noChangeArrowheads="1"/>
          </p:cNvSpPr>
          <p:nvPr/>
        </p:nvSpPr>
        <p:spPr bwMode="auto">
          <a:xfrm>
            <a:off x="7019925" y="1412875"/>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spect="1" noChangeArrowheads="1"/>
          </p:cNvSpPr>
          <p:nvPr>
            <p:ph type="title"/>
          </p:nvPr>
        </p:nvSpPr>
        <p:spPr>
          <a:xfrm>
            <a:off x="0" y="274638"/>
            <a:ext cx="9144000" cy="1143000"/>
          </a:xfrm>
        </p:spPr>
        <p:txBody>
          <a:bodyPr/>
          <a:lstStyle/>
          <a:p>
            <a:r>
              <a:rPr lang="de-DE" altLang="de-DE" sz="4000" b="1" smtClean="0">
                <a:solidFill>
                  <a:schemeClr val="bg1"/>
                </a:solidFill>
                <a:latin typeface="Arial" panose="020B0604020202020204" pitchFamily="34" charset="0"/>
                <a:cs typeface="Arial" panose="020B0604020202020204" pitchFamily="34" charset="0"/>
              </a:rPr>
              <a:t>(32) Versammlung vieler Nationen </a:t>
            </a:r>
          </a:p>
        </p:txBody>
      </p:sp>
      <p:sp>
        <p:nvSpPr>
          <p:cNvPr id="47107" name="Rectangle 3"/>
          <p:cNvSpPr>
            <a:spLocks noGrp="1" noChangeArrowheads="1"/>
          </p:cNvSpPr>
          <p:nvPr>
            <p:ph type="body" sz="half" idx="4294967295"/>
          </p:nvPr>
        </p:nvSpPr>
        <p:spPr>
          <a:xfrm>
            <a:off x="0" y="1600200"/>
            <a:ext cx="4211638" cy="5257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[4a/b] „Horch!</a:t>
            </a:r>
            <a:br>
              <a:rPr lang="de-DE" altLang="de-DE" b="1" smtClean="0">
                <a:solidFill>
                  <a:srgbClr val="FFFF00"/>
                </a:solidFill>
                <a:latin typeface="Arial" panose="020B0604020202020204" pitchFamily="34" charset="0"/>
                <a:cs typeface="Arial" panose="020B0604020202020204" pitchFamily="34" charset="0"/>
              </a:rPr>
            </a:br>
            <a:r>
              <a:rPr lang="de-DE" altLang="de-DE" b="1" smtClean="0">
                <a:solidFill>
                  <a:srgbClr val="FFFF00"/>
                </a:solidFill>
                <a:latin typeface="Arial" panose="020B0604020202020204" pitchFamily="34" charset="0"/>
                <a:cs typeface="Arial" panose="020B0604020202020204" pitchFamily="34" charset="0"/>
              </a:rPr>
              <a:t>Ein Lärm auf den Hügeln wie von einem grossen Volk! </a:t>
            </a:r>
            <a:r>
              <a:rPr lang="de-DE" altLang="de-DE" b="1" smtClean="0">
                <a:solidFill>
                  <a:srgbClr val="00FF00"/>
                </a:solidFill>
                <a:latin typeface="Arial" panose="020B0604020202020204" pitchFamily="34" charset="0"/>
                <a:cs typeface="Arial" panose="020B0604020202020204" pitchFamily="34" charset="0"/>
              </a:rPr>
              <a:t>Horch! Ein Kriegslärm von Königreichen versammelter Nationen!“ </a:t>
            </a:r>
          </a:p>
        </p:txBody>
      </p:sp>
      <p:sp>
        <p:nvSpPr>
          <p:cNvPr id="47108" name="Rectangle 4"/>
          <p:cNvSpPr>
            <a:spLocks noGrp="1" noChangeArrowheads="1"/>
          </p:cNvSpPr>
          <p:nvPr>
            <p:ph type="body" sz="half" idx="4294967295"/>
          </p:nvPr>
        </p:nvSpPr>
        <p:spPr>
          <a:xfrm>
            <a:off x="4067175" y="1700213"/>
            <a:ext cx="4826000" cy="2233612"/>
          </a:xfrm>
        </p:spPr>
        <p:txBody>
          <a:bodyPr/>
          <a:lstStyle/>
          <a:p>
            <a:r>
              <a:rPr lang="de-DE" altLang="de-DE" sz="2800" b="1" smtClean="0">
                <a:solidFill>
                  <a:schemeClr val="bg1"/>
                </a:solidFill>
                <a:latin typeface="Arial" panose="020B0604020202020204" pitchFamily="34" charset="0"/>
                <a:cs typeface="Arial" panose="020B0604020202020204" pitchFamily="34" charset="0"/>
              </a:rPr>
              <a:t>900‘000 Soldaten aus über 40 Nationen, aus 5 Kontinenten (Amerika, Europa, Afrika, Asien und Australien)</a:t>
            </a:r>
          </a:p>
        </p:txBody>
      </p:sp>
      <p:pic>
        <p:nvPicPr>
          <p:cNvPr id="47109" name="Picture 5" descr="800px-Gulf_War_coalition_map2">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00563" y="4149725"/>
            <a:ext cx="4457700" cy="2060575"/>
          </a:xfrm>
        </p:spPr>
      </p:pic>
      <p:sp>
        <p:nvSpPr>
          <p:cNvPr id="47110" name="Text Box 7"/>
          <p:cNvSpPr txBox="1">
            <a:spLocks noChangeArrowheads="1"/>
          </p:cNvSpPr>
          <p:nvPr/>
        </p:nvSpPr>
        <p:spPr bwMode="auto">
          <a:xfrm>
            <a:off x="7740650" y="3933825"/>
            <a:ext cx="1193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Roke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spect="1" noChangeArrowheads="1"/>
          </p:cNvSpPr>
          <p:nvPr>
            <p:ph type="title"/>
          </p:nvPr>
        </p:nvSpPr>
        <p:spPr>
          <a:xfrm>
            <a:off x="0" y="260350"/>
            <a:ext cx="9144000" cy="1143000"/>
          </a:xfrm>
        </p:spPr>
        <p:txBody>
          <a:bodyPr/>
          <a:lstStyle/>
          <a:p>
            <a:r>
              <a:rPr lang="de-DE" altLang="de-DE" sz="4000" b="1" smtClean="0">
                <a:solidFill>
                  <a:schemeClr val="bg1"/>
                </a:solidFill>
                <a:latin typeface="Arial" panose="020B0604020202020204" pitchFamily="34" charset="0"/>
                <a:cs typeface="Arial" panose="020B0604020202020204" pitchFamily="34" charset="0"/>
              </a:rPr>
              <a:t>(33) Kriegslärm auf den Hügeln</a:t>
            </a:r>
          </a:p>
        </p:txBody>
      </p:sp>
      <p:sp>
        <p:nvSpPr>
          <p:cNvPr id="48131" name="Rectangle 3"/>
          <p:cNvSpPr>
            <a:spLocks noGrp="1" noChangeArrowheads="1"/>
          </p:cNvSpPr>
          <p:nvPr>
            <p:ph type="body" sz="half" idx="4294967295"/>
          </p:nvPr>
        </p:nvSpPr>
        <p:spPr>
          <a:xfrm>
            <a:off x="0" y="1600200"/>
            <a:ext cx="4211638" cy="5257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cs typeface="Arial" panose="020B0604020202020204" pitchFamily="34" charset="0"/>
              </a:rPr>
              <a:t>[4a/b] „</a:t>
            </a:r>
            <a:r>
              <a:rPr lang="de-DE" altLang="de-DE" b="1" smtClean="0">
                <a:solidFill>
                  <a:srgbClr val="00FF00"/>
                </a:solidFill>
                <a:latin typeface="Arial" panose="020B0604020202020204" pitchFamily="34" charset="0"/>
                <a:cs typeface="Arial" panose="020B0604020202020204" pitchFamily="34" charset="0"/>
              </a:rPr>
              <a:t>Horch!</a:t>
            </a:r>
            <a:br>
              <a:rPr lang="de-DE" altLang="de-DE" b="1" smtClean="0">
                <a:solidFill>
                  <a:srgbClr val="00FF00"/>
                </a:solidFill>
                <a:latin typeface="Arial" panose="020B0604020202020204" pitchFamily="34" charset="0"/>
                <a:cs typeface="Arial" panose="020B0604020202020204" pitchFamily="34" charset="0"/>
              </a:rPr>
            </a:br>
            <a:r>
              <a:rPr lang="de-DE" altLang="de-DE" b="1" smtClean="0">
                <a:solidFill>
                  <a:srgbClr val="00FF00"/>
                </a:solidFill>
                <a:latin typeface="Arial" panose="020B0604020202020204" pitchFamily="34" charset="0"/>
                <a:cs typeface="Arial" panose="020B0604020202020204" pitchFamily="34" charset="0"/>
              </a:rPr>
              <a:t>Ein Lärm auf den Hügeln wie von einem grossen Volk</a:t>
            </a:r>
            <a:r>
              <a:rPr lang="de-DE" altLang="de-DE" b="1" smtClean="0">
                <a:solidFill>
                  <a:srgbClr val="FFFF00"/>
                </a:solidFill>
                <a:latin typeface="Arial" panose="020B0604020202020204" pitchFamily="34" charset="0"/>
                <a:cs typeface="Arial" panose="020B0604020202020204" pitchFamily="34" charset="0"/>
              </a:rPr>
              <a:t>! Horch! Ein Kriegslärm von Königreichen versammelter Nationen!“</a:t>
            </a:r>
            <a:r>
              <a:rPr lang="de-DE" altLang="de-DE" b="1" smtClean="0">
                <a:solidFill>
                  <a:srgbClr val="FF0000"/>
                </a:solidFill>
              </a:rPr>
              <a:t> </a:t>
            </a:r>
          </a:p>
        </p:txBody>
      </p:sp>
      <p:sp>
        <p:nvSpPr>
          <p:cNvPr id="48132" name="Text Box 5"/>
          <p:cNvSpPr txBox="1">
            <a:spLocks noChangeArrowheads="1"/>
          </p:cNvSpPr>
          <p:nvPr/>
        </p:nvSpPr>
        <p:spPr bwMode="auto">
          <a:xfrm>
            <a:off x="3924300" y="4797425"/>
            <a:ext cx="52197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a:solidFill>
                  <a:schemeClr val="bg1"/>
                </a:solidFill>
                <a:cs typeface="Arial" panose="020B0604020202020204" pitchFamily="34" charset="0"/>
              </a:rPr>
              <a:t>Die Alliierten dringen mit ihren </a:t>
            </a:r>
          </a:p>
          <a:p>
            <a:pPr eaLnBrk="1" hangingPunct="1"/>
            <a:r>
              <a:rPr lang="de-CH" altLang="de-DE">
                <a:solidFill>
                  <a:schemeClr val="bg1"/>
                </a:solidFill>
                <a:cs typeface="Arial" panose="020B0604020202020204" pitchFamily="34" charset="0"/>
              </a:rPr>
              <a:t>zahlreichen Truppen über die Hügel des Südiraks nach Kuweit ein.</a:t>
            </a:r>
            <a:endParaRPr lang="de-DE" altLang="de-DE">
              <a:solidFill>
                <a:schemeClr val="bg1"/>
              </a:solidFill>
              <a:cs typeface="Arial" panose="020B0604020202020204" pitchFamily="34" charset="0"/>
            </a:endParaRPr>
          </a:p>
        </p:txBody>
      </p:sp>
      <p:pic>
        <p:nvPicPr>
          <p:cNvPr id="48133" name="Picture 1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67175" y="1666875"/>
            <a:ext cx="4392613" cy="3090863"/>
          </a:xfrm>
          <a:noFill/>
        </p:spPr>
      </p:pic>
      <p:sp>
        <p:nvSpPr>
          <p:cNvPr id="48134" name="Text Box 15"/>
          <p:cNvSpPr txBox="1">
            <a:spLocks noChangeArrowheads="1"/>
          </p:cNvSpPr>
          <p:nvPr/>
        </p:nvSpPr>
        <p:spPr bwMode="auto">
          <a:xfrm>
            <a:off x="7524750" y="1484313"/>
            <a:ext cx="915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US Government</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4213" y="404813"/>
            <a:ext cx="7772400" cy="1143000"/>
          </a:xfrm>
        </p:spPr>
        <p:txBody>
          <a:bodyPr/>
          <a:lstStyle/>
          <a:p>
            <a:r>
              <a:rPr lang="fr-FR" altLang="de-DE" sz="4000" b="1" smtClean="0">
                <a:solidFill>
                  <a:schemeClr val="bg1"/>
                </a:solidFill>
                <a:latin typeface="Arial" panose="020B0604020202020204" pitchFamily="34" charset="0"/>
              </a:rPr>
              <a:t>(34) </a:t>
            </a:r>
            <a:r>
              <a:rPr lang="de-DE" altLang="de-DE" sz="4000" b="1" smtClean="0">
                <a:solidFill>
                  <a:schemeClr val="bg1"/>
                </a:solidFill>
                <a:latin typeface="Arial" panose="020B0604020202020204" pitchFamily="34" charset="0"/>
              </a:rPr>
              <a:t>Eroberung Babyloniens, ein Schock für die Welt: 2003</a:t>
            </a:r>
          </a:p>
        </p:txBody>
      </p:sp>
      <p:sp>
        <p:nvSpPr>
          <p:cNvPr id="49155" name="Rectangle 3"/>
          <p:cNvSpPr>
            <a:spLocks noGrp="1" noChangeArrowheads="1"/>
          </p:cNvSpPr>
          <p:nvPr>
            <p:ph type="body" sz="half" idx="2"/>
          </p:nvPr>
        </p:nvSpPr>
        <p:spPr>
          <a:xfrm>
            <a:off x="4500563" y="2060575"/>
            <a:ext cx="4464050" cy="4608513"/>
          </a:xfrm>
        </p:spPr>
        <p:txBody>
          <a:bodyPr/>
          <a:lstStyle/>
          <a:p>
            <a:pPr>
              <a:buFontTx/>
              <a:buNone/>
            </a:pPr>
            <a:r>
              <a:rPr lang="fr-FR" altLang="de-DE" sz="2400" smtClean="0">
                <a:solidFill>
                  <a:srgbClr val="FFFF00"/>
                </a:solidFill>
              </a:rPr>
              <a:t>	</a:t>
            </a:r>
            <a:r>
              <a:rPr lang="de-DE" altLang="de-DE" sz="3000" b="1" smtClean="0">
                <a:solidFill>
                  <a:srgbClr val="FFFF00"/>
                </a:solidFill>
                <a:latin typeface="Arial" panose="020B0604020202020204" pitchFamily="34" charset="0"/>
              </a:rPr>
              <a:t>„[22] Kriegslärm im Land und grosse Zertrümmerung! ... [23] </a:t>
            </a:r>
            <a:r>
              <a:rPr lang="de-DE" altLang="de-DE" sz="3000" b="1" smtClean="0">
                <a:solidFill>
                  <a:srgbClr val="00FF00"/>
                </a:solidFill>
                <a:latin typeface="Arial" panose="020B0604020202020204" pitchFamily="34" charset="0"/>
              </a:rPr>
              <a:t>Wie ist Babylonien zum Entsetzen geworden unter den Nationen!</a:t>
            </a:r>
            <a:r>
              <a:rPr lang="de-DE" altLang="de-DE" sz="3000" b="1" smtClean="0">
                <a:solidFill>
                  <a:srgbClr val="FFFF00"/>
                </a:solidFill>
                <a:latin typeface="Arial" panose="020B0604020202020204" pitchFamily="34" charset="0"/>
              </a:rPr>
              <a:t>” </a:t>
            </a:r>
          </a:p>
          <a:p>
            <a:pPr>
              <a:buFontTx/>
              <a:buNone/>
            </a:pPr>
            <a:r>
              <a:rPr lang="de-DE" altLang="de-DE" sz="3000" b="1" smtClean="0">
                <a:solidFill>
                  <a:srgbClr val="FFFF00"/>
                </a:solidFill>
                <a:latin typeface="Arial" panose="020B0604020202020204" pitchFamily="34" charset="0"/>
              </a:rPr>
              <a:t>	(Jer 50)</a:t>
            </a:r>
          </a:p>
        </p:txBody>
      </p:sp>
      <p:sp>
        <p:nvSpPr>
          <p:cNvPr id="49156" name="Text Box 5"/>
          <p:cNvSpPr txBox="1">
            <a:spLocks noChangeArrowheads="1"/>
          </p:cNvSpPr>
          <p:nvPr/>
        </p:nvSpPr>
        <p:spPr bwMode="auto">
          <a:xfrm>
            <a:off x="323850" y="1844675"/>
            <a:ext cx="2520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800" b="0">
                <a:solidFill>
                  <a:schemeClr val="bg1"/>
                </a:solidFill>
              </a:rPr>
              <a:t>Montréalis GNU 1.2 or later</a:t>
            </a:r>
            <a:endParaRPr lang="en-US" altLang="de-DE" sz="800" b="0">
              <a:solidFill>
                <a:schemeClr val="bg1"/>
              </a:solidFill>
            </a:endParaRPr>
          </a:p>
        </p:txBody>
      </p:sp>
      <p:sp>
        <p:nvSpPr>
          <p:cNvPr id="49157" name="Text Box 8"/>
          <p:cNvSpPr txBox="1">
            <a:spLocks noChangeArrowheads="1"/>
          </p:cNvSpPr>
          <p:nvPr/>
        </p:nvSpPr>
        <p:spPr bwMode="auto">
          <a:xfrm>
            <a:off x="250825" y="5589588"/>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a:solidFill>
                  <a:schemeClr val="bg1"/>
                </a:solidFill>
              </a:rPr>
              <a:t>Protest in Montreal</a:t>
            </a:r>
            <a:endParaRPr lang="de-DE" altLang="de-DE">
              <a:solidFill>
                <a:schemeClr val="bg1"/>
              </a:solidFill>
            </a:endParaRPr>
          </a:p>
        </p:txBody>
      </p:sp>
      <p:pic>
        <p:nvPicPr>
          <p:cNvPr id="49158" name="Picture 1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r="82"/>
          <a:stretch>
            <a:fillRect/>
          </a:stretch>
        </p:blipFill>
        <p:spPr>
          <a:xfrm>
            <a:off x="323850" y="2060575"/>
            <a:ext cx="4103688" cy="34671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(35) </a:t>
            </a:r>
            <a:r>
              <a:rPr lang="de-DE" altLang="de-DE" b="1" smtClean="0">
                <a:solidFill>
                  <a:schemeClr val="bg1"/>
                </a:solidFill>
                <a:latin typeface="Arial" panose="020B0604020202020204" pitchFamily="34" charset="0"/>
              </a:rPr>
              <a:t>Die Eroberung Bagdads</a:t>
            </a:r>
            <a:r>
              <a:rPr lang="de-DE" altLang="de-DE" smtClean="0">
                <a:solidFill>
                  <a:srgbClr val="FF6699"/>
                </a:solidFill>
              </a:rPr>
              <a:t> </a:t>
            </a:r>
          </a:p>
        </p:txBody>
      </p:sp>
      <p:sp>
        <p:nvSpPr>
          <p:cNvPr id="50179" name="Rectangle 3"/>
          <p:cNvSpPr>
            <a:spLocks noGrp="1" noChangeArrowheads="1"/>
          </p:cNvSpPr>
          <p:nvPr>
            <p:ph type="body" sz="half" idx="1"/>
          </p:nvPr>
        </p:nvSpPr>
        <p:spPr>
          <a:xfrm>
            <a:off x="250825" y="1981200"/>
            <a:ext cx="4681538" cy="4114800"/>
          </a:xfrm>
        </p:spPr>
        <p:txBody>
          <a:bodyPr/>
          <a:lstStyle/>
          <a:p>
            <a:pPr>
              <a:lnSpc>
                <a:spcPct val="90000"/>
              </a:lnSpc>
              <a:buFontTx/>
              <a:buNone/>
            </a:pPr>
            <a:r>
              <a:rPr lang="fr-FR" altLang="de-DE" sz="2400" smtClean="0">
                <a:solidFill>
                  <a:srgbClr val="FFFF00"/>
                </a:solidFill>
              </a:rPr>
              <a:t>	</a:t>
            </a:r>
            <a:r>
              <a:rPr lang="de-DE" altLang="de-DE" sz="2800" b="1" smtClean="0">
                <a:solidFill>
                  <a:srgbClr val="FFFF00"/>
                </a:solidFill>
                <a:latin typeface="Arial" panose="020B0604020202020204" pitchFamily="34" charset="0"/>
              </a:rPr>
              <a:t>[31] „Ein Läufer läuft dem anderen entgegen, und der Bote dem Boten, um dem König von Babylonien die Botschaft zu bringen, </a:t>
            </a:r>
            <a:r>
              <a:rPr lang="de-DE" altLang="de-DE" sz="2800" b="1" smtClean="0">
                <a:solidFill>
                  <a:srgbClr val="00FF00"/>
                </a:solidFill>
                <a:latin typeface="Arial" panose="020B0604020202020204" pitchFamily="34" charset="0"/>
              </a:rPr>
              <a:t>dass seine Stadt von allen Seiten her eingenommen ist</a:t>
            </a:r>
            <a:r>
              <a:rPr lang="de-DE" altLang="de-DE" sz="2800" b="1" smtClean="0">
                <a:solidFill>
                  <a:srgbClr val="FFFF00"/>
                </a:solidFill>
                <a:latin typeface="Arial" panose="020B0604020202020204" pitchFamily="34" charset="0"/>
              </a:rPr>
              <a:t>.</a:t>
            </a:r>
            <a:br>
              <a:rPr lang="de-DE" altLang="de-DE" sz="2800" b="1" smtClean="0">
                <a:solidFill>
                  <a:srgbClr val="FFFF00"/>
                </a:solidFill>
                <a:latin typeface="Arial" panose="020B0604020202020204" pitchFamily="34" charset="0"/>
              </a:rPr>
            </a:br>
            <a:r>
              <a:rPr lang="de-DE" altLang="de-DE" sz="2800" b="1" smtClean="0">
                <a:solidFill>
                  <a:srgbClr val="FFFF00"/>
                </a:solidFill>
                <a:latin typeface="Arial" panose="020B0604020202020204" pitchFamily="34" charset="0"/>
              </a:rPr>
              <a:t>[32] Und die Übergänge sind besetzt, …“</a:t>
            </a:r>
            <a:br>
              <a:rPr lang="de-DE" altLang="de-DE" sz="2800" b="1" smtClean="0">
                <a:solidFill>
                  <a:srgbClr val="FFFF00"/>
                </a:solidFill>
                <a:latin typeface="Arial" panose="020B0604020202020204" pitchFamily="34" charset="0"/>
              </a:rPr>
            </a:br>
            <a:r>
              <a:rPr lang="de-DE" altLang="de-DE" sz="2800" b="1" smtClean="0">
                <a:solidFill>
                  <a:srgbClr val="FFFF00"/>
                </a:solidFill>
                <a:latin typeface="Arial" panose="020B0604020202020204" pitchFamily="34" charset="0"/>
              </a:rPr>
              <a:t>(Jer 51,31-32)</a:t>
            </a:r>
          </a:p>
        </p:txBody>
      </p:sp>
      <p:sp>
        <p:nvSpPr>
          <p:cNvPr id="50180" name="Text Box 6"/>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0181" name="Picture 1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2060575"/>
            <a:ext cx="3810000" cy="3954463"/>
          </a:xfrm>
          <a:noFill/>
        </p:spPr>
      </p:pic>
      <p:sp>
        <p:nvSpPr>
          <p:cNvPr id="50182" name="Text Box 14"/>
          <p:cNvSpPr txBox="1">
            <a:spLocks noChangeArrowheads="1"/>
          </p:cNvSpPr>
          <p:nvPr/>
        </p:nvSpPr>
        <p:spPr bwMode="auto">
          <a:xfrm>
            <a:off x="7451725" y="1844675"/>
            <a:ext cx="1330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A.Duran GNU 1.2 or later</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(36) Tigris-Übergänge b</a:t>
            </a:r>
            <a:r>
              <a:rPr lang="de-DE" altLang="de-DE" b="1" smtClean="0">
                <a:solidFill>
                  <a:schemeClr val="bg1"/>
                </a:solidFill>
                <a:latin typeface="Arial" panose="020B0604020202020204" pitchFamily="34" charset="0"/>
              </a:rPr>
              <a:t>esetzt</a:t>
            </a:r>
            <a:endParaRPr lang="de-DE" altLang="de-DE" smtClean="0">
              <a:solidFill>
                <a:srgbClr val="FF6699"/>
              </a:solidFill>
            </a:endParaRPr>
          </a:p>
        </p:txBody>
      </p:sp>
      <p:sp>
        <p:nvSpPr>
          <p:cNvPr id="51203" name="Rectangle 3"/>
          <p:cNvSpPr>
            <a:spLocks noGrp="1" noChangeArrowheads="1"/>
          </p:cNvSpPr>
          <p:nvPr>
            <p:ph type="body" sz="half" idx="1"/>
          </p:nvPr>
        </p:nvSpPr>
        <p:spPr>
          <a:xfrm>
            <a:off x="0" y="2276475"/>
            <a:ext cx="5148263" cy="3819525"/>
          </a:xfrm>
        </p:spPr>
        <p:txBody>
          <a:bodyPr/>
          <a:lstStyle/>
          <a:p>
            <a:pPr>
              <a:lnSpc>
                <a:spcPct val="90000"/>
              </a:lnSpc>
              <a:buFontTx/>
              <a:buNone/>
            </a:pPr>
            <a:r>
              <a:rPr lang="de-DE" altLang="de-DE" sz="2800" b="1" smtClean="0">
                <a:solidFill>
                  <a:srgbClr val="FFFF00"/>
                </a:solidFill>
                <a:latin typeface="Arial" panose="020B0604020202020204" pitchFamily="34" charset="0"/>
              </a:rPr>
              <a:t>   [31] „</a:t>
            </a:r>
            <a:r>
              <a:rPr lang="de-DE" altLang="de-DE" sz="2800" b="1" smtClean="0">
                <a:solidFill>
                  <a:srgbClr val="FFFF00"/>
                </a:solidFill>
                <a:latin typeface="Arial" panose="020B0604020202020204" pitchFamily="34" charset="0"/>
                <a:cs typeface="Arial" panose="020B0604020202020204" pitchFamily="34" charset="0"/>
              </a:rPr>
              <a:t>Ein Läufer läuft dem anderen entgegen, und der Bote dem Boten, um dem König von Babylonien die Botschaft zu bringen, dass seine Stadt von allen Seiten her eingenommen ist. [32] </a:t>
            </a:r>
            <a:r>
              <a:rPr lang="de-DE" altLang="de-DE" sz="2800" b="1" smtClean="0">
                <a:solidFill>
                  <a:srgbClr val="00FF00"/>
                </a:solidFill>
                <a:latin typeface="Arial" panose="020B0604020202020204" pitchFamily="34" charset="0"/>
                <a:cs typeface="Arial" panose="020B0604020202020204" pitchFamily="34" charset="0"/>
              </a:rPr>
              <a:t>Und die Übergänge sind besetzt,</a:t>
            </a:r>
            <a:r>
              <a:rPr lang="de-DE" altLang="de-DE" sz="2800" b="1" smtClean="0">
                <a:solidFill>
                  <a:srgbClr val="FFFF00"/>
                </a:solidFill>
                <a:latin typeface="Arial" panose="020B0604020202020204" pitchFamily="34" charset="0"/>
                <a:cs typeface="Arial" panose="020B0604020202020204" pitchFamily="34" charset="0"/>
              </a:rPr>
              <a:t> …“</a:t>
            </a:r>
            <a:br>
              <a:rPr lang="de-DE" altLang="de-DE" sz="2800" b="1" smtClean="0">
                <a:solidFill>
                  <a:srgbClr val="FFFF00"/>
                </a:solidFill>
                <a:latin typeface="Arial" panose="020B0604020202020204" pitchFamily="34" charset="0"/>
                <a:cs typeface="Arial" panose="020B0604020202020204" pitchFamily="34" charset="0"/>
              </a:rPr>
            </a:br>
            <a:r>
              <a:rPr lang="de-DE" altLang="de-DE" sz="2800" b="1" smtClean="0">
                <a:solidFill>
                  <a:srgbClr val="FFFF00"/>
                </a:solidFill>
                <a:latin typeface="Arial" panose="020B0604020202020204" pitchFamily="34" charset="0"/>
                <a:cs typeface="Arial" panose="020B0604020202020204" pitchFamily="34" charset="0"/>
              </a:rPr>
              <a:t>(Jer 51,31-32)</a:t>
            </a:r>
          </a:p>
        </p:txBody>
      </p:sp>
      <p:sp>
        <p:nvSpPr>
          <p:cNvPr id="51204" name="Text Box 5"/>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1205" name="Picture 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44"/>
          <a:stretch>
            <a:fillRect/>
          </a:stretch>
        </p:blipFill>
        <p:spPr>
          <a:xfrm>
            <a:off x="5334000" y="2349500"/>
            <a:ext cx="3630613" cy="2540000"/>
          </a:xfrm>
          <a:noFill/>
        </p:spPr>
      </p:pic>
      <p:sp>
        <p:nvSpPr>
          <p:cNvPr id="51206" name="Text Box 11"/>
          <p:cNvSpPr txBox="1">
            <a:spLocks noChangeArrowheads="1"/>
          </p:cNvSpPr>
          <p:nvPr/>
        </p:nvSpPr>
        <p:spPr bwMode="auto">
          <a:xfrm>
            <a:off x="8604250" y="2133600"/>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28775"/>
            <a:ext cx="61452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Der Messias</a:t>
            </a:r>
          </a:p>
        </p:txBody>
      </p:sp>
      <p:sp>
        <p:nvSpPr>
          <p:cNvPr id="119814" name="Text Box 6"/>
          <p:cNvSpPr txBox="1">
            <a:spLocks noChangeArrowheads="1"/>
          </p:cNvSpPr>
          <p:nvPr/>
        </p:nvSpPr>
        <p:spPr bwMode="auto">
          <a:xfrm>
            <a:off x="1835150" y="2636838"/>
            <a:ext cx="576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fr-FR" altLang="de-DE" sz="3200">
                <a:solidFill>
                  <a:srgbClr val="FF0000"/>
                </a:solidFill>
                <a:latin typeface="Times New Roman" panose="02020603050405020304" pitchFamily="18" charset="0"/>
              </a:rPr>
              <a:t> </a:t>
            </a:r>
            <a:r>
              <a:rPr lang="fr-FR" altLang="de-DE" sz="3200">
                <a:solidFill>
                  <a:srgbClr val="FF0000"/>
                </a:solidFill>
                <a:cs typeface="Arial" panose="020B0604020202020204" pitchFamily="34" charset="0"/>
              </a:rPr>
              <a:t>Der leidende Messias</a:t>
            </a:r>
          </a:p>
          <a:p>
            <a:pPr>
              <a:buFontTx/>
              <a:buChar char="•"/>
            </a:pPr>
            <a:r>
              <a:rPr lang="fr-FR" altLang="de-DE" sz="3200">
                <a:solidFill>
                  <a:srgbClr val="FF0000"/>
                </a:solidFill>
                <a:cs typeface="Arial" panose="020B0604020202020204" pitchFamily="34" charset="0"/>
              </a:rPr>
              <a:t> Der herrschende</a:t>
            </a:r>
            <a:r>
              <a:rPr lang="fr-FR" altLang="de-DE" sz="3200">
                <a:solidFill>
                  <a:srgbClr val="FF0000"/>
                </a:solidFill>
              </a:rPr>
              <a:t> Messias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9814">
                                            <p:txEl>
                                              <p:pRg st="0" end="0"/>
                                            </p:txEl>
                                          </p:spTgt>
                                        </p:tgtEl>
                                        <p:attrNameLst>
                                          <p:attrName>style.visibility</p:attrName>
                                        </p:attrNameLst>
                                      </p:cBhvr>
                                      <p:to>
                                        <p:strVal val="visible"/>
                                      </p:to>
                                    </p:set>
                                    <p:anim calcmode="lin" valueType="num">
                                      <p:cBhvr additive="base">
                                        <p:cTn id="7" dur="500" fill="hold"/>
                                        <p:tgtEl>
                                          <p:spTgt spid="1198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19814">
                                            <p:txEl>
                                              <p:pRg st="1" end="1"/>
                                            </p:txEl>
                                          </p:spTgt>
                                        </p:tgtEl>
                                        <p:attrNameLst>
                                          <p:attrName>style.visibility</p:attrName>
                                        </p:attrNameLst>
                                      </p:cBhvr>
                                      <p:to>
                                        <p:strVal val="visible"/>
                                      </p:to>
                                    </p:set>
                                    <p:anim calcmode="lin" valueType="num">
                                      <p:cBhvr additive="base">
                                        <p:cTn id="13" dur="500" fill="hold"/>
                                        <p:tgtEl>
                                          <p:spTgt spid="1198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(37) </a:t>
            </a:r>
            <a:r>
              <a:rPr lang="de-DE" altLang="de-DE" b="1" smtClean="0">
                <a:solidFill>
                  <a:schemeClr val="bg1"/>
                </a:solidFill>
                <a:latin typeface="Arial" panose="020B0604020202020204" pitchFamily="34" charset="0"/>
              </a:rPr>
              <a:t>Die Paläste sind ausgebrannt</a:t>
            </a:r>
            <a:endParaRPr lang="de-DE" altLang="de-DE" smtClean="0">
              <a:solidFill>
                <a:srgbClr val="FF6699"/>
              </a:solidFill>
            </a:endParaRPr>
          </a:p>
        </p:txBody>
      </p:sp>
      <p:sp>
        <p:nvSpPr>
          <p:cNvPr id="52227" name="Rectangle 3"/>
          <p:cNvSpPr>
            <a:spLocks noGrp="1" noChangeArrowheads="1"/>
          </p:cNvSpPr>
          <p:nvPr>
            <p:ph type="body" sz="half" idx="1"/>
          </p:nvPr>
        </p:nvSpPr>
        <p:spPr>
          <a:xfrm>
            <a:off x="179388" y="1981200"/>
            <a:ext cx="4316412" cy="4114800"/>
          </a:xfrm>
        </p:spPr>
        <p:txBody>
          <a:bodyPr/>
          <a:lstStyle/>
          <a:p>
            <a:pPr>
              <a:buFontTx/>
              <a:buNone/>
            </a:pPr>
            <a:r>
              <a:rPr lang="fr-FR" altLang="de-DE" sz="2400" smtClean="0">
                <a:solidFill>
                  <a:srgbClr val="FFFF00"/>
                </a:solidFill>
              </a:rPr>
              <a:t>	</a:t>
            </a:r>
            <a:r>
              <a:rPr lang="de-DE" altLang="de-DE" sz="2800" b="1" smtClean="0">
                <a:solidFill>
                  <a:srgbClr val="FFFF00"/>
                </a:solidFill>
                <a:latin typeface="Arial" panose="020B0604020202020204" pitchFamily="34" charset="0"/>
              </a:rPr>
              <a:t>„Und die Übergänge sind besetzt, und </a:t>
            </a:r>
            <a:r>
              <a:rPr lang="de-DE" altLang="de-DE" sz="2800" b="1" smtClean="0">
                <a:solidFill>
                  <a:srgbClr val="00FF00"/>
                </a:solidFill>
                <a:latin typeface="Arial" panose="020B0604020202020204" pitchFamily="34" charset="0"/>
              </a:rPr>
              <a:t>die Paläste* hat man mit Feuer ausgebrannt</a:t>
            </a:r>
            <a:r>
              <a:rPr lang="de-DE" altLang="de-DE" sz="2800" b="1" smtClean="0">
                <a:solidFill>
                  <a:srgbClr val="FFFF00"/>
                </a:solidFill>
                <a:latin typeface="Arial" panose="020B0604020202020204" pitchFamily="34" charset="0"/>
              </a:rPr>
              <a:t>, und die Soldaten sind erschrocken.“ </a:t>
            </a:r>
          </a:p>
          <a:p>
            <a:pPr>
              <a:buFontTx/>
              <a:buNone/>
            </a:pPr>
            <a:r>
              <a:rPr lang="de-DE" altLang="de-DE" sz="2800" b="1" smtClean="0">
                <a:solidFill>
                  <a:srgbClr val="FFFF00"/>
                </a:solidFill>
                <a:latin typeface="Arial" panose="020B0604020202020204" pitchFamily="34" charset="0"/>
              </a:rPr>
              <a:t>	(Jer 51,32)</a:t>
            </a:r>
          </a:p>
        </p:txBody>
      </p:sp>
      <p:sp>
        <p:nvSpPr>
          <p:cNvPr id="52228" name="Text Box 4"/>
          <p:cNvSpPr txBox="1">
            <a:spLocks noChangeArrowheads="1"/>
          </p:cNvSpPr>
          <p:nvPr/>
        </p:nvSpPr>
        <p:spPr bwMode="auto">
          <a:xfrm>
            <a:off x="468313" y="5373688"/>
            <a:ext cx="3816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 Hebr. „agam“  </a:t>
            </a:r>
          </a:p>
          <a:p>
            <a:r>
              <a:rPr lang="de-DE" altLang="de-DE">
                <a:solidFill>
                  <a:schemeClr val="bg1"/>
                </a:solidFill>
              </a:rPr>
              <a:t>= Palast, Festung, Teich</a:t>
            </a:r>
          </a:p>
        </p:txBody>
      </p:sp>
      <p:sp>
        <p:nvSpPr>
          <p:cNvPr id="52229" name="Text Box 5"/>
          <p:cNvSpPr txBox="1">
            <a:spLocks noChangeArrowheads="1"/>
          </p:cNvSpPr>
          <p:nvPr/>
        </p:nvSpPr>
        <p:spPr bwMode="auto">
          <a:xfrm>
            <a:off x="5127625" y="52911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de-DE" sz="2000" b="0">
              <a:latin typeface="Verdana" panose="020B0604030504040204" pitchFamily="34" charset="0"/>
            </a:endParaRPr>
          </a:p>
        </p:txBody>
      </p:sp>
      <p:pic>
        <p:nvPicPr>
          <p:cNvPr id="52230" name="Picture 1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2133600"/>
            <a:ext cx="3049588" cy="4114800"/>
          </a:xfrm>
          <a:noFill/>
        </p:spPr>
      </p:pic>
      <p:sp>
        <p:nvSpPr>
          <p:cNvPr id="52231" name="Text Box 12"/>
          <p:cNvSpPr txBox="1">
            <a:spLocks noChangeArrowheads="1"/>
          </p:cNvSpPr>
          <p:nvPr/>
        </p:nvSpPr>
        <p:spPr bwMode="auto">
          <a:xfrm>
            <a:off x="7019925" y="1916113"/>
            <a:ext cx="9540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33375"/>
            <a:ext cx="9144000" cy="1419225"/>
          </a:xfrm>
        </p:spPr>
        <p:txBody>
          <a:bodyPr/>
          <a:lstStyle/>
          <a:p>
            <a:r>
              <a:rPr lang="fr-FR" altLang="de-DE" sz="4000" b="1" smtClean="0">
                <a:solidFill>
                  <a:schemeClr val="bg1"/>
                </a:solidFill>
                <a:latin typeface="Arial" panose="020B0604020202020204" pitchFamily="34" charset="0"/>
              </a:rPr>
              <a:t>(38) </a:t>
            </a:r>
            <a:r>
              <a:rPr lang="de-DE" altLang="de-DE" sz="4000" b="1" smtClean="0">
                <a:solidFill>
                  <a:schemeClr val="bg1"/>
                </a:solidFill>
                <a:latin typeface="Arial" panose="020B0604020202020204" pitchFamily="34" charset="0"/>
              </a:rPr>
              <a:t>Plötzliches Ende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der Kämpfe: 2003 </a:t>
            </a:r>
            <a:endParaRPr lang="de-DE" altLang="de-DE" sz="4000" smtClean="0">
              <a:solidFill>
                <a:srgbClr val="FF6699"/>
              </a:solidFill>
            </a:endParaRPr>
          </a:p>
        </p:txBody>
      </p:sp>
      <p:sp>
        <p:nvSpPr>
          <p:cNvPr id="53251" name="Rectangle 3"/>
          <p:cNvSpPr>
            <a:spLocks noGrp="1" noChangeArrowheads="1"/>
          </p:cNvSpPr>
          <p:nvPr>
            <p:ph type="body" sz="half" idx="1"/>
          </p:nvPr>
        </p:nvSpPr>
        <p:spPr>
          <a:xfrm>
            <a:off x="-180975" y="1844675"/>
            <a:ext cx="5257800" cy="4105275"/>
          </a:xfrm>
        </p:spPr>
        <p:txBody>
          <a:bodyPr/>
          <a:lstStyle/>
          <a:p>
            <a:pPr>
              <a:buFontTx/>
              <a:buNone/>
            </a:pPr>
            <a:r>
              <a:rPr lang="fr-FR" altLang="de-DE" sz="2800" smtClean="0">
                <a:solidFill>
                  <a:srgbClr val="FFFF00"/>
                </a:solidFill>
              </a:rPr>
              <a:t>	</a:t>
            </a:r>
            <a:r>
              <a:rPr lang="de-DE" altLang="de-DE" sz="2800" b="1" smtClean="0">
                <a:solidFill>
                  <a:srgbClr val="FFFF00"/>
                </a:solidFill>
                <a:latin typeface="Arial" panose="020B0604020202020204" pitchFamily="34" charset="0"/>
              </a:rPr>
              <a:t>„</a:t>
            </a:r>
            <a:r>
              <a:rPr lang="de-DE" altLang="de-DE" sz="2800" b="1" smtClean="0">
                <a:solidFill>
                  <a:srgbClr val="00FF00"/>
                </a:solidFill>
                <a:latin typeface="Arial" panose="020B0604020202020204" pitchFamily="34" charset="0"/>
              </a:rPr>
              <a:t>Babyloniens Helden haben aufgehört zu streiten</a:t>
            </a:r>
            <a:r>
              <a:rPr lang="de-DE" altLang="de-DE" sz="2800" b="1" smtClean="0">
                <a:solidFill>
                  <a:srgbClr val="FFFF00"/>
                </a:solidFill>
                <a:latin typeface="Arial" panose="020B0604020202020204" pitchFamily="34" charset="0"/>
              </a:rPr>
              <a:t>. Sie sitzen in den Festungen. </a:t>
            </a:r>
            <a:r>
              <a:rPr lang="de-DE" altLang="de-DE" sz="2800" b="1" smtClean="0">
                <a:solidFill>
                  <a:srgbClr val="00FF00"/>
                </a:solidFill>
                <a:latin typeface="Arial" panose="020B0604020202020204" pitchFamily="34" charset="0"/>
              </a:rPr>
              <a:t>Versiegt ist ihre Kraft. Sie sind zu Frauen geworden.</a:t>
            </a:r>
            <a:r>
              <a:rPr lang="de-DE" altLang="de-DE" sz="2800" b="1" smtClean="0">
                <a:solidFill>
                  <a:srgbClr val="FFFF00"/>
                </a:solidFill>
                <a:latin typeface="Arial" panose="020B0604020202020204" pitchFamily="34" charset="0"/>
              </a:rPr>
              <a:t> Man hat ihre Wohnungen angezündet. Ihre Riegel sind zerbrochen.“ </a:t>
            </a:r>
          </a:p>
          <a:p>
            <a:pPr>
              <a:buFontTx/>
              <a:buNone/>
            </a:pPr>
            <a:r>
              <a:rPr lang="de-DE" altLang="de-DE" sz="2800" b="1" smtClean="0">
                <a:solidFill>
                  <a:srgbClr val="FFFF00"/>
                </a:solidFill>
                <a:latin typeface="Arial" panose="020B0604020202020204" pitchFamily="34" charset="0"/>
              </a:rPr>
              <a:t>	(Jer 51,30)</a:t>
            </a:r>
          </a:p>
        </p:txBody>
      </p:sp>
      <p:sp>
        <p:nvSpPr>
          <p:cNvPr id="53252" name="Text Box 6"/>
          <p:cNvSpPr txBox="1">
            <a:spLocks noChangeArrowheads="1"/>
          </p:cNvSpPr>
          <p:nvPr/>
        </p:nvSpPr>
        <p:spPr bwMode="auto">
          <a:xfrm>
            <a:off x="3059113" y="5589588"/>
            <a:ext cx="5834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Unerwartet schnelles </a:t>
            </a:r>
            <a:r>
              <a:rPr lang="de-DE" altLang="de-DE" i="1">
                <a:solidFill>
                  <a:schemeClr val="bg1"/>
                </a:solidFill>
              </a:rPr>
              <a:t>vorläufiges </a:t>
            </a:r>
            <a:r>
              <a:rPr lang="de-DE" altLang="de-DE">
                <a:solidFill>
                  <a:schemeClr val="bg1"/>
                </a:solidFill>
              </a:rPr>
              <a:t>Ende der ersten Kriegsphase nach 25 Tagen</a:t>
            </a:r>
          </a:p>
        </p:txBody>
      </p:sp>
      <p:pic>
        <p:nvPicPr>
          <p:cNvPr id="53253" name="Picture 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2060575"/>
            <a:ext cx="2300288" cy="310356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33375"/>
            <a:ext cx="9144000" cy="1419225"/>
          </a:xfrm>
        </p:spPr>
        <p:txBody>
          <a:bodyPr/>
          <a:lstStyle/>
          <a:p>
            <a:r>
              <a:rPr lang="fr-FR" altLang="de-DE" sz="4000" b="1" smtClean="0">
                <a:solidFill>
                  <a:schemeClr val="bg1"/>
                </a:solidFill>
                <a:latin typeface="Arial" panose="020B0604020202020204" pitchFamily="34" charset="0"/>
              </a:rPr>
              <a:t>(39) Die Schutzräume bombardiert</a:t>
            </a:r>
            <a:endParaRPr lang="de-DE" altLang="de-DE" sz="4000" smtClean="0">
              <a:solidFill>
                <a:srgbClr val="FF6699"/>
              </a:solidFill>
            </a:endParaRPr>
          </a:p>
        </p:txBody>
      </p:sp>
      <p:sp>
        <p:nvSpPr>
          <p:cNvPr id="54275" name="Rectangle 3"/>
          <p:cNvSpPr>
            <a:spLocks noGrp="1" noChangeArrowheads="1"/>
          </p:cNvSpPr>
          <p:nvPr>
            <p:ph type="body" sz="half" idx="1"/>
          </p:nvPr>
        </p:nvSpPr>
        <p:spPr>
          <a:xfrm>
            <a:off x="-180975" y="1844675"/>
            <a:ext cx="4537075" cy="4105275"/>
          </a:xfrm>
        </p:spPr>
        <p:txBody>
          <a:bodyPr/>
          <a:lstStyle/>
          <a:p>
            <a:pPr>
              <a:buFontTx/>
              <a:buNone/>
            </a:pPr>
            <a:r>
              <a:rPr lang="fr-FR" altLang="de-DE" sz="2400" smtClean="0">
                <a:solidFill>
                  <a:srgbClr val="FFFF00"/>
                </a:solidFill>
              </a:rPr>
              <a:t>	</a:t>
            </a:r>
            <a:r>
              <a:rPr lang="de-DE" altLang="de-DE" sz="2400" b="1" smtClean="0">
                <a:solidFill>
                  <a:srgbClr val="FFFF00"/>
                </a:solidFill>
                <a:latin typeface="Arial" panose="020B0604020202020204" pitchFamily="34" charset="0"/>
              </a:rPr>
              <a:t>„Babyloniens Helden haben aufgehört zu streiten. Sie sitzen in den Festungen. Versiegt ist ihre Kraft. Sie sind zu Frauen geworden. </a:t>
            </a:r>
            <a:r>
              <a:rPr lang="de-DE" altLang="de-DE" sz="2400" b="1" smtClean="0">
                <a:solidFill>
                  <a:srgbClr val="00FF00"/>
                </a:solidFill>
                <a:latin typeface="Arial" panose="020B0604020202020204" pitchFamily="34" charset="0"/>
              </a:rPr>
              <a:t>Man hat ihre Wohnungen angezündet. Ihre Riegel sind zerbrochen.</a:t>
            </a:r>
            <a:r>
              <a:rPr lang="de-DE" altLang="de-DE" sz="2400" b="1" smtClean="0">
                <a:solidFill>
                  <a:srgbClr val="FFFF00"/>
                </a:solidFill>
                <a:latin typeface="Arial" panose="020B0604020202020204" pitchFamily="34" charset="0"/>
              </a:rPr>
              <a:t>“ </a:t>
            </a:r>
          </a:p>
          <a:p>
            <a:pPr>
              <a:buFontTx/>
              <a:buNone/>
            </a:pPr>
            <a:r>
              <a:rPr lang="de-DE" altLang="de-DE" sz="2400" b="1" smtClean="0">
                <a:solidFill>
                  <a:srgbClr val="FFFF00"/>
                </a:solidFill>
                <a:latin typeface="Arial" panose="020B0604020202020204" pitchFamily="34" charset="0"/>
              </a:rPr>
              <a:t>	(Jer 51,30)</a:t>
            </a:r>
          </a:p>
        </p:txBody>
      </p:sp>
      <p:sp>
        <p:nvSpPr>
          <p:cNvPr id="54276" name="Text Box 6"/>
          <p:cNvSpPr txBox="1">
            <a:spLocks noChangeArrowheads="1"/>
          </p:cNvSpPr>
          <p:nvPr/>
        </p:nvSpPr>
        <p:spPr bwMode="auto">
          <a:xfrm>
            <a:off x="3059113" y="5589588"/>
            <a:ext cx="5834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chemeClr val="bg1"/>
                </a:solidFill>
              </a:rPr>
              <a:t>Unerwartet schnelles </a:t>
            </a:r>
            <a:r>
              <a:rPr lang="de-DE" altLang="de-DE" i="1">
                <a:solidFill>
                  <a:schemeClr val="bg1"/>
                </a:solidFill>
              </a:rPr>
              <a:t>vorläufiges </a:t>
            </a:r>
            <a:r>
              <a:rPr lang="de-DE" altLang="de-DE">
                <a:solidFill>
                  <a:schemeClr val="bg1"/>
                </a:solidFill>
              </a:rPr>
              <a:t>Ende der ersten Kriegsphase nach 25 Tagen </a:t>
            </a:r>
            <a:r>
              <a:rPr lang="de-DE" altLang="de-DE" sz="1800">
                <a:solidFill>
                  <a:schemeClr val="bg1"/>
                </a:solidFill>
              </a:rPr>
              <a:t>(Illustration, aus Krieg 1991)</a:t>
            </a:r>
          </a:p>
        </p:txBody>
      </p:sp>
      <p:sp>
        <p:nvSpPr>
          <p:cNvPr id="54277" name="Text Box 10"/>
          <p:cNvSpPr txBox="1">
            <a:spLocks noChangeArrowheads="1"/>
          </p:cNvSpPr>
          <p:nvPr/>
        </p:nvSpPr>
        <p:spPr bwMode="auto">
          <a:xfrm>
            <a:off x="7667625" y="1484313"/>
            <a:ext cx="9540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19263"/>
            <a:ext cx="303847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r-FR" altLang="de-DE" b="1" smtClean="0">
                <a:solidFill>
                  <a:schemeClr val="bg1"/>
                </a:solidFill>
                <a:latin typeface="Arial" panose="020B0604020202020204" pitchFamily="34" charset="0"/>
              </a:rPr>
              <a:t>(40) </a:t>
            </a:r>
            <a:r>
              <a:rPr lang="de-DE" altLang="de-DE" b="1" smtClean="0">
                <a:solidFill>
                  <a:schemeClr val="bg1"/>
                </a:solidFill>
                <a:latin typeface="Arial" panose="020B0604020202020204" pitchFamily="34" charset="0"/>
              </a:rPr>
              <a:t>Babyloniens Reichtum in der Hand seiner Feinde</a:t>
            </a:r>
          </a:p>
        </p:txBody>
      </p:sp>
      <p:sp>
        <p:nvSpPr>
          <p:cNvPr id="55299" name="Rectangle 3"/>
          <p:cNvSpPr>
            <a:spLocks noGrp="1" noChangeArrowheads="1"/>
          </p:cNvSpPr>
          <p:nvPr>
            <p:ph type="body" sz="half" idx="2"/>
          </p:nvPr>
        </p:nvSpPr>
        <p:spPr>
          <a:xfrm>
            <a:off x="3708400" y="2276475"/>
            <a:ext cx="4895850" cy="3819525"/>
          </a:xfrm>
        </p:spPr>
        <p:txBody>
          <a:bodyPr/>
          <a:lstStyle/>
          <a:p>
            <a:pPr>
              <a:lnSpc>
                <a:spcPct val="80000"/>
              </a:lnSpc>
              <a:buFontTx/>
              <a:buNone/>
            </a:pPr>
            <a:r>
              <a:rPr lang="fr-FR" altLang="de-DE" sz="1600" smtClean="0">
                <a:solidFill>
                  <a:srgbClr val="FFFF00"/>
                </a:solidFill>
              </a:rPr>
              <a:t>	</a:t>
            </a:r>
            <a:r>
              <a:rPr lang="de-DE" altLang="de-DE" sz="2200" b="1" smtClean="0">
                <a:solidFill>
                  <a:srgbClr val="FFFF00"/>
                </a:solidFill>
                <a:latin typeface="Arial" panose="020B0604020202020204" pitchFamily="34" charset="0"/>
              </a:rPr>
              <a:t>„Und Chaldäa [= Babylonien] </a:t>
            </a:r>
            <a:r>
              <a:rPr lang="de-DE" altLang="de-DE" sz="2200" b="1" smtClean="0">
                <a:solidFill>
                  <a:srgbClr val="00FF00"/>
                </a:solidFill>
                <a:latin typeface="Arial" panose="020B0604020202020204" pitchFamily="34" charset="0"/>
              </a:rPr>
              <a:t>wird zum Raub werden</a:t>
            </a:r>
            <a:r>
              <a:rPr lang="de-DE" altLang="de-DE" sz="2200" b="1" smtClean="0">
                <a:solidFill>
                  <a:srgbClr val="FFFF00"/>
                </a:solidFill>
                <a:latin typeface="Arial" panose="020B0604020202020204" pitchFamily="34" charset="0"/>
              </a:rPr>
              <a:t>. Alle, </a:t>
            </a:r>
            <a:r>
              <a:rPr lang="de-DE" altLang="de-DE" sz="2200" b="1" smtClean="0">
                <a:solidFill>
                  <a:srgbClr val="00FF00"/>
                </a:solidFill>
                <a:latin typeface="Arial" panose="020B0604020202020204" pitchFamily="34" charset="0"/>
              </a:rPr>
              <a:t>die es berauben, werden satt werden</a:t>
            </a:r>
            <a:r>
              <a:rPr lang="de-DE" altLang="de-DE" sz="2200" b="1" smtClean="0">
                <a:solidFill>
                  <a:srgbClr val="FFFF00"/>
                </a:solidFill>
                <a:latin typeface="Arial" panose="020B0604020202020204" pitchFamily="34" charset="0"/>
              </a:rPr>
              <a:t>, spricht der HERR.“ (Jer 50,10)</a:t>
            </a:r>
          </a:p>
          <a:p>
            <a:pPr>
              <a:lnSpc>
                <a:spcPct val="80000"/>
              </a:lnSpc>
              <a:buFontTx/>
              <a:buNone/>
            </a:pPr>
            <a:endParaRPr lang="de-DE" altLang="de-DE" sz="2200" b="1" smtClean="0">
              <a:solidFill>
                <a:srgbClr val="FFFF00"/>
              </a:solidFill>
              <a:latin typeface="Arial" panose="020B0604020202020204" pitchFamily="34" charset="0"/>
            </a:endParaRPr>
          </a:p>
          <a:p>
            <a:pPr>
              <a:lnSpc>
                <a:spcPct val="80000"/>
              </a:lnSpc>
              <a:buFontTx/>
              <a:buNone/>
            </a:pPr>
            <a:r>
              <a:rPr lang="de-DE" altLang="de-DE" sz="2200" b="1" smtClean="0">
                <a:solidFill>
                  <a:srgbClr val="FFFF00"/>
                </a:solidFill>
                <a:latin typeface="Arial" panose="020B0604020202020204" pitchFamily="34" charset="0"/>
              </a:rPr>
              <a:t>   	„Die du an vielen Wassern wohnst, </a:t>
            </a:r>
            <a:r>
              <a:rPr lang="de-DE" altLang="de-DE" sz="2200" b="1" smtClean="0">
                <a:solidFill>
                  <a:srgbClr val="00FF00"/>
                </a:solidFill>
                <a:latin typeface="Arial" panose="020B0604020202020204" pitchFamily="34" charset="0"/>
              </a:rPr>
              <a:t>reich an Schätzen bist</a:t>
            </a:r>
            <a:r>
              <a:rPr lang="de-DE" altLang="de-DE" sz="2200" b="1" smtClean="0">
                <a:solidFill>
                  <a:srgbClr val="FFFF00"/>
                </a:solidFill>
                <a:latin typeface="Arial" panose="020B0604020202020204" pitchFamily="34" charset="0"/>
              </a:rPr>
              <a:t>, dein Ende ist gekommen, das Mass deines Raubes.“ (Jer 51,13)</a:t>
            </a:r>
            <a:endParaRPr lang="fr-FR" altLang="de-DE" sz="2200" b="1" smtClean="0">
              <a:solidFill>
                <a:srgbClr val="FFFF00"/>
              </a:solidFill>
              <a:latin typeface="Arial" panose="020B0604020202020204" pitchFamily="34" charset="0"/>
            </a:endParaRPr>
          </a:p>
        </p:txBody>
      </p:sp>
      <p:sp>
        <p:nvSpPr>
          <p:cNvPr id="55300" name="Text Box 5"/>
          <p:cNvSpPr txBox="1">
            <a:spLocks noChangeArrowheads="1"/>
          </p:cNvSpPr>
          <p:nvPr/>
        </p:nvSpPr>
        <p:spPr bwMode="auto">
          <a:xfrm>
            <a:off x="539750" y="47244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de-DE" sz="2000" b="0">
                <a:solidFill>
                  <a:schemeClr val="bg1"/>
                </a:solidFill>
                <a:latin typeface="Verdana" panose="020B0604030504040204" pitchFamily="34" charset="0"/>
              </a:rPr>
              <a:t>Irakisches Öl</a:t>
            </a:r>
          </a:p>
        </p:txBody>
      </p:sp>
      <p:sp>
        <p:nvSpPr>
          <p:cNvPr id="222214" name="Text Box 6"/>
          <p:cNvSpPr txBox="1">
            <a:spLocks noChangeArrowheads="1"/>
          </p:cNvSpPr>
          <p:nvPr/>
        </p:nvSpPr>
        <p:spPr bwMode="auto">
          <a:xfrm>
            <a:off x="519113" y="5248275"/>
            <a:ext cx="84089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altLang="de-DE">
                <a:solidFill>
                  <a:srgbClr val="00FF00"/>
                </a:solidFill>
              </a:rPr>
              <a:t>Zukünftige Endphase: </a:t>
            </a:r>
          </a:p>
          <a:p>
            <a:r>
              <a:rPr lang="de-DE" altLang="de-DE">
                <a:solidFill>
                  <a:srgbClr val="00FF00"/>
                </a:solidFill>
              </a:rPr>
              <a:t>Totale Zerstörung Südiraks, so dass dieses Gebiet nicht </a:t>
            </a:r>
          </a:p>
          <a:p>
            <a:r>
              <a:rPr lang="de-DE" altLang="de-DE">
                <a:solidFill>
                  <a:srgbClr val="00FF00"/>
                </a:solidFill>
              </a:rPr>
              <a:t>mehr bewohnt werden kann (Jes 13,17ff; Jer 50-51).</a:t>
            </a:r>
          </a:p>
        </p:txBody>
      </p:sp>
      <p:pic>
        <p:nvPicPr>
          <p:cNvPr id="55302" name="Picture 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r="163"/>
          <a:stretch>
            <a:fillRect/>
          </a:stretch>
        </p:blipFill>
        <p:spPr>
          <a:xfrm>
            <a:off x="539750" y="2276475"/>
            <a:ext cx="3095625" cy="2433638"/>
          </a:xfrm>
          <a:noFill/>
        </p:spPr>
      </p:pic>
      <p:sp>
        <p:nvSpPr>
          <p:cNvPr id="55303" name="Text Box 11"/>
          <p:cNvSpPr txBox="1">
            <a:spLocks noChangeArrowheads="1"/>
          </p:cNvSpPr>
          <p:nvPr/>
        </p:nvSpPr>
        <p:spPr bwMode="auto">
          <a:xfrm>
            <a:off x="2627313" y="2060575"/>
            <a:ext cx="9540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a:solidFill>
                  <a:schemeClr val="bg1"/>
                </a:solidFill>
              </a:rPr>
              <a:t>US Government</a:t>
            </a:r>
            <a:endParaRPr lang="de-DE" altLang="de-DE" sz="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2214"/>
                                        </p:tgtEl>
                                        <p:attrNameLst>
                                          <p:attrName>style.visibility</p:attrName>
                                        </p:attrNameLst>
                                      </p:cBhvr>
                                      <p:to>
                                        <p:strVal val="visible"/>
                                      </p:to>
                                    </p:set>
                                    <p:anim calcmode="lin" valueType="num">
                                      <p:cBhvr additive="base">
                                        <p:cTn id="7" dur="5000" fill="hold"/>
                                        <p:tgtEl>
                                          <p:spTgt spid="222214"/>
                                        </p:tgtEl>
                                        <p:attrNameLst>
                                          <p:attrName>ppt_x</p:attrName>
                                        </p:attrNameLst>
                                      </p:cBhvr>
                                      <p:tavLst>
                                        <p:tav tm="0">
                                          <p:val>
                                            <p:strVal val="#ppt_x"/>
                                          </p:val>
                                        </p:tav>
                                        <p:tav tm="100000">
                                          <p:val>
                                            <p:strVal val="#ppt_x"/>
                                          </p:val>
                                        </p:tav>
                                      </p:tavLst>
                                    </p:anim>
                                    <p:anim calcmode="lin" valueType="num">
                                      <p:cBhvr additive="base">
                                        <p:cTn id="8" dur="5000" fill="hold"/>
                                        <p:tgtEl>
                                          <p:spTgt spid="222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b="1" smtClean="0">
                <a:solidFill>
                  <a:schemeClr val="bg1"/>
                </a:solidFill>
                <a:latin typeface="Arial" panose="020B0604020202020204" pitchFamily="34" charset="0"/>
              </a:rPr>
              <a:t>Schlussfolgerungen</a:t>
            </a:r>
          </a:p>
        </p:txBody>
      </p:sp>
      <p:sp>
        <p:nvSpPr>
          <p:cNvPr id="352259" name="Rectangle 3"/>
          <p:cNvSpPr>
            <a:spLocks noGrp="1" noChangeArrowheads="1"/>
          </p:cNvSpPr>
          <p:nvPr>
            <p:ph type="body" idx="1"/>
          </p:nvPr>
        </p:nvSpPr>
        <p:spPr>
          <a:xfrm>
            <a:off x="684213" y="1700213"/>
            <a:ext cx="7772400" cy="5157787"/>
          </a:xfrm>
        </p:spPr>
        <p:txBody>
          <a:bodyPr/>
          <a:lstStyle/>
          <a:p>
            <a:pPr>
              <a:lnSpc>
                <a:spcPct val="90000"/>
              </a:lnSpc>
            </a:pPr>
            <a:r>
              <a:rPr lang="de-DE" altLang="de-DE" b="1" smtClean="0">
                <a:solidFill>
                  <a:srgbClr val="00FF00"/>
                </a:solidFill>
                <a:latin typeface="Arial" panose="020B0604020202020204" pitchFamily="34" charset="0"/>
              </a:rPr>
              <a:t>1. Wir leben in der Endzeit! </a:t>
            </a:r>
            <a:r>
              <a:rPr lang="de-DE" altLang="de-DE" b="1" smtClean="0">
                <a:solidFill>
                  <a:schemeClr val="bg1"/>
                </a:solidFill>
                <a:latin typeface="Arial" panose="020B0604020202020204" pitchFamily="34" charset="0"/>
              </a:rPr>
              <a:t>Jesus Christus kommt bald als Richter der Welt. Sind SIE bereit?</a:t>
            </a:r>
          </a:p>
          <a:p>
            <a:pPr>
              <a:lnSpc>
                <a:spcPct val="90000"/>
              </a:lnSpc>
            </a:pPr>
            <a:r>
              <a:rPr lang="de-DE" altLang="de-DE" b="1" smtClean="0">
                <a:solidFill>
                  <a:srgbClr val="00FF00"/>
                </a:solidFill>
                <a:latin typeface="Arial" panose="020B0604020202020204" pitchFamily="34" charset="0"/>
              </a:rPr>
              <a:t>2. Die Bibel ist Gottes Wort an uns.</a:t>
            </a:r>
            <a:r>
              <a:rPr lang="de-DE" altLang="de-DE" b="1" smtClean="0">
                <a:solidFill>
                  <a:schemeClr val="bg1"/>
                </a:solidFill>
                <a:latin typeface="Arial" panose="020B0604020202020204" pitchFamily="34" charset="0"/>
              </a:rPr>
              <a:t> Sie ist glaubwürdig. Es lohnt sich, die Bibel regelmässig zu lesen, um Gottes Botschaft für uns persönlich zu erfahren.</a:t>
            </a:r>
          </a:p>
          <a:p>
            <a:pPr>
              <a:lnSpc>
                <a:spcPct val="90000"/>
              </a:lnSpc>
            </a:pPr>
            <a:r>
              <a:rPr lang="de-DE" altLang="de-DE" b="1" smtClean="0">
                <a:solidFill>
                  <a:srgbClr val="00FF00"/>
                </a:solidFill>
                <a:latin typeface="Arial" panose="020B0604020202020204" pitchFamily="34" charset="0"/>
              </a:rPr>
              <a:t>3. Ich muss zu Gott zurückkehren</a:t>
            </a:r>
            <a:r>
              <a:rPr lang="de-DE" altLang="de-DE" b="1" smtClean="0">
                <a:solidFill>
                  <a:schemeClr val="bg1"/>
                </a:solidFill>
                <a:latin typeface="Arial" panose="020B0604020202020204" pitchFamily="34" charset="0"/>
              </a:rPr>
              <a:t> und mich mit ihm versöhnen 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p:cTn id="7" dur="1000" fill="hold"/>
                                        <p:tgtEl>
                                          <p:spTgt spid="352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2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22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52259">
                                            <p:txEl>
                                              <p:pRg st="1" end="1"/>
                                            </p:txEl>
                                          </p:spTgt>
                                        </p:tgtEl>
                                        <p:attrNameLst>
                                          <p:attrName>style.visibility</p:attrName>
                                        </p:attrNameLst>
                                      </p:cBhvr>
                                      <p:to>
                                        <p:strVal val="visible"/>
                                      </p:to>
                                    </p:set>
                                    <p:anim calcmode="lin" valueType="num">
                                      <p:cBhvr>
                                        <p:cTn id="14" dur="1000" fill="hold"/>
                                        <p:tgtEl>
                                          <p:spTgt spid="3522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22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2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52259">
                                            <p:txEl>
                                              <p:pRg st="2" end="2"/>
                                            </p:txEl>
                                          </p:spTgt>
                                        </p:tgtEl>
                                        <p:attrNameLst>
                                          <p:attrName>style.visibility</p:attrName>
                                        </p:attrNameLst>
                                      </p:cBhvr>
                                      <p:to>
                                        <p:strVal val="visible"/>
                                      </p:to>
                                    </p:set>
                                    <p:anim calcmode="lin" valueType="num">
                                      <p:cBhvr>
                                        <p:cTn id="21" dur="1000" fill="hold"/>
                                        <p:tgtEl>
                                          <p:spTgt spid="3522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22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CH" altLang="de-DE" sz="4000" b="1" smtClean="0">
                <a:solidFill>
                  <a:srgbClr val="FFFF00"/>
                </a:solidFill>
                <a:latin typeface="Arial" panose="020B0604020202020204" pitchFamily="34" charset="0"/>
                <a:cs typeface="Arial" panose="020B0604020202020204" pitchFamily="34" charset="0"/>
              </a:rPr>
              <a:t>Lasst euch versöhnen mit Gott!</a:t>
            </a:r>
            <a:br>
              <a:rPr lang="de-CH" altLang="de-DE" sz="4000" b="1" smtClean="0">
                <a:solidFill>
                  <a:srgbClr val="FFFF00"/>
                </a:solidFill>
                <a:latin typeface="Arial" panose="020B0604020202020204" pitchFamily="34" charset="0"/>
                <a:cs typeface="Arial" panose="020B0604020202020204" pitchFamily="34" charset="0"/>
              </a:rPr>
            </a:br>
            <a:r>
              <a:rPr lang="de-CH" altLang="de-DE" sz="4000" b="1" smtClean="0">
                <a:solidFill>
                  <a:srgbClr val="FFFF00"/>
                </a:solidFill>
                <a:latin typeface="Arial" panose="020B0604020202020204" pitchFamily="34" charset="0"/>
                <a:cs typeface="Arial" panose="020B0604020202020204" pitchFamily="34" charset="0"/>
              </a:rPr>
              <a:t>(2Kor 5,20)</a:t>
            </a:r>
          </a:p>
        </p:txBody>
      </p:sp>
      <p:pic>
        <p:nvPicPr>
          <p:cNvPr id="57347" name="Picture 5" descr="Image:Three crosses.jpg">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59113" y="2349500"/>
            <a:ext cx="3086100" cy="4114800"/>
          </a:xfrm>
        </p:spPr>
      </p:pic>
      <p:sp>
        <p:nvSpPr>
          <p:cNvPr id="57348" name="Text Box 7"/>
          <p:cNvSpPr txBox="1">
            <a:spLocks noChangeArrowheads="1"/>
          </p:cNvSpPr>
          <p:nvPr/>
        </p:nvSpPr>
        <p:spPr bwMode="auto">
          <a:xfrm>
            <a:off x="6156325" y="24209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rPr>
              <a:t>Jesus Christus starb </a:t>
            </a:r>
            <a:br>
              <a:rPr lang="de-DE" altLang="de-DE" sz="4000" b="1" smtClean="0">
                <a:solidFill>
                  <a:schemeClr val="bg1"/>
                </a:solidFill>
                <a:latin typeface="Arial" panose="020B0604020202020204" pitchFamily="34" charset="0"/>
              </a:rPr>
            </a:br>
            <a:r>
              <a:rPr lang="de-DE" altLang="de-DE" sz="4000" b="1" smtClean="0">
                <a:solidFill>
                  <a:schemeClr val="bg1"/>
                </a:solidFill>
                <a:latin typeface="Arial" panose="020B0604020202020204" pitchFamily="34" charset="0"/>
              </a:rPr>
              <a:t>für mich am Kreuz!</a:t>
            </a:r>
          </a:p>
        </p:txBody>
      </p:sp>
      <p:sp>
        <p:nvSpPr>
          <p:cNvPr id="58371" name="Rectangle 3"/>
          <p:cNvSpPr>
            <a:spLocks noGrp="1" noChangeArrowheads="1"/>
          </p:cNvSpPr>
          <p:nvPr>
            <p:ph type="body" sz="half" idx="1"/>
          </p:nvPr>
        </p:nvSpPr>
        <p:spPr>
          <a:xfrm>
            <a:off x="250825" y="1981200"/>
            <a:ext cx="4244975" cy="4114800"/>
          </a:xfrm>
        </p:spPr>
        <p:txBody>
          <a:bodyPr/>
          <a:lstStyle/>
          <a:p>
            <a:pPr>
              <a:buFontTx/>
              <a:buNone/>
            </a:pPr>
            <a:r>
              <a:rPr lang="de-DE" altLang="de-DE" sz="2800" smtClean="0">
                <a:solidFill>
                  <a:srgbClr val="FFFF00"/>
                </a:solidFill>
              </a:rPr>
              <a:t>   </a:t>
            </a:r>
            <a:r>
              <a:rPr lang="de-DE" altLang="de-DE" b="1" smtClean="0">
                <a:solidFill>
                  <a:srgbClr val="FFFF00"/>
                </a:solidFill>
                <a:latin typeface="Arial" panose="020B0604020202020204" pitchFamily="34" charset="0"/>
              </a:rPr>
              <a:t>„Wenn wir unsere Sünden bekennen, so ist er treu und gerecht, dass er uns die Sünden vergibt und uns reinigt von aller Ungerechtigkeit.“ </a:t>
            </a:r>
          </a:p>
          <a:p>
            <a:pPr>
              <a:buFontTx/>
              <a:buNone/>
            </a:pPr>
            <a:r>
              <a:rPr lang="de-DE" altLang="de-DE" b="1" smtClean="0">
                <a:solidFill>
                  <a:srgbClr val="FFFF00"/>
                </a:solidFill>
                <a:latin typeface="Arial" panose="020B0604020202020204" pitchFamily="34" charset="0"/>
              </a:rPr>
              <a:t>	(1Joh 1,9)</a:t>
            </a:r>
          </a:p>
        </p:txBody>
      </p:sp>
      <p:pic>
        <p:nvPicPr>
          <p:cNvPr id="58372" name="Picture 7" descr="Image:Three crosses.jpg">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10150" y="1981200"/>
            <a:ext cx="3086100" cy="41148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179388" y="762000"/>
            <a:ext cx="8963025" cy="1143000"/>
          </a:xfrm>
          <a:prstGeom prst="rect">
            <a:avLst/>
          </a:prstGeom>
          <a:noFill/>
          <a:ln w="9525">
            <a:noFill/>
            <a:miter lim="800000"/>
            <a:headEnd/>
            <a:tailEnd/>
          </a:ln>
          <a:effectLst/>
        </p:spPr>
        <p:txBody>
          <a:bodyPr anchor="ctr"/>
          <a:lstStyle/>
          <a:p>
            <a:pPr algn="ctr">
              <a:defRPr/>
            </a:pPr>
            <a:r>
              <a:rPr lang="de-DE" sz="3600">
                <a:solidFill>
                  <a:schemeClr val="bg1"/>
                </a:solidFill>
                <a:effectLst>
                  <a:outerShdw blurRad="38100" dist="38100" dir="2700000" algn="tl">
                    <a:srgbClr val="808080"/>
                  </a:outerShdw>
                </a:effectLst>
                <a:latin typeface="Arial" charset="0"/>
              </a:rPr>
              <a:t>Entrückung</a:t>
            </a:r>
            <a:endParaRPr lang="de-DE" sz="3600" b="0">
              <a:solidFill>
                <a:schemeClr val="tx2"/>
              </a:solidFill>
              <a:latin typeface="Arial" charset="0"/>
            </a:endParaRPr>
          </a:p>
        </p:txBody>
      </p:sp>
      <p:sp>
        <p:nvSpPr>
          <p:cNvPr id="59395" name="AutoShape 3"/>
          <p:cNvSpPr>
            <a:spLocks noChangeArrowheads="1"/>
          </p:cNvSpPr>
          <p:nvPr/>
        </p:nvSpPr>
        <p:spPr bwMode="auto">
          <a:xfrm>
            <a:off x="0" y="4987925"/>
            <a:ext cx="8839200" cy="990600"/>
          </a:xfrm>
          <a:prstGeom prst="leftRightArrow">
            <a:avLst>
              <a:gd name="adj1" fmla="val 60833"/>
              <a:gd name="adj2" fmla="val 57628"/>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4" name="Oval 4"/>
          <p:cNvSpPr>
            <a:spLocks noChangeArrowheads="1"/>
          </p:cNvSpPr>
          <p:nvPr/>
        </p:nvSpPr>
        <p:spPr bwMode="auto">
          <a:xfrm>
            <a:off x="4171950" y="3444875"/>
            <a:ext cx="3505200" cy="1676400"/>
          </a:xfrm>
          <a:prstGeom prst="ellipse">
            <a:avLst/>
          </a:prstGeom>
          <a:gradFill rotWithShape="0">
            <a:gsLst>
              <a:gs pos="0">
                <a:srgbClr val="FFFF00"/>
              </a:gs>
              <a:gs pos="100000">
                <a:srgbClr val="FF3300"/>
              </a:gs>
            </a:gsLst>
            <a:lin ang="0" scaled="1"/>
          </a:gradFill>
          <a:ln w="9525">
            <a:solidFill>
              <a:schemeClr val="tx1"/>
            </a:solidFill>
            <a:round/>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de-DE">
                <a:solidFill>
                  <a:srgbClr val="00FF00"/>
                </a:solidFill>
              </a:rPr>
              <a:t>Die grosse Drangsal</a:t>
            </a:r>
          </a:p>
        </p:txBody>
      </p:sp>
      <p:sp>
        <p:nvSpPr>
          <p:cNvPr id="358405" name="Rectangle 5"/>
          <p:cNvSpPr>
            <a:spLocks noChangeArrowheads="1"/>
          </p:cNvSpPr>
          <p:nvPr/>
        </p:nvSpPr>
        <p:spPr bwMode="auto">
          <a:xfrm>
            <a:off x="4140200" y="3068638"/>
            <a:ext cx="71438" cy="251936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6" name="AutoShape 6"/>
          <p:cNvSpPr>
            <a:spLocks noChangeArrowheads="1"/>
          </p:cNvSpPr>
          <p:nvPr/>
        </p:nvSpPr>
        <p:spPr bwMode="auto">
          <a:xfrm>
            <a:off x="2419350" y="2133600"/>
            <a:ext cx="533400" cy="2971800"/>
          </a:xfrm>
          <a:prstGeom prst="upArrow">
            <a:avLst>
              <a:gd name="adj1" fmla="val 50000"/>
              <a:gd name="adj2" fmla="val 139286"/>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7" name="Text Box 7"/>
          <p:cNvSpPr txBox="1">
            <a:spLocks noChangeArrowheads="1"/>
          </p:cNvSpPr>
          <p:nvPr/>
        </p:nvSpPr>
        <p:spPr bwMode="auto">
          <a:xfrm rot="-5400000">
            <a:off x="1355726" y="3663950"/>
            <a:ext cx="2628900" cy="130175"/>
          </a:xfrm>
          <a:prstGeom prst="rect">
            <a:avLst/>
          </a:prstGeom>
          <a:noFill/>
          <a:ln w="9525">
            <a:noFill/>
            <a:miter lim="800000"/>
            <a:headEnd/>
            <a:tailEnd/>
          </a:ln>
          <a:effectLst/>
        </p:spPr>
        <p:txBody>
          <a:bodyPr vert="eaVert">
            <a:spAutoFit/>
          </a:bodyPr>
          <a:lstStyle/>
          <a:p>
            <a:pPr algn="ctr">
              <a:spcBef>
                <a:spcPct val="50000"/>
              </a:spcBef>
              <a:defRPr/>
            </a:pPr>
            <a:r>
              <a:rPr lang="de-DE" sz="1600">
                <a:solidFill>
                  <a:schemeClr val="bg2"/>
                </a:solidFill>
                <a:effectLst>
                  <a:outerShdw blurRad="38100" dist="38100" dir="2700000" algn="tl">
                    <a:srgbClr val="FFFFFF"/>
                  </a:outerShdw>
                </a:effectLst>
                <a:latin typeface="Arial" charset="0"/>
              </a:rPr>
              <a:t>Entrückung</a:t>
            </a:r>
            <a:endParaRPr lang="de-DE" sz="1600">
              <a:solidFill>
                <a:srgbClr val="000066"/>
              </a:solidFill>
              <a:latin typeface="Arial" charset="0"/>
            </a:endParaRPr>
          </a:p>
        </p:txBody>
      </p:sp>
      <p:sp>
        <p:nvSpPr>
          <p:cNvPr id="358408" name="Rectangle 8"/>
          <p:cNvSpPr>
            <a:spLocks noChangeArrowheads="1"/>
          </p:cNvSpPr>
          <p:nvPr/>
        </p:nvSpPr>
        <p:spPr bwMode="auto">
          <a:xfrm>
            <a:off x="28289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09" name="AutoShape 9"/>
          <p:cNvSpPr>
            <a:spLocks noChangeArrowheads="1"/>
          </p:cNvSpPr>
          <p:nvPr/>
        </p:nvSpPr>
        <p:spPr bwMode="auto">
          <a:xfrm>
            <a:off x="3638550" y="3311525"/>
            <a:ext cx="457200"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0" name="Rectangle 10"/>
          <p:cNvSpPr>
            <a:spLocks noChangeArrowheads="1"/>
          </p:cNvSpPr>
          <p:nvPr/>
        </p:nvSpPr>
        <p:spPr bwMode="auto">
          <a:xfrm>
            <a:off x="2990850"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1" name="Rectangle 11"/>
          <p:cNvSpPr>
            <a:spLocks noChangeArrowheads="1"/>
          </p:cNvSpPr>
          <p:nvPr/>
        </p:nvSpPr>
        <p:spPr bwMode="auto">
          <a:xfrm>
            <a:off x="3314700"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2" name="Rectangle 12"/>
          <p:cNvSpPr>
            <a:spLocks noChangeArrowheads="1"/>
          </p:cNvSpPr>
          <p:nvPr/>
        </p:nvSpPr>
        <p:spPr bwMode="auto">
          <a:xfrm>
            <a:off x="3152775" y="3560763"/>
            <a:ext cx="152400" cy="1331912"/>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358413" name="Rectangle 13"/>
          <p:cNvSpPr>
            <a:spLocks noChangeArrowheads="1"/>
          </p:cNvSpPr>
          <p:nvPr/>
        </p:nvSpPr>
        <p:spPr bwMode="auto">
          <a:xfrm>
            <a:off x="3476625" y="3559175"/>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grpSp>
        <p:nvGrpSpPr>
          <p:cNvPr id="59406" name="Group 14"/>
          <p:cNvGrpSpPr>
            <a:grpSpLocks/>
          </p:cNvGrpSpPr>
          <p:nvPr/>
        </p:nvGrpSpPr>
        <p:grpSpPr bwMode="auto">
          <a:xfrm>
            <a:off x="6515100" y="1695450"/>
            <a:ext cx="2209800" cy="3887788"/>
            <a:chOff x="3768" y="1094"/>
            <a:chExt cx="1392" cy="2449"/>
          </a:xfrm>
        </p:grpSpPr>
        <p:sp>
          <p:nvSpPr>
            <p:cNvPr id="59408" name="AutoShape 15"/>
            <p:cNvSpPr>
              <a:spLocks noChangeArrowheads="1"/>
            </p:cNvSpPr>
            <p:nvPr/>
          </p:nvSpPr>
          <p:spPr bwMode="auto">
            <a:xfrm>
              <a:off x="4236" y="2820"/>
              <a:ext cx="480" cy="432"/>
            </a:xfrm>
            <a:prstGeom prst="triangle">
              <a:avLst>
                <a:gd name="adj" fmla="val 50000"/>
              </a:avLst>
            </a:prstGeom>
            <a:solidFill>
              <a:srgbClr val="FF3300"/>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09" name="AutoShape 16"/>
            <p:cNvSpPr>
              <a:spLocks noChangeArrowheads="1"/>
            </p:cNvSpPr>
            <p:nvPr/>
          </p:nvSpPr>
          <p:spPr bwMode="auto">
            <a:xfrm flipV="1">
              <a:off x="4308" y="1392"/>
              <a:ext cx="336" cy="1212"/>
            </a:xfrm>
            <a:prstGeom prst="upArrow">
              <a:avLst>
                <a:gd name="adj1" fmla="val 50000"/>
                <a:gd name="adj2" fmla="val 901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10" name="Rectangle 17"/>
            <p:cNvSpPr>
              <a:spLocks noChangeArrowheads="1"/>
            </p:cNvSpPr>
            <p:nvPr/>
          </p:nvSpPr>
          <p:spPr bwMode="auto">
            <a:xfrm>
              <a:off x="4452" y="1956"/>
              <a:ext cx="45" cy="1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59411" name="Text Box 18"/>
            <p:cNvSpPr txBox="1">
              <a:spLocks noChangeArrowheads="1"/>
            </p:cNvSpPr>
            <p:nvPr/>
          </p:nvSpPr>
          <p:spPr bwMode="auto">
            <a:xfrm>
              <a:off x="3768" y="1094"/>
              <a:ext cx="1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50000"/>
                </a:spcBef>
              </a:pPr>
              <a:r>
                <a:rPr lang="de-DE" altLang="de-DE" sz="1800">
                  <a:solidFill>
                    <a:schemeClr val="bg1"/>
                  </a:solidFill>
                </a:rPr>
                <a:t>Ankunft Jesu</a:t>
              </a:r>
              <a:endParaRPr lang="de-DE" altLang="de-DE" sz="2000">
                <a:solidFill>
                  <a:schemeClr val="bg1"/>
                </a:solidFill>
                <a:latin typeface="Times New Roman" panose="02020603050405020304" pitchFamily="18" charset="0"/>
              </a:endParaRPr>
            </a:p>
          </p:txBody>
        </p:sp>
      </p:grpSp>
      <p:sp>
        <p:nvSpPr>
          <p:cNvPr id="59407" name="Text Box 19"/>
          <p:cNvSpPr txBox="1">
            <a:spLocks noChangeArrowheads="1"/>
          </p:cNvSpPr>
          <p:nvPr/>
        </p:nvSpPr>
        <p:spPr bwMode="auto">
          <a:xfrm>
            <a:off x="490538" y="1720850"/>
            <a:ext cx="1849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de-DE">
                <a:solidFill>
                  <a:srgbClr val="00FF00"/>
                </a:solidFill>
              </a:rPr>
              <a:t>Endzeit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ppt_x"/>
                                          </p:val>
                                        </p:tav>
                                        <p:tav tm="100000">
                                          <p:val>
                                            <p:strVal val="#ppt_x"/>
                                          </p:val>
                                        </p:tav>
                                      </p:tavLst>
                                    </p:anim>
                                    <p:anim calcmode="lin" valueType="num">
                                      <p:cBhvr additive="base">
                                        <p:cTn id="8"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05"/>
                                        </p:tgtEl>
                                        <p:attrNameLst>
                                          <p:attrName>style.visibility</p:attrName>
                                        </p:attrNameLst>
                                      </p:cBhvr>
                                      <p:to>
                                        <p:strVal val="visible"/>
                                      </p:to>
                                    </p:set>
                                    <p:anim calcmode="lin" valueType="num">
                                      <p:cBhvr additive="base">
                                        <p:cTn id="13" dur="500" fill="hold"/>
                                        <p:tgtEl>
                                          <p:spTgt spid="358405"/>
                                        </p:tgtEl>
                                        <p:attrNameLst>
                                          <p:attrName>ppt_x</p:attrName>
                                        </p:attrNameLst>
                                      </p:cBhvr>
                                      <p:tavLst>
                                        <p:tav tm="0">
                                          <p:val>
                                            <p:strVal val="#ppt_x"/>
                                          </p:val>
                                        </p:tav>
                                        <p:tav tm="100000">
                                          <p:val>
                                            <p:strVal val="#ppt_x"/>
                                          </p:val>
                                        </p:tav>
                                      </p:tavLst>
                                    </p:anim>
                                    <p:anim calcmode="lin" valueType="num">
                                      <p:cBhvr additive="base">
                                        <p:cTn id="14" dur="500" fill="hold"/>
                                        <p:tgtEl>
                                          <p:spTgt spid="3584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09"/>
                                        </p:tgtEl>
                                        <p:attrNameLst>
                                          <p:attrName>style.visibility</p:attrName>
                                        </p:attrNameLst>
                                      </p:cBhvr>
                                      <p:to>
                                        <p:strVal val="visible"/>
                                      </p:to>
                                    </p:set>
                                    <p:anim calcmode="lin" valueType="num">
                                      <p:cBhvr additive="base">
                                        <p:cTn id="19" dur="500" fill="hold"/>
                                        <p:tgtEl>
                                          <p:spTgt spid="358409"/>
                                        </p:tgtEl>
                                        <p:attrNameLst>
                                          <p:attrName>ppt_x</p:attrName>
                                        </p:attrNameLst>
                                      </p:cBhvr>
                                      <p:tavLst>
                                        <p:tav tm="0">
                                          <p:val>
                                            <p:strVal val="#ppt_x"/>
                                          </p:val>
                                        </p:tav>
                                        <p:tav tm="100000">
                                          <p:val>
                                            <p:strVal val="#ppt_x"/>
                                          </p:val>
                                        </p:tav>
                                      </p:tavLst>
                                    </p:anim>
                                    <p:anim calcmode="lin" valueType="num">
                                      <p:cBhvr additive="base">
                                        <p:cTn id="20" dur="500" fill="hold"/>
                                        <p:tgtEl>
                                          <p:spTgt spid="3584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13"/>
                                        </p:tgtEl>
                                        <p:attrNameLst>
                                          <p:attrName>style.visibility</p:attrName>
                                        </p:attrNameLst>
                                      </p:cBhvr>
                                      <p:to>
                                        <p:strVal val="visible"/>
                                      </p:to>
                                    </p:set>
                                    <p:anim calcmode="lin" valueType="num">
                                      <p:cBhvr additive="base">
                                        <p:cTn id="25" dur="500" fill="hold"/>
                                        <p:tgtEl>
                                          <p:spTgt spid="358413"/>
                                        </p:tgtEl>
                                        <p:attrNameLst>
                                          <p:attrName>ppt_x</p:attrName>
                                        </p:attrNameLst>
                                      </p:cBhvr>
                                      <p:tavLst>
                                        <p:tav tm="0">
                                          <p:val>
                                            <p:strVal val="#ppt_x"/>
                                          </p:val>
                                        </p:tav>
                                        <p:tav tm="100000">
                                          <p:val>
                                            <p:strVal val="#ppt_x"/>
                                          </p:val>
                                        </p:tav>
                                      </p:tavLst>
                                    </p:anim>
                                    <p:anim calcmode="lin" valueType="num">
                                      <p:cBhvr additive="base">
                                        <p:cTn id="26" dur="500" fill="hold"/>
                                        <p:tgtEl>
                                          <p:spTgt spid="3584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11"/>
                                        </p:tgtEl>
                                        <p:attrNameLst>
                                          <p:attrName>style.visibility</p:attrName>
                                        </p:attrNameLst>
                                      </p:cBhvr>
                                      <p:to>
                                        <p:strVal val="visible"/>
                                      </p:to>
                                    </p:set>
                                    <p:anim calcmode="lin" valueType="num">
                                      <p:cBhvr additive="base">
                                        <p:cTn id="31" dur="500" fill="hold"/>
                                        <p:tgtEl>
                                          <p:spTgt spid="358411"/>
                                        </p:tgtEl>
                                        <p:attrNameLst>
                                          <p:attrName>ppt_x</p:attrName>
                                        </p:attrNameLst>
                                      </p:cBhvr>
                                      <p:tavLst>
                                        <p:tav tm="0">
                                          <p:val>
                                            <p:strVal val="#ppt_x"/>
                                          </p:val>
                                        </p:tav>
                                        <p:tav tm="100000">
                                          <p:val>
                                            <p:strVal val="#ppt_x"/>
                                          </p:val>
                                        </p:tav>
                                      </p:tavLst>
                                    </p:anim>
                                    <p:anim calcmode="lin" valueType="num">
                                      <p:cBhvr additive="base">
                                        <p:cTn id="32" dur="500" fill="hold"/>
                                        <p:tgtEl>
                                          <p:spTgt spid="3584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12"/>
                                        </p:tgtEl>
                                        <p:attrNameLst>
                                          <p:attrName>style.visibility</p:attrName>
                                        </p:attrNameLst>
                                      </p:cBhvr>
                                      <p:to>
                                        <p:strVal val="visible"/>
                                      </p:to>
                                    </p:set>
                                    <p:anim calcmode="lin" valueType="num">
                                      <p:cBhvr additive="base">
                                        <p:cTn id="37" dur="500" fill="hold"/>
                                        <p:tgtEl>
                                          <p:spTgt spid="358412"/>
                                        </p:tgtEl>
                                        <p:attrNameLst>
                                          <p:attrName>ppt_x</p:attrName>
                                        </p:attrNameLst>
                                      </p:cBhvr>
                                      <p:tavLst>
                                        <p:tav tm="0">
                                          <p:val>
                                            <p:strVal val="#ppt_x"/>
                                          </p:val>
                                        </p:tav>
                                        <p:tav tm="100000">
                                          <p:val>
                                            <p:strVal val="#ppt_x"/>
                                          </p:val>
                                        </p:tav>
                                      </p:tavLst>
                                    </p:anim>
                                    <p:anim calcmode="lin" valueType="num">
                                      <p:cBhvr additive="base">
                                        <p:cTn id="38" dur="500" fill="hold"/>
                                        <p:tgtEl>
                                          <p:spTgt spid="3584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10"/>
                                        </p:tgtEl>
                                        <p:attrNameLst>
                                          <p:attrName>style.visibility</p:attrName>
                                        </p:attrNameLst>
                                      </p:cBhvr>
                                      <p:to>
                                        <p:strVal val="visible"/>
                                      </p:to>
                                    </p:set>
                                    <p:anim calcmode="lin" valueType="num">
                                      <p:cBhvr additive="base">
                                        <p:cTn id="43" dur="500" fill="hold"/>
                                        <p:tgtEl>
                                          <p:spTgt spid="358410"/>
                                        </p:tgtEl>
                                        <p:attrNameLst>
                                          <p:attrName>ppt_x</p:attrName>
                                        </p:attrNameLst>
                                      </p:cBhvr>
                                      <p:tavLst>
                                        <p:tav tm="0">
                                          <p:val>
                                            <p:strVal val="#ppt_x"/>
                                          </p:val>
                                        </p:tav>
                                        <p:tav tm="100000">
                                          <p:val>
                                            <p:strVal val="#ppt_x"/>
                                          </p:val>
                                        </p:tav>
                                      </p:tavLst>
                                    </p:anim>
                                    <p:anim calcmode="lin" valueType="num">
                                      <p:cBhvr additive="base">
                                        <p:cTn id="44" dur="500" fill="hold"/>
                                        <p:tgtEl>
                                          <p:spTgt spid="3584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blinds(horizontal)">
                                      <p:cBhvr>
                                        <p:cTn id="49" dur="500"/>
                                        <p:tgtEl>
                                          <p:spTgt spid="3584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8406"/>
                                        </p:tgtEl>
                                        <p:attrNameLst>
                                          <p:attrName>style.visibility</p:attrName>
                                        </p:attrNameLst>
                                      </p:cBhvr>
                                      <p:to>
                                        <p:strVal val="visible"/>
                                      </p:to>
                                    </p:set>
                                    <p:anim calcmode="lin" valueType="num">
                                      <p:cBhvr additive="base">
                                        <p:cTn id="54" dur="500" fill="hold"/>
                                        <p:tgtEl>
                                          <p:spTgt spid="358406"/>
                                        </p:tgtEl>
                                        <p:attrNameLst>
                                          <p:attrName>ppt_x</p:attrName>
                                        </p:attrNameLst>
                                      </p:cBhvr>
                                      <p:tavLst>
                                        <p:tav tm="0">
                                          <p:val>
                                            <p:strVal val="#ppt_x"/>
                                          </p:val>
                                        </p:tav>
                                        <p:tav tm="100000">
                                          <p:val>
                                            <p:strVal val="#ppt_x"/>
                                          </p:val>
                                        </p:tav>
                                      </p:tavLst>
                                    </p:anim>
                                    <p:anim calcmode="lin" valueType="num">
                                      <p:cBhvr additive="base">
                                        <p:cTn id="55" dur="500" fill="hold"/>
                                        <p:tgtEl>
                                          <p:spTgt spid="35840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8407"/>
                                        </p:tgtEl>
                                        <p:attrNameLst>
                                          <p:attrName>style.visibility</p:attrName>
                                        </p:attrNameLst>
                                      </p:cBhvr>
                                      <p:to>
                                        <p:strVal val="visible"/>
                                      </p:to>
                                    </p:set>
                                    <p:anim calcmode="lin" valueType="num">
                                      <p:cBhvr additive="base">
                                        <p:cTn id="60" dur="500" fill="hold"/>
                                        <p:tgtEl>
                                          <p:spTgt spid="358407"/>
                                        </p:tgtEl>
                                        <p:attrNameLst>
                                          <p:attrName>ppt_x</p:attrName>
                                        </p:attrNameLst>
                                      </p:cBhvr>
                                      <p:tavLst>
                                        <p:tav tm="0">
                                          <p:val>
                                            <p:strVal val="#ppt_x"/>
                                          </p:val>
                                        </p:tav>
                                        <p:tav tm="100000">
                                          <p:val>
                                            <p:strVal val="#ppt_x"/>
                                          </p:val>
                                        </p:tav>
                                      </p:tavLst>
                                    </p:anim>
                                    <p:anim calcmode="lin" valueType="num">
                                      <p:cBhvr additive="base">
                                        <p:cTn id="61" dur="500" fill="hold"/>
                                        <p:tgtEl>
                                          <p:spTgt spid="358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p:bldP spid="358408" grpId="0" animBg="1"/>
      <p:bldP spid="358409" grpId="0" animBg="1"/>
      <p:bldP spid="358410" grpId="0" animBg="1"/>
      <p:bldP spid="358411" grpId="0" animBg="1"/>
      <p:bldP spid="358412" grpId="0" animBg="1"/>
      <p:bldP spid="3584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250825" y="1989138"/>
            <a:ext cx="8686800" cy="4525962"/>
          </a:xfrm>
        </p:spPr>
        <p:txBody>
          <a:bodyPr/>
          <a:lstStyle/>
          <a:p>
            <a:r>
              <a:rPr lang="de-CH" altLang="de-DE" smtClean="0">
                <a:solidFill>
                  <a:srgbClr val="99FF33"/>
                </a:solidFill>
                <a:latin typeface="Arial" panose="020B0604020202020204" pitchFamily="34" charset="0"/>
              </a:rPr>
              <a:t>GNU = GNU 1.2 or later</a:t>
            </a:r>
            <a:r>
              <a:rPr lang="de-DE" altLang="de-DE" smtClean="0">
                <a:solidFill>
                  <a:srgbClr val="99FF33"/>
                </a:solidFill>
                <a:latin typeface="Arial" panose="020B0604020202020204" pitchFamily="34" charset="0"/>
              </a:rPr>
              <a:t> </a:t>
            </a:r>
          </a:p>
          <a:p>
            <a:endParaRPr lang="de-DE" altLang="de-DE" smtClean="0">
              <a:solidFill>
                <a:srgbClr val="99FF33"/>
              </a:solidFill>
              <a:latin typeface="Arial" panose="020B0604020202020204" pitchFamily="34" charset="0"/>
            </a:endParaRPr>
          </a:p>
          <a:p>
            <a:r>
              <a:rPr lang="de-DE" altLang="de-DE" smtClean="0">
                <a:solidFill>
                  <a:srgbClr val="FFFFFF"/>
                </a:solidFill>
                <a:latin typeface="Arial" panose="020B0604020202020204" pitchFamily="34" charset="0"/>
              </a:rPr>
              <a:t>Genaue Information zur Lizenz GNU FDL:</a:t>
            </a:r>
          </a:p>
          <a:p>
            <a:r>
              <a:rPr lang="de-DE" altLang="de-DE" smtClean="0">
                <a:latin typeface="Arial" panose="020B0604020202020204" pitchFamily="34" charset="0"/>
                <a:hlinkClick r:id="rId2"/>
              </a:rPr>
              <a:t>http://en.wikipedia.org/wiki/Wikipedia:Text of_the_GNU_Free_Documentation_License</a:t>
            </a:r>
            <a:endParaRPr lang="de-DE" altLang="de-DE" smtClean="0">
              <a:latin typeface="Arial" panose="020B0604020202020204" pitchFamily="34" charset="0"/>
            </a:endParaRPr>
          </a:p>
        </p:txBody>
      </p:sp>
      <p:sp>
        <p:nvSpPr>
          <p:cNvPr id="60419" name="Text Box 3"/>
          <p:cNvSpPr txBox="1">
            <a:spLocks noChangeArrowheads="1"/>
          </p:cNvSpPr>
          <p:nvPr/>
        </p:nvSpPr>
        <p:spPr bwMode="auto">
          <a:xfrm>
            <a:off x="1095375" y="268288"/>
            <a:ext cx="74104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4800">
                <a:solidFill>
                  <a:srgbClr val="FFFF00"/>
                </a:solidFill>
              </a:rPr>
              <a:t>Quellen und Bildlizenzen</a:t>
            </a:r>
            <a:endParaRPr lang="de-DE" altLang="de-DE" sz="480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2781300"/>
            <a:ext cx="7772400" cy="1143000"/>
          </a:xfrm>
        </p:spPr>
        <p:txBody>
          <a:bodyPr/>
          <a:lstStyle/>
          <a:p>
            <a:pPr algn="l"/>
            <a:r>
              <a:rPr lang="de-CH" altLang="de-DE" sz="4000" smtClean="0">
                <a:solidFill>
                  <a:srgbClr val="FFFFFF"/>
                </a:solidFill>
                <a:latin typeface="Arial" panose="020B0604020202020204" pitchFamily="34" charset="0"/>
              </a:rPr>
              <a:t>FB = Freies Bild (public domain)</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Bibelzitate: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Elberfelder 1905 (leicht überarbeitet von RL)</a:t>
            </a:r>
            <a:endParaRPr lang="de-DE" altLang="de-DE" sz="4000" smtClean="0">
              <a:solidFill>
                <a:srgbClr val="FF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hlinkClick r:id="rId3"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fr-FR" altLang="de-DE" sz="3600" b="0">
              <a:solidFill>
                <a:schemeClr val="bg1"/>
              </a:solidFill>
            </a:endParaRPr>
          </a:p>
        </p:txBody>
      </p:sp>
      <p:sp>
        <p:nvSpPr>
          <p:cNvPr id="438275" name="Line 3"/>
          <p:cNvSpPr>
            <a:spLocks noChangeShapeType="1"/>
          </p:cNvSpPr>
          <p:nvPr/>
        </p:nvSpPr>
        <p:spPr bwMode="auto">
          <a:xfrm>
            <a:off x="611188" y="3141663"/>
            <a:ext cx="0" cy="172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38276" name="Line 4"/>
          <p:cNvSpPr>
            <a:spLocks noChangeShapeType="1"/>
          </p:cNvSpPr>
          <p:nvPr/>
        </p:nvSpPr>
        <p:spPr bwMode="auto">
          <a:xfrm>
            <a:off x="6084888" y="3141663"/>
            <a:ext cx="0" cy="1801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38277" name="Text Box 5"/>
          <p:cNvSpPr txBox="1">
            <a:spLocks noChangeArrowheads="1"/>
          </p:cNvSpPr>
          <p:nvPr/>
        </p:nvSpPr>
        <p:spPr bwMode="auto">
          <a:xfrm>
            <a:off x="0" y="2133600"/>
            <a:ext cx="406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1. Kommen: </a:t>
            </a:r>
          </a:p>
          <a:p>
            <a:r>
              <a:rPr lang="fr-FR" altLang="de-DE">
                <a:solidFill>
                  <a:schemeClr val="bg1"/>
                </a:solidFill>
              </a:rPr>
              <a:t>Der leidende Messias</a:t>
            </a:r>
          </a:p>
        </p:txBody>
      </p:sp>
      <p:sp>
        <p:nvSpPr>
          <p:cNvPr id="438278" name="Text Box 6"/>
          <p:cNvSpPr txBox="1">
            <a:spLocks noChangeArrowheads="1"/>
          </p:cNvSpPr>
          <p:nvPr/>
        </p:nvSpPr>
        <p:spPr bwMode="auto">
          <a:xfrm>
            <a:off x="4932363" y="2133600"/>
            <a:ext cx="4211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a:solidFill>
                  <a:schemeClr val="bg1"/>
                </a:solidFill>
              </a:rPr>
              <a:t>2. Kommen:</a:t>
            </a:r>
          </a:p>
          <a:p>
            <a:r>
              <a:rPr lang="fr-FR" altLang="de-DE">
                <a:solidFill>
                  <a:schemeClr val="bg1"/>
                </a:solidFill>
              </a:rPr>
              <a:t>Der herrschende Messias</a:t>
            </a:r>
          </a:p>
        </p:txBody>
      </p:sp>
      <p:sp>
        <p:nvSpPr>
          <p:cNvPr id="7175" name="Rectangle 7"/>
          <p:cNvSpPr>
            <a:spLocks noGrp="1" noChangeArrowheads="1"/>
          </p:cNvSpPr>
          <p:nvPr>
            <p:ph type="title"/>
          </p:nvPr>
        </p:nvSpPr>
        <p:spPr>
          <a:xfrm>
            <a:off x="0" y="609600"/>
            <a:ext cx="9144000" cy="1143000"/>
          </a:xfrm>
        </p:spPr>
        <p:txBody>
          <a:bodyPr/>
          <a:lstStyle/>
          <a:p>
            <a:r>
              <a:rPr lang="fr-FR" altLang="de-DE" sz="4000" b="1" smtClean="0">
                <a:solidFill>
                  <a:schemeClr val="bg1"/>
                </a:solidFill>
                <a:latin typeface="Arial" panose="020B0604020202020204" pitchFamily="34" charset="0"/>
              </a:rPr>
              <a:t>Die zwei Erscheinungen des Messias</a:t>
            </a:r>
          </a:p>
        </p:txBody>
      </p:sp>
      <p:sp>
        <p:nvSpPr>
          <p:cNvPr id="438280" name="AutoShape 8"/>
          <p:cNvSpPr>
            <a:spLocks noChangeArrowheads="1"/>
          </p:cNvSpPr>
          <p:nvPr/>
        </p:nvSpPr>
        <p:spPr bwMode="auto">
          <a:xfrm rot="-881367">
            <a:off x="7556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
        <p:nvSpPr>
          <p:cNvPr id="438282" name="AutoShape 10"/>
          <p:cNvSpPr>
            <a:spLocks noChangeArrowheads="1"/>
          </p:cNvSpPr>
          <p:nvPr/>
        </p:nvSpPr>
        <p:spPr bwMode="auto">
          <a:xfrm rot="21300862" flipV="1">
            <a:off x="5508625" y="4581525"/>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8275"/>
                                        </p:tgtEl>
                                        <p:attrNameLst>
                                          <p:attrName>style.visibility</p:attrName>
                                        </p:attrNameLst>
                                      </p:cBhvr>
                                      <p:to>
                                        <p:strVal val="visible"/>
                                      </p:to>
                                    </p:set>
                                    <p:anim calcmode="lin" valueType="num">
                                      <p:cBhvr additive="base">
                                        <p:cTn id="7" dur="500" fill="hold"/>
                                        <p:tgtEl>
                                          <p:spTgt spid="438275"/>
                                        </p:tgtEl>
                                        <p:attrNameLst>
                                          <p:attrName>ppt_x</p:attrName>
                                        </p:attrNameLst>
                                      </p:cBhvr>
                                      <p:tavLst>
                                        <p:tav tm="0">
                                          <p:val>
                                            <p:strVal val="#ppt_x"/>
                                          </p:val>
                                        </p:tav>
                                        <p:tav tm="100000">
                                          <p:val>
                                            <p:strVal val="#ppt_x"/>
                                          </p:val>
                                        </p:tav>
                                      </p:tavLst>
                                    </p:anim>
                                    <p:anim calcmode="lin" valueType="num">
                                      <p:cBhvr additive="base">
                                        <p:cTn id="8" dur="500" fill="hold"/>
                                        <p:tgtEl>
                                          <p:spTgt spid="43827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38277">
                                            <p:txEl>
                                              <p:pRg st="0" end="0"/>
                                            </p:txEl>
                                          </p:spTgt>
                                        </p:tgtEl>
                                        <p:attrNameLst>
                                          <p:attrName>style.visibility</p:attrName>
                                        </p:attrNameLst>
                                      </p:cBhvr>
                                      <p:to>
                                        <p:strVal val="visible"/>
                                      </p:to>
                                    </p:set>
                                    <p:anim calcmode="lin" valueType="num">
                                      <p:cBhvr>
                                        <p:cTn id="13" dur="1000" fill="hold"/>
                                        <p:tgtEl>
                                          <p:spTgt spid="43827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3827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38277">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438277">
                                            <p:txEl>
                                              <p:pRg st="1" end="1"/>
                                            </p:txEl>
                                          </p:spTgt>
                                        </p:tgtEl>
                                        <p:attrNameLst>
                                          <p:attrName>style.visibility</p:attrName>
                                        </p:attrNameLst>
                                      </p:cBhvr>
                                      <p:to>
                                        <p:strVal val="visible"/>
                                      </p:to>
                                    </p:set>
                                    <p:anim calcmode="lin" valueType="num">
                                      <p:cBhvr>
                                        <p:cTn id="18" dur="1000" fill="hold"/>
                                        <p:tgtEl>
                                          <p:spTgt spid="438277">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438277">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43827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38276"/>
                                        </p:tgtEl>
                                        <p:attrNameLst>
                                          <p:attrName>style.visibility</p:attrName>
                                        </p:attrNameLst>
                                      </p:cBhvr>
                                      <p:to>
                                        <p:strVal val="visible"/>
                                      </p:to>
                                    </p:set>
                                    <p:anim calcmode="lin" valueType="num">
                                      <p:cBhvr additive="base">
                                        <p:cTn id="25" dur="500" fill="hold"/>
                                        <p:tgtEl>
                                          <p:spTgt spid="438276"/>
                                        </p:tgtEl>
                                        <p:attrNameLst>
                                          <p:attrName>ppt_x</p:attrName>
                                        </p:attrNameLst>
                                      </p:cBhvr>
                                      <p:tavLst>
                                        <p:tav tm="0">
                                          <p:val>
                                            <p:strVal val="#ppt_x"/>
                                          </p:val>
                                        </p:tav>
                                        <p:tav tm="100000">
                                          <p:val>
                                            <p:strVal val="#ppt_x"/>
                                          </p:val>
                                        </p:tav>
                                      </p:tavLst>
                                    </p:anim>
                                    <p:anim calcmode="lin" valueType="num">
                                      <p:cBhvr additive="base">
                                        <p:cTn id="26" dur="500" fill="hold"/>
                                        <p:tgtEl>
                                          <p:spTgt spid="43827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38278"/>
                                        </p:tgtEl>
                                        <p:attrNameLst>
                                          <p:attrName>style.visibility</p:attrName>
                                        </p:attrNameLst>
                                      </p:cBhvr>
                                      <p:to>
                                        <p:strVal val="visible"/>
                                      </p:to>
                                    </p:set>
                                    <p:anim calcmode="lin" valueType="num">
                                      <p:cBhvr>
                                        <p:cTn id="31" dur="1000" fill="hold"/>
                                        <p:tgtEl>
                                          <p:spTgt spid="438278"/>
                                        </p:tgtEl>
                                        <p:attrNameLst>
                                          <p:attrName>ppt_w</p:attrName>
                                        </p:attrNameLst>
                                      </p:cBhvr>
                                      <p:tavLst>
                                        <p:tav tm="0">
                                          <p:val>
                                            <p:strVal val="#ppt_w*0.70"/>
                                          </p:val>
                                        </p:tav>
                                        <p:tav tm="100000">
                                          <p:val>
                                            <p:strVal val="#ppt_w"/>
                                          </p:val>
                                        </p:tav>
                                      </p:tavLst>
                                    </p:anim>
                                    <p:anim calcmode="lin" valueType="num">
                                      <p:cBhvr>
                                        <p:cTn id="32" dur="1000" fill="hold"/>
                                        <p:tgtEl>
                                          <p:spTgt spid="438278"/>
                                        </p:tgtEl>
                                        <p:attrNameLst>
                                          <p:attrName>ppt_h</p:attrName>
                                        </p:attrNameLst>
                                      </p:cBhvr>
                                      <p:tavLst>
                                        <p:tav tm="0">
                                          <p:val>
                                            <p:strVal val="#ppt_h"/>
                                          </p:val>
                                        </p:tav>
                                        <p:tav tm="100000">
                                          <p:val>
                                            <p:strVal val="#ppt_h"/>
                                          </p:val>
                                        </p:tav>
                                      </p:tavLst>
                                    </p:anim>
                                    <p:animEffect transition="in" filter="fade">
                                      <p:cBhvr>
                                        <p:cTn id="33" dur="1000"/>
                                        <p:tgtEl>
                                          <p:spTgt spid="4382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438280"/>
                                        </p:tgtEl>
                                        <p:attrNameLst>
                                          <p:attrName>style.visibility</p:attrName>
                                        </p:attrNameLst>
                                      </p:cBhvr>
                                      <p:to>
                                        <p:strVal val="visible"/>
                                      </p:to>
                                    </p:set>
                                    <p:anim calcmode="lin" valueType="num">
                                      <p:cBhvr>
                                        <p:cTn id="38" dur="1000" fill="hold"/>
                                        <p:tgtEl>
                                          <p:spTgt spid="438280"/>
                                        </p:tgtEl>
                                        <p:attrNameLst>
                                          <p:attrName>ppt_w</p:attrName>
                                        </p:attrNameLst>
                                      </p:cBhvr>
                                      <p:tavLst>
                                        <p:tav tm="0">
                                          <p:val>
                                            <p:fltVal val="0"/>
                                          </p:val>
                                        </p:tav>
                                        <p:tav tm="100000">
                                          <p:val>
                                            <p:strVal val="#ppt_w"/>
                                          </p:val>
                                        </p:tav>
                                      </p:tavLst>
                                    </p:anim>
                                    <p:anim calcmode="lin" valueType="num">
                                      <p:cBhvr>
                                        <p:cTn id="39" dur="1000" fill="hold"/>
                                        <p:tgtEl>
                                          <p:spTgt spid="438280"/>
                                        </p:tgtEl>
                                        <p:attrNameLst>
                                          <p:attrName>ppt_h</p:attrName>
                                        </p:attrNameLst>
                                      </p:cBhvr>
                                      <p:tavLst>
                                        <p:tav tm="0">
                                          <p:val>
                                            <p:fltVal val="0"/>
                                          </p:val>
                                        </p:tav>
                                        <p:tav tm="100000">
                                          <p:val>
                                            <p:strVal val="#ppt_h"/>
                                          </p:val>
                                        </p:tav>
                                      </p:tavLst>
                                    </p:anim>
                                    <p:anim calcmode="lin" valueType="num">
                                      <p:cBhvr>
                                        <p:cTn id="40" dur="1000" fill="hold"/>
                                        <p:tgtEl>
                                          <p:spTgt spid="43828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382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38282"/>
                                        </p:tgtEl>
                                        <p:attrNameLst>
                                          <p:attrName>style.visibility</p:attrName>
                                        </p:attrNameLst>
                                      </p:cBhvr>
                                      <p:to>
                                        <p:strVal val="visible"/>
                                      </p:to>
                                    </p:set>
                                    <p:anim calcmode="lin" valueType="num">
                                      <p:cBhvr additive="base">
                                        <p:cTn id="46" dur="500" fill="hold"/>
                                        <p:tgtEl>
                                          <p:spTgt spid="438282"/>
                                        </p:tgtEl>
                                        <p:attrNameLst>
                                          <p:attrName>ppt_x</p:attrName>
                                        </p:attrNameLst>
                                      </p:cBhvr>
                                      <p:tavLst>
                                        <p:tav tm="0">
                                          <p:val>
                                            <p:strVal val="#ppt_x"/>
                                          </p:val>
                                        </p:tav>
                                        <p:tav tm="100000">
                                          <p:val>
                                            <p:strVal val="#ppt_x"/>
                                          </p:val>
                                        </p:tav>
                                      </p:tavLst>
                                    </p:anim>
                                    <p:anim calcmode="lin" valueType="num">
                                      <p:cBhvr additive="base">
                                        <p:cTn id="47" dur="500" fill="hold"/>
                                        <p:tgtEl>
                                          <p:spTgt spid="438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animBg="1"/>
      <p:bldP spid="438276" grpId="0" animBg="1"/>
      <p:bldP spid="438278" grpId="0"/>
      <p:bldP spid="438280" grpId="0" animBg="1"/>
      <p:bldP spid="4382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p>
        </p:txBody>
      </p:sp>
      <p:sp>
        <p:nvSpPr>
          <p:cNvPr id="8195" name="Rectangle 3"/>
          <p:cNvSpPr>
            <a:spLocks noGrp="1" noChangeArrowheads="1"/>
          </p:cNvSpPr>
          <p:nvPr>
            <p:ph type="body" sz="half" idx="1"/>
          </p:nvPr>
        </p:nvSpPr>
        <p:spPr>
          <a:xfrm>
            <a:off x="179388" y="2205038"/>
            <a:ext cx="3960812" cy="4652962"/>
          </a:xfrm>
        </p:spPr>
        <p:txBody>
          <a:bodyPr/>
          <a:lstStyle/>
          <a:p>
            <a:pPr>
              <a:lnSpc>
                <a:spcPct val="80000"/>
              </a:lnSpc>
            </a:pPr>
            <a:r>
              <a:rPr lang="de-DE" altLang="de-DE" sz="2400" b="1" smtClean="0">
                <a:solidFill>
                  <a:schemeClr val="bg1"/>
                </a:solidFill>
                <a:latin typeface="Arial" panose="020B0604020202020204" pitchFamily="34" charset="0"/>
                <a:cs typeface="Arial" panose="020B0604020202020204" pitchFamily="34" charset="0"/>
              </a:rPr>
              <a:t>70 n. Chr.: Zerstörung Jerusalems, des Tempels und des jüdischen Staates</a:t>
            </a:r>
          </a:p>
          <a:p>
            <a:pPr>
              <a:lnSpc>
                <a:spcPct val="80000"/>
              </a:lnSpc>
            </a:pPr>
            <a:endParaRPr lang="de-DE" altLang="de-DE" sz="2400" b="1" smtClean="0">
              <a:solidFill>
                <a:schemeClr val="bg1"/>
              </a:solidFill>
              <a:latin typeface="Arial" panose="020B0604020202020204" pitchFamily="34" charset="0"/>
              <a:cs typeface="Arial" panose="020B0604020202020204" pitchFamily="34" charset="0"/>
            </a:endParaRPr>
          </a:p>
          <a:p>
            <a:pPr>
              <a:lnSpc>
                <a:spcPct val="80000"/>
              </a:lnSpc>
              <a:buFontTx/>
              <a:buNone/>
            </a:pPr>
            <a:r>
              <a:rPr lang="de-DE" altLang="de-DE" sz="2400" b="1" smtClean="0">
                <a:solidFill>
                  <a:srgbClr val="FFFF00"/>
                </a:solidFill>
                <a:latin typeface="Arial" panose="020B0604020202020204" pitchFamily="34" charset="0"/>
                <a:cs typeface="Arial" panose="020B0604020202020204" pitchFamily="34" charset="0"/>
              </a:rPr>
              <a:t>   	„Und ich werde eure Städte zur Öde machen und euer Heiligtum verwüsten, und werde euren lieblichen Geruch [der Opfer] nicht mehr riechen.“ (3Mo 26,31; 1605 v. Chr.)</a:t>
            </a:r>
          </a:p>
          <a:p>
            <a:pPr>
              <a:lnSpc>
                <a:spcPct val="80000"/>
              </a:lnSpc>
            </a:pPr>
            <a:endParaRPr lang="de-DE" altLang="de-DE" sz="2400" b="1" smtClean="0">
              <a:solidFill>
                <a:srgbClr val="FFFF00"/>
              </a:solidFill>
              <a:latin typeface="Arial" panose="020B0604020202020204" pitchFamily="34" charset="0"/>
              <a:cs typeface="Arial" panose="020B0604020202020204" pitchFamily="34" charset="0"/>
            </a:endParaRPr>
          </a:p>
        </p:txBody>
      </p:sp>
      <p:sp>
        <p:nvSpPr>
          <p:cNvPr id="8196" name="Text Box 5"/>
          <p:cNvSpPr txBox="1">
            <a:spLocks noChangeArrowheads="1"/>
          </p:cNvSpPr>
          <p:nvPr/>
        </p:nvSpPr>
        <p:spPr bwMode="auto">
          <a:xfrm>
            <a:off x="8172450" y="1916113"/>
            <a:ext cx="35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de-DE" sz="1000">
                <a:solidFill>
                  <a:schemeClr val="bg1"/>
                </a:solidFill>
              </a:rPr>
              <a:t>RL</a:t>
            </a:r>
          </a:p>
        </p:txBody>
      </p:sp>
      <p:pic>
        <p:nvPicPr>
          <p:cNvPr id="81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05038"/>
            <a:ext cx="4176712"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p>
        </p:txBody>
      </p:sp>
      <p:sp>
        <p:nvSpPr>
          <p:cNvPr id="9219" name="Rectangle 4"/>
          <p:cNvSpPr>
            <a:spLocks noGrp="1" noChangeArrowheads="1"/>
          </p:cNvSpPr>
          <p:nvPr>
            <p:ph type="body" sz="half" idx="4294967295"/>
          </p:nvPr>
        </p:nvSpPr>
        <p:spPr>
          <a:xfrm>
            <a:off x="179388" y="2060575"/>
            <a:ext cx="4392612" cy="4608513"/>
          </a:xfrm>
        </p:spPr>
        <p:txBody>
          <a:bodyPr/>
          <a:lstStyle/>
          <a:p>
            <a:pPr>
              <a:lnSpc>
                <a:spcPct val="90000"/>
              </a:lnSpc>
            </a:pPr>
            <a:r>
              <a:rPr lang="de-DE" altLang="de-DE" sz="2400" b="1" smtClean="0">
                <a:solidFill>
                  <a:schemeClr val="bg1"/>
                </a:solidFill>
                <a:latin typeface="Arial" panose="020B0604020202020204" pitchFamily="34" charset="0"/>
                <a:cs typeface="Arial" panose="020B0604020202020204" pitchFamily="34" charset="0"/>
              </a:rPr>
              <a:t>Ab 70 n. Chr.: Verwüstung und Verödung des Landes in einem Jahrhunderte dauernden Prozess</a:t>
            </a:r>
          </a:p>
          <a:p>
            <a:pPr>
              <a:lnSpc>
                <a:spcPct val="90000"/>
              </a:lnSpc>
              <a:buFontTx/>
              <a:buNone/>
            </a:pPr>
            <a:r>
              <a:rPr lang="de-DE" altLang="de-DE" sz="2400" b="1" smtClean="0">
                <a:solidFill>
                  <a:srgbClr val="FFFF00"/>
                </a:solidFill>
                <a:latin typeface="Arial" panose="020B0604020202020204" pitchFamily="34" charset="0"/>
                <a:cs typeface="Arial" panose="020B0604020202020204" pitchFamily="34" charset="0"/>
              </a:rPr>
              <a:t>    	„Und ich werde das Land verwüsten, dass eure Feinde, die darin wohnen werden, sich darüber entsetzen sollen. ...; und euer Land wird eine Wüste sein und eure Städte eine Öde.“ (3Mo 26,32-33; 1605 v. Chr.)</a:t>
            </a:r>
          </a:p>
          <a:p>
            <a:pPr>
              <a:lnSpc>
                <a:spcPct val="90000"/>
              </a:lnSpc>
            </a:pPr>
            <a:endParaRPr lang="de-DE" altLang="de-DE" sz="2400" b="1" smtClean="0">
              <a:solidFill>
                <a:srgbClr val="FFFF00"/>
              </a:solidFill>
              <a:latin typeface="Arial" panose="020B0604020202020204" pitchFamily="34" charset="0"/>
              <a:cs typeface="Arial" panose="020B0604020202020204" pitchFamily="34" charset="0"/>
            </a:endParaRPr>
          </a:p>
          <a:p>
            <a:pPr>
              <a:lnSpc>
                <a:spcPct val="90000"/>
              </a:lnSpc>
              <a:buFont typeface="Symbol" panose="05050102010706020507" pitchFamily="18" charset="2"/>
              <a:buNone/>
            </a:pPr>
            <a:endParaRPr lang="de-DE" altLang="de-DE" sz="2000" b="1" smtClean="0">
              <a:solidFill>
                <a:srgbClr val="FFCC00"/>
              </a:solidFill>
              <a:latin typeface="Arial" panose="020B0604020202020204" pitchFamily="34" charset="0"/>
              <a:cs typeface="Arial" panose="020B0604020202020204" pitchFamily="34" charset="0"/>
            </a:endParaRPr>
          </a:p>
        </p:txBody>
      </p:sp>
      <p:pic>
        <p:nvPicPr>
          <p:cNvPr id="9220" name="Picture 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6463" y="2133600"/>
            <a:ext cx="4164012" cy="2540000"/>
          </a:xfrm>
          <a:noFill/>
        </p:spPr>
      </p:pic>
      <p:sp>
        <p:nvSpPr>
          <p:cNvPr id="9221" name="Text Box 9"/>
          <p:cNvSpPr txBox="1">
            <a:spLocks noChangeArrowheads="1"/>
          </p:cNvSpPr>
          <p:nvPr/>
        </p:nvSpPr>
        <p:spPr bwMode="auto">
          <a:xfrm>
            <a:off x="8532813" y="191611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800" b="0">
                <a:solidFill>
                  <a:schemeClr val="bg1"/>
                </a:solidFill>
              </a:rPr>
              <a:t>FB</a:t>
            </a:r>
            <a:endParaRPr lang="de-DE" altLang="de-DE" sz="800" b="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ltLang="de-DE" sz="4000" b="1" smtClean="0">
                <a:solidFill>
                  <a:schemeClr val="bg1"/>
                </a:solidFill>
                <a:latin typeface="Arial" panose="020B0604020202020204" pitchFamily="34" charset="0"/>
                <a:cs typeface="Arial" panose="020B0604020202020204" pitchFamily="34" charset="0"/>
              </a:rPr>
              <a:t>Folgen der Verwerfung </a:t>
            </a:r>
            <a:br>
              <a:rPr lang="de-DE" altLang="de-DE" sz="4000" b="1" smtClean="0">
                <a:solidFill>
                  <a:schemeClr val="bg1"/>
                </a:solidFill>
                <a:latin typeface="Arial" panose="020B0604020202020204" pitchFamily="34" charset="0"/>
                <a:cs typeface="Arial" panose="020B0604020202020204" pitchFamily="34" charset="0"/>
              </a:rPr>
            </a:br>
            <a:r>
              <a:rPr lang="de-DE" altLang="de-DE" sz="4000" b="1" smtClean="0">
                <a:solidFill>
                  <a:schemeClr val="bg1"/>
                </a:solidFill>
                <a:latin typeface="Arial" panose="020B0604020202020204" pitchFamily="34" charset="0"/>
                <a:cs typeface="Arial" panose="020B0604020202020204" pitchFamily="34" charset="0"/>
              </a:rPr>
              <a:t>des Messias</a:t>
            </a:r>
            <a:r>
              <a:rPr lang="fr-FR" altLang="de-DE" sz="4000" smtClean="0"/>
              <a:t> </a:t>
            </a:r>
          </a:p>
        </p:txBody>
      </p:sp>
      <p:sp>
        <p:nvSpPr>
          <p:cNvPr id="10243" name="Rectangle 3"/>
          <p:cNvSpPr>
            <a:spLocks noGrp="1" noChangeArrowheads="1"/>
          </p:cNvSpPr>
          <p:nvPr>
            <p:ph type="body" sz="half" idx="1"/>
          </p:nvPr>
        </p:nvSpPr>
        <p:spPr>
          <a:xfrm>
            <a:off x="179388" y="1981200"/>
            <a:ext cx="4752975" cy="4876800"/>
          </a:xfrm>
        </p:spPr>
        <p:txBody>
          <a:bodyPr/>
          <a:lstStyle/>
          <a:p>
            <a:r>
              <a:rPr lang="de-DE" altLang="de-DE" sz="2400" b="1" smtClean="0">
                <a:solidFill>
                  <a:schemeClr val="bg1"/>
                </a:solidFill>
                <a:latin typeface="Arial" panose="020B0604020202020204" pitchFamily="34" charset="0"/>
                <a:cs typeface="Arial" panose="020B0604020202020204" pitchFamily="34" charset="0"/>
              </a:rPr>
              <a:t>70 – 20. Jh.: Zerstreuung unter alle fünf Kontinente</a:t>
            </a:r>
          </a:p>
          <a:p>
            <a:r>
              <a:rPr lang="de-DE" altLang="de-DE" sz="2400" b="1" smtClean="0">
                <a:solidFill>
                  <a:schemeClr val="bg1"/>
                </a:solidFill>
                <a:latin typeface="Arial" panose="020B0604020202020204" pitchFamily="34" charset="0"/>
                <a:cs typeface="Arial" panose="020B0604020202020204" pitchFamily="34" charset="0"/>
              </a:rPr>
              <a:t>Ca. 13 Millionen Tote</a:t>
            </a:r>
          </a:p>
          <a:p>
            <a:endParaRPr lang="de-DE" altLang="de-DE" sz="2400" b="1" smtClean="0">
              <a:solidFill>
                <a:schemeClr val="bg1"/>
              </a:solidFill>
              <a:latin typeface="Arial" panose="020B0604020202020204" pitchFamily="34" charset="0"/>
              <a:cs typeface="Arial" panose="020B0604020202020204" pitchFamily="34" charset="0"/>
            </a:endParaRPr>
          </a:p>
          <a:p>
            <a:pPr>
              <a:buFontTx/>
              <a:buNone/>
            </a:pPr>
            <a:r>
              <a:rPr lang="de-DE" altLang="de-DE" sz="2400" b="1" smtClean="0">
                <a:solidFill>
                  <a:srgbClr val="FFFF00"/>
                </a:solidFill>
                <a:latin typeface="Arial" panose="020B0604020202020204" pitchFamily="34" charset="0"/>
                <a:cs typeface="Arial" panose="020B0604020202020204" pitchFamily="34" charset="0"/>
              </a:rPr>
              <a:t>   	„…; euch aber werde ich unter die Nationen zerstreuen, und ich werde das Schwert ziehen hinter euch her; …“ (3Mo 26,33; 1605 v. Chr.)</a:t>
            </a:r>
          </a:p>
        </p:txBody>
      </p:sp>
      <p:pic>
        <p:nvPicPr>
          <p:cNvPr id="10244" name="Picture 10"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916113"/>
            <a:ext cx="3810000" cy="3810000"/>
          </a:xfrm>
          <a:noFill/>
        </p:spPr>
      </p:pic>
      <p:sp>
        <p:nvSpPr>
          <p:cNvPr id="10245" name="Text Box 11"/>
          <p:cNvSpPr txBox="1">
            <a:spLocks noChangeArrowheads="1"/>
          </p:cNvSpPr>
          <p:nvPr/>
        </p:nvSpPr>
        <p:spPr bwMode="auto">
          <a:xfrm>
            <a:off x="7164388" y="17732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de-CH" altLang="de-DE" sz="1000" b="0">
                <a:solidFill>
                  <a:schemeClr val="bg1"/>
                </a:solidFill>
                <a:cs typeface="Arial" panose="020B0604020202020204" pitchFamily="34" charset="0"/>
              </a:rPr>
              <a:t>Marvel GNU 1.2 or later</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0</TotalTime>
  <Words>1557</Words>
  <Application>Microsoft Office PowerPoint</Application>
  <PresentationFormat>Bildschirmpräsentation (4:3)</PresentationFormat>
  <Paragraphs>290</Paragraphs>
  <Slides>59</Slides>
  <Notes>50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59</vt:i4>
      </vt:variant>
    </vt:vector>
  </HeadingPairs>
  <TitlesOfParts>
    <vt:vector size="65" baseType="lpstr">
      <vt:lpstr>Arial</vt:lpstr>
      <vt:lpstr>Times New Roman</vt:lpstr>
      <vt:lpstr>Wingdings</vt:lpstr>
      <vt:lpstr>Symbol</vt:lpstr>
      <vt:lpstr>Verdana</vt:lpstr>
      <vt:lpstr>Standarddesign</vt:lpstr>
      <vt:lpstr>Meine Homepage:</vt:lpstr>
      <vt:lpstr>Leben wir wirklich  in der Endzeit?</vt:lpstr>
      <vt:lpstr>Leben wir wirklich  in der Endzeit? </vt:lpstr>
      <vt:lpstr>Was bedeutet der Ausdruck „Endzeit“?</vt:lpstr>
      <vt:lpstr>Der Messias</vt:lpstr>
      <vt:lpstr>Die zwei Erscheinungen des Messias</vt:lpstr>
      <vt:lpstr>Folgen der Verwerfung  des Messias</vt:lpstr>
      <vt:lpstr>Folgen der Verwerfung  des Messias</vt:lpstr>
      <vt:lpstr>Folgen der Verwerfung  des Messias </vt:lpstr>
      <vt:lpstr>Die grosse Chance für die  nicht-jüdischen Völker</vt:lpstr>
      <vt:lpstr>Israel in der Zerstreuung</vt:lpstr>
      <vt:lpstr>Die zwei Erscheinungen  von Jesus Christus </vt:lpstr>
      <vt:lpstr>Endzeit: eine Periode von bereits 131 Jahren</vt:lpstr>
      <vt:lpstr>Endzeit: eine Periode von bereits 131 Jahren</vt:lpstr>
      <vt:lpstr>Rückkehr der Juden:  1882 - 2013</vt:lpstr>
      <vt:lpstr>(2) Wiederbelebung des Hebräischen (1881-1922)</vt:lpstr>
      <vt:lpstr>(3) Landkäufe: 1882 - 1940 </vt:lpstr>
      <vt:lpstr>(4) Landkäufe: Benjamin</vt:lpstr>
      <vt:lpstr>(5) Landkäufe: Jerusalem</vt:lpstr>
      <vt:lpstr>(6) Landkäufe: Gebirge</vt:lpstr>
      <vt:lpstr>(7) Landkäufe: Schefela</vt:lpstr>
      <vt:lpstr>(8) Landkäufe: Negev</vt:lpstr>
      <vt:lpstr>(9) Wiederaufbau alttestamentlicher Städte</vt:lpstr>
      <vt:lpstr>(10) Weinberge und Wein</vt:lpstr>
      <vt:lpstr>(11) Obstplantagen</vt:lpstr>
      <vt:lpstr>(12) Ausländische Reben</vt:lpstr>
      <vt:lpstr>(13) Atheismus  und Sozialismus</vt:lpstr>
      <vt:lpstr>(14) Die Wüste blüht auf </vt:lpstr>
      <vt:lpstr>(15) Gründung des Staates Israel: 14. Mai 1948 </vt:lpstr>
      <vt:lpstr>(16) Gründung des Staates inmitten kriegerischer Ereignisse 1948 </vt:lpstr>
      <vt:lpstr>(17) Das Ziel der Feinde:  Die Auslöschung Israels</vt:lpstr>
      <vt:lpstr>(18) Bündnis der Feinde Israels:  Die Arabische Liga</vt:lpstr>
      <vt:lpstr>(19) Bündnis der Feinde Israels: Jordanien</vt:lpstr>
      <vt:lpstr>(20) Bündnis der Feinde Israels: Saudi-Arabien / Nord-Jemen</vt:lpstr>
      <vt:lpstr>(21) Bündnis der Feinde Israels: Libanon</vt:lpstr>
      <vt:lpstr>(22) Bündnis der Feinde Israels: Syrien</vt:lpstr>
      <vt:lpstr>(23) Bündnis der Feinde Israels: Gaza-Streifen</vt:lpstr>
      <vt:lpstr>(24) Bündnis der Feinde Israels: Ägypten</vt:lpstr>
      <vt:lpstr>(25) Bündnis der Feinde Israels: (Nord)-Irak</vt:lpstr>
      <vt:lpstr>(26) Die Eroberung Zions:  7. Juni 1967  </vt:lpstr>
      <vt:lpstr>(27) Flucht und (28) Auszug der Juden aus dem Irak</vt:lpstr>
      <vt:lpstr>(29) Flucht u. Auszug vor der Katastrophe über Irak</vt:lpstr>
      <vt:lpstr>(30) Armee vom Ende der Welt her gegen Irak: 1991</vt:lpstr>
      <vt:lpstr>(31) Zerstörung des Irak: 1991</vt:lpstr>
      <vt:lpstr>(32) Versammlung vieler Nationen </vt:lpstr>
      <vt:lpstr>(33) Kriegslärm auf den Hügeln</vt:lpstr>
      <vt:lpstr>(34) Eroberung Babyloniens, ein Schock für die Welt: 2003</vt:lpstr>
      <vt:lpstr>(35) Die Eroberung Bagdads </vt:lpstr>
      <vt:lpstr>(36) Tigris-Übergänge besetzt</vt:lpstr>
      <vt:lpstr>(37) Die Paläste sind ausgebrannt</vt:lpstr>
      <vt:lpstr>(38) Plötzliches Ende  der Kämpfe: 2003 </vt:lpstr>
      <vt:lpstr>(39) Die Schutzräume bombardiert</vt:lpstr>
      <vt:lpstr>(40) Babyloniens Reichtum in der Hand seiner Feinde</vt:lpstr>
      <vt:lpstr>Schlussfolgerungen</vt:lpstr>
      <vt:lpstr>Lasst euch versöhnen mit Gott! (2Kor 5,20)</vt:lpstr>
      <vt:lpstr>Jesus Christus starb  für mich am Kreuz!</vt:lpstr>
      <vt:lpstr>PowerPoint-Präsentation</vt:lpstr>
      <vt:lpstr>PowerPoint-Präsentation</vt:lpstr>
      <vt:lpstr>FB = Freies Bild (public domain)  Bibelzitate:  Elberfelder 1905 (leicht überarbeitet von RL)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Wim Hoddenbagh</dc:creator>
  <cp:lastModifiedBy>Christoph Berger</cp:lastModifiedBy>
  <cp:revision>535</cp:revision>
  <dcterms:created xsi:type="dcterms:W3CDTF">2001-11-21T14:59:48Z</dcterms:created>
  <dcterms:modified xsi:type="dcterms:W3CDTF">2014-08-25T08:52:41Z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0008008c570000000000010251300207b74006b004c800</vt:lpwstr>
  </property>
</Properties>
</file>