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3"/>
  </p:notesMasterIdLst>
  <p:handoutMasterIdLst>
    <p:handoutMasterId r:id="rId64"/>
  </p:handoutMasterIdLst>
  <p:sldIdLst>
    <p:sldId id="447" r:id="rId3"/>
    <p:sldId id="448" r:id="rId4"/>
    <p:sldId id="438" r:id="rId5"/>
    <p:sldId id="273" r:id="rId6"/>
    <p:sldId id="380" r:id="rId7"/>
    <p:sldId id="387" r:id="rId8"/>
    <p:sldId id="388"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389" r:id="rId27"/>
    <p:sldId id="378" r:id="rId28"/>
    <p:sldId id="274" r:id="rId29"/>
    <p:sldId id="275" r:id="rId30"/>
    <p:sldId id="276" r:id="rId31"/>
    <p:sldId id="277" r:id="rId32"/>
    <p:sldId id="363" r:id="rId33"/>
    <p:sldId id="278" r:id="rId34"/>
    <p:sldId id="407" r:id="rId35"/>
    <p:sldId id="408" r:id="rId36"/>
    <p:sldId id="413" r:id="rId37"/>
    <p:sldId id="414" r:id="rId38"/>
    <p:sldId id="415" r:id="rId39"/>
    <p:sldId id="416" r:id="rId40"/>
    <p:sldId id="417" r:id="rId41"/>
    <p:sldId id="421" r:id="rId42"/>
    <p:sldId id="420" r:id="rId43"/>
    <p:sldId id="418" r:id="rId44"/>
    <p:sldId id="424" r:id="rId45"/>
    <p:sldId id="422" r:id="rId46"/>
    <p:sldId id="383" r:id="rId47"/>
    <p:sldId id="386" r:id="rId48"/>
    <p:sldId id="425" r:id="rId49"/>
    <p:sldId id="426" r:id="rId50"/>
    <p:sldId id="428" r:id="rId51"/>
    <p:sldId id="431" r:id="rId52"/>
    <p:sldId id="433" r:id="rId53"/>
    <p:sldId id="436" r:id="rId54"/>
    <p:sldId id="432" r:id="rId55"/>
    <p:sldId id="434" r:id="rId56"/>
    <p:sldId id="435" r:id="rId57"/>
    <p:sldId id="429" r:id="rId58"/>
    <p:sldId id="343" r:id="rId59"/>
    <p:sldId id="344" r:id="rId60"/>
    <p:sldId id="345" r:id="rId61"/>
    <p:sldId id="347" r:id="rId6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DFE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102" d="100"/>
          <a:sy n="102" d="100"/>
        </p:scale>
        <p:origin x="138" y="7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2" d="100"/>
          <a:sy n="82" d="100"/>
        </p:scale>
        <p:origin x="14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de-DE" smtClean="0"/>
              <a:t>27.09.2016</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de-DE" smtClean="0"/>
              <a:t>‹Nr.›</a:t>
            </a:fld>
            <a:endParaRPr lang="de-DE"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de-DE" smtClean="0"/>
              <a:t>27.09.2016</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Kopfzeil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de-DE" smtClean="0"/>
              <a:t>‹Nr.›</a:t>
            </a:fld>
            <a:endParaRPr lang="de-DE"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382588" y="695325"/>
            <a:ext cx="6092825" cy="3429000"/>
          </a:xfrm>
          <a:solidFill>
            <a:srgbClr val="FFFFFF"/>
          </a:solidFill>
          <a:ln/>
        </p:spPr>
      </p:sp>
      <p:sp>
        <p:nvSpPr>
          <p:cNvPr id="1741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93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CE3873-9C98-4634-8764-048F65BB0E9E}" type="slidenum">
              <a:rPr lang="de-DE" altLang="de-DE"/>
              <a:pPr eaLnBrk="1" hangingPunct="1"/>
              <a:t>24</a:t>
            </a:fld>
            <a:endParaRPr lang="de-DE" altLang="de-DE"/>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04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25</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0022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26</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51124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27</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00124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28</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81427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29</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79021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30</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667948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31</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76188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6571E9E-C536-44D3-AD9F-AC1BD381B942}" type="slidenum">
              <a:rPr lang="de-DE" smtClean="0"/>
              <a:pPr/>
              <a:t>38</a:t>
            </a:fld>
            <a:endParaRPr lang="de-DE"/>
          </a:p>
        </p:txBody>
      </p:sp>
    </p:spTree>
    <p:extLst>
      <p:ext uri="{BB962C8B-B14F-4D97-AF65-F5344CB8AC3E}">
        <p14:creationId xmlns:p14="http://schemas.microsoft.com/office/powerpoint/2010/main" val="7417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43</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02156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987899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45</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218383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46</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08629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47</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22474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48</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917198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50</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838777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51</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920210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53</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23423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54</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97515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A9A6CDD-39FD-43E1-A0BC-A87035DFD8E9}" type="slidenum">
              <a:rPr lang="de-DE" altLang="de-DE">
                <a:latin typeface="Arial" panose="020B0604020202020204" pitchFamily="34" charset="0"/>
              </a:rPr>
              <a:pPr eaLnBrk="1" hangingPunct="1"/>
              <a:t>55</a:t>
            </a:fld>
            <a:endParaRPr lang="de-DE" altLang="de-DE">
              <a:latin typeface="Arial" panose="020B0604020202020204"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49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7807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6</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71899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7</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83707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76E857-90D7-40FC-AA37-AC3449A2FF9B}" type="slidenum">
              <a:rPr lang="de-DE" altLang="de-DE"/>
              <a:pPr eaLnBrk="1" hangingPunct="1"/>
              <a:t>19</a:t>
            </a:fld>
            <a:endParaRPr lang="de-DE" altLang="de-DE"/>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61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376ADD-27A5-4C19-89F3-B22A6778E3B7}" type="slidenum">
              <a:rPr lang="de-DE" altLang="de-DE"/>
              <a:pPr eaLnBrk="1" hangingPunct="1"/>
              <a:t>21</a:t>
            </a:fld>
            <a:endParaRPr lang="de-DE" altLang="de-DE"/>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07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76E857-90D7-40FC-AA37-AC3449A2FF9B}" type="slidenum">
              <a:rPr lang="de-DE" altLang="de-DE"/>
              <a:pPr eaLnBrk="1" hangingPunct="1"/>
              <a:t>22</a:t>
            </a:fld>
            <a:endParaRPr lang="de-DE" altLang="de-DE"/>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62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683A29-E52B-4E9A-A751-99E958B5CFC7}" type="slidenum">
              <a:rPr lang="de-DE" altLang="de-DE"/>
              <a:pPr eaLnBrk="1" hangingPunct="1"/>
              <a:t>23</a:t>
            </a:fld>
            <a:endParaRPr lang="de-DE" altLang="de-DE"/>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14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 name="Freihandform 4"/>
          <p:cNvSpPr>
            <a:spLocks noEditPoints="1"/>
          </p:cNvSpPr>
          <p:nvPr/>
        </p:nvSpPr>
        <p:spPr bwMode="auto">
          <a:xfrm>
            <a:off x="3808412"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de-DE" dirty="0">
              <a:solidFill>
                <a:schemeClr val="lt1"/>
              </a:solidFill>
            </a:endParaRPr>
          </a:p>
        </p:txBody>
      </p:sp>
      <p:sp>
        <p:nvSpPr>
          <p:cNvPr id="2" name="Titel 1"/>
          <p:cNvSpPr>
            <a:spLocks noGrp="1"/>
          </p:cNvSpPr>
          <p:nvPr>
            <p:ph type="ctrTitle"/>
          </p:nvPr>
        </p:nvSpPr>
        <p:spPr>
          <a:xfrm>
            <a:off x="1217613" y="1828799"/>
            <a:ext cx="9753600" cy="3048001"/>
          </a:xfrm>
        </p:spPr>
        <p:txBody>
          <a:bodyPr>
            <a:normAutofit/>
          </a:bodyPr>
          <a:lstStyle>
            <a:lvl1pPr>
              <a:defRPr sz="4400"/>
            </a:lvl1pPr>
          </a:lstStyle>
          <a:p>
            <a:r>
              <a:rPr lang="de-DE" smtClean="0"/>
              <a:t>Titelmasterformat durch Klicken bearbeiten</a:t>
            </a:r>
            <a:endParaRPr lang="de-DE" dirty="0"/>
          </a:p>
        </p:txBody>
      </p:sp>
      <p:sp>
        <p:nvSpPr>
          <p:cNvPr id="3" name="Untertitel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6898" y="685800"/>
            <a:ext cx="2134315" cy="5486400"/>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162" y="609600"/>
            <a:ext cx="10360501"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162" y="1981200"/>
            <a:ext cx="5078677"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5986" y="1981200"/>
            <a:ext cx="5078677"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0EFCCCB7-7F57-4FBF-8E9A-5FD3997BD038}" type="slidenum">
              <a:rPr lang="de-DE" altLang="de-DE"/>
              <a:pPr/>
              <a:t>‹Nr.›</a:t>
            </a:fld>
            <a:endParaRPr lang="de-DE" altLang="de-DE"/>
          </a:p>
        </p:txBody>
      </p:sp>
    </p:spTree>
    <p:extLst>
      <p:ext uri="{BB962C8B-B14F-4D97-AF65-F5344CB8AC3E}">
        <p14:creationId xmlns:p14="http://schemas.microsoft.com/office/powerpoint/2010/main" val="48161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ild L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75058" y="1892829"/>
            <a:ext cx="4185246" cy="4114800"/>
          </a:xfrm>
        </p:spPr>
        <p:txBody>
          <a:bodyPr/>
          <a:lstStyle>
            <a:lvl1pPr marL="0" indent="0">
              <a:buNone/>
              <a:defRPr sz="4266"/>
            </a:lvl1pPr>
            <a:lvl2pPr marL="609448" indent="0">
              <a:buNone/>
              <a:defRPr sz="3732"/>
            </a:lvl2pPr>
            <a:lvl3pPr marL="1218895" indent="0">
              <a:buNone/>
              <a:defRPr sz="3199"/>
            </a:lvl3pPr>
            <a:lvl4pPr marL="1828343" indent="0">
              <a:buNone/>
              <a:defRPr sz="2666"/>
            </a:lvl4pPr>
            <a:lvl5pPr marL="2437790" indent="0">
              <a:buNone/>
              <a:defRPr sz="2666"/>
            </a:lvl5pPr>
            <a:lvl6pPr marL="3047238" indent="0">
              <a:buNone/>
              <a:defRPr sz="2666"/>
            </a:lvl6pPr>
            <a:lvl7pPr marL="3656686" indent="0">
              <a:buNone/>
              <a:defRPr sz="2666"/>
            </a:lvl7pPr>
            <a:lvl8pPr marL="4266133" indent="0">
              <a:buNone/>
              <a:defRPr sz="2666"/>
            </a:lvl8pPr>
            <a:lvl9pPr marL="4875581" indent="0">
              <a:buNone/>
              <a:defRPr sz="2666"/>
            </a:lvl9pPr>
          </a:lstStyle>
          <a:p>
            <a:endParaRPr lang="de-DE"/>
          </a:p>
        </p:txBody>
      </p:sp>
      <p:sp>
        <p:nvSpPr>
          <p:cNvPr id="4" name="Textplatzhalter 3"/>
          <p:cNvSpPr>
            <a:spLocks noGrp="1"/>
          </p:cNvSpPr>
          <p:nvPr>
            <p:ph type="body" sz="half" idx="2"/>
          </p:nvPr>
        </p:nvSpPr>
        <p:spPr>
          <a:xfrm>
            <a:off x="6286384" y="1892829"/>
            <a:ext cx="5471183" cy="4032448"/>
          </a:xfrm>
        </p:spPr>
        <p:txBody>
          <a:bodyPr/>
          <a:lstStyle>
            <a:lvl1pPr marL="0" indent="0">
              <a:buNone/>
              <a:defRPr sz="1866"/>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D6F78ABC-6D20-40C0-BF46-059796A1A708}" type="datetimeFigureOut">
              <a:rPr lang="de-DE" smtClean="0"/>
              <a:pPr/>
              <a:t>27.09.2016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9F86883-76D1-4762-B616-F7B4C6E17DF6}" type="slidenum">
              <a:rPr lang="de-DE" smtClean="0"/>
              <a:pPr/>
              <a:t>‹Nr.›</a:t>
            </a:fld>
            <a:endParaRPr lang="de-DE"/>
          </a:p>
        </p:txBody>
      </p:sp>
      <p:sp>
        <p:nvSpPr>
          <p:cNvPr id="9" name="Titel 1"/>
          <p:cNvSpPr>
            <a:spLocks noGrp="1"/>
          </p:cNvSpPr>
          <p:nvPr>
            <p:ph type="title"/>
          </p:nvPr>
        </p:nvSpPr>
        <p:spPr>
          <a:xfrm>
            <a:off x="1487101" y="260648"/>
            <a:ext cx="10462437" cy="768085"/>
          </a:xfrm>
        </p:spPr>
        <p:txBody>
          <a:bodyPr/>
          <a:lstStyle>
            <a:lvl1pPr>
              <a:defRPr>
                <a:effectLst/>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27615036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441" y="274639"/>
            <a:ext cx="10969943"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441" y="1600201"/>
            <a:ext cx="5383398"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195986" y="1600201"/>
            <a:ext cx="5383398"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DAA5FABC-49AB-4DDA-94FD-C1CE78A64D2E}" type="slidenum">
              <a:rPr lang="de-DE" altLang="de-DE"/>
              <a:pPr>
                <a:defRPr/>
              </a:pPr>
              <a:t>‹Nr.›</a:t>
            </a:fld>
            <a:endParaRPr lang="de-DE" altLang="de-DE"/>
          </a:p>
        </p:txBody>
      </p:sp>
      <p:sp>
        <p:nvSpPr>
          <p:cNvPr id="7" name="Rectangle 14"/>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77524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217614" y="3429000"/>
            <a:ext cx="9753600" cy="2362199"/>
          </a:xfrm>
        </p:spPr>
        <p:txBody>
          <a:bodyPr anchor="b">
            <a:normAutofit/>
          </a:bodyPr>
          <a:lstStyle>
            <a:lvl1pPr algn="l">
              <a:defRPr sz="4400" b="0" cap="all"/>
            </a:lvl1pPr>
          </a:lstStyle>
          <a:p>
            <a:r>
              <a:rPr lang="de-DE" smtClean="0"/>
              <a:t>Titelmasterformat durch Klicken bearbeiten</a:t>
            </a:r>
            <a:endParaRPr lang="de-DE" dirty="0"/>
          </a:p>
        </p:txBody>
      </p:sp>
      <p:sp>
        <p:nvSpPr>
          <p:cNvPr id="3" name="Textplatzhalt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217614" y="274638"/>
            <a:ext cx="9753600" cy="1325562"/>
          </a:xfrm>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2" name="Titel 1"/>
          <p:cNvSpPr>
            <a:spLocks noGrp="1"/>
          </p:cNvSpPr>
          <p:nvPr>
            <p:ph type="title"/>
          </p:nvPr>
        </p:nvSpPr>
        <p:spPr>
          <a:xfrm>
            <a:off x="684213" y="685800"/>
            <a:ext cx="3886200" cy="4038600"/>
          </a:xfrm>
        </p:spPr>
        <p:txBody>
          <a:bodyPr anchor="b">
            <a:noAutofit/>
          </a:bodyPr>
          <a:lstStyle>
            <a:lvl1pPr algn="l">
              <a:defRPr sz="4000" b="0"/>
            </a:lvl1pPr>
          </a:lstStyle>
          <a:p>
            <a:r>
              <a:rPr lang="de-DE" smtClean="0"/>
              <a:t>Titelmasterformat durch Klicken bearbeiten</a:t>
            </a:r>
            <a:endParaRPr lang="de-DE" dirty="0"/>
          </a:p>
        </p:txBody>
      </p:sp>
      <p:sp>
        <p:nvSpPr>
          <p:cNvPr id="3" name="Inhaltsplatzhalt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2" name="Titel 1"/>
          <p:cNvSpPr>
            <a:spLocks noGrp="1"/>
          </p:cNvSpPr>
          <p:nvPr>
            <p:ph type="title"/>
          </p:nvPr>
        </p:nvSpPr>
        <p:spPr>
          <a:xfrm>
            <a:off x="684213" y="685800"/>
            <a:ext cx="3886200" cy="4038600"/>
          </a:xfrm>
        </p:spPr>
        <p:txBody>
          <a:bodyPr anchor="b">
            <a:noAutofit/>
          </a:bodyPr>
          <a:lstStyle>
            <a:lvl1pPr algn="l">
              <a:defRPr sz="4000"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DF33987-6305-4E2A-BF18-EF013ECE927B}" type="datetimeFigureOut">
              <a:rPr lang="de-DE" smtClean="0"/>
              <a:t>27.09.2016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de-DE" smtClean="0"/>
              <a:pPr/>
              <a:t>27.09.2016</a:t>
            </a:fld>
            <a:endParaRPr lang="de-DE" dirty="0"/>
          </a:p>
        </p:txBody>
      </p:sp>
      <p:sp>
        <p:nvSpPr>
          <p:cNvPr id="5" name="Fußzeilenplatzhalt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de-DE" dirty="0"/>
          </a:p>
        </p:txBody>
      </p:sp>
      <p:sp>
        <p:nvSpPr>
          <p:cNvPr id="6" name="Foliennummernplatzhalt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de-DE" smtClean="0"/>
              <a:pPr/>
              <a:t>‹Nr.›</a:t>
            </a:fld>
            <a:endParaRPr lang="de-DE"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7/7f/UN_Partition_Plan_Palestine.p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rogerliebi.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3/3f/1948_arab_israeli_war_-_May15-June10.jpg"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e/ed/Israel-1947-1949.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6/6f/Earth_Eastern_Hemisphere.j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en/3/3d/First_century_palestine.gi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solidFill>
            <a:schemeClr val="accent1"/>
          </a:solidFill>
        </p:spPr>
        <p:txBody>
          <a:bodyPr/>
          <a:lstStyle/>
          <a:p>
            <a:pPr eaLnBrk="1" hangingPunct="1">
              <a:defRPr/>
            </a:pPr>
            <a:r>
              <a:rPr lang="de-DE" dirty="0"/>
              <a:t>Meine Homepage:</a:t>
            </a:r>
          </a:p>
        </p:txBody>
      </p:sp>
      <p:sp>
        <p:nvSpPr>
          <p:cNvPr id="15363" name="Rectangle 3"/>
          <p:cNvSpPr>
            <a:spLocks noGrp="1" noChangeArrowheads="1"/>
          </p:cNvSpPr>
          <p:nvPr>
            <p:ph type="body" idx="1"/>
          </p:nvPr>
        </p:nvSpPr>
        <p:spPr>
          <a:xfrm>
            <a:off x="1943101" y="2060848"/>
            <a:ext cx="8302625" cy="5400675"/>
          </a:xfrm>
        </p:spPr>
        <p:txBody>
          <a:bodyPr/>
          <a:lstStyle/>
          <a:p>
            <a:pPr algn="ctr" eaLnBrk="1" hangingPunct="1"/>
            <a:r>
              <a:rPr lang="de-DE" altLang="de-DE" b="1" dirty="0" smtClean="0">
                <a:solidFill>
                  <a:srgbClr val="FF3300"/>
                </a:solidFill>
              </a:rPr>
              <a:t>Herzlich willkommen!</a:t>
            </a:r>
          </a:p>
          <a:p>
            <a:pPr eaLnBrk="1" hangingPunct="1">
              <a:buFontTx/>
              <a:buNone/>
            </a:pPr>
            <a:endParaRPr lang="de-DE" altLang="de-DE" b="1" dirty="0" smtClean="0">
              <a:solidFill>
                <a:srgbClr val="FF3300"/>
              </a:solidFill>
            </a:endParaRPr>
          </a:p>
          <a:p>
            <a:pPr algn="ctr" eaLnBrk="1" hangingPunct="1">
              <a:buFontTx/>
              <a:buNone/>
            </a:pPr>
            <a:r>
              <a:rPr lang="de-DE" altLang="de-DE" b="1" dirty="0" smtClean="0">
                <a:solidFill>
                  <a:srgbClr val="FF3300"/>
                </a:solidFill>
                <a:hlinkClick r:id="rId2"/>
              </a:rPr>
              <a:t>www.rogerliebi.ch</a:t>
            </a:r>
            <a:endParaRPr lang="de-DE" altLang="de-DE" b="1" dirty="0" smtClean="0">
              <a:solidFill>
                <a:srgbClr val="FF3300"/>
              </a:solidFill>
            </a:endParaRPr>
          </a:p>
          <a:p>
            <a:pPr eaLnBrk="1" hangingPunct="1">
              <a:buFontTx/>
              <a:buNone/>
            </a:pPr>
            <a:endParaRPr lang="de-DE" altLang="de-DE" b="1" dirty="0" smtClean="0">
              <a:solidFill>
                <a:srgbClr val="FF3300"/>
              </a:solidFill>
            </a:endParaRPr>
          </a:p>
          <a:p>
            <a:pPr eaLnBrk="1" hangingPunct="1"/>
            <a:r>
              <a:rPr lang="de-DE" altLang="de-DE" b="1" dirty="0" smtClean="0"/>
              <a:t>Veranstaltungskalender</a:t>
            </a:r>
          </a:p>
          <a:p>
            <a:pPr eaLnBrk="1" hangingPunct="1"/>
            <a:r>
              <a:rPr lang="de-DE" altLang="de-DE" b="1" dirty="0" smtClean="0"/>
              <a:t>Mehr als 100 Skripte zum Gratis-Download</a:t>
            </a:r>
          </a:p>
          <a:p>
            <a:pPr eaLnBrk="1" hangingPunct="1"/>
            <a:r>
              <a:rPr lang="de-DE" altLang="de-DE" b="1" dirty="0" smtClean="0"/>
              <a:t>Shop: CDs, Bücher</a:t>
            </a:r>
          </a:p>
          <a:p>
            <a:pPr eaLnBrk="1" hangingPunct="1">
              <a:buFontTx/>
              <a:buNone/>
            </a:pPr>
            <a:endParaRPr lang="de-DE" altLang="de-DE" b="1" dirty="0" smtClean="0"/>
          </a:p>
        </p:txBody>
      </p:sp>
    </p:spTree>
    <p:extLst>
      <p:ext uri="{BB962C8B-B14F-4D97-AF65-F5344CB8AC3E}">
        <p14:creationId xmlns:p14="http://schemas.microsoft.com/office/powerpoint/2010/main" val="353877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half" idx="2"/>
          </p:nvPr>
        </p:nvSpPr>
        <p:spPr>
          <a:xfrm>
            <a:off x="1775058" y="3141043"/>
            <a:ext cx="6071532" cy="3359498"/>
          </a:xfrm>
        </p:spPr>
        <p:txBody>
          <a:bodyPr>
            <a:normAutofit/>
          </a:bodyPr>
          <a:lstStyle/>
          <a:p>
            <a:pPr>
              <a:defRPr/>
            </a:pPr>
            <a:r>
              <a:rPr lang="de-DE" altLang="de-DE" sz="3732" b="1" dirty="0">
                <a:solidFill>
                  <a:srgbClr val="FFCC00"/>
                </a:solidFill>
              </a:rPr>
              <a:t> </a:t>
            </a:r>
            <a:r>
              <a:rPr lang="de-DE" altLang="de-DE" sz="3199" dirty="0">
                <a:effectLst>
                  <a:outerShdw blurRad="38100" dist="38100" dir="2700000" algn="tl">
                    <a:srgbClr val="000000">
                      <a:alpha val="43137"/>
                    </a:srgbClr>
                  </a:outerShdw>
                </a:effectLst>
              </a:rPr>
              <a:t>5. Mose 28,64:</a:t>
            </a:r>
          </a:p>
          <a:p>
            <a:pPr>
              <a:defRPr/>
            </a:pPr>
            <a:r>
              <a:rPr lang="de-DE" altLang="de-DE" sz="3199" dirty="0">
                <a:solidFill>
                  <a:schemeClr val="tx2"/>
                </a:solidFill>
                <a:effectLst>
                  <a:outerShdw blurRad="38100" dist="38100" dir="2700000" algn="tl">
                    <a:srgbClr val="000000">
                      <a:alpha val="43137"/>
                    </a:srgbClr>
                  </a:outerShdw>
                </a:effectLst>
              </a:rPr>
              <a:t>Und der HERR wird dich </a:t>
            </a:r>
            <a:r>
              <a:rPr lang="de-DE" altLang="de-DE" sz="3199" dirty="0">
                <a:solidFill>
                  <a:schemeClr val="accent6"/>
                </a:solidFill>
                <a:effectLst>
                  <a:outerShdw blurRad="38100" dist="38100" dir="2700000" algn="tl">
                    <a:srgbClr val="000000">
                      <a:alpha val="43137"/>
                    </a:srgbClr>
                  </a:outerShdw>
                </a:effectLst>
              </a:rPr>
              <a:t>unter alle Völker zerstreuen</a:t>
            </a:r>
            <a:r>
              <a:rPr lang="de-DE" altLang="de-DE" sz="3199" dirty="0">
                <a:effectLst>
                  <a:outerShdw blurRad="38100" dist="38100" dir="2700000" algn="tl">
                    <a:srgbClr val="000000">
                      <a:alpha val="43137"/>
                    </a:srgbClr>
                  </a:outerShdw>
                </a:effectLst>
              </a:rPr>
              <a:t>, </a:t>
            </a:r>
            <a:r>
              <a:rPr lang="de-DE" altLang="de-DE" sz="3199" dirty="0">
                <a:solidFill>
                  <a:schemeClr val="tx2"/>
                </a:solidFill>
                <a:effectLst>
                  <a:outerShdw blurRad="38100" dist="38100" dir="2700000" algn="tl">
                    <a:srgbClr val="000000">
                      <a:alpha val="43137"/>
                    </a:srgbClr>
                  </a:outerShdw>
                </a:effectLst>
              </a:rPr>
              <a:t>von einem Ende der Erde bis zum anderen Ende der Erde; … </a:t>
            </a:r>
            <a:endParaRPr lang="de-DE" altLang="de-DE" sz="3732" dirty="0">
              <a:solidFill>
                <a:schemeClr val="tx2"/>
              </a:solidFill>
              <a:effectLst>
                <a:outerShdw blurRad="38100" dist="38100" dir="2700000" algn="tl">
                  <a:srgbClr val="000000">
                    <a:alpha val="43137"/>
                  </a:srgbClr>
                </a:outerShdw>
              </a:effectLst>
            </a:endParaRPr>
          </a:p>
        </p:txBody>
      </p:sp>
      <p:sp>
        <p:nvSpPr>
          <p:cNvPr id="10" name="Rectangle 3"/>
          <p:cNvSpPr txBox="1">
            <a:spLocks noChangeArrowheads="1"/>
          </p:cNvSpPr>
          <p:nvPr/>
        </p:nvSpPr>
        <p:spPr>
          <a:xfrm>
            <a:off x="1871043" y="1605273"/>
            <a:ext cx="4703298" cy="2214523"/>
          </a:xfrm>
          <a:prstGeom prst="rect">
            <a:avLst/>
          </a:prstGeom>
        </p:spPr>
        <p:txBody>
          <a:bodyPr vert="horz" lIns="121888" tIns="60944" rIns="121888" bIns="60944"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defRPr/>
            </a:pPr>
            <a:r>
              <a:rPr lang="de-DE" sz="3199" dirty="0">
                <a:effectLst>
                  <a:outerShdw blurRad="38100" dist="38100" dir="2700000" algn="tl">
                    <a:srgbClr val="000000">
                      <a:alpha val="43137"/>
                    </a:srgbClr>
                  </a:outerShdw>
                </a:effectLst>
              </a:rPr>
              <a:t>Zerstreuung unter alle Völker der Welt </a:t>
            </a:r>
          </a:p>
        </p:txBody>
      </p:sp>
      <p:pic>
        <p:nvPicPr>
          <p:cNvPr id="8" name="Picture 5" descr="Rotating_earth_%28large%29"/>
          <p:cNvPicPr>
            <a:picLocks noGrp="1" noChangeAspect="1" noChangeArrowheads="1" noCrop="1"/>
          </p:cNvPicPr>
          <p:nvPr>
            <p:ph type="pic" idx="1"/>
          </p:nvPr>
        </p:nvPicPr>
        <p:blipFill>
          <a:blip r:embed="rId2">
            <a:extLst>
              <a:ext uri="{28A0092B-C50C-407E-A947-70E740481C1C}">
                <a14:useLocalDpi xmlns:a14="http://schemas.microsoft.com/office/drawing/2010/main" val="0"/>
              </a:ext>
            </a:extLst>
          </a:blip>
          <a:srcRect t="859" b="859"/>
          <a:stretch>
            <a:fillRect/>
          </a:stretch>
        </p:blipFill>
        <p:spPr>
          <a:xfrm>
            <a:off x="8110111" y="1413302"/>
            <a:ext cx="2975556" cy="2924709"/>
          </a:xfrm>
          <a:effectLst>
            <a:softEdge rad="112500"/>
          </a:effectLst>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8902724" y="4338011"/>
            <a:ext cx="199285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pPr>
            <a:r>
              <a:rPr lang="de-CH" altLang="de-DE" sz="1333" dirty="0">
                <a:latin typeface="Arial" pitchFamily="34" charset="0"/>
              </a:rPr>
              <a:t>Marvel GNU 1.2 </a:t>
            </a:r>
            <a:r>
              <a:rPr lang="de-CH" altLang="de-DE" sz="1333" dirty="0" err="1">
                <a:latin typeface="Arial" pitchFamily="34" charset="0"/>
              </a:rPr>
              <a:t>or</a:t>
            </a:r>
            <a:r>
              <a:rPr lang="de-CH" altLang="de-DE" sz="1333" dirty="0">
                <a:latin typeface="Arial" pitchFamily="34" charset="0"/>
              </a:rPr>
              <a:t> </a:t>
            </a:r>
            <a:r>
              <a:rPr lang="de-CH" altLang="de-DE" sz="1333" dirty="0" err="1">
                <a:latin typeface="Arial" pitchFamily="34" charset="0"/>
              </a:rPr>
              <a:t>later</a:t>
            </a:r>
            <a:endParaRPr lang="de-DE" altLang="de-DE" sz="1333" dirty="0">
              <a:latin typeface="Arial" pitchFamily="34" charset="0"/>
            </a:endParaRPr>
          </a:p>
        </p:txBody>
      </p:sp>
      <p:sp>
        <p:nvSpPr>
          <p:cNvPr id="9" name="Textfeld 8"/>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2" name="Rectangle 2"/>
          <p:cNvSpPr>
            <a:spLocks noGrp="1" noChangeArrowheads="1"/>
          </p:cNvSpPr>
          <p:nvPr>
            <p:ph type="title"/>
          </p:nvPr>
        </p:nvSpPr>
        <p:spPr>
          <a:xfrm>
            <a:off x="1533480" y="893"/>
            <a:ext cx="10224086"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konsequenzen</a:t>
            </a:r>
            <a:r>
              <a:rPr lang="fr-FR" dirty="0" smtClean="0">
                <a:solidFill>
                  <a:schemeClr val="accent3"/>
                </a:solidFill>
                <a:effectLst>
                  <a:outerShdw blurRad="38100" dist="38100" dir="2700000" algn="tl">
                    <a:srgbClr val="000000">
                      <a:alpha val="43137"/>
                    </a:srgbClr>
                  </a:outerShdw>
                </a:effectLst>
                <a:latin typeface="Verdana" pitchFamily="34" charset="0"/>
              </a:rPr>
              <a:t> der </a:t>
            </a:r>
            <a:r>
              <a:rPr lang="fr-FR" dirty="0" err="1" smtClean="0">
                <a:solidFill>
                  <a:schemeClr val="accent3"/>
                </a:solidFill>
                <a:effectLst>
                  <a:outerShdw blurRad="38100" dist="38100" dir="2700000" algn="tl">
                    <a:srgbClr val="000000">
                      <a:alpha val="43137"/>
                    </a:srgbClr>
                  </a:outerShdw>
                </a:effectLst>
                <a:latin typeface="Verdana" pitchFamily="34" charset="0"/>
              </a:rPr>
              <a:t>verwerfung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3" name="Textfeld 12"/>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4" name="Textfeld 13"/>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045427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1583086" y="1317315"/>
            <a:ext cx="6143082" cy="5279212"/>
          </a:xfrm>
        </p:spPr>
        <p:txBody>
          <a:bodyPr>
            <a:normAutofit lnSpcReduction="10000"/>
          </a:bodyPr>
          <a:lstStyle/>
          <a:p>
            <a:pPr>
              <a:lnSpc>
                <a:spcPct val="90000"/>
              </a:lnSpc>
              <a:defRPr/>
            </a:pPr>
            <a:r>
              <a:rPr lang="de-DE" sz="2399" b="1" dirty="0">
                <a:solidFill>
                  <a:srgbClr val="FFCC00"/>
                </a:solidFill>
              </a:rPr>
              <a:t> </a:t>
            </a:r>
            <a:r>
              <a:rPr lang="de-DE" sz="2133" dirty="0">
                <a:effectLst>
                  <a:outerShdw blurRad="38100" dist="38100" dir="2700000" algn="tl">
                    <a:srgbClr val="000000">
                      <a:alpha val="43137"/>
                    </a:srgbClr>
                  </a:outerShdw>
                </a:effectLst>
              </a:rPr>
              <a:t>5. Mose 28,65-67:</a:t>
            </a:r>
          </a:p>
          <a:p>
            <a:pPr>
              <a:lnSpc>
                <a:spcPct val="90000"/>
              </a:lnSpc>
              <a:defRPr/>
            </a:pPr>
            <a:r>
              <a:rPr lang="de-DE" sz="2399" dirty="0">
                <a:solidFill>
                  <a:schemeClr val="tx2"/>
                </a:solidFill>
                <a:effectLst>
                  <a:outerShdw blurRad="38100" dist="38100" dir="2700000" algn="tl">
                    <a:srgbClr val="000000">
                      <a:alpha val="43137"/>
                    </a:srgbClr>
                  </a:outerShdw>
                </a:effectLst>
              </a:rPr>
              <a:t> Und unter jenen Nationen wirst du </a:t>
            </a:r>
            <a:r>
              <a:rPr lang="de-DE" sz="2399" dirty="0">
                <a:solidFill>
                  <a:schemeClr val="accent6"/>
                </a:solidFill>
                <a:effectLst>
                  <a:outerShdw blurRad="38100" dist="38100" dir="2700000" algn="tl">
                    <a:srgbClr val="000000">
                      <a:alpha val="43137"/>
                    </a:srgbClr>
                  </a:outerShdw>
                </a:effectLst>
              </a:rPr>
              <a:t>nicht rasten, </a:t>
            </a:r>
            <a:r>
              <a:rPr lang="de-DE" sz="2399" dirty="0">
                <a:solidFill>
                  <a:schemeClr val="tx2"/>
                </a:solidFill>
                <a:effectLst>
                  <a:outerShdw blurRad="38100" dist="38100" dir="2700000" algn="tl">
                    <a:srgbClr val="000000">
                      <a:alpha val="43137"/>
                    </a:srgbClr>
                  </a:outerShdw>
                </a:effectLst>
              </a:rPr>
              <a:t>und deine </a:t>
            </a:r>
            <a:r>
              <a:rPr lang="de-DE" sz="2399" dirty="0" err="1">
                <a:solidFill>
                  <a:schemeClr val="tx2"/>
                </a:solidFill>
                <a:effectLst>
                  <a:outerShdw blurRad="38100" dist="38100" dir="2700000" algn="tl">
                    <a:srgbClr val="000000">
                      <a:alpha val="43137"/>
                    </a:srgbClr>
                  </a:outerShdw>
                </a:effectLst>
              </a:rPr>
              <a:t>Fusssohle</a:t>
            </a:r>
            <a:r>
              <a:rPr lang="de-DE" sz="2399" dirty="0">
                <a:solidFill>
                  <a:schemeClr val="tx2"/>
                </a:solidFill>
                <a:effectLst>
                  <a:outerShdw blurRad="38100" dist="38100" dir="2700000" algn="tl">
                    <a:srgbClr val="000000">
                      <a:alpha val="43137"/>
                    </a:srgbClr>
                  </a:outerShdw>
                </a:effectLst>
              </a:rPr>
              <a:t> </a:t>
            </a:r>
            <a:r>
              <a:rPr lang="de-DE" sz="2399" dirty="0">
                <a:solidFill>
                  <a:schemeClr val="accent6"/>
                </a:solidFill>
                <a:effectLst>
                  <a:outerShdw blurRad="38100" dist="38100" dir="2700000" algn="tl">
                    <a:srgbClr val="000000">
                      <a:alpha val="43137"/>
                    </a:srgbClr>
                  </a:outerShdw>
                </a:effectLst>
              </a:rPr>
              <a:t>wird keine Ruhestätte </a:t>
            </a:r>
            <a:r>
              <a:rPr lang="de-DE" sz="2399" dirty="0">
                <a:solidFill>
                  <a:schemeClr val="tx2"/>
                </a:solidFill>
                <a:effectLst>
                  <a:outerShdw blurRad="38100" dist="38100" dir="2700000" algn="tl">
                    <a:srgbClr val="000000">
                      <a:alpha val="43137"/>
                    </a:srgbClr>
                  </a:outerShdw>
                </a:effectLst>
              </a:rPr>
              <a:t>finden; und der HERR wird dir daselbst </a:t>
            </a:r>
            <a:r>
              <a:rPr lang="de-DE" sz="2399" dirty="0">
                <a:solidFill>
                  <a:schemeClr val="accent6"/>
                </a:solidFill>
                <a:effectLst>
                  <a:outerShdw blurRad="38100" dist="38100" dir="2700000" algn="tl">
                    <a:srgbClr val="000000">
                      <a:alpha val="43137"/>
                    </a:srgbClr>
                  </a:outerShdw>
                </a:effectLst>
              </a:rPr>
              <a:t>ein zitterndes Herz </a:t>
            </a:r>
            <a:r>
              <a:rPr lang="de-DE" sz="2399" dirty="0">
                <a:solidFill>
                  <a:schemeClr val="tx2"/>
                </a:solidFill>
                <a:effectLst>
                  <a:outerShdw blurRad="38100" dist="38100" dir="2700000" algn="tl">
                    <a:srgbClr val="000000">
                      <a:alpha val="43137"/>
                    </a:srgbClr>
                  </a:outerShdw>
                </a:effectLst>
              </a:rPr>
              <a:t>geben, </a:t>
            </a:r>
            <a:r>
              <a:rPr lang="de-DE" sz="2399" dirty="0">
                <a:solidFill>
                  <a:schemeClr val="accent6"/>
                </a:solidFill>
                <a:effectLst>
                  <a:outerShdw blurRad="38100" dist="38100" dir="2700000" algn="tl">
                    <a:srgbClr val="000000">
                      <a:alpha val="43137"/>
                    </a:srgbClr>
                  </a:outerShdw>
                </a:effectLst>
              </a:rPr>
              <a:t>Erlöschen der Augen </a:t>
            </a:r>
            <a:r>
              <a:rPr lang="de-DE" sz="2399" dirty="0">
                <a:solidFill>
                  <a:schemeClr val="tx2"/>
                </a:solidFill>
                <a:effectLst>
                  <a:outerShdw blurRad="38100" dist="38100" dir="2700000" algn="tl">
                    <a:srgbClr val="000000">
                      <a:alpha val="43137"/>
                    </a:srgbClr>
                  </a:outerShdw>
                </a:effectLst>
              </a:rPr>
              <a:t>und Verschmachten der Seele. Und </a:t>
            </a:r>
            <a:r>
              <a:rPr lang="de-DE" sz="2399" dirty="0">
                <a:solidFill>
                  <a:schemeClr val="accent6"/>
                </a:solidFill>
                <a:effectLst>
                  <a:outerShdw blurRad="38100" dist="38100" dir="2700000" algn="tl">
                    <a:srgbClr val="000000">
                      <a:alpha val="43137"/>
                    </a:srgbClr>
                  </a:outerShdw>
                </a:effectLst>
              </a:rPr>
              <a:t>dein Leben wird schwebend vor dir hangen, </a:t>
            </a:r>
            <a:r>
              <a:rPr lang="de-DE" sz="2399" dirty="0">
                <a:solidFill>
                  <a:schemeClr val="tx2"/>
                </a:solidFill>
                <a:effectLst>
                  <a:outerShdw blurRad="38100" dist="38100" dir="2700000" algn="tl">
                    <a:srgbClr val="000000">
                      <a:alpha val="43137"/>
                    </a:srgbClr>
                  </a:outerShdw>
                </a:effectLst>
              </a:rPr>
              <a:t>und du wirst dich fürchten Nacht und Tag und deinem Leben nicht trauen. Am Morgen wirst du sagen: Wäre es doch Abend! Und am Abend wirst du sagen: Wäre es doch Morgen! Wegen </a:t>
            </a:r>
            <a:r>
              <a:rPr lang="de-DE" sz="2399" dirty="0">
                <a:solidFill>
                  <a:schemeClr val="accent6"/>
                </a:solidFill>
                <a:effectLst>
                  <a:outerShdw blurRad="38100" dist="38100" dir="2700000" algn="tl">
                    <a:srgbClr val="000000">
                      <a:alpha val="43137"/>
                    </a:srgbClr>
                  </a:outerShdw>
                </a:effectLst>
              </a:rPr>
              <a:t>der Furcht deines Herzens, </a:t>
            </a:r>
            <a:r>
              <a:rPr lang="de-DE" sz="2399" dirty="0">
                <a:solidFill>
                  <a:schemeClr val="tx2"/>
                </a:solidFill>
                <a:effectLst>
                  <a:outerShdw blurRad="38100" dist="38100" dir="2700000" algn="tl">
                    <a:srgbClr val="000000">
                      <a:alpha val="43137"/>
                    </a:srgbClr>
                  </a:outerShdw>
                </a:effectLst>
              </a:rPr>
              <a:t>womit du dich fürchten, und wegen des Anblicks deiner Augen, den du erblicken wirst.</a:t>
            </a:r>
          </a:p>
        </p:txBody>
      </p:sp>
      <p:pic>
        <p:nvPicPr>
          <p:cNvPr id="5" name="Picture 6" descr="File:Stroop Report - Warsaw Ghetto Uprising 06b.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1544" b="1544"/>
          <a:stretch>
            <a:fillRect/>
          </a:stretch>
        </p:blipFill>
        <p:spPr bwMode="auto">
          <a:xfrm>
            <a:off x="7822155" y="1317315"/>
            <a:ext cx="4185676" cy="2880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3"/>
          <p:cNvSpPr txBox="1">
            <a:spLocks noChangeArrowheads="1"/>
          </p:cNvSpPr>
          <p:nvPr/>
        </p:nvSpPr>
        <p:spPr bwMode="auto">
          <a:xfrm>
            <a:off x="7966951" y="3716957"/>
            <a:ext cx="36580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2"/>
                </a:solidFill>
                <a:latin typeface="+mn-lt"/>
                <a:cs typeface="Arial" charset="0"/>
              </a:rPr>
              <a:t>FB</a:t>
            </a:r>
          </a:p>
        </p:txBody>
      </p:sp>
      <p:sp>
        <p:nvSpPr>
          <p:cNvPr id="7" name="Text Box 5"/>
          <p:cNvSpPr txBox="1">
            <a:spLocks noChangeArrowheads="1"/>
          </p:cNvSpPr>
          <p:nvPr/>
        </p:nvSpPr>
        <p:spPr bwMode="auto">
          <a:xfrm>
            <a:off x="7107966" y="4197349"/>
            <a:ext cx="5614054" cy="420564"/>
          </a:xfrm>
          <a:prstGeom prst="rect">
            <a:avLst/>
          </a:prstGeom>
          <a:noFill/>
          <a:ln w="9525" algn="ctr">
            <a:noFill/>
            <a:miter lim="800000"/>
            <a:headEnd/>
            <a:tailEnd/>
          </a:ln>
          <a:effectLst/>
        </p:spPr>
        <p:txBody>
          <a:bodyPr>
            <a:spAutoFit/>
          </a:bodyPr>
          <a:lstStyle/>
          <a:p>
            <a:pPr algn="ctr" eaLnBrk="1" hangingPunct="1">
              <a:defRPr/>
            </a:pPr>
            <a:r>
              <a:rPr lang="de-DE" sz="2133" dirty="0"/>
              <a:t>70 – 1948: ca. 13 Millionen Tote</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konsequenzen</a:t>
            </a:r>
            <a:r>
              <a:rPr lang="fr-FR" dirty="0" smtClean="0">
                <a:solidFill>
                  <a:schemeClr val="accent3"/>
                </a:solidFill>
                <a:effectLst>
                  <a:outerShdw blurRad="38100" dist="38100" dir="2700000" algn="tl">
                    <a:srgbClr val="000000">
                      <a:alpha val="43137"/>
                    </a:srgbClr>
                  </a:outerShdw>
                </a:effectLst>
                <a:latin typeface="Verdana" pitchFamily="34" charset="0"/>
              </a:rPr>
              <a:t> der </a:t>
            </a:r>
            <a:r>
              <a:rPr lang="fr-FR" dirty="0" err="1" smtClean="0">
                <a:solidFill>
                  <a:schemeClr val="accent3"/>
                </a:solidFill>
                <a:effectLst>
                  <a:outerShdw blurRad="38100" dist="38100" dir="2700000" algn="tl">
                    <a:srgbClr val="000000">
                      <a:alpha val="43137"/>
                    </a:srgbClr>
                  </a:outerShdw>
                </a:effectLst>
                <a:latin typeface="Verdana" pitchFamily="34" charset="0"/>
              </a:rPr>
              <a:t>verwerfung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941807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1506170" y="1278494"/>
            <a:ext cx="5375197" cy="5395796"/>
          </a:xfrm>
        </p:spPr>
        <p:txBody>
          <a:bodyPr>
            <a:normAutofit/>
          </a:bodyPr>
          <a:lstStyle/>
          <a:p>
            <a:pPr>
              <a:lnSpc>
                <a:spcPct val="80000"/>
              </a:lnSpc>
              <a:buNone/>
              <a:defRPr/>
            </a:pPr>
            <a:r>
              <a:rPr lang="fr-FR" sz="3199" b="1" dirty="0">
                <a:solidFill>
                  <a:srgbClr val="FFCC00"/>
                </a:solidFill>
              </a:rPr>
              <a:t> 	</a:t>
            </a:r>
            <a:r>
              <a:rPr lang="de-DE" dirty="0" smtClean="0">
                <a:effectLst>
                  <a:outerShdw blurRad="38100" dist="38100" dir="2700000" algn="tl">
                    <a:srgbClr val="000000">
                      <a:alpha val="43137"/>
                    </a:srgbClr>
                  </a:outerShdw>
                </a:effectLst>
              </a:rPr>
              <a:t>Amos </a:t>
            </a:r>
            <a:r>
              <a:rPr lang="de-DE" dirty="0">
                <a:effectLst>
                  <a:outerShdw blurRad="38100" dist="38100" dir="2700000" algn="tl">
                    <a:srgbClr val="000000">
                      <a:alpha val="43137"/>
                    </a:srgbClr>
                  </a:outerShdw>
                </a:effectLst>
              </a:rPr>
              <a:t>9,14-15:</a:t>
            </a:r>
          </a:p>
          <a:p>
            <a:pPr>
              <a:lnSpc>
                <a:spcPct val="80000"/>
              </a:lnSpc>
              <a:buNone/>
              <a:defRPr/>
            </a:pPr>
            <a:r>
              <a:rPr lang="de-DE" dirty="0">
                <a:solidFill>
                  <a:schemeClr val="tx2"/>
                </a:solidFill>
                <a:effectLst>
                  <a:outerShdw blurRad="38100" dist="38100" dir="2700000" algn="tl">
                    <a:srgbClr val="000000">
                      <a:alpha val="43137"/>
                    </a:srgbClr>
                  </a:outerShdw>
                </a:effectLst>
              </a:rPr>
              <a:t>	</a:t>
            </a:r>
            <a:r>
              <a:rPr lang="de-DE" dirty="0" smtClean="0">
                <a:solidFill>
                  <a:schemeClr val="tx2"/>
                </a:solidFill>
                <a:effectLst>
                  <a:outerShdw blurRad="38100" dist="38100" dir="2700000" algn="tl">
                    <a:srgbClr val="000000">
                      <a:alpha val="43137"/>
                    </a:srgbClr>
                  </a:outerShdw>
                </a:effectLst>
              </a:rPr>
              <a:t>Und </a:t>
            </a:r>
            <a:r>
              <a:rPr lang="de-DE" dirty="0">
                <a:solidFill>
                  <a:schemeClr val="tx2"/>
                </a:solidFill>
                <a:effectLst>
                  <a:outerShdw blurRad="38100" dist="38100" dir="2700000" algn="tl">
                    <a:srgbClr val="000000">
                      <a:alpha val="43137"/>
                    </a:srgbClr>
                  </a:outerShdw>
                </a:effectLst>
              </a:rPr>
              <a:t>ich werde das </a:t>
            </a:r>
            <a:r>
              <a:rPr lang="de-DE" dirty="0">
                <a:solidFill>
                  <a:srgbClr val="C00000"/>
                </a:solidFill>
                <a:effectLst>
                  <a:outerShdw blurRad="38100" dist="38100" dir="2700000" algn="tl">
                    <a:srgbClr val="000000">
                      <a:alpha val="43137"/>
                    </a:srgbClr>
                  </a:outerShdw>
                </a:effectLst>
              </a:rPr>
              <a:t>Schicksal meines Volkes Israel wenden</a:t>
            </a:r>
            <a:r>
              <a:rPr lang="de-DE" dirty="0">
                <a:effectLst>
                  <a:outerShdw blurRad="38100" dist="38100" dir="2700000" algn="tl">
                    <a:srgbClr val="000000">
                      <a:alpha val="43137"/>
                    </a:srgbClr>
                  </a:outerShdw>
                </a:effectLst>
              </a:rPr>
              <a:t>;</a:t>
            </a:r>
            <a:r>
              <a:rPr lang="de-DE" dirty="0">
                <a:solidFill>
                  <a:schemeClr val="accent6"/>
                </a:solidFill>
                <a:effectLst>
                  <a:outerShdw blurRad="38100" dist="38100" dir="2700000" algn="tl">
                    <a:srgbClr val="000000">
                      <a:alpha val="43137"/>
                    </a:srgbClr>
                  </a:outerShdw>
                </a:effectLst>
              </a:rPr>
              <a:t> </a:t>
            </a:r>
            <a:r>
              <a:rPr lang="de-DE" dirty="0">
                <a:solidFill>
                  <a:schemeClr val="tx2"/>
                </a:solidFill>
                <a:effectLst>
                  <a:outerShdw blurRad="38100" dist="38100" dir="2700000" algn="tl">
                    <a:srgbClr val="000000">
                      <a:alpha val="43137"/>
                    </a:srgbClr>
                  </a:outerShdw>
                </a:effectLst>
              </a:rPr>
              <a:t>und sie werden die verwüsteten Städte aufbauen und bewohnen, und Weinberge pflanzen und deren Wein trinken, und deren Gärten anlegen und deren Frucht essen. </a:t>
            </a:r>
            <a:r>
              <a:rPr lang="de-DE" dirty="0">
                <a:solidFill>
                  <a:srgbClr val="C00000"/>
                </a:solidFill>
                <a:effectLst>
                  <a:outerShdw blurRad="38100" dist="38100" dir="2700000" algn="tl">
                    <a:srgbClr val="000000">
                      <a:alpha val="43137"/>
                    </a:srgbClr>
                  </a:outerShdw>
                </a:effectLst>
              </a:rPr>
              <a:t>Und ich werde sie in ihrem Lande pflanzen</a:t>
            </a:r>
            <a:r>
              <a:rPr lang="de-DE" dirty="0">
                <a:effectLst>
                  <a:outerShdw blurRad="38100" dist="38100" dir="2700000" algn="tl">
                    <a:srgbClr val="000000">
                      <a:alpha val="43137"/>
                    </a:srgbClr>
                  </a:outerShdw>
                </a:effectLst>
              </a:rPr>
              <a:t>;</a:t>
            </a:r>
            <a:r>
              <a:rPr lang="de-DE" dirty="0">
                <a:solidFill>
                  <a:schemeClr val="accent6"/>
                </a:solidFill>
                <a:effectLst>
                  <a:outerShdw blurRad="38100" dist="38100" dir="2700000" algn="tl">
                    <a:srgbClr val="000000">
                      <a:alpha val="43137"/>
                    </a:srgbClr>
                  </a:outerShdw>
                </a:effectLst>
              </a:rPr>
              <a:t> </a:t>
            </a:r>
            <a:r>
              <a:rPr lang="de-DE" dirty="0">
                <a:solidFill>
                  <a:schemeClr val="tx2"/>
                </a:solidFill>
                <a:effectLst>
                  <a:outerShdw blurRad="38100" dist="38100" dir="2700000" algn="tl">
                    <a:srgbClr val="000000">
                      <a:alpha val="43137"/>
                    </a:srgbClr>
                  </a:outerShdw>
                </a:effectLst>
              </a:rPr>
              <a:t>und sie sollen nicht mehr herausgerissen werden aus ihrem Lande, das ich ihnen gegeben habe, spricht der HERR, dein Gott.</a:t>
            </a:r>
          </a:p>
        </p:txBody>
      </p:sp>
      <p:pic>
        <p:nvPicPr>
          <p:cNvPr id="6" name="Picture 6" descr="http://upload.wikimedia.org/wikipedia/commons/thumb/1/19/19450715_Buchenwald_survivors_arrive_in_Haifa.jpg/800px-19450715_Buchenwald_survivors_arrive_in_Haif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4269" y="1317315"/>
            <a:ext cx="4747934" cy="4747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p:nvSpPr>
        <p:spPr bwMode="auto">
          <a:xfrm>
            <a:off x="7246240" y="5540685"/>
            <a:ext cx="39946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333" dirty="0"/>
              <a:t>FB</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Verheissung</a:t>
            </a:r>
            <a:r>
              <a:rPr lang="fr-FR" dirty="0" smtClean="0">
                <a:solidFill>
                  <a:schemeClr val="accent3"/>
                </a:solidFill>
                <a:effectLst>
                  <a:outerShdw blurRad="38100" dist="38100" dir="2700000" algn="tl">
                    <a:srgbClr val="000000">
                      <a:alpha val="43137"/>
                    </a:srgbClr>
                  </a:outerShdw>
                </a:effectLst>
                <a:latin typeface="Verdana" pitchFamily="34" charset="0"/>
              </a:rPr>
              <a:t> der </a:t>
            </a:r>
            <a:r>
              <a:rPr lang="fr-FR" dirty="0" err="1" smtClean="0">
                <a:solidFill>
                  <a:schemeClr val="accent3"/>
                </a:solidFill>
                <a:effectLst>
                  <a:outerShdw blurRad="38100" dist="38100" dir="2700000" algn="tl">
                    <a:srgbClr val="000000">
                      <a:alpha val="43137"/>
                    </a:srgbClr>
                  </a:outerShdw>
                </a:effectLst>
                <a:latin typeface="Verdana" pitchFamily="34" charset="0"/>
              </a:rPr>
              <a:t>rückkehr</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26422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1341884" y="1462204"/>
            <a:ext cx="5375197" cy="5395796"/>
          </a:xfrm>
        </p:spPr>
        <p:txBody>
          <a:bodyPr>
            <a:normAutofit/>
          </a:bodyPr>
          <a:lstStyle/>
          <a:p>
            <a:pPr>
              <a:buNone/>
              <a:defRPr/>
            </a:pPr>
            <a:r>
              <a:rPr lang="de-DE" sz="2666" b="1" dirty="0">
                <a:solidFill>
                  <a:srgbClr val="FFCC00"/>
                </a:solidFill>
              </a:rPr>
              <a:t> 	</a:t>
            </a:r>
            <a:r>
              <a:rPr lang="de-DE" sz="2666" dirty="0">
                <a:effectLst>
                  <a:outerShdw blurRad="38100" dist="38100" dir="2700000" algn="tl">
                    <a:srgbClr val="000000">
                      <a:alpha val="43137"/>
                    </a:srgbClr>
                  </a:outerShdw>
                </a:effectLst>
              </a:rPr>
              <a:t>Hesekiel 36,24: </a:t>
            </a:r>
            <a:endParaRPr lang="de-DE" sz="2666" dirty="0" smtClean="0">
              <a:effectLst>
                <a:outerShdw blurRad="38100" dist="38100" dir="2700000" algn="tl">
                  <a:srgbClr val="000000">
                    <a:alpha val="43137"/>
                  </a:srgbClr>
                </a:outerShdw>
              </a:effectLst>
            </a:endParaRPr>
          </a:p>
          <a:p>
            <a:pPr>
              <a:buNone/>
              <a:defRPr/>
            </a:pPr>
            <a:r>
              <a:rPr lang="de-DE" sz="2666" dirty="0">
                <a:solidFill>
                  <a:srgbClr val="FFFF00"/>
                </a:solidFill>
                <a:effectLst>
                  <a:outerShdw blurRad="38100" dist="38100" dir="2700000" algn="tl">
                    <a:srgbClr val="000000">
                      <a:alpha val="43137"/>
                    </a:srgbClr>
                  </a:outerShdw>
                </a:effectLst>
              </a:rPr>
              <a:t/>
            </a:r>
            <a:br>
              <a:rPr lang="de-DE" sz="2666" dirty="0">
                <a:solidFill>
                  <a:srgbClr val="FFFF00"/>
                </a:solidFill>
                <a:effectLst>
                  <a:outerShdw blurRad="38100" dist="38100" dir="2700000" algn="tl">
                    <a:srgbClr val="000000">
                      <a:alpha val="43137"/>
                    </a:srgbClr>
                  </a:outerShdw>
                </a:effectLst>
              </a:rPr>
            </a:br>
            <a:r>
              <a:rPr lang="de-DE" sz="2666" dirty="0">
                <a:solidFill>
                  <a:schemeClr val="tx2"/>
                </a:solidFill>
                <a:effectLst>
                  <a:outerShdw blurRad="38100" dist="38100" dir="2700000" algn="tl">
                    <a:srgbClr val="000000">
                      <a:alpha val="43137"/>
                    </a:srgbClr>
                  </a:outerShdw>
                </a:effectLst>
              </a:rPr>
              <a:t>Und ich werde euch aus den Nationen holen und euch </a:t>
            </a:r>
            <a:r>
              <a:rPr lang="de-DE" sz="2666" dirty="0">
                <a:solidFill>
                  <a:schemeClr val="accent6"/>
                </a:solidFill>
                <a:effectLst>
                  <a:outerShdw blurRad="38100" dist="38100" dir="2700000" algn="tl">
                    <a:srgbClr val="000000">
                      <a:alpha val="43137"/>
                    </a:srgbClr>
                  </a:outerShdw>
                </a:effectLst>
              </a:rPr>
              <a:t>sammeln aus allen Ländern </a:t>
            </a:r>
            <a:r>
              <a:rPr lang="de-DE" sz="2666" dirty="0">
                <a:solidFill>
                  <a:schemeClr val="tx2"/>
                </a:solidFill>
                <a:effectLst>
                  <a:outerShdw blurRad="38100" dist="38100" dir="2700000" algn="tl">
                    <a:srgbClr val="000000">
                      <a:alpha val="43137"/>
                    </a:srgbClr>
                  </a:outerShdw>
                </a:effectLst>
              </a:rPr>
              <a:t>und </a:t>
            </a:r>
            <a:r>
              <a:rPr lang="de-DE" sz="2666" dirty="0" smtClean="0">
                <a:solidFill>
                  <a:schemeClr val="tx2"/>
                </a:solidFill>
                <a:effectLst>
                  <a:outerShdw blurRad="38100" dist="38100" dir="2700000" algn="tl">
                    <a:srgbClr val="000000">
                      <a:alpha val="43137"/>
                    </a:srgbClr>
                  </a:outerShdw>
                </a:effectLst>
              </a:rPr>
              <a:t>euch </a:t>
            </a:r>
            <a:r>
              <a:rPr lang="de-DE" sz="2666" dirty="0">
                <a:solidFill>
                  <a:schemeClr val="accent6"/>
                </a:solidFill>
                <a:effectLst>
                  <a:outerShdw blurRad="38100" dist="38100" dir="2700000" algn="tl">
                    <a:srgbClr val="000000">
                      <a:alpha val="43137"/>
                    </a:srgbClr>
                  </a:outerShdw>
                </a:effectLst>
              </a:rPr>
              <a:t>in euer Land bringen</a:t>
            </a:r>
            <a:r>
              <a:rPr lang="de-DE" sz="2666" dirty="0" smtClean="0">
                <a:solidFill>
                  <a:schemeClr val="accent6"/>
                </a:solidFill>
                <a:effectLst>
                  <a:outerShdw blurRad="38100" dist="38100" dir="2700000" algn="tl">
                    <a:srgbClr val="000000">
                      <a:alpha val="43137"/>
                    </a:srgbClr>
                  </a:outerShdw>
                </a:effectLst>
              </a:rPr>
              <a:t>.</a:t>
            </a:r>
          </a:p>
          <a:p>
            <a:pPr>
              <a:buNone/>
              <a:defRPr/>
            </a:pPr>
            <a:endParaRPr lang="de-DE" sz="2666" dirty="0">
              <a:solidFill>
                <a:schemeClr val="accent6"/>
              </a:solidFill>
              <a:effectLst>
                <a:outerShdw blurRad="38100" dist="38100" dir="2700000" algn="tl">
                  <a:srgbClr val="000000">
                    <a:alpha val="43137"/>
                  </a:srgbClr>
                </a:outerShdw>
              </a:effectLst>
            </a:endParaRPr>
          </a:p>
          <a:p>
            <a:pPr>
              <a:buNone/>
              <a:defRPr/>
            </a:pPr>
            <a:r>
              <a:rPr lang="de-DE" sz="2666" dirty="0" smtClean="0">
                <a:solidFill>
                  <a:schemeClr val="accent6"/>
                </a:solidFill>
                <a:effectLst>
                  <a:outerShdw blurRad="38100" dist="38100" dir="2700000" algn="tl">
                    <a:srgbClr val="000000">
                      <a:alpha val="43137"/>
                    </a:srgbClr>
                  </a:outerShdw>
                </a:effectLst>
              </a:rPr>
              <a:t>                </a:t>
            </a:r>
            <a:r>
              <a:rPr lang="de-DE" sz="2666" dirty="0" smtClean="0">
                <a:solidFill>
                  <a:srgbClr val="00FF00"/>
                </a:solidFill>
                <a:effectLst>
                  <a:outerShdw blurRad="38100" dist="38100" dir="2700000" algn="tl">
                    <a:srgbClr val="000000">
                      <a:alpha val="43137"/>
                    </a:srgbClr>
                  </a:outerShdw>
                </a:effectLst>
              </a:rPr>
              <a:t>1882 - 2016</a:t>
            </a:r>
            <a:endParaRPr lang="de-DE" sz="3199" dirty="0">
              <a:solidFill>
                <a:srgbClr val="00FF00"/>
              </a:solidFill>
              <a:effectLst>
                <a:outerShdw blurRad="38100" dist="38100" dir="2700000" algn="tl">
                  <a:srgbClr val="000000">
                    <a:alpha val="43137"/>
                  </a:srgbClr>
                </a:outerShdw>
              </a:effectLst>
            </a:endParaRPr>
          </a:p>
        </p:txBody>
      </p:sp>
      <p:pic>
        <p:nvPicPr>
          <p:cNvPr id="6" name="Picture 6" descr="http://upload.wikimedia.org/wikipedia/commons/thumb/1/19/19450715_Buchenwald_survivors_arrive_in_Haifa.jpg/800px-19450715_Buchenwald_survivors_arrive_in_Haif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4269" y="1317315"/>
            <a:ext cx="4747934" cy="4747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p:nvSpPr>
        <p:spPr bwMode="auto">
          <a:xfrm>
            <a:off x="7246240" y="5540685"/>
            <a:ext cx="39946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333" dirty="0"/>
              <a:t>FB</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Verheissung</a:t>
            </a:r>
            <a:r>
              <a:rPr lang="fr-FR" dirty="0" smtClean="0">
                <a:solidFill>
                  <a:schemeClr val="accent3"/>
                </a:solidFill>
                <a:effectLst>
                  <a:outerShdw blurRad="38100" dist="38100" dir="2700000" algn="tl">
                    <a:srgbClr val="000000">
                      <a:alpha val="43137"/>
                    </a:srgbClr>
                  </a:outerShdw>
                </a:effectLst>
                <a:latin typeface="Verdana" pitchFamily="34" charset="0"/>
              </a:rPr>
              <a:t> der </a:t>
            </a:r>
            <a:r>
              <a:rPr lang="fr-FR" dirty="0" err="1" smtClean="0">
                <a:solidFill>
                  <a:schemeClr val="accent3"/>
                </a:solidFill>
                <a:effectLst>
                  <a:outerShdw blurRad="38100" dist="38100" dir="2700000" algn="tl">
                    <a:srgbClr val="000000">
                      <a:alpha val="43137"/>
                    </a:srgbClr>
                  </a:outerShdw>
                </a:effectLst>
                <a:latin typeface="Verdana" pitchFamily="34" charset="0"/>
              </a:rPr>
              <a:t>rückkehr</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31533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Balfour declaration unmark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413301"/>
            <a:ext cx="3987292" cy="5251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183" y="2754489"/>
            <a:ext cx="3523333" cy="17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7"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Die Balfour-Erklärung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8" name="Textfeld 7"/>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9" name="Textfeld 8"/>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65455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descr="Image:BritishMandatePalestine19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38929" y="1172558"/>
            <a:ext cx="6622914" cy="5318327"/>
          </a:xfrm>
          <a:prstGeom prst="rect">
            <a:avLst/>
          </a:prstGeom>
          <a:ln>
            <a:noFill/>
          </a:ln>
          <a:effectLst>
            <a:softEdge rad="112500"/>
          </a:effectLst>
        </p:spPr>
      </p:pic>
      <p:sp>
        <p:nvSpPr>
          <p:cNvPr id="23556" name="Text Box 10"/>
          <p:cNvSpPr txBox="1">
            <a:spLocks noChangeArrowheads="1"/>
          </p:cNvSpPr>
          <p:nvPr/>
        </p:nvSpPr>
        <p:spPr bwMode="auto">
          <a:xfrm>
            <a:off x="8110111" y="6294434"/>
            <a:ext cx="7088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000" dirty="0"/>
              <a:t>Aiden FB</a:t>
            </a:r>
            <a:endParaRPr lang="de-DE" altLang="de-DE" sz="1000" dirty="0"/>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Mandat für Palästina</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7" name="Textfeld 6"/>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75500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Image:BritishMandatePalestine192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60839" y="1357853"/>
            <a:ext cx="5002497" cy="4016916"/>
          </a:xfrm>
          <a:prstGeom prst="rect">
            <a:avLst/>
          </a:prstGeom>
          <a:ln>
            <a:noFill/>
          </a:ln>
          <a:effectLst>
            <a:softEdge rad="112500"/>
          </a:effectLst>
        </p:spPr>
      </p:pic>
      <p:sp>
        <p:nvSpPr>
          <p:cNvPr id="24580" name="Rectangle 3"/>
          <p:cNvSpPr>
            <a:spLocks noGrp="1" noChangeArrowheads="1"/>
          </p:cNvSpPr>
          <p:nvPr>
            <p:ph type="body" sz="half" idx="1"/>
          </p:nvPr>
        </p:nvSpPr>
        <p:spPr>
          <a:xfrm>
            <a:off x="6958283" y="1357853"/>
            <a:ext cx="5078677" cy="4113728"/>
          </a:xfrm>
        </p:spPr>
        <p:txBody>
          <a:bodyPr/>
          <a:lstStyle/>
          <a:p>
            <a:pPr eaLnBrk="1" hangingPunct="1">
              <a:buFont typeface="Symbol" panose="05050102010706020507" pitchFamily="18" charset="2"/>
              <a:buChar char=""/>
            </a:pPr>
            <a:r>
              <a:rPr lang="de-CH" altLang="de-DE" sz="2799" dirty="0">
                <a:effectLst>
                  <a:outerShdw blurRad="38100" dist="38100" dir="2700000" algn="tl">
                    <a:srgbClr val="000000">
                      <a:alpha val="43137"/>
                    </a:srgbClr>
                  </a:outerShdw>
                </a:effectLst>
              </a:rPr>
              <a:t>1921: England übergibt den palästinensischen Arabern </a:t>
            </a:r>
            <a:r>
              <a:rPr lang="de-CH" altLang="de-DE" sz="2799" dirty="0">
                <a:solidFill>
                  <a:srgbClr val="FF0000"/>
                </a:solidFill>
                <a:effectLst>
                  <a:outerShdw blurRad="38100" dist="38100" dir="2700000" algn="tl">
                    <a:srgbClr val="000000">
                      <a:alpha val="43137"/>
                    </a:srgbClr>
                  </a:outerShdw>
                </a:effectLst>
              </a:rPr>
              <a:t>77% von Palästina</a:t>
            </a:r>
            <a:r>
              <a:rPr lang="de-CH" altLang="de-DE" sz="2799" dirty="0">
                <a:effectLst>
                  <a:outerShdw blurRad="38100" dist="38100" dir="2700000" algn="tl">
                    <a:srgbClr val="000000">
                      <a:alpha val="43137"/>
                    </a:srgbClr>
                  </a:outerShdw>
                </a:effectLst>
              </a:rPr>
              <a:t> </a:t>
            </a:r>
            <a:r>
              <a:rPr lang="de-CH" altLang="de-DE" sz="2799" dirty="0">
                <a:effectLst>
                  <a:outerShdw blurRad="38100" dist="38100" dir="2700000" algn="tl">
                    <a:srgbClr val="000000">
                      <a:alpha val="43137"/>
                    </a:srgbClr>
                  </a:outerShdw>
                </a:effectLst>
                <a:sym typeface="Wingdings" panose="05000000000000000000" pitchFamily="2" charset="2"/>
              </a:rPr>
              <a:t></a:t>
            </a:r>
            <a:r>
              <a:rPr lang="de-CH" altLang="de-DE" sz="2799" dirty="0">
                <a:effectLst>
                  <a:outerShdw blurRad="38100" dist="38100" dir="2700000" algn="tl">
                    <a:srgbClr val="000000">
                      <a:alpha val="43137"/>
                    </a:srgbClr>
                  </a:outerShdw>
                </a:effectLst>
              </a:rPr>
              <a:t> „Transjordanien“</a:t>
            </a:r>
          </a:p>
          <a:p>
            <a:pPr eaLnBrk="1" hangingPunct="1">
              <a:buFont typeface="Symbol" panose="05050102010706020507" pitchFamily="18" charset="2"/>
              <a:buChar char=""/>
            </a:pPr>
            <a:r>
              <a:rPr lang="de-CH" altLang="de-DE" sz="2799" dirty="0">
                <a:effectLst>
                  <a:outerShdw blurRad="38100" dist="38100" dir="2700000" algn="tl">
                    <a:srgbClr val="000000">
                      <a:alpha val="43137"/>
                    </a:srgbClr>
                  </a:outerShdw>
                </a:effectLst>
              </a:rPr>
              <a:t>1946: Unabhängigkeit Jordaniens</a:t>
            </a:r>
          </a:p>
          <a:p>
            <a:pPr eaLnBrk="1" hangingPunct="1"/>
            <a:endParaRPr lang="de-CH" altLang="de-DE" sz="2799" b="1" dirty="0"/>
          </a:p>
        </p:txBody>
      </p:sp>
      <p:sp>
        <p:nvSpPr>
          <p:cNvPr id="24581" name="Line 5"/>
          <p:cNvSpPr>
            <a:spLocks noChangeShapeType="1"/>
          </p:cNvSpPr>
          <p:nvPr/>
        </p:nvSpPr>
        <p:spPr bwMode="auto">
          <a:xfrm flipH="1">
            <a:off x="2446958" y="933373"/>
            <a:ext cx="1007800" cy="5730970"/>
          </a:xfrm>
          <a:prstGeom prst="line">
            <a:avLst/>
          </a:prstGeom>
          <a:noFill/>
          <a:ln w="76200">
            <a:solidFill>
              <a:srgbClr val="FF3300"/>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24582" name="Text Box 10"/>
          <p:cNvSpPr txBox="1">
            <a:spLocks noChangeArrowheads="1"/>
          </p:cNvSpPr>
          <p:nvPr/>
        </p:nvSpPr>
        <p:spPr bwMode="auto">
          <a:xfrm>
            <a:off x="5710469" y="5097843"/>
            <a:ext cx="7088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000" dirty="0"/>
              <a:t>Aiden FB</a:t>
            </a:r>
            <a:endParaRPr lang="de-DE" altLang="de-DE" sz="1000" dirty="0"/>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1. Teilung Palästinas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74827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body" idx="4294967295"/>
          </p:nvPr>
        </p:nvSpPr>
        <p:spPr>
          <a:xfrm>
            <a:off x="1702944" y="1341983"/>
            <a:ext cx="5327850" cy="4788239"/>
          </a:xfrm>
        </p:spPr>
        <p:txBody>
          <a:bodyPr/>
          <a:lstStyle/>
          <a:p>
            <a:pPr eaLnBrk="1" hangingPunct="1"/>
            <a:r>
              <a:rPr lang="de-CH" altLang="de-DE" sz="2799" dirty="0">
                <a:effectLst>
                  <a:outerShdw blurRad="38100" dist="38100" dir="2700000" algn="tl">
                    <a:srgbClr val="000000">
                      <a:alpha val="43137"/>
                    </a:srgbClr>
                  </a:outerShdw>
                </a:effectLst>
              </a:rPr>
              <a:t>Nov. 1947: UNO-Teilungsplan von der Mehrheit akzeptiert</a:t>
            </a:r>
          </a:p>
          <a:p>
            <a:pPr eaLnBrk="1" hangingPunct="1"/>
            <a:r>
              <a:rPr lang="de-CH" altLang="de-DE" sz="2799" dirty="0">
                <a:effectLst>
                  <a:outerShdw blurRad="38100" dist="38100" dir="2700000" algn="tl">
                    <a:srgbClr val="000000">
                      <a:alpha val="43137"/>
                    </a:srgbClr>
                  </a:outerShdw>
                </a:effectLst>
              </a:rPr>
              <a:t>Teilung von Rest-Palästina (23%)</a:t>
            </a:r>
          </a:p>
          <a:p>
            <a:pPr eaLnBrk="1" hangingPunct="1"/>
            <a:r>
              <a:rPr lang="de-CH" altLang="de-DE" sz="2799" dirty="0">
                <a:effectLst>
                  <a:outerShdw blurRad="38100" dist="38100" dir="2700000" algn="tl">
                    <a:srgbClr val="000000">
                      <a:alpha val="43137"/>
                    </a:srgbClr>
                  </a:outerShdw>
                </a:effectLst>
              </a:rPr>
              <a:t>12,6% für die Juden</a:t>
            </a:r>
          </a:p>
          <a:p>
            <a:pPr eaLnBrk="1" hangingPunct="1"/>
            <a:r>
              <a:rPr lang="de-CH" altLang="de-DE" sz="2799" dirty="0">
                <a:solidFill>
                  <a:srgbClr val="FF0000"/>
                </a:solidFill>
                <a:effectLst>
                  <a:outerShdw blurRad="38100" dist="38100" dir="2700000" algn="tl">
                    <a:srgbClr val="000000">
                      <a:alpha val="43137"/>
                    </a:srgbClr>
                  </a:outerShdw>
                </a:effectLst>
              </a:rPr>
              <a:t>87,4% für die </a:t>
            </a:r>
            <a:r>
              <a:rPr lang="de-CH" altLang="de-DE" sz="2799" dirty="0" smtClean="0">
                <a:solidFill>
                  <a:srgbClr val="FF0000"/>
                </a:solidFill>
                <a:effectLst>
                  <a:outerShdw blurRad="38100" dist="38100" dir="2700000" algn="tl">
                    <a:srgbClr val="000000">
                      <a:alpha val="43137"/>
                    </a:srgbClr>
                  </a:outerShdw>
                </a:effectLst>
              </a:rPr>
              <a:t>arabischen Palästinenser</a:t>
            </a:r>
            <a:endParaRPr lang="de-CH" altLang="de-DE" sz="2799" dirty="0">
              <a:effectLst>
                <a:outerShdw blurRad="38100" dist="38100" dir="2700000" algn="tl">
                  <a:srgbClr val="000000">
                    <a:alpha val="43137"/>
                  </a:srgbClr>
                </a:outerShdw>
              </a:effectLst>
            </a:endParaRPr>
          </a:p>
          <a:p>
            <a:pPr eaLnBrk="1" hangingPunct="1"/>
            <a:r>
              <a:rPr lang="de-CH" altLang="de-DE" sz="2799" dirty="0">
                <a:effectLst>
                  <a:outerShdw blurRad="38100" dist="38100" dir="2700000" algn="tl">
                    <a:srgbClr val="000000">
                      <a:alpha val="43137"/>
                    </a:srgbClr>
                  </a:outerShdw>
                </a:effectLst>
              </a:rPr>
              <a:t>Die islamische Umwelt tobt!</a:t>
            </a:r>
          </a:p>
          <a:p>
            <a:pPr eaLnBrk="1" hangingPunct="1"/>
            <a:endParaRPr lang="de-CH" altLang="de-DE" sz="2799" dirty="0">
              <a:effectLst>
                <a:outerShdw blurRad="38100" dist="38100" dir="2700000" algn="tl">
                  <a:srgbClr val="000000">
                    <a:alpha val="43137"/>
                  </a:srgbClr>
                </a:outerShdw>
              </a:effectLst>
            </a:endParaRPr>
          </a:p>
        </p:txBody>
      </p:sp>
      <p:pic>
        <p:nvPicPr>
          <p:cNvPr id="26628" name="Picture 7" descr="327px-UN_Partition_Plan_Palestine">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18056" y="1341983"/>
            <a:ext cx="2874214" cy="5254843"/>
          </a:xfrm>
        </p:spPr>
      </p:pic>
      <p:sp>
        <p:nvSpPr>
          <p:cNvPr id="26629" name="Text Box 9"/>
          <p:cNvSpPr txBox="1">
            <a:spLocks noChangeArrowheads="1"/>
          </p:cNvSpPr>
          <p:nvPr/>
        </p:nvSpPr>
        <p:spPr bwMode="auto">
          <a:xfrm>
            <a:off x="8594074" y="6142919"/>
            <a:ext cx="1481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a:solidFill>
                  <a:schemeClr val="bg2"/>
                </a:solidFill>
              </a:rPr>
              <a:t>Zero0000 GNU 1.2</a:t>
            </a:r>
            <a:endParaRPr lang="de-DE" altLang="de-DE" sz="1200">
              <a:solidFill>
                <a:schemeClr val="bg2"/>
              </a:solidFill>
            </a:endParaRP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2. Teilung Palästinas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03509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14. Mai 1948</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Staatsgründung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1" name="Picture 36" descr="Image:Flag of Israel.sv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638028" y="1196752"/>
            <a:ext cx="7388898" cy="5373216"/>
          </a:xfrm>
          <a:prstGeom prst="rect">
            <a:avLst/>
          </a:prstGeom>
          <a:noFill/>
        </p:spPr>
      </p:pic>
    </p:spTree>
    <p:extLst>
      <p:ext uri="{BB962C8B-B14F-4D97-AF65-F5344CB8AC3E}">
        <p14:creationId xmlns:p14="http://schemas.microsoft.com/office/powerpoint/2010/main" val="13495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1702945" y="1600676"/>
            <a:ext cx="4315288" cy="4494629"/>
          </a:xfrm>
        </p:spPr>
        <p:txBody>
          <a:bodyPr/>
          <a:lstStyle/>
          <a:p>
            <a:pPr eaLnBrk="1" hangingPunct="1">
              <a:lnSpc>
                <a:spcPct val="80000"/>
              </a:lnSpc>
            </a:pPr>
            <a:r>
              <a:rPr lang="de-DE" altLang="de-DE" sz="2799" dirty="0">
                <a:effectLst>
                  <a:outerShdw blurRad="38100" dist="38100" dir="2700000" algn="tl">
                    <a:srgbClr val="000000">
                      <a:alpha val="43137"/>
                    </a:srgbClr>
                  </a:outerShdw>
                </a:effectLst>
              </a:rPr>
              <a:t>1</a:t>
            </a:r>
            <a:r>
              <a:rPr lang="de-DE" altLang="de-DE" sz="2799" dirty="0" smtClean="0">
                <a:effectLst>
                  <a:outerShdw blurRad="38100" dist="38100" dir="2700000" algn="tl">
                    <a:srgbClr val="000000">
                      <a:alpha val="43137"/>
                    </a:srgbClr>
                  </a:outerShdw>
                </a:effectLst>
              </a:rPr>
              <a:t>. </a:t>
            </a:r>
            <a:r>
              <a:rPr lang="de-DE" altLang="de-DE" sz="2799" dirty="0">
                <a:effectLst>
                  <a:outerShdw blurRad="38100" dist="38100" dir="2700000" algn="tl">
                    <a:srgbClr val="000000">
                      <a:alpha val="43137"/>
                    </a:srgbClr>
                  </a:outerShdw>
                </a:effectLst>
              </a:rPr>
              <a:t>Versuch der Totalvernichtung Israels</a:t>
            </a:r>
          </a:p>
          <a:p>
            <a:pPr eaLnBrk="1" hangingPunct="1">
              <a:lnSpc>
                <a:spcPct val="80000"/>
              </a:lnSpc>
              <a:buFontTx/>
              <a:buNone/>
            </a:pPr>
            <a:endParaRPr lang="de-DE" altLang="de-DE" sz="2799" dirty="0">
              <a:effectLst>
                <a:outerShdw blurRad="38100" dist="38100" dir="2700000" algn="tl">
                  <a:srgbClr val="000000">
                    <a:alpha val="43137"/>
                  </a:srgbClr>
                </a:outerShdw>
              </a:effectLst>
            </a:endParaRPr>
          </a:p>
          <a:p>
            <a:pPr eaLnBrk="1" hangingPunct="1">
              <a:lnSpc>
                <a:spcPct val="80000"/>
              </a:lnSpc>
              <a:buFont typeface="Symbol" panose="05050102010706020507" pitchFamily="18" charset="2"/>
              <a:buNone/>
            </a:pPr>
            <a:r>
              <a:rPr lang="de-DE" altLang="de-DE" sz="2799" dirty="0">
                <a:effectLst>
                  <a:outerShdw blurRad="38100" dist="38100" dir="2700000" algn="tl">
                    <a:srgbClr val="000000">
                      <a:alpha val="43137"/>
                    </a:srgbClr>
                  </a:outerShdw>
                </a:effectLst>
              </a:rPr>
              <a:t>  </a:t>
            </a:r>
            <a:r>
              <a:rPr lang="de-DE" altLang="de-DE" sz="2799" dirty="0" err="1" smtClean="0">
                <a:effectLst>
                  <a:outerShdw blurRad="38100" dist="38100" dir="2700000" algn="tl">
                    <a:srgbClr val="000000">
                      <a:alpha val="43137"/>
                    </a:srgbClr>
                  </a:outerShdw>
                </a:effectLst>
              </a:rPr>
              <a:t>Ps</a:t>
            </a:r>
            <a:r>
              <a:rPr lang="de-DE" altLang="de-DE" sz="2799" dirty="0" smtClean="0">
                <a:effectLst>
                  <a:outerShdw blurRad="38100" dist="38100" dir="2700000" algn="tl">
                    <a:srgbClr val="000000">
                      <a:alpha val="43137"/>
                    </a:srgbClr>
                  </a:outerShdw>
                </a:effectLst>
              </a:rPr>
              <a:t> </a:t>
            </a:r>
            <a:r>
              <a:rPr lang="de-DE" altLang="de-DE" sz="2799" dirty="0">
                <a:effectLst>
                  <a:outerShdw blurRad="38100" dist="38100" dir="2700000" algn="tl">
                    <a:srgbClr val="000000">
                      <a:alpha val="43137"/>
                    </a:srgbClr>
                  </a:outerShdw>
                </a:effectLst>
              </a:rPr>
              <a:t>83,4:  4 Sie sprechen: Kommt und lasst uns </a:t>
            </a:r>
            <a:r>
              <a:rPr lang="de-DE" altLang="de-DE" sz="2799" dirty="0">
                <a:solidFill>
                  <a:schemeClr val="accent3"/>
                </a:solidFill>
                <a:effectLst>
                  <a:outerShdw blurRad="38100" dist="38100" dir="2700000" algn="tl">
                    <a:srgbClr val="000000">
                      <a:alpha val="43137"/>
                    </a:srgbClr>
                  </a:outerShdw>
                </a:effectLst>
              </a:rPr>
              <a:t>sie vertilgen, dass sie keine Nation mehr seien</a:t>
            </a:r>
            <a:r>
              <a:rPr lang="de-DE" altLang="de-DE" sz="2799" dirty="0">
                <a:effectLst>
                  <a:outerShdw blurRad="38100" dist="38100" dir="2700000" algn="tl">
                    <a:srgbClr val="000000">
                      <a:alpha val="43137"/>
                    </a:srgbClr>
                  </a:outerShdw>
                </a:effectLst>
              </a:rPr>
              <a:t>, dass nicht mehr gedacht werde des Namens Israel!</a:t>
            </a:r>
          </a:p>
          <a:p>
            <a:pPr eaLnBrk="1" hangingPunct="1">
              <a:lnSpc>
                <a:spcPct val="80000"/>
              </a:lnSpc>
              <a:buFontTx/>
              <a:buNone/>
            </a:pPr>
            <a:endParaRPr lang="de-DE" altLang="de-DE" sz="2799" dirty="0">
              <a:solidFill>
                <a:srgbClr val="FFFF00"/>
              </a:solidFill>
            </a:endParaRPr>
          </a:p>
        </p:txBody>
      </p:sp>
      <p:pic>
        <p:nvPicPr>
          <p:cNvPr id="32772" name="Picture 36" descr="Image:Flag of Israel.sv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4492" y="1841784"/>
            <a:ext cx="4037548" cy="2936110"/>
          </a:xfrm>
          <a:noFill/>
        </p:spPr>
      </p:pic>
      <p:sp>
        <p:nvSpPr>
          <p:cNvPr id="32773" name="Line 38"/>
          <p:cNvSpPr>
            <a:spLocks noChangeShapeType="1"/>
          </p:cNvSpPr>
          <p:nvPr/>
        </p:nvSpPr>
        <p:spPr bwMode="auto">
          <a:xfrm>
            <a:off x="6529610" y="1825912"/>
            <a:ext cx="4786653" cy="2951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2774" name="Line 39"/>
          <p:cNvSpPr>
            <a:spLocks noChangeShapeType="1"/>
          </p:cNvSpPr>
          <p:nvPr/>
        </p:nvSpPr>
        <p:spPr bwMode="auto">
          <a:xfrm flipV="1">
            <a:off x="6529610" y="2082322"/>
            <a:ext cx="4607312" cy="345508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de-CH" dirty="0">
                <a:solidFill>
                  <a:schemeClr val="accent3"/>
                </a:solidFill>
                <a:effectLst>
                  <a:outerShdw blurRad="38100" dist="38100" dir="2700000" algn="tl">
                    <a:srgbClr val="000000">
                      <a:alpha val="43137"/>
                    </a:srgbClr>
                  </a:outerShdw>
                </a:effectLst>
                <a:latin typeface="Verdana" pitchFamily="34" charset="0"/>
              </a:rPr>
              <a:t>1</a:t>
            </a:r>
            <a:r>
              <a:rPr lang="de-CH" dirty="0" smtClean="0">
                <a:solidFill>
                  <a:schemeClr val="accent3"/>
                </a:solidFill>
                <a:effectLst>
                  <a:outerShdw blurRad="38100" dist="38100" dir="2700000" algn="tl">
                    <a:srgbClr val="000000">
                      <a:alpha val="43137"/>
                    </a:srgbClr>
                  </a:outerShdw>
                </a:effectLst>
                <a:latin typeface="Verdana" pitchFamily="34" charset="0"/>
              </a:rPr>
              <a:t>948/1949: Vernichtungskrieg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50437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title"/>
          </p:nvPr>
        </p:nvSpPr>
        <p:spPr>
          <a:xfrm>
            <a:off x="1979612" y="691933"/>
            <a:ext cx="8229600" cy="646331"/>
          </a:xfrm>
          <a:solidFill>
            <a:srgbClr val="33CCCC"/>
          </a:solidFill>
        </p:spPr>
        <p:txBody>
          <a:bodyP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effectLst>
                  <a:outerShdw blurRad="38100" dist="38100" dir="2700000" algn="tl">
                    <a:srgbClr val="000000">
                      <a:alpha val="43137"/>
                    </a:srgbClr>
                  </a:outerShdw>
                </a:effectLst>
              </a:rPr>
              <a:t>Vorträge</a:t>
            </a:r>
            <a:r>
              <a:rPr lang="en-GB" dirty="0">
                <a:effectLst>
                  <a:outerShdw blurRad="38100" dist="38100" dir="2700000" algn="tl">
                    <a:srgbClr val="000000">
                      <a:alpha val="43137"/>
                    </a:srgbClr>
                  </a:outerShdw>
                </a:effectLst>
              </a:rPr>
              <a:t>:</a:t>
            </a:r>
          </a:p>
        </p:txBody>
      </p:sp>
      <p:sp>
        <p:nvSpPr>
          <p:cNvPr id="2051" name="Rectangle 2"/>
          <p:cNvSpPr>
            <a:spLocks noGrp="1" noChangeArrowheads="1"/>
          </p:cNvSpPr>
          <p:nvPr>
            <p:ph idx="1"/>
          </p:nvPr>
        </p:nvSpPr>
        <p:spPr>
          <a:xfrm>
            <a:off x="1990726" y="1844676"/>
            <a:ext cx="8302625" cy="3868751"/>
          </a:xfrm>
        </p:spPr>
        <p:txBody>
          <a:bodyPr>
            <a:spAutoFit/>
          </a:bodyPr>
          <a:lstStyle/>
          <a:p>
            <a:pPr marL="420624" indent="-384048" algn="ct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3300"/>
                </a:solidFill>
                <a:effectLst>
                  <a:outerShdw blurRad="38100" dist="38100" dir="2700000" algn="tl">
                    <a:srgbClr val="000000">
                      <a:alpha val="43137"/>
                    </a:srgbClr>
                  </a:outerShdw>
                </a:effectLst>
              </a:rPr>
              <a:t>Herzlich</a:t>
            </a:r>
            <a:r>
              <a:rPr lang="en-GB" b="1" dirty="0" smtClean="0">
                <a:solidFill>
                  <a:srgbClr val="FF3300"/>
                </a:solidFill>
                <a:effectLst>
                  <a:outerShdw blurRad="38100" dist="38100" dir="2700000" algn="tl">
                    <a:srgbClr val="000000">
                      <a:alpha val="43137"/>
                    </a:srgbClr>
                  </a:outerShdw>
                </a:effectLst>
              </a:rPr>
              <a:t> </a:t>
            </a:r>
            <a:r>
              <a:rPr lang="en-GB" b="1" dirty="0" err="1" smtClean="0">
                <a:solidFill>
                  <a:srgbClr val="FF3300"/>
                </a:solidFill>
                <a:effectLst>
                  <a:outerShdw blurRad="38100" dist="38100" dir="2700000" algn="tl">
                    <a:srgbClr val="000000">
                      <a:alpha val="43137"/>
                    </a:srgbClr>
                  </a:outerShdw>
                </a:effectLst>
              </a:rPr>
              <a:t>willkommen</a:t>
            </a:r>
            <a:r>
              <a:rPr lang="en-GB" b="1" dirty="0" smtClean="0">
                <a:solidFill>
                  <a:srgbClr val="FF3300"/>
                </a:solidFill>
                <a:effectLst>
                  <a:outerShdw blurRad="38100" dist="38100" dir="2700000" algn="tl">
                    <a:srgbClr val="000000">
                      <a:alpha val="43137"/>
                    </a:srgbClr>
                  </a:outerShdw>
                </a:effectLst>
              </a:rPr>
              <a:t>!</a:t>
            </a:r>
          </a:p>
          <a:p>
            <a:pPr marL="420624" indent="-384048">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a:solidFill>
                <a:srgbClr val="FF3300"/>
              </a:solidFill>
              <a:effectLst>
                <a:outerShdw blurRad="38100" dist="38100" dir="2700000" algn="tl">
                  <a:srgbClr val="000000">
                    <a:alpha val="43137"/>
                  </a:srgbClr>
                </a:outerShdw>
              </a:effectLst>
            </a:endParaRPr>
          </a:p>
          <a:p>
            <a:pPr marL="420624" indent="-384048" algn="ct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solidFill>
                  <a:srgbClr val="FFCC00"/>
                </a:solidFill>
                <a:effectLst>
                  <a:outerShdw blurRad="38100" dist="38100" dir="2700000" algn="tl">
                    <a:srgbClr val="000000">
                      <a:alpha val="43137"/>
                    </a:srgbClr>
                  </a:outerShdw>
                </a:effectLst>
                <a:hlinkClick r:id="rId3"/>
              </a:rPr>
              <a:t>www.sermon-online.de</a:t>
            </a:r>
          </a:p>
          <a:p>
            <a:pPr marL="420624" indent="-384048">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a:solidFill>
                <a:srgbClr val="FF3300"/>
              </a:solidFill>
              <a:effectLst>
                <a:outerShdw blurRad="38100" dist="38100" dir="2700000" algn="tl">
                  <a:srgbClr val="000000">
                    <a:alpha val="43137"/>
                  </a:srgbClr>
                </a:outerShdw>
              </a:effectLst>
            </a:endParaRPr>
          </a:p>
          <a:p>
            <a:pPr marL="420624" indent="-384048">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a:solidFill>
                <a:schemeClr val="bg1"/>
              </a:solidFill>
              <a:effectLst>
                <a:outerShdw blurRad="38100" dist="38100" dir="2700000" algn="tl">
                  <a:srgbClr val="000000">
                    <a:alpha val="43137"/>
                  </a:srgbClr>
                </a:outerShdw>
              </a:effectLst>
            </a:endParaRPr>
          </a:p>
          <a:p>
            <a:pPr marL="420624" indent="-384048" algn="ct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effectLst>
                  <a:outerShdw blurRad="38100" dist="38100" dir="2700000" algn="tl">
                    <a:srgbClr val="000000">
                      <a:alpha val="43137"/>
                    </a:srgbClr>
                  </a:outerShdw>
                </a:effectLst>
                <a:sym typeface="Wingdings" pitchFamily="2" charset="2"/>
              </a:rPr>
              <a:t> “Roger </a:t>
            </a:r>
            <a:r>
              <a:rPr lang="en-GB" sz="2000" b="1" dirty="0" err="1">
                <a:effectLst>
                  <a:outerShdw blurRad="38100" dist="38100" dir="2700000" algn="tl">
                    <a:srgbClr val="000000">
                      <a:alpha val="43137"/>
                    </a:srgbClr>
                  </a:outerShdw>
                </a:effectLst>
                <a:sym typeface="Wingdings" pitchFamily="2" charset="2"/>
              </a:rPr>
              <a:t>Liebi</a:t>
            </a:r>
            <a:r>
              <a:rPr lang="en-GB" sz="2000" b="1" dirty="0">
                <a:effectLst>
                  <a:outerShdw blurRad="38100" dist="38100" dir="2700000" algn="tl">
                    <a:srgbClr val="000000">
                      <a:alpha val="43137"/>
                    </a:srgbClr>
                  </a:outerShdw>
                </a:effectLst>
                <a:sym typeface="Wingdings" pitchFamily="2" charset="2"/>
              </a:rPr>
              <a:t>”</a:t>
            </a:r>
          </a:p>
          <a:p>
            <a:pPr marL="420624" indent="-384048" algn="ct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effectLst>
                  <a:outerShdw blurRad="38100" dist="38100" dir="2700000" algn="tl">
                    <a:srgbClr val="000000">
                      <a:alpha val="43137"/>
                    </a:srgbClr>
                  </a:outerShdw>
                </a:effectLst>
                <a:sym typeface="Wingdings" pitchFamily="2" charset="2"/>
              </a:rPr>
              <a:t>Gratisdownload</a:t>
            </a:r>
            <a:r>
              <a:rPr lang="en-GB" b="1" dirty="0" smtClean="0">
                <a:effectLst>
                  <a:outerShdw blurRad="38100" dist="38100" dir="2700000" algn="tl">
                    <a:srgbClr val="000000">
                      <a:alpha val="43137"/>
                    </a:srgbClr>
                  </a:outerShdw>
                </a:effectLst>
                <a:sym typeface="Wingdings" pitchFamily="2" charset="2"/>
              </a:rPr>
              <a:t> von </a:t>
            </a:r>
            <a:r>
              <a:rPr lang="en-GB" b="1" dirty="0" err="1" smtClean="0">
                <a:effectLst>
                  <a:outerShdw blurRad="38100" dist="38100" dir="2700000" algn="tl">
                    <a:srgbClr val="000000">
                      <a:alpha val="43137"/>
                    </a:srgbClr>
                  </a:outerShdw>
                </a:effectLst>
                <a:sym typeface="Wingdings" pitchFamily="2" charset="2"/>
              </a:rPr>
              <a:t>über</a:t>
            </a:r>
            <a:r>
              <a:rPr lang="en-GB" b="1" dirty="0" smtClean="0">
                <a:effectLst>
                  <a:outerShdw blurRad="38100" dist="38100" dir="2700000" algn="tl">
                    <a:srgbClr val="000000">
                      <a:alpha val="43137"/>
                    </a:srgbClr>
                  </a:outerShdw>
                </a:effectLst>
                <a:sym typeface="Wingdings" pitchFamily="2" charset="2"/>
              </a:rPr>
              <a:t> </a:t>
            </a:r>
          </a:p>
          <a:p>
            <a:pPr marL="420624" indent="-384048" algn="ct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effectLst>
                  <a:outerShdw blurRad="38100" dist="38100" dir="2700000" algn="tl">
                    <a:srgbClr val="000000">
                      <a:alpha val="43137"/>
                    </a:srgbClr>
                  </a:outerShdw>
                </a:effectLst>
                <a:sym typeface="Wingdings" pitchFamily="2" charset="2"/>
              </a:rPr>
              <a:t>3</a:t>
            </a:r>
            <a:r>
              <a:rPr lang="en-GB" b="1" smtClean="0">
                <a:effectLst>
                  <a:outerShdw blurRad="38100" dist="38100" dir="2700000" algn="tl">
                    <a:srgbClr val="000000">
                      <a:alpha val="43137"/>
                    </a:srgbClr>
                  </a:outerShdw>
                </a:effectLst>
                <a:sym typeface="Wingdings" pitchFamily="2" charset="2"/>
              </a:rPr>
              <a:t>00 </a:t>
            </a:r>
            <a:r>
              <a:rPr lang="en-GB" b="1" dirty="0" err="1" smtClean="0">
                <a:effectLst>
                  <a:outerShdw blurRad="38100" dist="38100" dir="2700000" algn="tl">
                    <a:srgbClr val="000000">
                      <a:alpha val="43137"/>
                    </a:srgbClr>
                  </a:outerShdw>
                </a:effectLst>
                <a:sym typeface="Wingdings" pitchFamily="2" charset="2"/>
              </a:rPr>
              <a:t>Vortrags</a:t>
            </a:r>
            <a:r>
              <a:rPr lang="en-GB" b="1" dirty="0" smtClean="0">
                <a:effectLst>
                  <a:outerShdw blurRad="38100" dist="38100" dir="2700000" algn="tl">
                    <a:srgbClr val="000000">
                      <a:alpha val="43137"/>
                    </a:srgbClr>
                  </a:outerShdw>
                </a:effectLst>
                <a:sym typeface="Wingdings" pitchFamily="2" charset="2"/>
              </a:rPr>
              <a:t>-Files</a:t>
            </a:r>
            <a:endParaRPr lang="en-GB"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7139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a:xfrm>
            <a:off x="1523603" y="1845088"/>
            <a:ext cx="5218341" cy="5012020"/>
          </a:xfrm>
        </p:spPr>
        <p:txBody>
          <a:bodyPr/>
          <a:lstStyle/>
          <a:p>
            <a:pPr eaLnBrk="1" hangingPunct="1"/>
            <a:r>
              <a:rPr lang="de-DE" altLang="de-DE" sz="2499" dirty="0">
                <a:effectLst>
                  <a:outerShdw blurRad="38100" dist="38100" dir="2700000" algn="tl">
                    <a:srgbClr val="000000">
                      <a:alpha val="43137"/>
                    </a:srgbClr>
                  </a:outerShdw>
                </a:effectLst>
              </a:rPr>
              <a:t>Am Tag nach der Staatsgründung: </a:t>
            </a:r>
            <a:r>
              <a:rPr lang="de-DE" altLang="de-DE" sz="2499" dirty="0">
                <a:solidFill>
                  <a:schemeClr val="accent3"/>
                </a:solidFill>
                <a:effectLst>
                  <a:outerShdw blurRad="38100" dist="38100" dir="2700000" algn="tl">
                    <a:srgbClr val="000000">
                      <a:alpha val="43137"/>
                    </a:srgbClr>
                  </a:outerShdw>
                </a:effectLst>
              </a:rPr>
              <a:t>Jordanien, Irak, Syrien, Libanon, Ägypten, Saudi-Arabien und Jemen, mit den Palästinensern </a:t>
            </a:r>
            <a:r>
              <a:rPr lang="de-DE" altLang="de-DE" sz="2499" dirty="0">
                <a:effectLst>
                  <a:outerShdw blurRad="38100" dist="38100" dir="2700000" algn="tl">
                    <a:srgbClr val="000000">
                      <a:alpha val="43137"/>
                    </a:srgbClr>
                  </a:outerShdw>
                </a:effectLst>
              </a:rPr>
              <a:t>eröffnen den Vernichtungskrieg gegen Israel.</a:t>
            </a:r>
          </a:p>
          <a:p>
            <a:pPr eaLnBrk="1" hangingPunct="1"/>
            <a:r>
              <a:rPr lang="de-DE" altLang="de-DE" sz="2499" dirty="0">
                <a:effectLst>
                  <a:outerShdw blurRad="38100" dist="38100" dir="2700000" algn="tl">
                    <a:srgbClr val="000000">
                      <a:alpha val="43137"/>
                    </a:srgbClr>
                  </a:outerShdw>
                </a:effectLst>
              </a:rPr>
              <a:t>Nach einem Jahr: Israel überlebt und geht mit Landgewinn als Sieger hervor.</a:t>
            </a:r>
          </a:p>
          <a:p>
            <a:pPr eaLnBrk="1" hangingPunct="1">
              <a:buFontTx/>
              <a:buNone/>
            </a:pPr>
            <a:endParaRPr lang="de-DE" altLang="de-DE" sz="2499" dirty="0">
              <a:effectLst>
                <a:outerShdw blurRad="38100" dist="38100" dir="2700000" algn="tl">
                  <a:srgbClr val="000000">
                    <a:alpha val="43137"/>
                  </a:srgbClr>
                </a:outerShdw>
              </a:effectLst>
            </a:endParaRPr>
          </a:p>
        </p:txBody>
      </p:sp>
      <p:pic>
        <p:nvPicPr>
          <p:cNvPr id="30724" name="Picture 9" descr="Image:1948 arab israeli war - May15-June10.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4950" y="1845087"/>
            <a:ext cx="4726790" cy="4751440"/>
          </a:xfrm>
        </p:spPr>
      </p:pic>
      <p:sp>
        <p:nvSpPr>
          <p:cNvPr id="30725" name="Text Box 11"/>
          <p:cNvSpPr txBox="1">
            <a:spLocks noChangeArrowheads="1"/>
          </p:cNvSpPr>
          <p:nvPr/>
        </p:nvSpPr>
        <p:spPr bwMode="auto">
          <a:xfrm>
            <a:off x="9333658" y="1557827"/>
            <a:ext cx="10999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000"/>
              <a:t>US Government</a:t>
            </a:r>
            <a:endParaRPr lang="de-DE" altLang="de-DE" sz="1000"/>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normAutofit fontScale="90000"/>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15. Mai 1948: unabhängigkeitskrieg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541980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body" idx="4294967295"/>
          </p:nvPr>
        </p:nvSpPr>
        <p:spPr>
          <a:xfrm>
            <a:off x="1702946" y="1557826"/>
            <a:ext cx="4320049" cy="5299282"/>
          </a:xfrm>
        </p:spPr>
        <p:txBody>
          <a:bodyPr/>
          <a:lstStyle/>
          <a:p>
            <a:pPr eaLnBrk="1" hangingPunct="1">
              <a:lnSpc>
                <a:spcPct val="90000"/>
              </a:lnSpc>
            </a:pPr>
            <a:r>
              <a:rPr lang="de-DE" altLang="de-DE" sz="2799" dirty="0">
                <a:effectLst>
                  <a:outerShdw blurRad="38100" dist="38100" dir="2700000" algn="tl">
                    <a:srgbClr val="000000">
                      <a:alpha val="43137"/>
                    </a:srgbClr>
                  </a:outerShdw>
                </a:effectLst>
              </a:rPr>
              <a:t>Juli 49: Waffenstillstand durch die UNO</a:t>
            </a:r>
          </a:p>
          <a:p>
            <a:pPr eaLnBrk="1" hangingPunct="1">
              <a:lnSpc>
                <a:spcPct val="90000"/>
              </a:lnSpc>
            </a:pPr>
            <a:r>
              <a:rPr lang="de-DE" altLang="de-DE" sz="2799" dirty="0">
                <a:effectLst>
                  <a:outerShdw blurRad="38100" dist="38100" dir="2700000" algn="tl">
                    <a:srgbClr val="000000">
                      <a:alpha val="43137"/>
                    </a:srgbClr>
                  </a:outerShdw>
                </a:effectLst>
              </a:rPr>
              <a:t>Die Juden im Westjordanland: massakriert oder vertrieben</a:t>
            </a:r>
          </a:p>
          <a:p>
            <a:pPr eaLnBrk="1" hangingPunct="1">
              <a:lnSpc>
                <a:spcPct val="90000"/>
              </a:lnSpc>
            </a:pPr>
            <a:r>
              <a:rPr lang="de-DE" altLang="de-DE" sz="2799" dirty="0">
                <a:solidFill>
                  <a:schemeClr val="accent3"/>
                </a:solidFill>
                <a:effectLst>
                  <a:outerShdw blurRad="38100" dist="38100" dir="2700000" algn="tl">
                    <a:srgbClr val="000000">
                      <a:alpha val="43137"/>
                    </a:srgbClr>
                  </a:outerShdw>
                </a:effectLst>
              </a:rPr>
              <a:t>Jordanien annektierte 1950  das Westjordan-land mit Ost-Jerusalem und dem Tempelberg.</a:t>
            </a:r>
          </a:p>
          <a:p>
            <a:pPr eaLnBrk="1" hangingPunct="1">
              <a:lnSpc>
                <a:spcPct val="90000"/>
              </a:lnSpc>
            </a:pPr>
            <a:endParaRPr lang="de-DE" altLang="de-DE" sz="2799" dirty="0">
              <a:effectLst>
                <a:outerShdw blurRad="38100" dist="38100" dir="2700000" algn="tl">
                  <a:srgbClr val="000000">
                    <a:alpha val="43137"/>
                  </a:srgbClr>
                </a:outerShdw>
              </a:effectLst>
            </a:endParaRPr>
          </a:p>
        </p:txBody>
      </p:sp>
      <p:pic>
        <p:nvPicPr>
          <p:cNvPr id="31748" name="Picture 7" descr="Image:Israel-1947-1949.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238837" y="1629245"/>
            <a:ext cx="2971026" cy="5227864"/>
          </a:xfrm>
        </p:spPr>
      </p:pic>
      <p:sp>
        <p:nvSpPr>
          <p:cNvPr id="31749" name="Text Box 10"/>
          <p:cNvSpPr txBox="1">
            <a:spLocks noChangeArrowheads="1"/>
          </p:cNvSpPr>
          <p:nvPr/>
        </p:nvSpPr>
        <p:spPr bwMode="auto">
          <a:xfrm>
            <a:off x="6814950" y="1341983"/>
            <a:ext cx="2411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a:t>Christoph Cage GNU 1.2 </a:t>
            </a:r>
            <a:r>
              <a:rPr lang="de-CH" altLang="de-DE" sz="1200" dirty="0" err="1"/>
              <a:t>or</a:t>
            </a:r>
            <a:r>
              <a:rPr lang="de-CH" altLang="de-DE" sz="1200" dirty="0"/>
              <a:t> </a:t>
            </a:r>
            <a:r>
              <a:rPr lang="de-CH" altLang="de-DE" sz="1200" dirty="0" err="1"/>
              <a:t>later</a:t>
            </a:r>
            <a:endParaRPr lang="de-DE" altLang="de-DE" sz="1200" dirty="0"/>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Westjordanland: «judenrein»</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2793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1702945" y="1600676"/>
            <a:ext cx="4315288" cy="4494629"/>
          </a:xfrm>
        </p:spPr>
        <p:txBody>
          <a:bodyPr/>
          <a:lstStyle/>
          <a:p>
            <a:pPr eaLnBrk="1" hangingPunct="1">
              <a:lnSpc>
                <a:spcPct val="80000"/>
              </a:lnSpc>
            </a:pPr>
            <a:r>
              <a:rPr lang="de-DE" altLang="de-DE" sz="2799" dirty="0">
                <a:effectLst>
                  <a:outerShdw blurRad="38100" dist="38100" dir="2700000" algn="tl">
                    <a:srgbClr val="000000">
                      <a:alpha val="43137"/>
                    </a:srgbClr>
                  </a:outerShdw>
                </a:effectLst>
              </a:rPr>
              <a:t>2. Versuch der Totalvernichtung Israels</a:t>
            </a:r>
          </a:p>
          <a:p>
            <a:pPr eaLnBrk="1" hangingPunct="1">
              <a:lnSpc>
                <a:spcPct val="80000"/>
              </a:lnSpc>
              <a:buFontTx/>
              <a:buNone/>
            </a:pPr>
            <a:endParaRPr lang="de-DE" altLang="de-DE" sz="2799" dirty="0">
              <a:effectLst>
                <a:outerShdw blurRad="38100" dist="38100" dir="2700000" algn="tl">
                  <a:srgbClr val="000000">
                    <a:alpha val="43137"/>
                  </a:srgbClr>
                </a:outerShdw>
              </a:effectLst>
            </a:endParaRPr>
          </a:p>
          <a:p>
            <a:pPr eaLnBrk="1" hangingPunct="1">
              <a:lnSpc>
                <a:spcPct val="80000"/>
              </a:lnSpc>
              <a:buFont typeface="Symbol" panose="05050102010706020507" pitchFamily="18" charset="2"/>
              <a:buNone/>
            </a:pPr>
            <a:r>
              <a:rPr lang="de-DE" altLang="de-DE" sz="2799" dirty="0">
                <a:effectLst>
                  <a:outerShdw blurRad="38100" dist="38100" dir="2700000" algn="tl">
                    <a:srgbClr val="000000">
                      <a:alpha val="43137"/>
                    </a:srgbClr>
                  </a:outerShdw>
                </a:effectLst>
              </a:rPr>
              <a:t>  </a:t>
            </a:r>
            <a:r>
              <a:rPr lang="de-DE" altLang="de-DE" sz="2799" dirty="0" err="1" smtClean="0">
                <a:effectLst>
                  <a:outerShdw blurRad="38100" dist="38100" dir="2700000" algn="tl">
                    <a:srgbClr val="000000">
                      <a:alpha val="43137"/>
                    </a:srgbClr>
                  </a:outerShdw>
                </a:effectLst>
              </a:rPr>
              <a:t>Ps</a:t>
            </a:r>
            <a:r>
              <a:rPr lang="de-DE" altLang="de-DE" sz="2799" dirty="0" smtClean="0">
                <a:effectLst>
                  <a:outerShdw blurRad="38100" dist="38100" dir="2700000" algn="tl">
                    <a:srgbClr val="000000">
                      <a:alpha val="43137"/>
                    </a:srgbClr>
                  </a:outerShdw>
                </a:effectLst>
              </a:rPr>
              <a:t> </a:t>
            </a:r>
            <a:r>
              <a:rPr lang="de-DE" altLang="de-DE" sz="2799" dirty="0">
                <a:effectLst>
                  <a:outerShdw blurRad="38100" dist="38100" dir="2700000" algn="tl">
                    <a:srgbClr val="000000">
                      <a:alpha val="43137"/>
                    </a:srgbClr>
                  </a:outerShdw>
                </a:effectLst>
              </a:rPr>
              <a:t>83,4:  4 Sie sprechen: Kommt und lasst uns </a:t>
            </a:r>
            <a:r>
              <a:rPr lang="de-DE" altLang="de-DE" sz="2799" dirty="0">
                <a:solidFill>
                  <a:schemeClr val="accent3"/>
                </a:solidFill>
                <a:effectLst>
                  <a:outerShdw blurRad="38100" dist="38100" dir="2700000" algn="tl">
                    <a:srgbClr val="000000">
                      <a:alpha val="43137"/>
                    </a:srgbClr>
                  </a:outerShdw>
                </a:effectLst>
              </a:rPr>
              <a:t>sie vertilgen, dass sie keine Nation mehr seien</a:t>
            </a:r>
            <a:r>
              <a:rPr lang="de-DE" altLang="de-DE" sz="2799" dirty="0">
                <a:effectLst>
                  <a:outerShdw blurRad="38100" dist="38100" dir="2700000" algn="tl">
                    <a:srgbClr val="000000">
                      <a:alpha val="43137"/>
                    </a:srgbClr>
                  </a:outerShdw>
                </a:effectLst>
              </a:rPr>
              <a:t>, dass nicht mehr gedacht werde des Namens Israel!</a:t>
            </a:r>
          </a:p>
          <a:p>
            <a:pPr eaLnBrk="1" hangingPunct="1">
              <a:lnSpc>
                <a:spcPct val="80000"/>
              </a:lnSpc>
              <a:buFontTx/>
              <a:buNone/>
            </a:pPr>
            <a:endParaRPr lang="de-DE" altLang="de-DE" sz="2799" dirty="0">
              <a:solidFill>
                <a:srgbClr val="FFFF00"/>
              </a:solidFill>
            </a:endParaRPr>
          </a:p>
        </p:txBody>
      </p:sp>
      <p:pic>
        <p:nvPicPr>
          <p:cNvPr id="32772" name="Picture 36" descr="Image:Flag of Israel.sv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4492" y="1841784"/>
            <a:ext cx="4037548" cy="2936110"/>
          </a:xfrm>
          <a:noFill/>
        </p:spPr>
      </p:pic>
      <p:sp>
        <p:nvSpPr>
          <p:cNvPr id="32773" name="Line 38"/>
          <p:cNvSpPr>
            <a:spLocks noChangeShapeType="1"/>
          </p:cNvSpPr>
          <p:nvPr/>
        </p:nvSpPr>
        <p:spPr bwMode="auto">
          <a:xfrm>
            <a:off x="6529610" y="1825912"/>
            <a:ext cx="4786653" cy="2951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2774" name="Line 39"/>
          <p:cNvSpPr>
            <a:spLocks noChangeShapeType="1"/>
          </p:cNvSpPr>
          <p:nvPr/>
        </p:nvSpPr>
        <p:spPr bwMode="auto">
          <a:xfrm flipV="1">
            <a:off x="6529610" y="2082322"/>
            <a:ext cx="4607312" cy="345508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5.-10. Juni 1967: Sechstagekrieg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422835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body" sz="half" idx="2"/>
          </p:nvPr>
        </p:nvSpPr>
        <p:spPr>
          <a:xfrm>
            <a:off x="4942188" y="1600676"/>
            <a:ext cx="7007349" cy="4494629"/>
          </a:xfrm>
        </p:spPr>
        <p:txBody>
          <a:bodyPr/>
          <a:lstStyle/>
          <a:p>
            <a:pPr eaLnBrk="1" hangingPunct="1"/>
            <a:r>
              <a:rPr lang="de-DE" altLang="de-DE" sz="2799" dirty="0">
                <a:effectLst>
                  <a:outerShdw blurRad="38100" dist="38100" dir="2700000" algn="tl">
                    <a:srgbClr val="000000">
                      <a:alpha val="43137"/>
                    </a:srgbClr>
                  </a:outerShdw>
                </a:effectLst>
              </a:rPr>
              <a:t>Eroberung der </a:t>
            </a:r>
            <a:r>
              <a:rPr lang="de-DE" altLang="de-DE" sz="2799" dirty="0">
                <a:solidFill>
                  <a:schemeClr val="accent3"/>
                </a:solidFill>
                <a:effectLst>
                  <a:outerShdw blurRad="38100" dist="38100" dir="2700000" algn="tl">
                    <a:srgbClr val="000000">
                      <a:alpha val="43137"/>
                    </a:srgbClr>
                  </a:outerShdw>
                </a:effectLst>
              </a:rPr>
              <a:t>Sinai-Halbinsel         (Ägypten)</a:t>
            </a:r>
          </a:p>
          <a:p>
            <a:pPr eaLnBrk="1" hangingPunct="1"/>
            <a:r>
              <a:rPr lang="de-DE" altLang="de-DE" sz="2799" dirty="0">
                <a:effectLst>
                  <a:outerShdw blurRad="38100" dist="38100" dir="2700000" algn="tl">
                    <a:srgbClr val="000000">
                      <a:alpha val="43137"/>
                    </a:srgbClr>
                  </a:outerShdw>
                </a:effectLst>
              </a:rPr>
              <a:t>Eroberung des </a:t>
            </a:r>
            <a:r>
              <a:rPr lang="de-DE" altLang="de-DE" sz="2799" dirty="0">
                <a:solidFill>
                  <a:schemeClr val="accent3"/>
                </a:solidFill>
                <a:effectLst>
                  <a:outerShdw blurRad="38100" dist="38100" dir="2700000" algn="tl">
                    <a:srgbClr val="000000">
                      <a:alpha val="43137"/>
                    </a:srgbClr>
                  </a:outerShdw>
                </a:effectLst>
              </a:rPr>
              <a:t>Gazastreifens       („Ägypten“)</a:t>
            </a:r>
          </a:p>
          <a:p>
            <a:pPr eaLnBrk="1" hangingPunct="1"/>
            <a:r>
              <a:rPr lang="de-DE" altLang="de-DE" sz="2799" dirty="0">
                <a:effectLst>
                  <a:outerShdw blurRad="38100" dist="38100" dir="2700000" algn="tl">
                    <a:srgbClr val="000000">
                      <a:alpha val="43137"/>
                    </a:srgbClr>
                  </a:outerShdw>
                </a:effectLst>
              </a:rPr>
              <a:t>Eroberung des </a:t>
            </a:r>
            <a:r>
              <a:rPr lang="de-DE" altLang="de-DE" sz="2799" dirty="0">
                <a:solidFill>
                  <a:schemeClr val="accent3"/>
                </a:solidFill>
                <a:effectLst>
                  <a:outerShdw blurRad="38100" dist="38100" dir="2700000" algn="tl">
                    <a:srgbClr val="000000">
                      <a:alpha val="43137"/>
                    </a:srgbClr>
                  </a:outerShdw>
                </a:effectLst>
              </a:rPr>
              <a:t>Westjordanlandes („Jordanien“)</a:t>
            </a:r>
          </a:p>
          <a:p>
            <a:pPr eaLnBrk="1" hangingPunct="1"/>
            <a:r>
              <a:rPr lang="de-DE" altLang="de-DE" sz="2799" dirty="0">
                <a:effectLst>
                  <a:outerShdw blurRad="38100" dist="38100" dir="2700000" algn="tl">
                    <a:srgbClr val="000000">
                      <a:alpha val="43137"/>
                    </a:srgbClr>
                  </a:outerShdw>
                </a:effectLst>
              </a:rPr>
              <a:t>Eroberung der </a:t>
            </a:r>
            <a:r>
              <a:rPr lang="de-DE" altLang="de-DE" sz="2799" dirty="0">
                <a:solidFill>
                  <a:schemeClr val="accent3"/>
                </a:solidFill>
                <a:effectLst>
                  <a:outerShdw blurRad="38100" dist="38100" dir="2700000" algn="tl">
                    <a:srgbClr val="000000">
                      <a:alpha val="43137"/>
                    </a:srgbClr>
                  </a:outerShdw>
                </a:effectLst>
              </a:rPr>
              <a:t>Golanhöhen</a:t>
            </a:r>
          </a:p>
          <a:p>
            <a:pPr eaLnBrk="1" hangingPunct="1">
              <a:buFontTx/>
              <a:buNone/>
            </a:pPr>
            <a:r>
              <a:rPr lang="de-CH" altLang="de-DE" sz="2799" dirty="0">
                <a:solidFill>
                  <a:srgbClr val="00FF00"/>
                </a:solidFill>
                <a:effectLst>
                  <a:outerShdw blurRad="38100" dist="38100" dir="2700000" algn="tl">
                    <a:srgbClr val="000000">
                      <a:alpha val="43137"/>
                    </a:srgbClr>
                  </a:outerShdw>
                </a:effectLst>
              </a:rPr>
              <a:t>	</a:t>
            </a:r>
            <a:r>
              <a:rPr lang="de-CH" altLang="de-DE" sz="2799" dirty="0">
                <a:solidFill>
                  <a:schemeClr val="accent3"/>
                </a:solidFill>
                <a:effectLst>
                  <a:outerShdw blurRad="38100" dist="38100" dir="2700000" algn="tl">
                    <a:srgbClr val="000000">
                      <a:alpha val="43137"/>
                    </a:srgbClr>
                  </a:outerShdw>
                </a:effectLst>
              </a:rPr>
              <a:t>(Syrien)</a:t>
            </a:r>
            <a:endParaRPr lang="de-DE" altLang="de-DE" sz="2799" dirty="0">
              <a:solidFill>
                <a:schemeClr val="accent3"/>
              </a:solidFill>
              <a:effectLst>
                <a:outerShdw blurRad="38100" dist="38100" dir="2700000" algn="tl">
                  <a:srgbClr val="000000">
                    <a:alpha val="43137"/>
                  </a:srgbClr>
                </a:outerShdw>
              </a:effectLst>
            </a:endParaRPr>
          </a:p>
        </p:txBody>
      </p:sp>
      <p:pic>
        <p:nvPicPr>
          <p:cNvPr id="33796" name="Picture 6" descr="Israel_topo_en"/>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3602" y="1557826"/>
            <a:ext cx="3158303" cy="5299282"/>
          </a:xfrm>
          <a:noFill/>
        </p:spPr>
      </p:pic>
      <p:sp>
        <p:nvSpPr>
          <p:cNvPr id="33797" name="Textfeld 4"/>
          <p:cNvSpPr txBox="1">
            <a:spLocks noChangeArrowheads="1"/>
          </p:cNvSpPr>
          <p:nvPr/>
        </p:nvSpPr>
        <p:spPr bwMode="auto">
          <a:xfrm>
            <a:off x="3094819" y="6142919"/>
            <a:ext cx="15167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Captain Blood GNU 1.2</a:t>
            </a: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5.-10. Juni 1967: Sechstagekrieg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666501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Israel_topo_en"/>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3602" y="1557826"/>
            <a:ext cx="3158303" cy="5299282"/>
          </a:xfrm>
          <a:noFill/>
        </p:spPr>
      </p:pic>
      <p:sp>
        <p:nvSpPr>
          <p:cNvPr id="34820" name="Rectangle 4"/>
          <p:cNvSpPr>
            <a:spLocks noGrp="1" noChangeArrowheads="1"/>
          </p:cNvSpPr>
          <p:nvPr>
            <p:ph type="body" sz="half" idx="2"/>
          </p:nvPr>
        </p:nvSpPr>
        <p:spPr>
          <a:xfrm>
            <a:off x="5158033" y="1600676"/>
            <a:ext cx="5050110" cy="4494629"/>
          </a:xfrm>
        </p:spPr>
        <p:txBody>
          <a:bodyPr/>
          <a:lstStyle/>
          <a:p>
            <a:pPr eaLnBrk="1" hangingPunct="1"/>
            <a:r>
              <a:rPr lang="de-DE" altLang="de-DE" sz="2799" dirty="0">
                <a:solidFill>
                  <a:schemeClr val="accent3"/>
                </a:solidFill>
                <a:effectLst>
                  <a:outerShdw blurRad="38100" dist="38100" dir="2700000" algn="tl">
                    <a:srgbClr val="000000">
                      <a:alpha val="43137"/>
                    </a:srgbClr>
                  </a:outerShdw>
                </a:effectLst>
              </a:rPr>
              <a:t>Sinai-Halbinsel und Gazastreifen:                           </a:t>
            </a:r>
            <a:r>
              <a:rPr lang="de-DE" altLang="de-DE" sz="2799" dirty="0">
                <a:effectLst>
                  <a:outerShdw blurRad="38100" dist="38100" dir="2700000" algn="tl">
                    <a:srgbClr val="000000">
                      <a:alpha val="43137"/>
                    </a:srgbClr>
                  </a:outerShdw>
                </a:effectLst>
                <a:sym typeface="Wingdings" panose="05000000000000000000" pitchFamily="2" charset="2"/>
              </a:rPr>
              <a:t> </a:t>
            </a:r>
            <a:r>
              <a:rPr lang="de-DE" altLang="de-DE" sz="2799" dirty="0">
                <a:effectLst>
                  <a:outerShdw blurRad="38100" dist="38100" dir="2700000" algn="tl">
                    <a:srgbClr val="000000">
                      <a:alpha val="43137"/>
                    </a:srgbClr>
                  </a:outerShdw>
                </a:effectLst>
              </a:rPr>
              <a:t>Schutz gegen Ägypten</a:t>
            </a:r>
          </a:p>
          <a:p>
            <a:pPr eaLnBrk="1" hangingPunct="1"/>
            <a:r>
              <a:rPr lang="de-DE" altLang="de-DE" sz="2799" dirty="0">
                <a:solidFill>
                  <a:schemeClr val="accent3"/>
                </a:solidFill>
                <a:effectLst>
                  <a:outerShdw blurRad="38100" dist="38100" dir="2700000" algn="tl">
                    <a:srgbClr val="000000">
                      <a:alpha val="43137"/>
                    </a:srgbClr>
                  </a:outerShdw>
                </a:effectLst>
              </a:rPr>
              <a:t>Golanhöhen:                           </a:t>
            </a:r>
            <a:r>
              <a:rPr lang="de-DE" altLang="de-DE" sz="2799" dirty="0">
                <a:effectLst>
                  <a:outerShdw blurRad="38100" dist="38100" dir="2700000" algn="tl">
                    <a:srgbClr val="000000">
                      <a:alpha val="43137"/>
                    </a:srgbClr>
                  </a:outerShdw>
                </a:effectLst>
                <a:sym typeface="Wingdings" panose="05000000000000000000" pitchFamily="2" charset="2"/>
              </a:rPr>
              <a:t> </a:t>
            </a:r>
            <a:r>
              <a:rPr lang="de-DE" altLang="de-DE" sz="2799" dirty="0">
                <a:effectLst>
                  <a:outerShdw blurRad="38100" dist="38100" dir="2700000" algn="tl">
                    <a:srgbClr val="000000">
                      <a:alpha val="43137"/>
                    </a:srgbClr>
                  </a:outerShdw>
                </a:effectLst>
              </a:rPr>
              <a:t>Schutz gegen Syrien</a:t>
            </a:r>
          </a:p>
          <a:p>
            <a:pPr eaLnBrk="1" hangingPunct="1"/>
            <a:r>
              <a:rPr lang="de-DE" altLang="de-DE" sz="2799" dirty="0">
                <a:solidFill>
                  <a:schemeClr val="accent3"/>
                </a:solidFill>
                <a:effectLst>
                  <a:outerShdw blurRad="38100" dist="38100" dir="2700000" algn="tl">
                    <a:srgbClr val="000000">
                      <a:alpha val="43137"/>
                    </a:srgbClr>
                  </a:outerShdw>
                </a:effectLst>
              </a:rPr>
              <a:t>Westjordanland:                      </a:t>
            </a:r>
            <a:r>
              <a:rPr lang="de-DE" altLang="de-DE" sz="2799" dirty="0">
                <a:effectLst>
                  <a:outerShdw blurRad="38100" dist="38100" dir="2700000" algn="tl">
                    <a:srgbClr val="000000">
                      <a:alpha val="43137"/>
                    </a:srgbClr>
                  </a:outerShdw>
                </a:effectLst>
                <a:sym typeface="Wingdings" panose="05000000000000000000" pitchFamily="2" charset="2"/>
              </a:rPr>
              <a:t></a:t>
            </a:r>
            <a:r>
              <a:rPr lang="de-DE" altLang="de-DE" sz="2799" dirty="0">
                <a:solidFill>
                  <a:schemeClr val="accent3"/>
                </a:solidFill>
                <a:effectLst>
                  <a:outerShdw blurRad="38100" dist="38100" dir="2700000" algn="tl">
                    <a:srgbClr val="000000">
                      <a:alpha val="43137"/>
                    </a:srgbClr>
                  </a:outerShdw>
                </a:effectLst>
                <a:sym typeface="Wingdings" panose="05000000000000000000" pitchFamily="2" charset="2"/>
              </a:rPr>
              <a:t> </a:t>
            </a:r>
            <a:r>
              <a:rPr lang="de-DE" altLang="de-DE" sz="2799" dirty="0">
                <a:effectLst>
                  <a:outerShdw blurRad="38100" dist="38100" dir="2700000" algn="tl">
                    <a:srgbClr val="000000">
                      <a:alpha val="43137"/>
                    </a:srgbClr>
                  </a:outerShdw>
                </a:effectLst>
              </a:rPr>
              <a:t>Schutz gegen Jordanien</a:t>
            </a:r>
          </a:p>
          <a:p>
            <a:pPr eaLnBrk="1" hangingPunct="1"/>
            <a:endParaRPr lang="de-DE" altLang="de-DE" sz="2799" b="1" dirty="0">
              <a:solidFill>
                <a:srgbClr val="FF0000"/>
              </a:solidFill>
            </a:endParaRPr>
          </a:p>
        </p:txBody>
      </p:sp>
      <p:sp>
        <p:nvSpPr>
          <p:cNvPr id="34821" name="Textfeld 4"/>
          <p:cNvSpPr txBox="1">
            <a:spLocks noChangeArrowheads="1"/>
          </p:cNvSpPr>
          <p:nvPr/>
        </p:nvSpPr>
        <p:spPr bwMode="auto">
          <a:xfrm>
            <a:off x="3023401" y="6214338"/>
            <a:ext cx="15156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Captain Blood GNU 1.2</a:t>
            </a: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5.-10. Juni 1967: Sechstagekrieg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123826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Weshalb</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so</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wichtig</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für</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Israel</a:t>
            </a:r>
            <a:r>
              <a:rPr lang="fr-FR" dirty="0" smtClean="0">
                <a:solidFill>
                  <a:schemeClr val="accent3"/>
                </a:solidFill>
                <a:effectLst>
                  <a:outerShdw blurRad="38100" dist="38100" dir="2700000" algn="tl">
                    <a:srgbClr val="000000">
                      <a:alpha val="43137"/>
                    </a:srgbClr>
                  </a:outerShdw>
                </a:effectLst>
                <a:latin typeface="Verdana" pitchFamily="34" charset="0"/>
              </a:rPr>
              <a:t>?</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6" name="Rectangle 3"/>
          <p:cNvSpPr txBox="1">
            <a:spLocks noChangeArrowheads="1"/>
          </p:cNvSpPr>
          <p:nvPr/>
        </p:nvSpPr>
        <p:spPr>
          <a:xfrm>
            <a:off x="1197868" y="1268760"/>
            <a:ext cx="9937104" cy="5514497"/>
          </a:xfrm>
          <a:prstGeom prst="rect">
            <a:avLst/>
          </a:prstGeom>
        </p:spPr>
        <p:txBody>
          <a:bodyPr vert="horz" lIns="91440" tIns="45720" rIns="91440" bIns="45720" rtlCol="0">
            <a:normAutofit fontScale="85000" lnSpcReduction="200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defRPr/>
            </a:pPr>
            <a:r>
              <a:rPr lang="de-CH" altLang="de-DE" dirty="0" smtClean="0">
                <a:solidFill>
                  <a:srgbClr val="00FF00"/>
                </a:solidFill>
                <a:effectLst>
                  <a:outerShdw blurRad="38100" dist="38100" dir="2700000" algn="tl">
                    <a:srgbClr val="000000">
                      <a:alpha val="43137"/>
                    </a:srgbClr>
                  </a:outerShdw>
                </a:effectLst>
              </a:rPr>
              <a:t>Jericho: </a:t>
            </a:r>
            <a:r>
              <a:rPr lang="de-CH" altLang="de-DE" dirty="0" smtClean="0">
                <a:effectLst>
                  <a:outerShdw blurRad="38100" dist="38100" dir="2700000" algn="tl">
                    <a:srgbClr val="000000">
                      <a:alpha val="43137"/>
                    </a:srgbClr>
                  </a:outerShdw>
                </a:effectLst>
              </a:rPr>
              <a:t>Erste Stadt unter israelischer Herrschaft</a:t>
            </a:r>
            <a:endParaRPr lang="de-CH" altLang="de-DE" dirty="0" smtClean="0">
              <a:solidFill>
                <a:srgbClr val="00FF00"/>
              </a:solidFill>
              <a:effectLst>
                <a:outerShdw blurRad="38100" dist="38100" dir="2700000" algn="tl">
                  <a:srgbClr val="000000">
                    <a:alpha val="43137"/>
                  </a:srgbClr>
                </a:outerShdw>
              </a:effectLst>
            </a:endParaRPr>
          </a:p>
          <a:p>
            <a:pPr>
              <a:defRPr/>
            </a:pPr>
            <a:r>
              <a:rPr lang="de-CH" altLang="de-DE" dirty="0" err="1" smtClean="0">
                <a:solidFill>
                  <a:srgbClr val="00FF00"/>
                </a:solidFill>
                <a:effectLst>
                  <a:outerShdw blurRad="38100" dist="38100" dir="2700000" algn="tl">
                    <a:srgbClr val="000000">
                      <a:alpha val="43137"/>
                    </a:srgbClr>
                  </a:outerShdw>
                </a:effectLst>
              </a:rPr>
              <a:t>Sichem</a:t>
            </a:r>
            <a:r>
              <a:rPr lang="de-CH" altLang="de-DE" dirty="0" smtClean="0">
                <a:solidFill>
                  <a:srgbClr val="00FF00"/>
                </a:solidFill>
                <a:effectLst>
                  <a:outerShdw blurRad="38100" dist="38100" dir="2700000" algn="tl">
                    <a:srgbClr val="000000">
                      <a:alpha val="43137"/>
                    </a:srgbClr>
                  </a:outerShdw>
                </a:effectLst>
              </a:rPr>
              <a:t>: </a:t>
            </a:r>
            <a:r>
              <a:rPr lang="de-CH" altLang="de-DE" dirty="0" smtClean="0">
                <a:effectLst>
                  <a:outerShdw blurRad="38100" dist="38100" dir="2700000" algn="tl">
                    <a:srgbClr val="000000">
                      <a:alpha val="43137"/>
                    </a:srgbClr>
                  </a:outerShdw>
                </a:effectLst>
              </a:rPr>
              <a:t>Bund mit Abraham, Bundesbestätigung v. Josua, Josephs Grab, Königstadt der 10 Stämme</a:t>
            </a:r>
          </a:p>
          <a:p>
            <a:pPr>
              <a:defRPr/>
            </a:pPr>
            <a:r>
              <a:rPr lang="de-CH" altLang="de-DE" dirty="0">
                <a:solidFill>
                  <a:srgbClr val="00FF00"/>
                </a:solidFill>
                <a:effectLst>
                  <a:outerShdw blurRad="38100" dist="38100" dir="2700000" algn="tl">
                    <a:srgbClr val="000000">
                      <a:alpha val="43137"/>
                    </a:srgbClr>
                  </a:outerShdw>
                </a:effectLst>
              </a:rPr>
              <a:t>Tirza, Samaria:</a:t>
            </a:r>
            <a:r>
              <a:rPr lang="de-CH" altLang="de-DE" dirty="0">
                <a:effectLst>
                  <a:outerShdw blurRad="38100" dist="38100" dir="2700000" algn="tl">
                    <a:srgbClr val="000000">
                      <a:alpha val="43137"/>
                    </a:srgbClr>
                  </a:outerShdw>
                </a:effectLst>
              </a:rPr>
              <a:t> Königsstädte der 10 </a:t>
            </a:r>
            <a:r>
              <a:rPr lang="de-CH" altLang="de-DE" dirty="0" smtClean="0">
                <a:effectLst>
                  <a:outerShdw blurRad="38100" dist="38100" dir="2700000" algn="tl">
                    <a:srgbClr val="000000">
                      <a:alpha val="43137"/>
                    </a:srgbClr>
                  </a:outerShdw>
                </a:effectLst>
              </a:rPr>
              <a:t>Stämme</a:t>
            </a:r>
          </a:p>
          <a:p>
            <a:pPr>
              <a:defRPr/>
            </a:pPr>
            <a:r>
              <a:rPr lang="de-CH" altLang="de-DE" dirty="0" err="1" smtClean="0">
                <a:solidFill>
                  <a:srgbClr val="00FF00"/>
                </a:solidFill>
                <a:effectLst>
                  <a:outerShdw blurRad="38100" dist="38100" dir="2700000" algn="tl">
                    <a:srgbClr val="000000">
                      <a:alpha val="43137"/>
                    </a:srgbClr>
                  </a:outerShdw>
                </a:effectLst>
              </a:rPr>
              <a:t>Garizim</a:t>
            </a:r>
            <a:r>
              <a:rPr lang="de-CH" altLang="de-DE" dirty="0" smtClean="0">
                <a:solidFill>
                  <a:srgbClr val="00FF00"/>
                </a:solidFill>
                <a:effectLst>
                  <a:outerShdw blurRad="38100" dist="38100" dir="2700000" algn="tl">
                    <a:srgbClr val="000000">
                      <a:alpha val="43137"/>
                    </a:srgbClr>
                  </a:outerShdw>
                </a:effectLst>
              </a:rPr>
              <a:t>:</a:t>
            </a:r>
            <a:r>
              <a:rPr lang="de-CH" altLang="de-DE" dirty="0" smtClean="0">
                <a:effectLst>
                  <a:outerShdw blurRad="38100" dist="38100" dir="2700000" algn="tl">
                    <a:srgbClr val="000000">
                      <a:alpha val="43137"/>
                    </a:srgbClr>
                  </a:outerShdw>
                </a:effectLst>
              </a:rPr>
              <a:t> Segen über Israel</a:t>
            </a:r>
          </a:p>
          <a:p>
            <a:pPr>
              <a:defRPr/>
            </a:pPr>
            <a:r>
              <a:rPr lang="de-CH" altLang="de-DE" dirty="0" err="1" smtClean="0">
                <a:solidFill>
                  <a:srgbClr val="00FF00"/>
                </a:solidFill>
                <a:effectLst>
                  <a:outerShdw blurRad="38100" dist="38100" dir="2700000" algn="tl">
                    <a:srgbClr val="000000">
                      <a:alpha val="43137"/>
                    </a:srgbClr>
                  </a:outerShdw>
                </a:effectLst>
              </a:rPr>
              <a:t>Ebal</a:t>
            </a:r>
            <a:r>
              <a:rPr lang="de-CH" altLang="de-DE" dirty="0" smtClean="0">
                <a:solidFill>
                  <a:srgbClr val="00FF00"/>
                </a:solidFill>
                <a:effectLst>
                  <a:outerShdw blurRad="38100" dist="38100" dir="2700000" algn="tl">
                    <a:srgbClr val="000000">
                      <a:alpha val="43137"/>
                    </a:srgbClr>
                  </a:outerShdw>
                </a:effectLst>
              </a:rPr>
              <a:t>: </a:t>
            </a:r>
            <a:r>
              <a:rPr lang="de-CH" altLang="de-DE" dirty="0" smtClean="0">
                <a:effectLst>
                  <a:outerShdw blurRad="38100" dist="38100" dir="2700000" algn="tl">
                    <a:srgbClr val="000000">
                      <a:alpha val="43137"/>
                    </a:srgbClr>
                  </a:outerShdw>
                </a:effectLst>
              </a:rPr>
              <a:t>Fluch über Israel, Altar Josuas</a:t>
            </a:r>
          </a:p>
          <a:p>
            <a:pPr>
              <a:defRPr/>
            </a:pPr>
            <a:r>
              <a:rPr lang="de-CH" altLang="de-DE" dirty="0" err="1" smtClean="0">
                <a:solidFill>
                  <a:srgbClr val="00FF00"/>
                </a:solidFill>
                <a:effectLst>
                  <a:outerShdw blurRad="38100" dist="38100" dir="2700000" algn="tl">
                    <a:srgbClr val="000000">
                      <a:alpha val="43137"/>
                    </a:srgbClr>
                  </a:outerShdw>
                </a:effectLst>
              </a:rPr>
              <a:t>Shilo</a:t>
            </a:r>
            <a:r>
              <a:rPr lang="de-CH" altLang="de-DE" dirty="0" smtClean="0">
                <a:solidFill>
                  <a:srgbClr val="00FF00"/>
                </a:solidFill>
                <a:effectLst>
                  <a:outerShdw blurRad="38100" dist="38100" dir="2700000" algn="tl">
                    <a:srgbClr val="000000">
                      <a:alpha val="43137"/>
                    </a:srgbClr>
                  </a:outerShdw>
                </a:effectLst>
              </a:rPr>
              <a:t>:</a:t>
            </a:r>
            <a:r>
              <a:rPr lang="de-CH" altLang="de-DE" dirty="0" smtClean="0">
                <a:effectLst>
                  <a:outerShdw blurRad="38100" dist="38100" dir="2700000" algn="tl">
                    <a:srgbClr val="000000">
                      <a:alpha val="43137"/>
                    </a:srgbClr>
                  </a:outerShdw>
                </a:effectLst>
              </a:rPr>
              <a:t> Standort der Stiftshütte</a:t>
            </a:r>
          </a:p>
          <a:p>
            <a:pPr>
              <a:defRPr/>
            </a:pPr>
            <a:r>
              <a:rPr lang="de-CH" altLang="de-DE" dirty="0" smtClean="0">
                <a:solidFill>
                  <a:srgbClr val="00FF00"/>
                </a:solidFill>
                <a:effectLst>
                  <a:outerShdw blurRad="38100" dist="38100" dir="2700000" algn="tl">
                    <a:srgbClr val="000000">
                      <a:alpha val="43137"/>
                    </a:srgbClr>
                  </a:outerShdw>
                </a:effectLst>
              </a:rPr>
              <a:t>Bethel:</a:t>
            </a:r>
            <a:r>
              <a:rPr lang="de-CH" altLang="de-DE" dirty="0" smtClean="0">
                <a:effectLst>
                  <a:outerShdw blurRad="38100" dist="38100" dir="2700000" algn="tl">
                    <a:srgbClr val="000000">
                      <a:alpha val="43137"/>
                    </a:srgbClr>
                  </a:outerShdw>
                </a:effectLst>
              </a:rPr>
              <a:t> Verheissungsort für Abraham und Jakob</a:t>
            </a:r>
          </a:p>
          <a:p>
            <a:pPr>
              <a:defRPr/>
            </a:pPr>
            <a:r>
              <a:rPr lang="de-CH" altLang="de-DE" dirty="0" smtClean="0">
                <a:solidFill>
                  <a:srgbClr val="00FF00"/>
                </a:solidFill>
                <a:effectLst>
                  <a:outerShdw blurRad="38100" dist="38100" dir="2700000" algn="tl">
                    <a:srgbClr val="000000">
                      <a:alpha val="43137"/>
                    </a:srgbClr>
                  </a:outerShdw>
                </a:effectLst>
              </a:rPr>
              <a:t>Baal </a:t>
            </a:r>
            <a:r>
              <a:rPr lang="de-CH" altLang="de-DE" dirty="0" err="1" smtClean="0">
                <a:solidFill>
                  <a:srgbClr val="00FF00"/>
                </a:solidFill>
                <a:effectLst>
                  <a:outerShdw blurRad="38100" dist="38100" dir="2700000" algn="tl">
                    <a:srgbClr val="000000">
                      <a:alpha val="43137"/>
                    </a:srgbClr>
                  </a:outerShdw>
                </a:effectLst>
              </a:rPr>
              <a:t>Hazor</a:t>
            </a:r>
            <a:r>
              <a:rPr lang="de-CH" altLang="de-DE" dirty="0" smtClean="0">
                <a:solidFill>
                  <a:srgbClr val="00FF00"/>
                </a:solidFill>
                <a:effectLst>
                  <a:outerShdw blurRad="38100" dist="38100" dir="2700000" algn="tl">
                    <a:srgbClr val="000000">
                      <a:alpha val="43137"/>
                    </a:srgbClr>
                  </a:outerShdw>
                </a:effectLst>
              </a:rPr>
              <a:t>: </a:t>
            </a:r>
            <a:r>
              <a:rPr lang="de-CH" altLang="de-DE" dirty="0" smtClean="0">
                <a:effectLst>
                  <a:outerShdw blurRad="38100" dist="38100" dir="2700000" algn="tl">
                    <a:srgbClr val="000000">
                      <a:alpha val="43137"/>
                    </a:srgbClr>
                  </a:outerShdw>
                </a:effectLst>
              </a:rPr>
              <a:t>Abrahams Überblick über das ganze Land</a:t>
            </a:r>
          </a:p>
          <a:p>
            <a:pPr>
              <a:defRPr/>
            </a:pPr>
            <a:r>
              <a:rPr lang="de-CH" altLang="de-DE" dirty="0" err="1" smtClean="0">
                <a:solidFill>
                  <a:srgbClr val="00FF00"/>
                </a:solidFill>
                <a:effectLst>
                  <a:outerShdw blurRad="38100" dist="38100" dir="2700000" algn="tl">
                    <a:srgbClr val="000000">
                      <a:alpha val="43137"/>
                    </a:srgbClr>
                  </a:outerShdw>
                </a:effectLst>
              </a:rPr>
              <a:t>Gibea</a:t>
            </a:r>
            <a:r>
              <a:rPr lang="de-CH" altLang="de-DE" dirty="0" smtClean="0">
                <a:solidFill>
                  <a:srgbClr val="00FF00"/>
                </a:solidFill>
                <a:effectLst>
                  <a:outerShdw blurRad="38100" dist="38100" dir="2700000" algn="tl">
                    <a:srgbClr val="000000">
                      <a:alpha val="43137"/>
                    </a:srgbClr>
                  </a:outerShdw>
                </a:effectLst>
              </a:rPr>
              <a:t>-Saul:</a:t>
            </a:r>
            <a:r>
              <a:rPr lang="de-CH" altLang="de-DE" dirty="0" smtClean="0">
                <a:effectLst>
                  <a:outerShdw blurRad="38100" dist="38100" dir="2700000" algn="tl">
                    <a:srgbClr val="000000">
                      <a:alpha val="43137"/>
                    </a:srgbClr>
                  </a:outerShdw>
                </a:effectLst>
              </a:rPr>
              <a:t> Königsstadt Israels unter Saul</a:t>
            </a:r>
          </a:p>
          <a:p>
            <a:pPr>
              <a:defRPr/>
            </a:pPr>
            <a:r>
              <a:rPr lang="de-CH" altLang="de-DE" dirty="0" smtClean="0">
                <a:solidFill>
                  <a:srgbClr val="00FF00"/>
                </a:solidFill>
                <a:effectLst>
                  <a:outerShdw blurRad="38100" dist="38100" dir="2700000" algn="tl">
                    <a:srgbClr val="000000">
                      <a:alpha val="43137"/>
                    </a:srgbClr>
                  </a:outerShdw>
                </a:effectLst>
              </a:rPr>
              <a:t>Ost-Jerusalem:</a:t>
            </a:r>
            <a:r>
              <a:rPr lang="de-CH" altLang="de-DE" dirty="0" smtClean="0">
                <a:effectLst>
                  <a:outerShdw blurRad="38100" dist="38100" dir="2700000" algn="tl">
                    <a:srgbClr val="000000">
                      <a:alpha val="43137"/>
                    </a:srgbClr>
                  </a:outerShdw>
                </a:effectLst>
              </a:rPr>
              <a:t> Hauptstadt und Tempelberg Zion / </a:t>
            </a:r>
            <a:r>
              <a:rPr lang="de-CH" altLang="de-DE" smtClean="0">
                <a:effectLst>
                  <a:outerShdw blurRad="38100" dist="38100" dir="2700000" algn="tl">
                    <a:srgbClr val="000000">
                      <a:alpha val="43137"/>
                    </a:srgbClr>
                  </a:outerShdw>
                </a:effectLst>
              </a:rPr>
              <a:t>Morijah</a:t>
            </a:r>
            <a:endParaRPr lang="de-CH" altLang="de-DE" dirty="0" smtClean="0">
              <a:effectLst>
                <a:outerShdw blurRad="38100" dist="38100" dir="2700000" algn="tl">
                  <a:srgbClr val="000000">
                    <a:alpha val="43137"/>
                  </a:srgbClr>
                </a:outerShdw>
              </a:effectLst>
            </a:endParaRPr>
          </a:p>
          <a:p>
            <a:pPr>
              <a:defRPr/>
            </a:pPr>
            <a:r>
              <a:rPr lang="de-CH" altLang="de-DE" dirty="0" smtClean="0">
                <a:solidFill>
                  <a:srgbClr val="00FF00"/>
                </a:solidFill>
                <a:effectLst>
                  <a:outerShdw blurRad="38100" dist="38100" dir="2700000" algn="tl">
                    <a:srgbClr val="000000">
                      <a:alpha val="43137"/>
                    </a:srgbClr>
                  </a:outerShdw>
                </a:effectLst>
              </a:rPr>
              <a:t>Hebron:</a:t>
            </a:r>
            <a:r>
              <a:rPr lang="de-CH" altLang="de-DE" dirty="0" smtClean="0">
                <a:effectLst>
                  <a:outerShdw blurRad="38100" dist="38100" dir="2700000" algn="tl">
                    <a:srgbClr val="000000">
                      <a:alpha val="43137"/>
                    </a:srgbClr>
                  </a:outerShdw>
                </a:effectLst>
              </a:rPr>
              <a:t> Wohnort Abrahams, Königssitz v. David</a:t>
            </a:r>
          </a:p>
          <a:p>
            <a:pPr>
              <a:defRPr/>
            </a:pPr>
            <a:r>
              <a:rPr lang="de-CH" altLang="de-DE" dirty="0" smtClean="0">
                <a:solidFill>
                  <a:srgbClr val="00FF00"/>
                </a:solidFill>
                <a:effectLst>
                  <a:outerShdw blurRad="38100" dist="38100" dir="2700000" algn="tl">
                    <a:srgbClr val="000000">
                      <a:alpha val="43137"/>
                    </a:srgbClr>
                  </a:outerShdw>
                </a:effectLst>
              </a:rPr>
              <a:t>Bethlehem:</a:t>
            </a:r>
            <a:r>
              <a:rPr lang="de-CH" altLang="de-DE" dirty="0" smtClean="0">
                <a:effectLst>
                  <a:outerShdw blurRad="38100" dist="38100" dir="2700000" algn="tl">
                    <a:srgbClr val="000000">
                      <a:alpha val="43137"/>
                    </a:srgbClr>
                  </a:outerShdw>
                </a:effectLst>
              </a:rPr>
              <a:t> Geburtsort des Messias</a:t>
            </a:r>
            <a:endParaRPr lang="de-DE" altLang="de-DE"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950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solidFill>
                  <a:schemeClr val="accent3"/>
                </a:solidFill>
                <a:effectLst>
                  <a:outerShdw blurRad="38100" dist="38100" dir="2700000" algn="tl">
                    <a:srgbClr val="000000">
                      <a:alpha val="43137"/>
                    </a:srgbClr>
                  </a:outerShdw>
                </a:effectLst>
                <a:latin typeface="Verdana" pitchFamily="34" charset="0"/>
              </a:rPr>
              <a:t>Sichem</a:t>
            </a:r>
            <a:r>
              <a:rPr lang="de-DE" sz="2399" dirty="0">
                <a:solidFill>
                  <a:schemeClr val="accent3"/>
                </a:solidFill>
                <a:effectLst>
                  <a:outerShdw blurRad="38100" dist="38100" dir="2700000" algn="tl">
                    <a:srgbClr val="000000">
                      <a:alpha val="43137"/>
                    </a:srgbClr>
                  </a:outerShdw>
                </a:effectLst>
                <a:latin typeface="Verdana" pitchFamily="34" charset="0"/>
              </a:rPr>
              <a:t>, bis zur Terebinthe Mores</a:t>
            </a:r>
            <a:r>
              <a:rPr lang="de-DE" sz="2399" dirty="0">
                <a:effectLst>
                  <a:outerShdw blurRad="38100" dist="38100" dir="2700000" algn="tl">
                    <a:srgbClr val="000000">
                      <a:alpha val="43137"/>
                    </a:srgbClr>
                  </a:outerShdw>
                </a:effectLst>
                <a:latin typeface="Verdana" pitchFamily="34" charset="0"/>
              </a:rPr>
              <a:t>. Und die Kanaaniter waren damals im Land.  7 Und der HERR erschien dem Abram und sprach: Deinem Samen will ich dieses Land geben. Und er baute dort dem HERRN, der ihm erschienen war, einen Altar. </a:t>
            </a:r>
          </a:p>
        </p:txBody>
      </p:sp>
      <p:sp>
        <p:nvSpPr>
          <p:cNvPr id="34821" name="Text Box 6"/>
          <p:cNvSpPr txBox="1">
            <a:spLocks noChangeArrowheads="1"/>
          </p:cNvSpPr>
          <p:nvPr/>
        </p:nvSpPr>
        <p:spPr bwMode="auto">
          <a:xfrm>
            <a:off x="9107965" y="2320465"/>
            <a:ext cx="3054056" cy="1446037"/>
          </a:xfrm>
          <a:prstGeom prst="rect">
            <a:avLst/>
          </a:prstGeom>
          <a:noFill/>
          <a:ln w="9525">
            <a:noFill/>
            <a:miter lim="800000"/>
            <a:headEnd/>
            <a:tailEnd/>
          </a:ln>
        </p:spPr>
        <p:txBody>
          <a:bodyPr wrap="square">
            <a:spAutoFit/>
          </a:bodyPr>
          <a:lstStyle/>
          <a:p>
            <a:pPr marL="380905" indent="-380905">
              <a:buFont typeface="Wingdings" panose="05000000000000000000" pitchFamily="2" charset="2"/>
              <a:buChar char="è"/>
              <a:defRPr/>
            </a:pPr>
            <a:r>
              <a:rPr lang="fr-FR" sz="2199" dirty="0" err="1" smtClean="0">
                <a:solidFill>
                  <a:srgbClr val="FF0000"/>
                </a:solidFill>
                <a:effectLst>
                  <a:outerShdw blurRad="38100" dist="38100" dir="2700000" algn="tl">
                    <a:srgbClr val="000000">
                      <a:alpha val="43137"/>
                    </a:srgbClr>
                  </a:outerShdw>
                </a:effectLst>
                <a:latin typeface="Verdana" pitchFamily="34" charset="0"/>
                <a:sym typeface="Wingdings" pitchFamily="2" charset="2"/>
              </a:rPr>
              <a:t>Erste</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Erwähnung</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einer</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Ortschaft</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im</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verheissenen</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Land</a:t>
            </a:r>
            <a:endParaRPr lang="fr-FR" sz="2199" dirty="0">
              <a:solidFill>
                <a:schemeClr val="accent2"/>
              </a:solidFill>
              <a:effectLst>
                <a:outerShdw blurRad="38100" dist="38100" dir="2700000" algn="tl">
                  <a:srgbClr val="000000">
                    <a:alpha val="43137"/>
                  </a:srgbClr>
                </a:outerShdw>
              </a:effectLst>
              <a:latin typeface="Tahoma"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l="10204" b="3676"/>
          <a:stretch>
            <a:fillRect/>
          </a:stretch>
        </p:blipFill>
        <p:spPr bwMode="auto">
          <a:xfrm>
            <a:off x="6189671" y="1021729"/>
            <a:ext cx="2779281" cy="5874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7446570" y="1675498"/>
            <a:ext cx="66657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7998" dirty="0">
                <a:solidFill>
                  <a:srgbClr val="FF0000"/>
                </a:solidFill>
              </a:rPr>
              <a:t>.</a:t>
            </a:r>
          </a:p>
        </p:txBody>
      </p:sp>
      <p:sp>
        <p:nvSpPr>
          <p:cNvPr id="3" name="Textfeld 2"/>
          <p:cNvSpPr txBox="1"/>
          <p:nvPr/>
        </p:nvSpPr>
        <p:spPr>
          <a:xfrm>
            <a:off x="8991467" y="1085092"/>
            <a:ext cx="365806" cy="297454"/>
          </a:xfrm>
          <a:prstGeom prst="rect">
            <a:avLst/>
          </a:prstGeom>
          <a:noFill/>
        </p:spPr>
        <p:txBody>
          <a:bodyPr wrap="none" rtlCol="0">
            <a:spAutoFit/>
          </a:bodyPr>
          <a:lstStyle/>
          <a:p>
            <a:r>
              <a:rPr lang="de-DE" sz="1333" dirty="0"/>
              <a:t>FB</a:t>
            </a:r>
          </a:p>
        </p:txBody>
      </p:sp>
      <p:sp>
        <p:nvSpPr>
          <p:cNvPr id="13" name="Line 6"/>
          <p:cNvSpPr>
            <a:spLocks noChangeShapeType="1"/>
          </p:cNvSpPr>
          <p:nvPr/>
        </p:nvSpPr>
        <p:spPr bwMode="auto">
          <a:xfrm>
            <a:off x="5582075" y="2339189"/>
            <a:ext cx="2048109" cy="32192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4" name="Text Box 5"/>
          <p:cNvSpPr txBox="1">
            <a:spLocks noChangeArrowheads="1"/>
          </p:cNvSpPr>
          <p:nvPr/>
        </p:nvSpPr>
        <p:spPr bwMode="auto">
          <a:xfrm>
            <a:off x="7483290" y="2776696"/>
            <a:ext cx="4678732" cy="1200329"/>
          </a:xfrm>
          <a:prstGeom prst="rect">
            <a:avLst/>
          </a:prstGeom>
          <a:noFill/>
          <a:ln w="9525">
            <a:noFill/>
            <a:miter lim="800000"/>
            <a:headEnd/>
            <a:tailEnd/>
          </a:ln>
        </p:spPr>
        <p:txBody>
          <a:bodyPr>
            <a:spAutoFit/>
          </a:bodyPr>
          <a:lstStyle/>
          <a:p>
            <a:pPr>
              <a:spcBef>
                <a:spcPct val="50000"/>
              </a:spcBef>
              <a:defRPr/>
            </a:pPr>
            <a:r>
              <a:rPr lang="de-CH" dirty="0" err="1">
                <a:effectLst>
                  <a:outerShdw blurRad="38100" dist="38100" dir="2700000" algn="tl">
                    <a:srgbClr val="000000">
                      <a:alpha val="43137"/>
                    </a:srgbClr>
                  </a:outerShdw>
                </a:effectLst>
                <a:latin typeface="Arial" charset="0"/>
                <a:cs typeface="Arial" charset="0"/>
              </a:rPr>
              <a:t>Sichem</a:t>
            </a: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fr-FR" dirty="0">
              <a:effectLst>
                <a:outerShdw blurRad="38100" dist="38100" dir="2700000" algn="tl">
                  <a:srgbClr val="000000">
                    <a:alpha val="43137"/>
                  </a:srgbClr>
                </a:outerShdw>
              </a:effectLst>
              <a:latin typeface="Arial" charset="0"/>
              <a:cs typeface="Arial" charset="0"/>
            </a:endParaRP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9822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effectLst>
                  <a:outerShdw blurRad="38100" dist="38100" dir="2700000" algn="tl">
                    <a:srgbClr val="000000">
                      <a:alpha val="43137"/>
                    </a:srgbClr>
                  </a:outerShdw>
                </a:effectLst>
                <a:latin typeface="Verdana" pitchFamily="34" charset="0"/>
              </a:rPr>
              <a:t>Sichem</a:t>
            </a:r>
            <a:r>
              <a:rPr lang="de-DE" sz="2399" dirty="0">
                <a:effectLst>
                  <a:outerShdw blurRad="38100" dist="38100" dir="2700000" algn="tl">
                    <a:srgbClr val="000000">
                      <a:alpha val="43137"/>
                    </a:srgbClr>
                  </a:outerShdw>
                </a:effectLst>
                <a:latin typeface="Verdana" pitchFamily="34" charset="0"/>
              </a:rPr>
              <a:t>, bis zur Terebinthe Mores. Und die Kanaaniter waren damals im Land.  7 Und der HERR erschien dem Abram und sprach: </a:t>
            </a:r>
            <a:r>
              <a:rPr lang="de-DE" sz="2399" dirty="0">
                <a:solidFill>
                  <a:schemeClr val="accent3"/>
                </a:solidFill>
                <a:effectLst>
                  <a:outerShdw blurRad="38100" dist="38100" dir="2700000" algn="tl">
                    <a:srgbClr val="000000">
                      <a:alpha val="43137"/>
                    </a:srgbClr>
                  </a:outerShdw>
                </a:effectLst>
                <a:latin typeface="Verdana" pitchFamily="34" charset="0"/>
              </a:rPr>
              <a:t>Deinem Samen will ich dieses Land geben</a:t>
            </a:r>
            <a:r>
              <a:rPr lang="de-DE" sz="2399" dirty="0">
                <a:effectLst>
                  <a:outerShdw blurRad="38100" dist="38100" dir="2700000" algn="tl">
                    <a:srgbClr val="000000">
                      <a:alpha val="43137"/>
                    </a:srgbClr>
                  </a:outerShdw>
                </a:effectLst>
                <a:latin typeface="Verdana" pitchFamily="34" charset="0"/>
              </a:rPr>
              <a:t>. Und er baute dort dem HERRN, der ihm erschienen war, einen Altar. </a:t>
            </a:r>
          </a:p>
        </p:txBody>
      </p:sp>
      <p:sp>
        <p:nvSpPr>
          <p:cNvPr id="34821" name="Text Box 6"/>
          <p:cNvSpPr txBox="1">
            <a:spLocks noChangeArrowheads="1"/>
          </p:cNvSpPr>
          <p:nvPr/>
        </p:nvSpPr>
        <p:spPr bwMode="auto">
          <a:xfrm>
            <a:off x="9325506" y="2438705"/>
            <a:ext cx="3054056" cy="769185"/>
          </a:xfrm>
          <a:prstGeom prst="rect">
            <a:avLst/>
          </a:prstGeom>
          <a:noFill/>
          <a:ln w="9525">
            <a:noFill/>
            <a:miter lim="800000"/>
            <a:headEnd/>
            <a:tailEnd/>
          </a:ln>
        </p:spPr>
        <p:txBody>
          <a:bodyPr wrap="square">
            <a:spAutoFit/>
          </a:bodyPr>
          <a:lstStyle/>
          <a:p>
            <a:pPr marL="380905" indent="-380905">
              <a:buFont typeface="Wingdings" panose="05000000000000000000" pitchFamily="2" charset="2"/>
              <a:buChar char="è"/>
              <a:defRPr/>
            </a:pPr>
            <a:r>
              <a:rPr lang="fr-FR" sz="2199" dirty="0" err="1">
                <a:solidFill>
                  <a:srgbClr val="FF0000"/>
                </a:solidFill>
                <a:effectLst>
                  <a:outerShdw blurRad="38100" dist="38100" dir="2700000" algn="tl">
                    <a:srgbClr val="000000">
                      <a:alpha val="43137"/>
                    </a:srgbClr>
                  </a:outerShdw>
                </a:effectLst>
                <a:latin typeface="Verdana" pitchFamily="34" charset="0"/>
                <a:sym typeface="Wingdings" pitchFamily="2" charset="2"/>
              </a:rPr>
              <a:t>Landzusage</a:t>
            </a:r>
            <a:r>
              <a:rPr lang="fr-FR" sz="2199" dirty="0">
                <a:solidFill>
                  <a:srgbClr val="FF0000"/>
                </a:solidFill>
                <a:effectLst>
                  <a:outerShdw blurRad="38100" dist="38100" dir="2700000" algn="tl">
                    <a:srgbClr val="000000">
                      <a:alpha val="43137"/>
                    </a:srgbClr>
                  </a:outerShdw>
                </a:effectLst>
                <a:latin typeface="Verdana" pitchFamily="34" charset="0"/>
                <a:sym typeface="Wingdings" pitchFamily="2" charset="2"/>
              </a:rPr>
              <a:t>   </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an Israel</a:t>
            </a:r>
            <a:endParaRPr lang="fr-FR" sz="2199" dirty="0">
              <a:solidFill>
                <a:schemeClr val="accent2"/>
              </a:solidFill>
              <a:effectLst>
                <a:outerShdw blurRad="38100" dist="38100" dir="2700000" algn="tl">
                  <a:srgbClr val="000000">
                    <a:alpha val="43137"/>
                  </a:srgbClr>
                </a:outerShdw>
              </a:effectLst>
              <a:latin typeface="Tahoma"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l="10204" b="3676"/>
          <a:stretch>
            <a:fillRect/>
          </a:stretch>
        </p:blipFill>
        <p:spPr bwMode="auto">
          <a:xfrm>
            <a:off x="6189671" y="1021729"/>
            <a:ext cx="2779281" cy="5874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7446570" y="1675498"/>
            <a:ext cx="66657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7998" dirty="0">
                <a:solidFill>
                  <a:srgbClr val="FF0000"/>
                </a:solidFill>
              </a:rPr>
              <a:t>.</a:t>
            </a:r>
          </a:p>
        </p:txBody>
      </p:sp>
      <p:sp>
        <p:nvSpPr>
          <p:cNvPr id="3" name="Textfeld 2"/>
          <p:cNvSpPr txBox="1"/>
          <p:nvPr/>
        </p:nvSpPr>
        <p:spPr>
          <a:xfrm>
            <a:off x="8991467" y="1085092"/>
            <a:ext cx="365806" cy="297454"/>
          </a:xfrm>
          <a:prstGeom prst="rect">
            <a:avLst/>
          </a:prstGeom>
          <a:noFill/>
        </p:spPr>
        <p:txBody>
          <a:bodyPr wrap="none" rtlCol="0">
            <a:spAutoFit/>
          </a:bodyPr>
          <a:lstStyle/>
          <a:p>
            <a:r>
              <a:rPr lang="de-DE" sz="1333" dirty="0"/>
              <a:t>FB</a:t>
            </a:r>
          </a:p>
        </p:txBody>
      </p:sp>
      <p:sp>
        <p:nvSpPr>
          <p:cNvPr id="13" name="Line 6"/>
          <p:cNvSpPr>
            <a:spLocks noChangeShapeType="1"/>
          </p:cNvSpPr>
          <p:nvPr/>
        </p:nvSpPr>
        <p:spPr bwMode="auto">
          <a:xfrm>
            <a:off x="5582075" y="2339189"/>
            <a:ext cx="2048109" cy="32192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2" name="Text Box 5"/>
          <p:cNvSpPr txBox="1">
            <a:spLocks noChangeArrowheads="1"/>
          </p:cNvSpPr>
          <p:nvPr/>
        </p:nvSpPr>
        <p:spPr bwMode="auto">
          <a:xfrm>
            <a:off x="7483290" y="2776696"/>
            <a:ext cx="4678732" cy="1200329"/>
          </a:xfrm>
          <a:prstGeom prst="rect">
            <a:avLst/>
          </a:prstGeom>
          <a:noFill/>
          <a:ln w="9525">
            <a:noFill/>
            <a:miter lim="800000"/>
            <a:headEnd/>
            <a:tailEnd/>
          </a:ln>
        </p:spPr>
        <p:txBody>
          <a:bodyPr>
            <a:spAutoFit/>
          </a:bodyPr>
          <a:lstStyle/>
          <a:p>
            <a:pPr>
              <a:spcBef>
                <a:spcPct val="50000"/>
              </a:spcBef>
              <a:defRPr/>
            </a:pPr>
            <a:r>
              <a:rPr lang="de-CH" dirty="0" err="1">
                <a:effectLst>
                  <a:outerShdw blurRad="38100" dist="38100" dir="2700000" algn="tl">
                    <a:srgbClr val="000000">
                      <a:alpha val="43137"/>
                    </a:srgbClr>
                  </a:outerShdw>
                </a:effectLst>
                <a:latin typeface="Arial" charset="0"/>
                <a:cs typeface="Arial" charset="0"/>
              </a:rPr>
              <a:t>Sichem</a:t>
            </a: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fr-FR" dirty="0">
              <a:effectLst>
                <a:outerShdw blurRad="38100" dist="38100" dir="2700000" algn="tl">
                  <a:srgbClr val="000000">
                    <a:alpha val="43137"/>
                  </a:srgbClr>
                </a:outerShdw>
              </a:effectLst>
              <a:latin typeface="Arial" charset="0"/>
              <a:cs typeface="Arial" charset="0"/>
            </a:endParaRPr>
          </a:p>
        </p:txBody>
      </p:sp>
      <p:sp>
        <p:nvSpPr>
          <p:cNvPr id="14"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50386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effectLst>
                  <a:outerShdw blurRad="38100" dist="38100" dir="2700000" algn="tl">
                    <a:srgbClr val="000000">
                      <a:alpha val="43137"/>
                    </a:srgbClr>
                  </a:outerShdw>
                </a:effectLst>
                <a:latin typeface="Verdana" pitchFamily="34" charset="0"/>
              </a:rPr>
              <a:t>Sichem</a:t>
            </a:r>
            <a:r>
              <a:rPr lang="de-DE" sz="2399" dirty="0">
                <a:effectLst>
                  <a:outerShdw blurRad="38100" dist="38100" dir="2700000" algn="tl">
                    <a:srgbClr val="000000">
                      <a:alpha val="43137"/>
                    </a:srgbClr>
                  </a:outerShdw>
                </a:effectLst>
                <a:latin typeface="Verdana" pitchFamily="34" charset="0"/>
              </a:rPr>
              <a:t>, bis zur Terebinthe Mores. Und die Kanaaniter waren damals im Land.  7 Und der HERR erschien dem Abram und sprach: Deinem Samen will ich dieses Land geben. Und </a:t>
            </a:r>
            <a:r>
              <a:rPr lang="de-DE" sz="2399" dirty="0">
                <a:solidFill>
                  <a:srgbClr val="92D050"/>
                </a:solidFill>
                <a:effectLst>
                  <a:outerShdw blurRad="38100" dist="38100" dir="2700000" algn="tl">
                    <a:srgbClr val="000000">
                      <a:alpha val="43137"/>
                    </a:srgbClr>
                  </a:outerShdw>
                </a:effectLst>
                <a:latin typeface="Verdana" pitchFamily="34" charset="0"/>
              </a:rPr>
              <a:t>er baute dort </a:t>
            </a:r>
            <a:r>
              <a:rPr lang="de-DE" sz="2399" dirty="0">
                <a:effectLst>
                  <a:outerShdw blurRad="38100" dist="38100" dir="2700000" algn="tl">
                    <a:srgbClr val="000000">
                      <a:alpha val="43137"/>
                    </a:srgbClr>
                  </a:outerShdw>
                </a:effectLst>
                <a:latin typeface="Verdana" pitchFamily="34" charset="0"/>
              </a:rPr>
              <a:t>dem HERRN, der ihm erschienen war, </a:t>
            </a:r>
            <a:r>
              <a:rPr lang="de-DE" sz="2399" dirty="0">
                <a:solidFill>
                  <a:schemeClr val="accent3"/>
                </a:solidFill>
                <a:effectLst>
                  <a:outerShdw blurRad="38100" dist="38100" dir="2700000" algn="tl">
                    <a:srgbClr val="000000">
                      <a:alpha val="43137"/>
                    </a:srgbClr>
                  </a:outerShdw>
                </a:effectLst>
                <a:latin typeface="Verdana" pitchFamily="34" charset="0"/>
              </a:rPr>
              <a:t>einen Altar</a:t>
            </a:r>
            <a:r>
              <a:rPr lang="de-DE" sz="2399" dirty="0">
                <a:effectLst>
                  <a:outerShdw blurRad="38100" dist="38100" dir="2700000" algn="tl">
                    <a:srgbClr val="000000">
                      <a:alpha val="43137"/>
                    </a:srgbClr>
                  </a:outerShdw>
                </a:effectLst>
                <a:latin typeface="Verdana" pitchFamily="34" charset="0"/>
              </a:rPr>
              <a:t>. </a:t>
            </a:r>
          </a:p>
        </p:txBody>
      </p:sp>
      <p:sp>
        <p:nvSpPr>
          <p:cNvPr id="34821" name="Text Box 6"/>
          <p:cNvSpPr txBox="1">
            <a:spLocks noChangeArrowheads="1"/>
          </p:cNvSpPr>
          <p:nvPr/>
        </p:nvSpPr>
        <p:spPr bwMode="auto">
          <a:xfrm>
            <a:off x="9202506" y="2207458"/>
            <a:ext cx="3054056" cy="1784463"/>
          </a:xfrm>
          <a:prstGeom prst="rect">
            <a:avLst/>
          </a:prstGeom>
          <a:noFill/>
          <a:ln w="9525">
            <a:noFill/>
            <a:miter lim="800000"/>
            <a:headEnd/>
            <a:tailEnd/>
          </a:ln>
        </p:spPr>
        <p:txBody>
          <a:bodyPr wrap="square">
            <a:spAutoFit/>
          </a:bodyPr>
          <a:lstStyle/>
          <a:p>
            <a:pPr marL="380905" indent="-380905">
              <a:buFont typeface="Wingdings" panose="05000000000000000000" pitchFamily="2" charset="2"/>
              <a:buChar char="è"/>
              <a:defRPr/>
            </a:pP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Abraham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dankt</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Gott</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für</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die </a:t>
            </a:r>
            <a:r>
              <a:rPr lang="fr-FR" sz="2199" dirty="0" err="1"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Zusage</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mit </a:t>
            </a:r>
            <a:r>
              <a:rPr lang="fr-FR" sz="2199" dirty="0" err="1"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dem</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 Bau </a:t>
            </a:r>
            <a:r>
              <a:rPr lang="fr-FR" sz="2199" dirty="0" err="1"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eines</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smtClean="0">
                <a:solidFill>
                  <a:srgbClr val="FF0000"/>
                </a:solidFill>
                <a:effectLst>
                  <a:outerShdw blurRad="38100" dist="38100" dir="2700000" algn="tl">
                    <a:srgbClr val="000000">
                      <a:alpha val="43137"/>
                    </a:srgbClr>
                  </a:outerShdw>
                </a:effectLst>
                <a:latin typeface="Verdana" pitchFamily="34" charset="0"/>
                <a:sym typeface="Wingdings" pitchFamily="2" charset="2"/>
              </a:rPr>
              <a:t>Altars</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 in Sichem.</a:t>
            </a:r>
            <a:endParaRPr lang="fr-FR" sz="2199" dirty="0">
              <a:solidFill>
                <a:schemeClr val="accent2"/>
              </a:solidFill>
              <a:effectLst>
                <a:outerShdw blurRad="38100" dist="38100" dir="2700000" algn="tl">
                  <a:srgbClr val="000000">
                    <a:alpha val="43137"/>
                  </a:srgbClr>
                </a:outerShdw>
              </a:effectLst>
              <a:latin typeface="Tahoma"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l="10204" b="3676"/>
          <a:stretch>
            <a:fillRect/>
          </a:stretch>
        </p:blipFill>
        <p:spPr bwMode="auto">
          <a:xfrm>
            <a:off x="6189671" y="1021729"/>
            <a:ext cx="2779281" cy="5874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7446570" y="1675498"/>
            <a:ext cx="66657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7998" dirty="0">
                <a:solidFill>
                  <a:srgbClr val="FF0000"/>
                </a:solidFill>
              </a:rPr>
              <a:t>.</a:t>
            </a:r>
          </a:p>
        </p:txBody>
      </p:sp>
      <p:sp>
        <p:nvSpPr>
          <p:cNvPr id="3" name="Textfeld 2"/>
          <p:cNvSpPr txBox="1"/>
          <p:nvPr/>
        </p:nvSpPr>
        <p:spPr>
          <a:xfrm>
            <a:off x="8991467" y="1085092"/>
            <a:ext cx="365806" cy="297454"/>
          </a:xfrm>
          <a:prstGeom prst="rect">
            <a:avLst/>
          </a:prstGeom>
          <a:noFill/>
        </p:spPr>
        <p:txBody>
          <a:bodyPr wrap="none" rtlCol="0">
            <a:spAutoFit/>
          </a:bodyPr>
          <a:lstStyle/>
          <a:p>
            <a:r>
              <a:rPr lang="de-DE" sz="1333" dirty="0"/>
              <a:t>FB</a:t>
            </a:r>
          </a:p>
        </p:txBody>
      </p:sp>
      <p:sp>
        <p:nvSpPr>
          <p:cNvPr id="13" name="Line 6"/>
          <p:cNvSpPr>
            <a:spLocks noChangeShapeType="1"/>
          </p:cNvSpPr>
          <p:nvPr/>
        </p:nvSpPr>
        <p:spPr bwMode="auto">
          <a:xfrm>
            <a:off x="5582075" y="2339189"/>
            <a:ext cx="2048109" cy="32192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34820" name="Text Box 5"/>
          <p:cNvSpPr txBox="1">
            <a:spLocks noChangeArrowheads="1"/>
          </p:cNvSpPr>
          <p:nvPr/>
        </p:nvSpPr>
        <p:spPr bwMode="auto">
          <a:xfrm>
            <a:off x="7182755" y="2774143"/>
            <a:ext cx="4678732" cy="1200329"/>
          </a:xfrm>
          <a:prstGeom prst="rect">
            <a:avLst/>
          </a:prstGeom>
          <a:noFill/>
          <a:ln w="9525">
            <a:noFill/>
            <a:miter lim="800000"/>
            <a:headEnd/>
            <a:tailEnd/>
          </a:ln>
        </p:spPr>
        <p:txBody>
          <a:bodyPr>
            <a:spAutoFit/>
          </a:bodyPr>
          <a:lstStyle/>
          <a:p>
            <a:pPr>
              <a:spcBef>
                <a:spcPct val="50000"/>
              </a:spcBef>
              <a:defRPr/>
            </a:pPr>
            <a:r>
              <a:rPr lang="de-CH" dirty="0" err="1">
                <a:effectLst>
                  <a:outerShdw blurRad="38100" dist="38100" dir="2700000" algn="tl">
                    <a:srgbClr val="000000">
                      <a:alpha val="43137"/>
                    </a:srgbClr>
                  </a:outerShdw>
                </a:effectLst>
                <a:latin typeface="Arial" charset="0"/>
                <a:cs typeface="Arial" charset="0"/>
              </a:rPr>
              <a:t>Sichem</a:t>
            </a: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fr-FR" dirty="0">
              <a:effectLst>
                <a:outerShdw blurRad="38100" dist="38100" dir="2700000" algn="tl">
                  <a:srgbClr val="000000">
                    <a:alpha val="43137"/>
                  </a:srgbClr>
                </a:outerShdw>
              </a:effectLst>
              <a:latin typeface="Arial" charset="0"/>
              <a:cs typeface="Arial" charset="0"/>
            </a:endParaRPr>
          </a:p>
        </p:txBody>
      </p:sp>
      <p:sp>
        <p:nvSpPr>
          <p:cNvPr id="12"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4" name="Textfeld 13"/>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5" name="Textfeld 14"/>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2" name="Textfeld 1"/>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3117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441" y="1413301"/>
            <a:ext cx="6015102" cy="4511326"/>
          </a:xfrm>
          <a:prstGeom prst="rect">
            <a:avLst/>
          </a:prstGeom>
          <a:ln>
            <a:noFill/>
          </a:ln>
          <a:effectLst>
            <a:softEdge rad="112500"/>
          </a:effectLst>
        </p:spPr>
      </p:pic>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solidFill>
                  <a:schemeClr val="accent3"/>
                </a:solidFill>
                <a:effectLst>
                  <a:outerShdw blurRad="38100" dist="38100" dir="2700000" algn="tl">
                    <a:srgbClr val="000000">
                      <a:alpha val="43137"/>
                    </a:srgbClr>
                  </a:outerShdw>
                </a:effectLst>
                <a:latin typeface="Verdana" pitchFamily="34" charset="0"/>
              </a:rPr>
              <a:t>Sichem</a:t>
            </a:r>
            <a:r>
              <a:rPr lang="de-DE" sz="2399" dirty="0">
                <a:solidFill>
                  <a:schemeClr val="accent3"/>
                </a:solidFill>
                <a:effectLst>
                  <a:outerShdw blurRad="38100" dist="38100" dir="2700000" algn="tl">
                    <a:srgbClr val="000000">
                      <a:alpha val="43137"/>
                    </a:srgbClr>
                  </a:outerShdw>
                </a:effectLst>
                <a:latin typeface="Verdana" pitchFamily="34" charset="0"/>
              </a:rPr>
              <a:t>, bis zur Terebinthe Mores</a:t>
            </a:r>
            <a:r>
              <a:rPr lang="de-DE" sz="2399" dirty="0">
                <a:effectLst>
                  <a:outerShdw blurRad="38100" dist="38100" dir="2700000" algn="tl">
                    <a:srgbClr val="000000">
                      <a:alpha val="43137"/>
                    </a:srgbClr>
                  </a:outerShdw>
                </a:effectLst>
                <a:latin typeface="Verdana" pitchFamily="34" charset="0"/>
              </a:rPr>
              <a:t>. Und die Kanaaniter waren damals im Land.  7 Und der HERR erschien dem Abram und sprach: </a:t>
            </a:r>
            <a:r>
              <a:rPr lang="de-DE" sz="2399" dirty="0">
                <a:solidFill>
                  <a:schemeClr val="accent3"/>
                </a:solidFill>
                <a:effectLst>
                  <a:outerShdw blurRad="38100" dist="38100" dir="2700000" algn="tl">
                    <a:srgbClr val="000000">
                      <a:alpha val="43137"/>
                    </a:srgbClr>
                  </a:outerShdw>
                </a:effectLst>
                <a:latin typeface="Verdana" pitchFamily="34" charset="0"/>
              </a:rPr>
              <a:t>Deinem Samen will ich dieses Land geben</a:t>
            </a:r>
            <a:r>
              <a:rPr lang="de-DE" sz="2399" dirty="0">
                <a:effectLst>
                  <a:outerShdw blurRad="38100" dist="38100" dir="2700000" algn="tl">
                    <a:srgbClr val="000000">
                      <a:alpha val="43137"/>
                    </a:srgbClr>
                  </a:outerShdw>
                </a:effectLst>
                <a:latin typeface="Verdana" pitchFamily="34" charset="0"/>
              </a:rPr>
              <a:t>. Und er baute dort dem HERRN, der ihm erschienen war, </a:t>
            </a:r>
            <a:r>
              <a:rPr lang="de-DE" sz="2399" dirty="0">
                <a:solidFill>
                  <a:schemeClr val="accent3"/>
                </a:solidFill>
                <a:effectLst>
                  <a:outerShdw blurRad="38100" dist="38100" dir="2700000" algn="tl">
                    <a:srgbClr val="000000">
                      <a:alpha val="43137"/>
                    </a:srgbClr>
                  </a:outerShdw>
                </a:effectLst>
                <a:latin typeface="Verdana" pitchFamily="34" charset="0"/>
              </a:rPr>
              <a:t>einen Altar</a:t>
            </a:r>
            <a:r>
              <a:rPr lang="de-DE" sz="2399" dirty="0">
                <a:effectLst>
                  <a:outerShdw blurRad="38100" dist="38100" dir="2700000" algn="tl">
                    <a:srgbClr val="000000">
                      <a:alpha val="43137"/>
                    </a:srgbClr>
                  </a:outerShdw>
                </a:effectLst>
                <a:latin typeface="Verdana" pitchFamily="34" charset="0"/>
              </a:rPr>
              <a:t>. </a:t>
            </a:r>
          </a:p>
        </p:txBody>
      </p:sp>
      <p:sp>
        <p:nvSpPr>
          <p:cNvPr id="3" name="Textfeld 2"/>
          <p:cNvSpPr txBox="1"/>
          <p:nvPr/>
        </p:nvSpPr>
        <p:spPr>
          <a:xfrm>
            <a:off x="11500769" y="1130569"/>
            <a:ext cx="367408" cy="297454"/>
          </a:xfrm>
          <a:prstGeom prst="rect">
            <a:avLst/>
          </a:prstGeom>
          <a:noFill/>
        </p:spPr>
        <p:txBody>
          <a:bodyPr wrap="none" rtlCol="0">
            <a:spAutoFit/>
          </a:bodyPr>
          <a:lstStyle/>
          <a:p>
            <a:r>
              <a:rPr lang="de-DE" sz="1333" dirty="0"/>
              <a:t>RL</a:t>
            </a:r>
          </a:p>
        </p:txBody>
      </p:sp>
      <p:sp>
        <p:nvSpPr>
          <p:cNvPr id="12" name="Line 6"/>
          <p:cNvSpPr>
            <a:spLocks noChangeShapeType="1"/>
          </p:cNvSpPr>
          <p:nvPr/>
        </p:nvSpPr>
        <p:spPr bwMode="auto">
          <a:xfrm>
            <a:off x="5582074" y="2339188"/>
            <a:ext cx="2815994" cy="128178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4" name="Text Box 5"/>
          <p:cNvSpPr txBox="1">
            <a:spLocks noChangeArrowheads="1"/>
          </p:cNvSpPr>
          <p:nvPr/>
        </p:nvSpPr>
        <p:spPr bwMode="auto">
          <a:xfrm>
            <a:off x="5902441" y="5919585"/>
            <a:ext cx="6009019" cy="1061829"/>
          </a:xfrm>
          <a:prstGeom prst="rect">
            <a:avLst/>
          </a:prstGeom>
          <a:noFill/>
          <a:ln w="9525">
            <a:noFill/>
            <a:miter lim="800000"/>
            <a:headEnd/>
            <a:tailEnd/>
          </a:ln>
        </p:spPr>
        <p:txBody>
          <a:bodyPr wrap="square">
            <a:spAutoFit/>
          </a:bodyPr>
          <a:lstStyle/>
          <a:p>
            <a:pPr>
              <a:spcBef>
                <a:spcPct val="50000"/>
              </a:spcBef>
              <a:defRPr/>
            </a:pPr>
            <a:r>
              <a:rPr lang="de-CH" dirty="0">
                <a:effectLst>
                  <a:outerShdw blurRad="38100" dist="38100" dir="2700000" algn="tl">
                    <a:srgbClr val="000000">
                      <a:alpha val="43137"/>
                    </a:srgbClr>
                  </a:outerShdw>
                </a:effectLst>
                <a:latin typeface="Arial" charset="0"/>
                <a:cs typeface="Arial" charset="0"/>
              </a:rPr>
              <a:t>Ruinen des alttestamentlichen Stadt </a:t>
            </a:r>
            <a:r>
              <a:rPr lang="de-CH" dirty="0" err="1">
                <a:effectLst>
                  <a:outerShdw blurRad="38100" dist="38100" dir="2700000" algn="tl">
                    <a:srgbClr val="000000">
                      <a:alpha val="43137"/>
                    </a:srgbClr>
                  </a:outerShdw>
                </a:effectLst>
                <a:latin typeface="Arial" charset="0"/>
                <a:cs typeface="Arial" charset="0"/>
              </a:rPr>
              <a:t>Sichem</a:t>
            </a:r>
            <a:r>
              <a:rPr lang="de-CH" dirty="0">
                <a:effectLst>
                  <a:outerShdw blurRad="38100" dist="38100" dir="2700000" algn="tl">
                    <a:srgbClr val="000000">
                      <a:alpha val="43137"/>
                    </a:srgbClr>
                  </a:outerShdw>
                </a:effectLst>
                <a:latin typeface="Arial" charset="0"/>
                <a:cs typeface="Arial" charset="0"/>
              </a:rPr>
              <a:t>,      innerhalb der modernen Stadt Nablus </a:t>
            </a:r>
          </a:p>
          <a:p>
            <a:pPr>
              <a:spcBef>
                <a:spcPct val="50000"/>
              </a:spcBef>
              <a:defRPr/>
            </a:pPr>
            <a:endParaRPr lang="fr-FR" dirty="0">
              <a:effectLst>
                <a:outerShdw blurRad="38100" dist="38100" dir="2700000" algn="tl">
                  <a:srgbClr val="000000">
                    <a:alpha val="43137"/>
                  </a:srgbClr>
                </a:outerShdw>
              </a:effectLst>
              <a:latin typeface="Arial" charset="0"/>
              <a:cs typeface="Arial" charset="0"/>
            </a:endParaRP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3" name="Textfeld 12"/>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9799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36" y="-8934"/>
            <a:ext cx="12403138" cy="90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platzhalter 2"/>
          <p:cNvSpPr>
            <a:spLocks noGrp="1"/>
          </p:cNvSpPr>
          <p:nvPr>
            <p:ph type="body" sz="half" idx="1"/>
          </p:nvPr>
        </p:nvSpPr>
        <p:spPr>
          <a:xfrm>
            <a:off x="920354" y="4221088"/>
            <a:ext cx="5078677" cy="4114800"/>
          </a:xfrm>
        </p:spPr>
        <p:txBody>
          <a:bodyPr>
            <a:normAutofit/>
          </a:bodyPr>
          <a:lstStyle/>
          <a:p>
            <a:pPr marL="0" indent="0" algn="ctr">
              <a:buNone/>
            </a:pPr>
            <a:r>
              <a:rPr lang="de-DE" sz="3200" dirty="0" smtClean="0">
                <a:solidFill>
                  <a:schemeClr val="bg1"/>
                </a:solidFill>
                <a:effectLst>
                  <a:outerShdw blurRad="38100" dist="38100" dir="2700000" algn="tl">
                    <a:srgbClr val="000000">
                      <a:alpha val="43137"/>
                    </a:srgbClr>
                  </a:outerShdw>
                </a:effectLst>
              </a:rPr>
              <a:t>Nahostpolitik und Bibel </a:t>
            </a:r>
            <a:endParaRPr lang="de-DE" sz="3200" dirty="0">
              <a:solidFill>
                <a:schemeClr val="bg1"/>
              </a:solidFill>
              <a:effectLst>
                <a:outerShdw blurRad="38100" dist="38100" dir="2700000" algn="tl">
                  <a:srgbClr val="000000">
                    <a:alpha val="43137"/>
                  </a:srgbClr>
                </a:outerShdw>
              </a:effectLst>
            </a:endParaRPr>
          </a:p>
        </p:txBody>
      </p:sp>
      <p:sp>
        <p:nvSpPr>
          <p:cNvPr id="4" name="Titel 1"/>
          <p:cNvSpPr>
            <a:spLocks noGrp="1"/>
          </p:cNvSpPr>
          <p:nvPr>
            <p:ph type="title"/>
          </p:nvPr>
        </p:nvSpPr>
        <p:spPr>
          <a:xfrm>
            <a:off x="549796" y="2312017"/>
            <a:ext cx="4464496" cy="1143000"/>
          </a:xfrm>
        </p:spPr>
        <p:txBody>
          <a:bodyPr>
            <a:normAutofit fontScale="90000"/>
          </a:bodyPr>
          <a:lstStyle/>
          <a:p>
            <a:pPr algn="ctr"/>
            <a:r>
              <a:rPr lang="de-DE" b="1" dirty="0" smtClean="0">
                <a:solidFill>
                  <a:schemeClr val="bg1"/>
                </a:solidFill>
                <a:effectLst>
                  <a:outerShdw blurRad="38100" dist="38100" dir="2700000" algn="tl">
                    <a:srgbClr val="000000">
                      <a:alpha val="43137"/>
                    </a:srgbClr>
                  </a:outerShdw>
                </a:effectLst>
              </a:rPr>
              <a:t>Weshalb ist das Westjordanland für Israel so wichtig?</a:t>
            </a:r>
            <a:endParaRPr lang="de-DE" b="1" dirty="0">
              <a:solidFill>
                <a:schemeClr val="bg1"/>
              </a:solidFill>
              <a:effectLst>
                <a:outerShdw blurRad="38100" dist="38100" dir="2700000" algn="tl">
                  <a:srgbClr val="000000">
                    <a:alpha val="43137"/>
                  </a:srgbClr>
                </a:outerShdw>
              </a:effectLst>
            </a:endParaRPr>
          </a:p>
        </p:txBody>
      </p:sp>
      <p:sp>
        <p:nvSpPr>
          <p:cNvPr id="5" name="Textfeld 4"/>
          <p:cNvSpPr txBox="1"/>
          <p:nvPr/>
        </p:nvSpPr>
        <p:spPr>
          <a:xfrm>
            <a:off x="10414892" y="3004540"/>
            <a:ext cx="1144865" cy="286232"/>
          </a:xfrm>
          <a:prstGeom prst="rect">
            <a:avLst/>
          </a:prstGeom>
          <a:noFill/>
        </p:spPr>
        <p:txBody>
          <a:bodyPr wrap="none" rtlCol="0">
            <a:spAutoFit/>
          </a:bodyPr>
          <a:lstStyle/>
          <a:p>
            <a:pPr>
              <a:lnSpc>
                <a:spcPct val="90000"/>
              </a:lnSpc>
            </a:pPr>
            <a:r>
              <a:rPr lang="de-DE" sz="1400" dirty="0" smtClean="0">
                <a:solidFill>
                  <a:schemeClr val="bg1"/>
                </a:solidFill>
              </a:rPr>
              <a:t>Roger Liebi</a:t>
            </a:r>
            <a:endParaRPr lang="de-DE" sz="1400" dirty="0">
              <a:solidFill>
                <a:schemeClr val="bg1"/>
              </a:solidFill>
            </a:endParaRPr>
          </a:p>
        </p:txBody>
      </p:sp>
      <p:sp>
        <p:nvSpPr>
          <p:cNvPr id="9" name="Text Box 14"/>
          <p:cNvSpPr txBox="1">
            <a:spLocks noChangeArrowheads="1"/>
          </p:cNvSpPr>
          <p:nvPr/>
        </p:nvSpPr>
        <p:spPr bwMode="auto">
          <a:xfrm>
            <a:off x="693812" y="6453336"/>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e-DE" altLang="de-DE" sz="1200" dirty="0"/>
              <a:t>FB</a:t>
            </a:r>
          </a:p>
        </p:txBody>
      </p:sp>
    </p:spTree>
    <p:extLst>
      <p:ext uri="{BB962C8B-B14F-4D97-AF65-F5344CB8AC3E}">
        <p14:creationId xmlns:p14="http://schemas.microsoft.com/office/powerpoint/2010/main" val="1448279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281" y="1436040"/>
            <a:ext cx="5826484" cy="4369863"/>
          </a:xfrm>
          <a:prstGeom prst="rect">
            <a:avLst/>
          </a:prstGeom>
          <a:ln>
            <a:noFill/>
          </a:ln>
          <a:effectLst>
            <a:softEdge rad="112500"/>
          </a:effectLst>
        </p:spPr>
      </p:pic>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solidFill>
                  <a:schemeClr val="accent3"/>
                </a:solidFill>
                <a:effectLst>
                  <a:outerShdw blurRad="38100" dist="38100" dir="2700000" algn="tl">
                    <a:srgbClr val="000000">
                      <a:alpha val="43137"/>
                    </a:srgbClr>
                  </a:outerShdw>
                </a:effectLst>
                <a:latin typeface="Verdana" pitchFamily="34" charset="0"/>
              </a:rPr>
              <a:t>Sichem</a:t>
            </a:r>
            <a:r>
              <a:rPr lang="de-DE" sz="2399" dirty="0">
                <a:solidFill>
                  <a:schemeClr val="accent3"/>
                </a:solidFill>
                <a:effectLst>
                  <a:outerShdw blurRad="38100" dist="38100" dir="2700000" algn="tl">
                    <a:srgbClr val="000000">
                      <a:alpha val="43137"/>
                    </a:srgbClr>
                  </a:outerShdw>
                </a:effectLst>
                <a:latin typeface="Verdana" pitchFamily="34" charset="0"/>
              </a:rPr>
              <a:t>, bis zur Terebinthe Mores</a:t>
            </a:r>
            <a:r>
              <a:rPr lang="de-DE" sz="2399" dirty="0">
                <a:effectLst>
                  <a:outerShdw blurRad="38100" dist="38100" dir="2700000" algn="tl">
                    <a:srgbClr val="000000">
                      <a:alpha val="43137"/>
                    </a:srgbClr>
                  </a:outerShdw>
                </a:effectLst>
                <a:latin typeface="Verdana" pitchFamily="34" charset="0"/>
              </a:rPr>
              <a:t>. Und die Kanaaniter waren damals im Land.  7 Und der HERR erschien dem Abram und sprach: </a:t>
            </a:r>
            <a:r>
              <a:rPr lang="de-DE" sz="2399" dirty="0">
                <a:solidFill>
                  <a:schemeClr val="accent3"/>
                </a:solidFill>
                <a:effectLst>
                  <a:outerShdw blurRad="38100" dist="38100" dir="2700000" algn="tl">
                    <a:srgbClr val="000000">
                      <a:alpha val="43137"/>
                    </a:srgbClr>
                  </a:outerShdw>
                </a:effectLst>
                <a:latin typeface="Verdana" pitchFamily="34" charset="0"/>
              </a:rPr>
              <a:t>Deinem Samen will ich dieses Land geben</a:t>
            </a:r>
            <a:r>
              <a:rPr lang="de-DE" sz="2399" dirty="0">
                <a:effectLst>
                  <a:outerShdw blurRad="38100" dist="38100" dir="2700000" algn="tl">
                    <a:srgbClr val="000000">
                      <a:alpha val="43137"/>
                    </a:srgbClr>
                  </a:outerShdw>
                </a:effectLst>
                <a:latin typeface="Verdana" pitchFamily="34" charset="0"/>
              </a:rPr>
              <a:t>. Und er baute dort dem HERRN, der ihm erschienen war, </a:t>
            </a:r>
            <a:r>
              <a:rPr lang="de-DE" sz="2399" dirty="0">
                <a:solidFill>
                  <a:schemeClr val="accent3"/>
                </a:solidFill>
                <a:effectLst>
                  <a:outerShdw blurRad="38100" dist="38100" dir="2700000" algn="tl">
                    <a:srgbClr val="000000">
                      <a:alpha val="43137"/>
                    </a:srgbClr>
                  </a:outerShdw>
                </a:effectLst>
                <a:latin typeface="Verdana" pitchFamily="34" charset="0"/>
              </a:rPr>
              <a:t>einen Altar</a:t>
            </a:r>
            <a:r>
              <a:rPr lang="de-DE" sz="2399" dirty="0">
                <a:effectLst>
                  <a:outerShdw blurRad="38100" dist="38100" dir="2700000" algn="tl">
                    <a:srgbClr val="000000">
                      <a:alpha val="43137"/>
                    </a:srgbClr>
                  </a:outerShdw>
                </a:effectLst>
                <a:latin typeface="Verdana" pitchFamily="34" charset="0"/>
              </a:rPr>
              <a:t>. </a:t>
            </a:r>
          </a:p>
        </p:txBody>
      </p:sp>
      <p:sp>
        <p:nvSpPr>
          <p:cNvPr id="3" name="Textfeld 2"/>
          <p:cNvSpPr txBox="1"/>
          <p:nvPr/>
        </p:nvSpPr>
        <p:spPr>
          <a:xfrm>
            <a:off x="11500769" y="1130569"/>
            <a:ext cx="367408" cy="297454"/>
          </a:xfrm>
          <a:prstGeom prst="rect">
            <a:avLst/>
          </a:prstGeom>
          <a:noFill/>
        </p:spPr>
        <p:txBody>
          <a:bodyPr wrap="none" rtlCol="0">
            <a:spAutoFit/>
          </a:bodyPr>
          <a:lstStyle/>
          <a:p>
            <a:r>
              <a:rPr lang="de-DE" sz="1333" dirty="0"/>
              <a:t>RL</a:t>
            </a:r>
          </a:p>
        </p:txBody>
      </p:sp>
      <p:sp>
        <p:nvSpPr>
          <p:cNvPr id="12" name="Line 6"/>
          <p:cNvSpPr>
            <a:spLocks noChangeShapeType="1"/>
          </p:cNvSpPr>
          <p:nvPr/>
        </p:nvSpPr>
        <p:spPr bwMode="auto">
          <a:xfrm>
            <a:off x="5582074" y="2339188"/>
            <a:ext cx="2624023" cy="156974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4" name="Text Box 5"/>
          <p:cNvSpPr txBox="1">
            <a:spLocks noChangeArrowheads="1"/>
          </p:cNvSpPr>
          <p:nvPr/>
        </p:nvSpPr>
        <p:spPr bwMode="auto">
          <a:xfrm>
            <a:off x="5939281" y="5813920"/>
            <a:ext cx="6009019" cy="646331"/>
          </a:xfrm>
          <a:prstGeom prst="rect">
            <a:avLst/>
          </a:prstGeom>
          <a:noFill/>
          <a:ln w="9525">
            <a:noFill/>
            <a:miter lim="800000"/>
            <a:headEnd/>
            <a:tailEnd/>
          </a:ln>
        </p:spPr>
        <p:txBody>
          <a:bodyPr wrap="square">
            <a:spAutoFit/>
          </a:bodyPr>
          <a:lstStyle/>
          <a:p>
            <a:pPr>
              <a:spcBef>
                <a:spcPct val="50000"/>
              </a:spcBef>
              <a:defRPr/>
            </a:pPr>
            <a:r>
              <a:rPr lang="fr-FR" dirty="0">
                <a:effectLst>
                  <a:outerShdw blurRad="38100" dist="38100" dir="2700000" algn="tl">
                    <a:srgbClr val="000000">
                      <a:alpha val="43137"/>
                    </a:srgbClr>
                  </a:outerShdw>
                </a:effectLst>
                <a:latin typeface="Arial" charset="0"/>
                <a:cs typeface="Arial" charset="0"/>
              </a:rPr>
              <a:t>Die Mauer 900 und die </a:t>
            </a:r>
            <a:r>
              <a:rPr lang="fr-FR" dirty="0" err="1">
                <a:effectLst>
                  <a:outerShdw blurRad="38100" dist="38100" dir="2700000" algn="tl">
                    <a:srgbClr val="000000">
                      <a:alpha val="43137"/>
                    </a:srgbClr>
                  </a:outerShdw>
                </a:effectLst>
                <a:latin typeface="Arial" charset="0"/>
                <a:cs typeface="Arial" charset="0"/>
              </a:rPr>
              <a:t>Tempelanlage</a:t>
            </a:r>
            <a:r>
              <a:rPr lang="fr-FR" dirty="0">
                <a:effectLst>
                  <a:outerShdw blurRad="38100" dist="38100" dir="2700000" algn="tl">
                    <a:srgbClr val="000000">
                      <a:alpha val="43137"/>
                    </a:srgbClr>
                  </a:outerShdw>
                </a:effectLst>
                <a:latin typeface="Arial" charset="0"/>
                <a:cs typeface="Arial" charset="0"/>
              </a:rPr>
              <a:t> </a:t>
            </a:r>
            <a:r>
              <a:rPr lang="fr-FR" dirty="0" err="1">
                <a:effectLst>
                  <a:outerShdw blurRad="38100" dist="38100" dir="2700000" algn="tl">
                    <a:srgbClr val="000000">
                      <a:alpha val="43137"/>
                    </a:srgbClr>
                  </a:outerShdw>
                </a:effectLst>
                <a:latin typeface="Arial" charset="0"/>
                <a:cs typeface="Arial" charset="0"/>
              </a:rPr>
              <a:t>aus</a:t>
            </a:r>
            <a:r>
              <a:rPr lang="fr-FR" dirty="0">
                <a:effectLst>
                  <a:outerShdw blurRad="38100" dist="38100" dir="2700000" algn="tl">
                    <a:srgbClr val="000000">
                      <a:alpha val="43137"/>
                    </a:srgbClr>
                  </a:outerShdw>
                </a:effectLst>
                <a:latin typeface="Arial" charset="0"/>
                <a:cs typeface="Arial" charset="0"/>
              </a:rPr>
              <a:t> der MBIIA (2000 – 1750 v. Chr.)</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0"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1" name="Textfeld 10"/>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5" name="Textfeld 14"/>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2" name="Textfeld 1"/>
          <p:cNvSpPr txBox="1"/>
          <p:nvPr/>
        </p:nvSpPr>
        <p:spPr>
          <a:xfrm>
            <a:off x="6894085" y="4149080"/>
            <a:ext cx="694421" cy="424732"/>
          </a:xfrm>
          <a:prstGeom prst="rect">
            <a:avLst/>
          </a:prstGeom>
          <a:noFill/>
        </p:spPr>
        <p:txBody>
          <a:bodyPr wrap="none" rtlCol="0">
            <a:spAutoFit/>
          </a:bodyPr>
          <a:lstStyle/>
          <a:p>
            <a:pPr>
              <a:lnSpc>
                <a:spcPct val="90000"/>
              </a:lnSpc>
            </a:pPr>
            <a:r>
              <a:rPr lang="de-DE" sz="2400" dirty="0" smtClean="0">
                <a:solidFill>
                  <a:schemeClr val="bg1"/>
                </a:solidFill>
                <a:effectLst>
                  <a:outerShdw blurRad="38100" dist="38100" dir="2700000" algn="tl">
                    <a:srgbClr val="000000">
                      <a:alpha val="43137"/>
                    </a:srgbClr>
                  </a:outerShdw>
                </a:effectLst>
              </a:rPr>
              <a:t>900</a:t>
            </a:r>
            <a:endParaRPr lang="de-DE"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963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2792" y="1413300"/>
            <a:ext cx="5867490" cy="4400619"/>
          </a:xfrm>
          <a:prstGeom prst="rect">
            <a:avLst/>
          </a:prstGeom>
          <a:ln>
            <a:noFill/>
          </a:ln>
          <a:effectLst>
            <a:softEdge rad="112500"/>
          </a:effectLst>
        </p:spPr>
      </p:pic>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solidFill>
                  <a:schemeClr val="accent3"/>
                </a:solidFill>
                <a:effectLst>
                  <a:outerShdw blurRad="38100" dist="38100" dir="2700000" algn="tl">
                    <a:srgbClr val="000000">
                      <a:alpha val="43137"/>
                    </a:srgbClr>
                  </a:outerShdw>
                </a:effectLst>
                <a:latin typeface="Verdana" pitchFamily="34" charset="0"/>
              </a:rPr>
              <a:t>Sichem</a:t>
            </a:r>
            <a:r>
              <a:rPr lang="de-DE" sz="2399" dirty="0">
                <a:solidFill>
                  <a:schemeClr val="accent3"/>
                </a:solidFill>
                <a:effectLst>
                  <a:outerShdw blurRad="38100" dist="38100" dir="2700000" algn="tl">
                    <a:srgbClr val="000000">
                      <a:alpha val="43137"/>
                    </a:srgbClr>
                  </a:outerShdw>
                </a:effectLst>
                <a:latin typeface="Verdana" pitchFamily="34" charset="0"/>
              </a:rPr>
              <a:t>, bis zur Terebinthe Mores</a:t>
            </a:r>
            <a:r>
              <a:rPr lang="de-DE" sz="2399" dirty="0">
                <a:effectLst>
                  <a:outerShdw blurRad="38100" dist="38100" dir="2700000" algn="tl">
                    <a:srgbClr val="000000">
                      <a:alpha val="43137"/>
                    </a:srgbClr>
                  </a:outerShdw>
                </a:effectLst>
                <a:latin typeface="Verdana" pitchFamily="34" charset="0"/>
              </a:rPr>
              <a:t>. Und die Kanaaniter waren damals im Land.  7 Und der HERR erschien dem Abram und sprach: </a:t>
            </a:r>
            <a:r>
              <a:rPr lang="de-DE" sz="2399" dirty="0">
                <a:solidFill>
                  <a:schemeClr val="accent3"/>
                </a:solidFill>
                <a:effectLst>
                  <a:outerShdw blurRad="38100" dist="38100" dir="2700000" algn="tl">
                    <a:srgbClr val="000000">
                      <a:alpha val="43137"/>
                    </a:srgbClr>
                  </a:outerShdw>
                </a:effectLst>
                <a:latin typeface="Verdana" pitchFamily="34" charset="0"/>
              </a:rPr>
              <a:t>Deinem Samen will ich dieses Land geben</a:t>
            </a:r>
            <a:r>
              <a:rPr lang="de-DE" sz="2399" dirty="0">
                <a:effectLst>
                  <a:outerShdw blurRad="38100" dist="38100" dir="2700000" algn="tl">
                    <a:srgbClr val="000000">
                      <a:alpha val="43137"/>
                    </a:srgbClr>
                  </a:outerShdw>
                </a:effectLst>
                <a:latin typeface="Verdana" pitchFamily="34" charset="0"/>
              </a:rPr>
              <a:t>. Und er baute dort dem HERRN, der ihm erschienen war, </a:t>
            </a:r>
            <a:r>
              <a:rPr lang="de-DE" sz="2399" dirty="0">
                <a:solidFill>
                  <a:schemeClr val="accent3"/>
                </a:solidFill>
                <a:effectLst>
                  <a:outerShdw blurRad="38100" dist="38100" dir="2700000" algn="tl">
                    <a:srgbClr val="000000">
                      <a:alpha val="43137"/>
                    </a:srgbClr>
                  </a:outerShdw>
                </a:effectLst>
                <a:latin typeface="Verdana" pitchFamily="34" charset="0"/>
              </a:rPr>
              <a:t>einen Altar</a:t>
            </a:r>
            <a:r>
              <a:rPr lang="de-DE" sz="2399" dirty="0">
                <a:effectLst>
                  <a:outerShdw blurRad="38100" dist="38100" dir="2700000" algn="tl">
                    <a:srgbClr val="000000">
                      <a:alpha val="43137"/>
                    </a:srgbClr>
                  </a:outerShdw>
                </a:effectLst>
                <a:latin typeface="Verdana" pitchFamily="34" charset="0"/>
              </a:rPr>
              <a:t>. </a:t>
            </a:r>
          </a:p>
        </p:txBody>
      </p:sp>
      <p:sp>
        <p:nvSpPr>
          <p:cNvPr id="3" name="Textfeld 2"/>
          <p:cNvSpPr txBox="1"/>
          <p:nvPr/>
        </p:nvSpPr>
        <p:spPr>
          <a:xfrm>
            <a:off x="11500769" y="1130569"/>
            <a:ext cx="367408" cy="297454"/>
          </a:xfrm>
          <a:prstGeom prst="rect">
            <a:avLst/>
          </a:prstGeom>
          <a:noFill/>
        </p:spPr>
        <p:txBody>
          <a:bodyPr wrap="none" rtlCol="0">
            <a:spAutoFit/>
          </a:bodyPr>
          <a:lstStyle/>
          <a:p>
            <a:r>
              <a:rPr lang="de-DE" sz="1333" dirty="0"/>
              <a:t>RL</a:t>
            </a:r>
          </a:p>
        </p:txBody>
      </p:sp>
      <p:sp>
        <p:nvSpPr>
          <p:cNvPr id="12" name="Line 6"/>
          <p:cNvSpPr>
            <a:spLocks noChangeShapeType="1"/>
          </p:cNvSpPr>
          <p:nvPr/>
        </p:nvSpPr>
        <p:spPr bwMode="auto">
          <a:xfrm>
            <a:off x="5582075" y="2339188"/>
            <a:ext cx="2168522" cy="137784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4" name="Text Box 5"/>
          <p:cNvSpPr txBox="1">
            <a:spLocks noChangeArrowheads="1"/>
          </p:cNvSpPr>
          <p:nvPr/>
        </p:nvSpPr>
        <p:spPr bwMode="auto">
          <a:xfrm>
            <a:off x="5939281" y="5813920"/>
            <a:ext cx="6009019" cy="646331"/>
          </a:xfrm>
          <a:prstGeom prst="rect">
            <a:avLst/>
          </a:prstGeom>
          <a:noFill/>
          <a:ln w="9525">
            <a:noFill/>
            <a:miter lim="800000"/>
            <a:headEnd/>
            <a:tailEnd/>
          </a:ln>
        </p:spPr>
        <p:txBody>
          <a:bodyPr wrap="square">
            <a:spAutoFit/>
          </a:bodyPr>
          <a:lstStyle/>
          <a:p>
            <a:pPr>
              <a:spcBef>
                <a:spcPct val="50000"/>
              </a:spcBef>
              <a:defRPr/>
            </a:pPr>
            <a:r>
              <a:rPr lang="fr-FR" dirty="0">
                <a:effectLst>
                  <a:outerShdw blurRad="38100" dist="38100" dir="2700000" algn="tl">
                    <a:srgbClr val="000000">
                      <a:alpha val="43137"/>
                    </a:srgbClr>
                  </a:outerShdw>
                </a:effectLst>
                <a:latin typeface="Arial" charset="0"/>
                <a:cs typeface="Arial" charset="0"/>
              </a:rPr>
              <a:t>Die Mauer 900 und die </a:t>
            </a:r>
            <a:r>
              <a:rPr lang="fr-FR" dirty="0" err="1">
                <a:effectLst>
                  <a:outerShdw blurRad="38100" dist="38100" dir="2700000" algn="tl">
                    <a:srgbClr val="000000">
                      <a:alpha val="43137"/>
                    </a:srgbClr>
                  </a:outerShdw>
                </a:effectLst>
                <a:latin typeface="Arial" charset="0"/>
                <a:cs typeface="Arial" charset="0"/>
              </a:rPr>
              <a:t>Tempelanlage</a:t>
            </a:r>
            <a:r>
              <a:rPr lang="fr-FR" dirty="0">
                <a:effectLst>
                  <a:outerShdw blurRad="38100" dist="38100" dir="2700000" algn="tl">
                    <a:srgbClr val="000000">
                      <a:alpha val="43137"/>
                    </a:srgbClr>
                  </a:outerShdw>
                </a:effectLst>
                <a:latin typeface="Arial" charset="0"/>
                <a:cs typeface="Arial" charset="0"/>
              </a:rPr>
              <a:t> </a:t>
            </a:r>
            <a:r>
              <a:rPr lang="fr-FR" dirty="0" err="1">
                <a:effectLst>
                  <a:outerShdw blurRad="38100" dist="38100" dir="2700000" algn="tl">
                    <a:srgbClr val="000000">
                      <a:alpha val="43137"/>
                    </a:srgbClr>
                  </a:outerShdw>
                </a:effectLst>
                <a:latin typeface="Arial" charset="0"/>
                <a:cs typeface="Arial" charset="0"/>
              </a:rPr>
              <a:t>aus</a:t>
            </a:r>
            <a:r>
              <a:rPr lang="fr-FR" dirty="0">
                <a:effectLst>
                  <a:outerShdw blurRad="38100" dist="38100" dir="2700000" algn="tl">
                    <a:srgbClr val="000000">
                      <a:alpha val="43137"/>
                    </a:srgbClr>
                  </a:outerShdw>
                </a:effectLst>
                <a:latin typeface="Arial" charset="0"/>
                <a:cs typeface="Arial" charset="0"/>
              </a:rPr>
              <a:t> der MBIIA (2000 – 1750 v. Chr.)</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0"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1" name="Textfeld 10"/>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5" name="Textfeld 14"/>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2" name="Textfeld 1"/>
          <p:cNvSpPr txBox="1"/>
          <p:nvPr/>
        </p:nvSpPr>
        <p:spPr>
          <a:xfrm>
            <a:off x="10414892" y="3503042"/>
            <a:ext cx="694421" cy="424732"/>
          </a:xfrm>
          <a:prstGeom prst="rect">
            <a:avLst/>
          </a:prstGeom>
          <a:noFill/>
        </p:spPr>
        <p:txBody>
          <a:bodyPr wrap="none" rtlCol="0">
            <a:spAutoFit/>
          </a:bodyPr>
          <a:lstStyle/>
          <a:p>
            <a:pPr>
              <a:lnSpc>
                <a:spcPct val="90000"/>
              </a:lnSpc>
            </a:pPr>
            <a:r>
              <a:rPr lang="de-DE" sz="2400" dirty="0" smtClean="0">
                <a:solidFill>
                  <a:schemeClr val="bg1"/>
                </a:solidFill>
                <a:effectLst>
                  <a:outerShdw blurRad="38100" dist="38100" dir="2700000" algn="tl">
                    <a:srgbClr val="000000">
                      <a:alpha val="43137"/>
                    </a:srgbClr>
                  </a:outerShdw>
                </a:effectLst>
              </a:rPr>
              <a:t>900</a:t>
            </a:r>
            <a:endParaRPr lang="de-DE"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191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1566846" y="3554593"/>
            <a:ext cx="5078677" cy="4113728"/>
          </a:xfrm>
        </p:spPr>
        <p:txBody>
          <a:bodyPr>
            <a:normAutofit/>
          </a:bodyPr>
          <a:lstStyle/>
          <a:p>
            <a:r>
              <a:rPr lang="de-DE" sz="2666" dirty="0"/>
              <a:t>146´000 palästinensische Einwohner</a:t>
            </a:r>
          </a:p>
          <a:p>
            <a:r>
              <a:rPr lang="de-DE" sz="2666" dirty="0"/>
              <a:t>Distrikt Nablus: &gt; 200´000 Einwohner</a:t>
            </a:r>
          </a:p>
          <a:p>
            <a:r>
              <a:rPr lang="de-DE" sz="2666" dirty="0"/>
              <a:t>14 israelische Siedlungen</a:t>
            </a:r>
          </a:p>
        </p:txBody>
      </p:sp>
      <p:pic>
        <p:nvPicPr>
          <p:cNvPr id="7170" name="Picture 2" descr="https://upload.wikimedia.org/wikipedia/commons/thumb/6/66/NablusPanorama2.jpg/1920px-NablusPanoram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3087" y="1142375"/>
            <a:ext cx="10360501" cy="20451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0310987" y="3071368"/>
            <a:ext cx="1685077" cy="297454"/>
          </a:xfrm>
          <a:prstGeom prst="rect">
            <a:avLst/>
          </a:prstGeom>
          <a:noFill/>
        </p:spPr>
        <p:txBody>
          <a:bodyPr wrap="none" rtlCol="0">
            <a:spAutoFit/>
          </a:bodyPr>
          <a:lstStyle/>
          <a:p>
            <a:r>
              <a:rPr lang="de-DE" sz="1333" dirty="0"/>
              <a:t>Uwe CC-BY-SA 1.0</a:t>
            </a:r>
          </a:p>
        </p:txBody>
      </p:sp>
      <p:pic>
        <p:nvPicPr>
          <p:cNvPr id="14338" name="Picture 2" descr="https://upload.wikimedia.org/wikipedia/commons/thumb/2/2f/Flag_of_the_United_Nations.svg/1024px-Flag_of_the_United_Nation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4492" y="3554593"/>
            <a:ext cx="4173338" cy="2783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txBox="1">
            <a:spLocks noChangeArrowheads="1"/>
          </p:cNvSpPr>
          <p:nvPr/>
        </p:nvSpPr>
        <p:spPr>
          <a:xfrm>
            <a:off x="1533480" y="893"/>
            <a:ext cx="10224086" cy="8736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defRPr/>
            </a:pPr>
            <a:r>
              <a:rPr lang="de-CH" dirty="0" err="1" smtClean="0">
                <a:solidFill>
                  <a:schemeClr val="accent3"/>
                </a:solidFill>
                <a:effectLst>
                  <a:outerShdw blurRad="38100" dist="38100" dir="2700000" algn="tl">
                    <a:srgbClr val="000000">
                      <a:alpha val="43137"/>
                    </a:srgbClr>
                  </a:outerShdw>
                </a:effectLst>
                <a:latin typeface="Verdana" pitchFamily="34" charset="0"/>
              </a:rPr>
              <a:t>Sichem</a:t>
            </a:r>
            <a:r>
              <a:rPr lang="de-CH" dirty="0" smtClean="0">
                <a:solidFill>
                  <a:schemeClr val="accent3"/>
                </a:solidFill>
                <a:effectLst>
                  <a:outerShdw blurRad="38100" dist="38100" dir="2700000" algn="tl">
                    <a:srgbClr val="000000">
                      <a:alpha val="43137"/>
                    </a:srgbClr>
                  </a:outerShdw>
                </a:effectLst>
                <a:latin typeface="Verdana" pitchFamily="34" charset="0"/>
              </a:rPr>
              <a:t> = Nablus</a:t>
            </a:r>
            <a:r>
              <a:rPr lang="fr-FR"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9" name="Textfeld 8"/>
          <p:cNvSpPr txBox="1"/>
          <p:nvPr/>
        </p:nvSpPr>
        <p:spPr>
          <a:xfrm rot="16200000">
            <a:off x="-4701341" y="1966028"/>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2" name="Textfeld 1"/>
          <p:cNvSpPr txBox="1"/>
          <p:nvPr/>
        </p:nvSpPr>
        <p:spPr>
          <a:xfrm>
            <a:off x="2473383" y="1267766"/>
            <a:ext cx="2160240" cy="424732"/>
          </a:xfrm>
          <a:prstGeom prst="rect">
            <a:avLst/>
          </a:prstGeom>
          <a:noFill/>
        </p:spPr>
        <p:txBody>
          <a:bodyPr wrap="square" rtlCol="0">
            <a:spAutoFit/>
          </a:bodyPr>
          <a:lstStyle/>
          <a:p>
            <a:pPr>
              <a:lnSpc>
                <a:spcPct val="90000"/>
              </a:lnSpc>
            </a:pPr>
            <a:r>
              <a:rPr lang="de-DE" sz="2400" dirty="0" err="1" smtClean="0"/>
              <a:t>Garizim</a:t>
            </a:r>
            <a:endParaRPr lang="de-DE" sz="2400" dirty="0"/>
          </a:p>
        </p:txBody>
      </p:sp>
      <p:sp>
        <p:nvSpPr>
          <p:cNvPr id="4" name="Textfeld 3"/>
          <p:cNvSpPr txBox="1"/>
          <p:nvPr/>
        </p:nvSpPr>
        <p:spPr>
          <a:xfrm>
            <a:off x="10449670" y="1097569"/>
            <a:ext cx="830677" cy="424732"/>
          </a:xfrm>
          <a:prstGeom prst="rect">
            <a:avLst/>
          </a:prstGeom>
          <a:noFill/>
        </p:spPr>
        <p:txBody>
          <a:bodyPr wrap="none" rtlCol="0">
            <a:spAutoFit/>
          </a:bodyPr>
          <a:lstStyle/>
          <a:p>
            <a:pPr>
              <a:lnSpc>
                <a:spcPct val="90000"/>
              </a:lnSpc>
            </a:pPr>
            <a:r>
              <a:rPr lang="de-DE" sz="2400" dirty="0" err="1" smtClean="0"/>
              <a:t>Ebal</a:t>
            </a:r>
            <a:endParaRPr lang="de-DE" sz="2400" dirty="0"/>
          </a:p>
        </p:txBody>
      </p:sp>
      <p:sp>
        <p:nvSpPr>
          <p:cNvPr id="6" name="Textfeld 5"/>
          <p:cNvSpPr txBox="1"/>
          <p:nvPr/>
        </p:nvSpPr>
        <p:spPr>
          <a:xfrm>
            <a:off x="8470676" y="5805264"/>
            <a:ext cx="1197847" cy="424732"/>
          </a:xfrm>
          <a:prstGeom prst="rect">
            <a:avLst/>
          </a:prstGeom>
          <a:noFill/>
        </p:spPr>
        <p:txBody>
          <a:bodyPr wrap="square" rtlCol="0">
            <a:spAutoFit/>
          </a:bodyPr>
          <a:lstStyle/>
          <a:p>
            <a:pPr>
              <a:lnSpc>
                <a:spcPct val="90000"/>
              </a:lnSpc>
            </a:pPr>
            <a:r>
              <a:rPr lang="de-DE" sz="2400" dirty="0" smtClean="0"/>
              <a:t>UNO</a:t>
            </a:r>
            <a:endParaRPr lang="de-DE" sz="2400" dirty="0"/>
          </a:p>
        </p:txBody>
      </p:sp>
    </p:spTree>
    <p:extLst>
      <p:ext uri="{BB962C8B-B14F-4D97-AF65-F5344CB8AC3E}">
        <p14:creationId xmlns:p14="http://schemas.microsoft.com/office/powerpoint/2010/main" val="1014455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Users\Roger\Desktop\Israel 2013\IMG_1264.JPG"/>
          <p:cNvPicPr>
            <a:picLocks noChangeAspect="1" noChangeArrowheads="1"/>
          </p:cNvPicPr>
          <p:nvPr/>
        </p:nvPicPr>
        <p:blipFill>
          <a:blip r:embed="rId2" cstate="print"/>
          <a:srcRect/>
          <a:stretch>
            <a:fillRect/>
          </a:stretch>
        </p:blipFill>
        <p:spPr bwMode="auto">
          <a:xfrm>
            <a:off x="2159000" y="1221330"/>
            <a:ext cx="3610953" cy="5416429"/>
          </a:xfrm>
          <a:prstGeom prst="rect">
            <a:avLst/>
          </a:prstGeom>
          <a:ln>
            <a:noFill/>
          </a:ln>
          <a:effectLst>
            <a:softEdge rad="112500"/>
          </a:effectLst>
        </p:spPr>
      </p:pic>
      <p:pic>
        <p:nvPicPr>
          <p:cNvPr id="131075" name="Picture 3" descr="C:\Users\Roger\Desktop\Israel 2013\IMG_1120.JPG"/>
          <p:cNvPicPr>
            <a:picLocks noGrp="1" noChangeAspect="1" noChangeArrowheads="1"/>
          </p:cNvPicPr>
          <p:nvPr>
            <p:ph idx="1"/>
          </p:nvPr>
        </p:nvPicPr>
        <p:blipFill>
          <a:blip r:embed="rId3" cstate="print"/>
          <a:srcRect/>
          <a:stretch>
            <a:fillRect/>
          </a:stretch>
        </p:blipFill>
        <p:spPr bwMode="auto">
          <a:xfrm>
            <a:off x="7030516" y="1158677"/>
            <a:ext cx="3606455" cy="5409683"/>
          </a:xfrm>
          <a:prstGeom prst="rect">
            <a:avLst/>
          </a:prstGeom>
          <a:ln>
            <a:noFill/>
          </a:ln>
          <a:effectLst>
            <a:softEdge rad="112500"/>
          </a:effectLst>
        </p:spPr>
      </p:pic>
      <p:sp>
        <p:nvSpPr>
          <p:cNvPr id="6" name="Textfeld 5"/>
          <p:cNvSpPr txBox="1"/>
          <p:nvPr/>
        </p:nvSpPr>
        <p:spPr>
          <a:xfrm>
            <a:off x="5678844" y="6270906"/>
            <a:ext cx="367408" cy="297454"/>
          </a:xfrm>
          <a:prstGeom prst="rect">
            <a:avLst/>
          </a:prstGeom>
          <a:noFill/>
        </p:spPr>
        <p:txBody>
          <a:bodyPr wrap="none" rtlCol="0">
            <a:spAutoFit/>
          </a:bodyPr>
          <a:lstStyle/>
          <a:p>
            <a:r>
              <a:rPr lang="de-DE" sz="1333" dirty="0"/>
              <a:t>RL</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txBox="1">
            <a:spLocks noChangeArrowheads="1"/>
          </p:cNvSpPr>
          <p:nvPr/>
        </p:nvSpPr>
        <p:spPr>
          <a:xfrm>
            <a:off x="1533480" y="893"/>
            <a:ext cx="10224086" cy="8736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ACHTUNG: Zone A</a:t>
            </a:r>
            <a:r>
              <a:rPr lang="fr-FR"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2" name="Textfeld 11"/>
          <p:cNvSpPr txBox="1"/>
          <p:nvPr/>
        </p:nvSpPr>
        <p:spPr>
          <a:xfrm>
            <a:off x="10636971" y="6270906"/>
            <a:ext cx="367408" cy="297454"/>
          </a:xfrm>
          <a:prstGeom prst="rect">
            <a:avLst/>
          </a:prstGeom>
          <a:noFill/>
        </p:spPr>
        <p:txBody>
          <a:bodyPr wrap="none" rtlCol="0">
            <a:spAutoFit/>
          </a:bodyPr>
          <a:lstStyle/>
          <a:p>
            <a:r>
              <a:rPr lang="de-DE" sz="1333" dirty="0"/>
              <a:t>RL</a:t>
            </a:r>
          </a:p>
        </p:txBody>
      </p:sp>
    </p:spTree>
    <p:extLst>
      <p:ext uri="{BB962C8B-B14F-4D97-AF65-F5344CB8AC3E}">
        <p14:creationId xmlns:p14="http://schemas.microsoft.com/office/powerpoint/2010/main" val="2821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6/66/NablusPanorama2.jpg/1920px-NablusPanoram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3087" y="1142375"/>
            <a:ext cx="10360501" cy="20451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0445277" y="3023415"/>
            <a:ext cx="1685077" cy="297454"/>
          </a:xfrm>
          <a:prstGeom prst="rect">
            <a:avLst/>
          </a:prstGeom>
          <a:noFill/>
        </p:spPr>
        <p:txBody>
          <a:bodyPr wrap="none" rtlCol="0">
            <a:spAutoFit/>
          </a:bodyPr>
          <a:lstStyle/>
          <a:p>
            <a:r>
              <a:rPr lang="de-DE" sz="1333" dirty="0"/>
              <a:t>Uwe CC-BY-SA 1.0</a:t>
            </a:r>
          </a:p>
        </p:txBody>
      </p:sp>
      <p:pic>
        <p:nvPicPr>
          <p:cNvPr id="14338" name="Picture 2" descr="https://upload.wikimedia.org/wikipedia/commons/thumb/2/2f/Flag_of_the_United_Nations.svg/1024px-Flag_of_the_United_Nation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7085" y="3812943"/>
            <a:ext cx="4173338" cy="27835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oger\Pictures\PictureProject\0010\DSCN83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043" y="3812943"/>
            <a:ext cx="3710796" cy="2783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5998426" y="4100900"/>
            <a:ext cx="874700" cy="1733423"/>
          </a:xfrm>
          <a:prstGeom prst="rect">
            <a:avLst/>
          </a:prstGeom>
        </p:spPr>
        <p:txBody>
          <a:bodyPr wrap="square">
            <a:spAutoFit/>
          </a:bodyPr>
          <a:lstStyle/>
          <a:p>
            <a:r>
              <a:rPr lang="de-CH" sz="10664" b="1" dirty="0">
                <a:latin typeface="Times New Roman" panose="02020603050405020304" pitchFamily="18" charset="0"/>
                <a:ea typeface="Times New Roman" panose="02020603050405020304" pitchFamily="18" charset="0"/>
              </a:rPr>
              <a:t>≠</a:t>
            </a:r>
            <a:endParaRPr lang="de-DE" sz="10664" dirty="0"/>
          </a:p>
        </p:txBody>
      </p:sp>
      <p:sp>
        <p:nvSpPr>
          <p:cNvPr id="9" name="Textfeld 8"/>
          <p:cNvSpPr txBox="1"/>
          <p:nvPr/>
        </p:nvSpPr>
        <p:spPr>
          <a:xfrm>
            <a:off x="5038570" y="6432422"/>
            <a:ext cx="367408" cy="297454"/>
          </a:xfrm>
          <a:prstGeom prst="rect">
            <a:avLst/>
          </a:prstGeom>
          <a:noFill/>
        </p:spPr>
        <p:txBody>
          <a:bodyPr wrap="none" rtlCol="0">
            <a:spAutoFit/>
          </a:bodyPr>
          <a:lstStyle/>
          <a:p>
            <a:r>
              <a:rPr lang="de-DE" sz="1333" dirty="0"/>
              <a:t>RL</a:t>
            </a:r>
          </a:p>
        </p:txBody>
      </p:sp>
      <p:sp>
        <p:nvSpPr>
          <p:cNvPr id="10" name="Textfeld 9"/>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2"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Uno kontra Bibel</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3" name="Textfeld 12"/>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040443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upload.wikimedia.org/wikipedia/commons/thumb/7/72/Palestine_Jericho1_tango7174.jpg/1920px-Palestine_Jericho1_tango7174.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l="496" r="496"/>
          <a:stretch/>
        </p:blipFill>
        <p:spPr bwMode="auto">
          <a:xfrm>
            <a:off x="1583087" y="1413302"/>
            <a:ext cx="10174116" cy="20552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7"/>
          <p:cNvSpPr txBox="1">
            <a:spLocks noChangeArrowheads="1"/>
          </p:cNvSpPr>
          <p:nvPr/>
        </p:nvSpPr>
        <p:spPr bwMode="auto">
          <a:xfrm>
            <a:off x="9287037" y="3429000"/>
            <a:ext cx="221887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latin typeface="+mn-lt"/>
                <a:cs typeface="Arial" charset="0"/>
              </a:rPr>
              <a:t>Tango7471 CC-BY-SA 3.0</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Jericho, die Palmenstadt</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8434" name="Picture 2" descr="https://upload.wikimedia.org/wikipedia/commons/thumb/f/f4/Tell_es-sultan.jpg/1280px-Tell_es-sult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108" y="3703681"/>
            <a:ext cx="4657350" cy="29429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84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217" t="5115" r="6231" b="8176"/>
          <a:stretch/>
        </p:blipFill>
        <p:spPr bwMode="auto">
          <a:xfrm>
            <a:off x="1679071" y="1413301"/>
            <a:ext cx="9789450" cy="4078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 Verbindung mit Pfeil 2"/>
          <p:cNvCxnSpPr>
            <a:cxnSpLocks noChangeShapeType="1"/>
          </p:cNvCxnSpPr>
          <p:nvPr/>
        </p:nvCxnSpPr>
        <p:spPr bwMode="auto">
          <a:xfrm flipH="1">
            <a:off x="2974414" y="1989745"/>
            <a:ext cx="6239068" cy="383016"/>
          </a:xfrm>
          <a:prstGeom prst="straightConnector1">
            <a:avLst/>
          </a:prstGeom>
          <a:noFill/>
          <a:ln w="38100" algn="ctr">
            <a:solidFill>
              <a:srgbClr val="FF0000"/>
            </a:solidFill>
            <a:prstDash val="sysDash"/>
            <a:round/>
            <a:headEnd type="triangle" w="med" len="med"/>
            <a:tailEnd type="triangle" w="med" len="med"/>
          </a:ln>
          <a:extLst>
            <a:ext uri="{909E8E84-426E-40DD-AFC4-6F175D3DCCD1}">
              <a14:hiddenFill xmlns:a14="http://schemas.microsoft.com/office/drawing/2010/main">
                <a:noFill/>
              </a14:hiddenFill>
            </a:ext>
          </a:extLst>
        </p:spPr>
      </p:cxnSp>
      <p:sp>
        <p:nvSpPr>
          <p:cNvPr id="9" name="Textfeld 3"/>
          <p:cNvSpPr txBox="1">
            <a:spLocks noChangeArrowheads="1"/>
          </p:cNvSpPr>
          <p:nvPr/>
        </p:nvSpPr>
        <p:spPr bwMode="auto">
          <a:xfrm>
            <a:off x="10376069" y="5348713"/>
            <a:ext cx="94128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latin typeface="+mn-lt"/>
                <a:cs typeface="Arial" charset="0"/>
              </a:rPr>
              <a:t>Jerry Egg</a:t>
            </a:r>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Eroberung</a:t>
            </a:r>
            <a:r>
              <a:rPr lang="fr-FR" b="0" dirty="0" smtClean="0">
                <a:solidFill>
                  <a:schemeClr val="accent3"/>
                </a:solidFill>
                <a:effectLst>
                  <a:outerShdw blurRad="38100" dist="38100" dir="2700000" algn="tl">
                    <a:srgbClr val="000000">
                      <a:alpha val="43137"/>
                    </a:srgbClr>
                  </a:outerShdw>
                </a:effectLst>
                <a:latin typeface="Verdana" pitchFamily="34" charset="0"/>
              </a:rPr>
              <a:t>: 1566 - 1560 v. Chr.</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005466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Roger\Desktop\Israel Herbst 2013-Jericho-Israel-Museum\IMG_0039.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5271" b="5271"/>
          <a:stretch>
            <a:fillRect/>
          </a:stretch>
        </p:blipFill>
        <p:spPr bwMode="auto">
          <a:xfrm>
            <a:off x="1775421" y="1604908"/>
            <a:ext cx="3646066" cy="4894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Roger\Desktop\Israel Herbst 2013-Jericho-Israel-Museum\IMG_0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5807" y="1605273"/>
            <a:ext cx="3238031" cy="4857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1"/>
          <p:cNvSpPr txBox="1">
            <a:spLocks noChangeArrowheads="1"/>
          </p:cNvSpPr>
          <p:nvPr/>
        </p:nvSpPr>
        <p:spPr bwMode="auto">
          <a:xfrm>
            <a:off x="7342226" y="4484843"/>
            <a:ext cx="218521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399" b="1" dirty="0">
                <a:solidFill>
                  <a:schemeClr val="bg1"/>
                </a:solidFill>
                <a:effectLst>
                  <a:outerShdw blurRad="38100" dist="38100" dir="2700000" algn="tl">
                    <a:srgbClr val="000000">
                      <a:alpha val="43137"/>
                    </a:srgbClr>
                  </a:outerShdw>
                </a:effectLst>
                <a:latin typeface="+mj-lt"/>
              </a:rPr>
              <a:t>untere Mauer</a:t>
            </a:r>
          </a:p>
        </p:txBody>
      </p:sp>
      <p:sp>
        <p:nvSpPr>
          <p:cNvPr id="11" name="Textfeld 7"/>
          <p:cNvSpPr txBox="1">
            <a:spLocks noChangeArrowheads="1"/>
          </p:cNvSpPr>
          <p:nvPr/>
        </p:nvSpPr>
        <p:spPr bwMode="auto">
          <a:xfrm>
            <a:off x="3310828" y="5444699"/>
            <a:ext cx="196239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133" b="1" dirty="0">
                <a:solidFill>
                  <a:schemeClr val="bg1"/>
                </a:solidFill>
                <a:effectLst>
                  <a:outerShdw blurRad="38100" dist="38100" dir="2700000" algn="tl">
                    <a:srgbClr val="000000">
                      <a:alpha val="43137"/>
                    </a:srgbClr>
                  </a:outerShdw>
                </a:effectLst>
                <a:latin typeface="+mj-lt"/>
              </a:rPr>
              <a:t>untere Mauer</a:t>
            </a:r>
          </a:p>
        </p:txBody>
      </p:sp>
      <p:sp>
        <p:nvSpPr>
          <p:cNvPr id="13" name="Textfeld 3"/>
          <p:cNvSpPr txBox="1">
            <a:spLocks noChangeArrowheads="1"/>
          </p:cNvSpPr>
          <p:nvPr/>
        </p:nvSpPr>
        <p:spPr bwMode="auto">
          <a:xfrm>
            <a:off x="4830875" y="5926300"/>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
        <p:nvSpPr>
          <p:cNvPr id="14" name="Textfeld 3"/>
          <p:cNvSpPr txBox="1">
            <a:spLocks noChangeArrowheads="1"/>
          </p:cNvSpPr>
          <p:nvPr/>
        </p:nvSpPr>
        <p:spPr bwMode="auto">
          <a:xfrm>
            <a:off x="9371415" y="5965342"/>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
        <p:nvSpPr>
          <p:cNvPr id="15" name="Textfeld 14"/>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Rectangle 2"/>
          <p:cNvSpPr>
            <a:spLocks noGrp="1" noChangeArrowheads="1"/>
          </p:cNvSpPr>
          <p:nvPr>
            <p:ph type="title"/>
          </p:nvPr>
        </p:nvSpPr>
        <p:spPr>
          <a:xfrm>
            <a:off x="1533480" y="893"/>
            <a:ext cx="10224086" cy="873676"/>
          </a:xfrm>
        </p:spPr>
        <p:txBody>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Eroberung</a:t>
            </a:r>
            <a:r>
              <a:rPr lang="fr-FR" b="0" dirty="0" smtClean="0">
                <a:solidFill>
                  <a:schemeClr val="accent3"/>
                </a:solidFill>
                <a:effectLst>
                  <a:outerShdw blurRad="38100" dist="38100" dir="2700000" algn="tl">
                    <a:srgbClr val="000000">
                      <a:alpha val="43137"/>
                    </a:srgbClr>
                  </a:outerShdw>
                </a:effectLst>
                <a:latin typeface="Verdana" pitchFamily="34" charset="0"/>
              </a:rPr>
              <a:t>: 1566 - 1560 v. Chr.</a:t>
            </a:r>
          </a:p>
        </p:txBody>
      </p:sp>
      <p:sp>
        <p:nvSpPr>
          <p:cNvPr id="17" name="Textfeld 16"/>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074529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1763008" y="3716957"/>
            <a:ext cx="5078677" cy="4593657"/>
          </a:xfrm>
        </p:spPr>
        <p:txBody>
          <a:bodyPr>
            <a:normAutofit/>
          </a:bodyPr>
          <a:lstStyle/>
          <a:p>
            <a:r>
              <a:rPr lang="de-DE" sz="2666" dirty="0">
                <a:effectLst>
                  <a:outerShdw blurRad="38100" dist="38100" dir="2700000" algn="tl">
                    <a:srgbClr val="000000">
                      <a:alpha val="43137"/>
                    </a:srgbClr>
                  </a:outerShdw>
                </a:effectLst>
              </a:rPr>
              <a:t>5Mo 27</a:t>
            </a:r>
          </a:p>
          <a:p>
            <a:r>
              <a:rPr lang="de-DE" sz="2666" dirty="0">
                <a:effectLst>
                  <a:outerShdw blurRad="38100" dist="38100" dir="2700000" algn="tl">
                    <a:srgbClr val="000000">
                      <a:alpha val="43137"/>
                    </a:srgbClr>
                  </a:outerShdw>
                </a:effectLst>
              </a:rPr>
              <a:t>Jos </a:t>
            </a:r>
            <a:r>
              <a:rPr lang="de-DE" sz="2666" dirty="0" smtClean="0">
                <a:effectLst>
                  <a:outerShdw blurRad="38100" dist="38100" dir="2700000" algn="tl">
                    <a:srgbClr val="000000">
                      <a:alpha val="43137"/>
                    </a:srgbClr>
                  </a:outerShdw>
                </a:effectLst>
              </a:rPr>
              <a:t>8,30-35: nach Jericho und Ai</a:t>
            </a:r>
            <a:endParaRPr lang="de-DE" sz="2666" dirty="0">
              <a:effectLst>
                <a:outerShdw blurRad="38100" dist="38100" dir="2700000" algn="tl">
                  <a:srgbClr val="000000">
                    <a:alpha val="43137"/>
                  </a:srgbClr>
                </a:outerShdw>
              </a:effectLst>
            </a:endParaRPr>
          </a:p>
          <a:p>
            <a:r>
              <a:rPr lang="de-DE" sz="2666" dirty="0" err="1">
                <a:effectLst>
                  <a:outerShdw blurRad="38100" dist="38100" dir="2700000" algn="tl">
                    <a:srgbClr val="000000">
                      <a:alpha val="43137"/>
                    </a:srgbClr>
                  </a:outerShdw>
                </a:effectLst>
              </a:rPr>
              <a:t>Ebal</a:t>
            </a:r>
            <a:r>
              <a:rPr lang="de-DE" sz="2666" dirty="0">
                <a:effectLst>
                  <a:outerShdw blurRad="38100" dist="38100" dir="2700000" algn="tl">
                    <a:srgbClr val="000000">
                      <a:alpha val="43137"/>
                    </a:srgbClr>
                  </a:outerShdw>
                </a:effectLst>
              </a:rPr>
              <a:t>: 940 m</a:t>
            </a:r>
          </a:p>
          <a:p>
            <a:r>
              <a:rPr lang="de-DE" sz="2666" dirty="0" err="1">
                <a:effectLst>
                  <a:outerShdw blurRad="38100" dist="38100" dir="2700000" algn="tl">
                    <a:srgbClr val="000000">
                      <a:alpha val="43137"/>
                    </a:srgbClr>
                  </a:outerShdw>
                </a:effectLst>
              </a:rPr>
              <a:t>Garizim</a:t>
            </a:r>
            <a:r>
              <a:rPr lang="de-DE" sz="2666" dirty="0">
                <a:effectLst>
                  <a:outerShdw blurRad="38100" dist="38100" dir="2700000" algn="tl">
                    <a:srgbClr val="000000">
                      <a:alpha val="43137"/>
                    </a:srgbClr>
                  </a:outerShdw>
                </a:effectLst>
              </a:rPr>
              <a:t>: 881 m</a:t>
            </a:r>
          </a:p>
        </p:txBody>
      </p:sp>
      <p:pic>
        <p:nvPicPr>
          <p:cNvPr id="7" name="Picture 2" descr="Nablus - eastern panor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086" y="1158490"/>
            <a:ext cx="10462437" cy="1744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10096981" y="2766061"/>
            <a:ext cx="2095445" cy="297454"/>
          </a:xfrm>
          <a:prstGeom prst="rect">
            <a:avLst/>
          </a:prstGeom>
          <a:noFill/>
        </p:spPr>
        <p:txBody>
          <a:bodyPr wrap="none" rtlCol="0">
            <a:spAutoFit/>
          </a:bodyPr>
          <a:lstStyle/>
          <a:p>
            <a:r>
              <a:rPr lang="de-DE" sz="1333" dirty="0"/>
              <a:t>Assad112 CC-BY-SA 3.0</a:t>
            </a:r>
          </a:p>
        </p:txBody>
      </p:sp>
      <p:sp>
        <p:nvSpPr>
          <p:cNvPr id="4" name="Textfeld 3"/>
          <p:cNvSpPr txBox="1"/>
          <p:nvPr/>
        </p:nvSpPr>
        <p:spPr>
          <a:xfrm>
            <a:off x="9261939" y="1028945"/>
            <a:ext cx="1297150" cy="461537"/>
          </a:xfrm>
          <a:prstGeom prst="rect">
            <a:avLst/>
          </a:prstGeom>
          <a:noFill/>
        </p:spPr>
        <p:txBody>
          <a:bodyPr wrap="none" rtlCol="0">
            <a:spAutoFit/>
          </a:bodyPr>
          <a:lstStyle/>
          <a:p>
            <a:r>
              <a:rPr lang="de-DE" sz="2399" dirty="0" err="1">
                <a:solidFill>
                  <a:schemeClr val="bg1"/>
                </a:solidFill>
                <a:effectLst>
                  <a:outerShdw blurRad="38100" dist="38100" dir="2700000" algn="tl">
                    <a:srgbClr val="000000">
                      <a:alpha val="43137"/>
                    </a:srgbClr>
                  </a:outerShdw>
                </a:effectLst>
              </a:rPr>
              <a:t>Garizim</a:t>
            </a:r>
            <a:endParaRPr lang="de-DE" sz="2399" dirty="0">
              <a:solidFill>
                <a:schemeClr val="bg1"/>
              </a:solidFill>
              <a:effectLst>
                <a:outerShdw blurRad="38100" dist="38100" dir="2700000" algn="tl">
                  <a:srgbClr val="000000">
                    <a:alpha val="43137"/>
                  </a:srgbClr>
                </a:outerShdw>
              </a:effectLst>
            </a:endParaRPr>
          </a:p>
        </p:txBody>
      </p:sp>
      <p:sp>
        <p:nvSpPr>
          <p:cNvPr id="9" name="Textfeld 8"/>
          <p:cNvSpPr txBox="1"/>
          <p:nvPr/>
        </p:nvSpPr>
        <p:spPr>
          <a:xfrm>
            <a:off x="2446957" y="912332"/>
            <a:ext cx="830677" cy="461537"/>
          </a:xfrm>
          <a:prstGeom prst="rect">
            <a:avLst/>
          </a:prstGeom>
          <a:noFill/>
        </p:spPr>
        <p:txBody>
          <a:bodyPr wrap="none" rtlCol="0">
            <a:spAutoFit/>
          </a:bodyPr>
          <a:lstStyle/>
          <a:p>
            <a:r>
              <a:rPr lang="de-DE" sz="2399" dirty="0" err="1">
                <a:solidFill>
                  <a:schemeClr val="bg1"/>
                </a:solidFill>
                <a:effectLst>
                  <a:outerShdw blurRad="38100" dist="38100" dir="2700000" algn="tl">
                    <a:srgbClr val="000000">
                      <a:alpha val="43137"/>
                    </a:srgbClr>
                  </a:outerShdw>
                </a:effectLst>
              </a:rPr>
              <a:t>Ebal</a:t>
            </a:r>
            <a:endParaRPr lang="de-DE" sz="2399" dirty="0">
              <a:solidFill>
                <a:schemeClr val="bg1"/>
              </a:solidFill>
              <a:effectLst>
                <a:outerShdw blurRad="38100" dist="38100" dir="2700000" algn="tl">
                  <a:srgbClr val="000000">
                    <a:alpha val="43137"/>
                  </a:srgbClr>
                </a:outerShdw>
              </a:effectLst>
            </a:endParaRPr>
          </a:p>
        </p:txBody>
      </p:sp>
      <p:sp>
        <p:nvSpPr>
          <p:cNvPr id="10" name="Inhaltsplatzhalter 3"/>
          <p:cNvSpPr>
            <a:spLocks noGrp="1"/>
          </p:cNvSpPr>
          <p:nvPr>
            <p:ph sz="half" idx="2"/>
          </p:nvPr>
        </p:nvSpPr>
        <p:spPr>
          <a:xfrm>
            <a:off x="4723989" y="3099782"/>
            <a:ext cx="5794956" cy="4113728"/>
          </a:xfrm>
        </p:spPr>
        <p:txBody>
          <a:bodyPr>
            <a:noAutofit/>
          </a:bodyPr>
          <a:lstStyle/>
          <a:p>
            <a:pPr marL="0" indent="0">
              <a:buNone/>
            </a:pPr>
            <a:r>
              <a:rPr lang="de-DE" sz="2200" dirty="0" smtClean="0">
                <a:effectLst>
                  <a:outerShdw blurRad="38100" dist="38100" dir="2700000" algn="tl">
                    <a:srgbClr val="000000">
                      <a:alpha val="43137"/>
                    </a:srgbClr>
                  </a:outerShdw>
                </a:effectLst>
              </a:rPr>
              <a:t>6 Stämme auf </a:t>
            </a:r>
            <a:r>
              <a:rPr lang="de-DE" sz="2200" dirty="0" err="1" smtClean="0">
                <a:effectLst>
                  <a:outerShdw blurRad="38100" dist="38100" dir="2700000" algn="tl">
                    <a:srgbClr val="000000">
                      <a:alpha val="43137"/>
                    </a:srgbClr>
                  </a:outerShdw>
                </a:effectLst>
              </a:rPr>
              <a:t>Ebal</a:t>
            </a:r>
            <a:r>
              <a:rPr lang="de-DE" sz="2200" dirty="0" smtClean="0">
                <a:effectLst>
                  <a:outerShdw blurRad="38100" dist="38100" dir="2700000" algn="tl">
                    <a:srgbClr val="000000">
                      <a:alpha val="43137"/>
                    </a:srgbClr>
                  </a:outerShdw>
                </a:effectLst>
              </a:rPr>
              <a:t>: Fluch</a:t>
            </a:r>
          </a:p>
          <a:p>
            <a:pPr marL="0" indent="0">
              <a:buNone/>
            </a:pPr>
            <a:r>
              <a:rPr lang="de-DE" sz="2200" dirty="0" smtClean="0">
                <a:effectLst>
                  <a:outerShdw blurRad="38100" dist="38100" dir="2700000" algn="tl">
                    <a:srgbClr val="000000">
                      <a:alpha val="43137"/>
                    </a:srgbClr>
                  </a:outerShdw>
                </a:effectLst>
              </a:rPr>
              <a:t>6 Stämme auf </a:t>
            </a:r>
            <a:r>
              <a:rPr lang="de-DE" sz="2200" dirty="0" err="1" smtClean="0">
                <a:effectLst>
                  <a:outerShdw blurRad="38100" dist="38100" dir="2700000" algn="tl">
                    <a:srgbClr val="000000">
                      <a:alpha val="43137"/>
                    </a:srgbClr>
                  </a:outerShdw>
                </a:effectLst>
              </a:rPr>
              <a:t>Garizim</a:t>
            </a:r>
            <a:r>
              <a:rPr lang="de-DE" sz="2200" dirty="0" smtClean="0">
                <a:effectLst>
                  <a:outerShdw blurRad="38100" dist="38100" dir="2700000" algn="tl">
                    <a:srgbClr val="000000">
                      <a:alpha val="43137"/>
                    </a:srgbClr>
                  </a:outerShdw>
                </a:effectLst>
              </a:rPr>
              <a:t>: Segen</a:t>
            </a:r>
          </a:p>
          <a:p>
            <a:pPr marL="0" indent="0">
              <a:buNone/>
            </a:pPr>
            <a:endParaRPr lang="de-DE" sz="2200" dirty="0">
              <a:effectLst>
                <a:outerShdw blurRad="38100" dist="38100" dir="2700000" algn="tl">
                  <a:srgbClr val="000000">
                    <a:alpha val="43137"/>
                  </a:srgbClr>
                </a:outerShdw>
              </a:effectLst>
            </a:endParaRPr>
          </a:p>
          <a:p>
            <a:pPr marL="0" indent="0">
              <a:buNone/>
            </a:pPr>
            <a:endParaRPr lang="de-DE" sz="2200" dirty="0">
              <a:solidFill>
                <a:srgbClr val="0070C0"/>
              </a:solidFill>
              <a:effectLst>
                <a:outerShdw blurRad="38100" dist="38100" dir="2700000" algn="tl">
                  <a:srgbClr val="000000">
                    <a:alpha val="43137"/>
                  </a:srgbClr>
                </a:outerShdw>
              </a:effectLst>
            </a:endParaRPr>
          </a:p>
        </p:txBody>
      </p:sp>
      <p:sp>
        <p:nvSpPr>
          <p:cNvPr id="11" name="Textfeld 10"/>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2" name="Rectangle 2"/>
          <p:cNvSpPr>
            <a:spLocks noGrp="1" noChangeArrowheads="1"/>
          </p:cNvSpPr>
          <p:nvPr>
            <p:ph type="title"/>
          </p:nvPr>
        </p:nvSpPr>
        <p:spPr>
          <a:xfrm>
            <a:off x="1533480" y="893"/>
            <a:ext cx="10224086" cy="873676"/>
          </a:xfrm>
        </p:spPr>
        <p:txBody>
          <a:bodyPr>
            <a:normAutofit fontScale="90000"/>
          </a:bodyPr>
          <a:lstStyle/>
          <a:p>
            <a:pPr>
              <a:defRPr/>
            </a:pPr>
            <a:r>
              <a:rPr lang="fr-FR" b="0" dirty="0" smtClean="0">
                <a:solidFill>
                  <a:schemeClr val="accent3"/>
                </a:solidFill>
                <a:effectLst>
                  <a:outerShdw blurRad="38100" dist="38100" dir="2700000" algn="tl">
                    <a:srgbClr val="000000">
                      <a:alpha val="43137"/>
                    </a:srgbClr>
                  </a:outerShdw>
                </a:effectLst>
                <a:latin typeface="Verdana" pitchFamily="34" charset="0"/>
              </a:rPr>
              <a:t>Garizim und </a:t>
            </a:r>
            <a:r>
              <a:rPr lang="fr-FR" b="0" dirty="0" err="1" smtClean="0">
                <a:solidFill>
                  <a:schemeClr val="accent3"/>
                </a:solidFill>
                <a:effectLst>
                  <a:outerShdw blurRad="38100" dist="38100" dir="2700000" algn="tl">
                    <a:srgbClr val="000000">
                      <a:alpha val="43137"/>
                    </a:srgbClr>
                  </a:outerShdw>
                </a:effectLst>
                <a:latin typeface="Verdana" pitchFamily="34" charset="0"/>
              </a:rPr>
              <a:t>Ebal</a:t>
            </a:r>
            <a:r>
              <a:rPr lang="fr-FR" b="0" dirty="0" smtClean="0">
                <a:solidFill>
                  <a:schemeClr val="accent3"/>
                </a:solidFill>
                <a:effectLst>
                  <a:outerShdw blurRad="38100" dist="38100" dir="2700000" algn="tl">
                    <a:srgbClr val="000000">
                      <a:alpha val="43137"/>
                    </a:srgbClr>
                  </a:outerShdw>
                </a:effectLst>
                <a:latin typeface="Verdana" pitchFamily="34" charset="0"/>
              </a:rPr>
              <a:t>: </a:t>
            </a:r>
            <a:r>
              <a:rPr lang="fr-FR" b="0" dirty="0" err="1" smtClean="0">
                <a:solidFill>
                  <a:schemeClr val="accent3"/>
                </a:solidFill>
                <a:effectLst>
                  <a:outerShdw blurRad="38100" dist="38100" dir="2700000" algn="tl">
                    <a:srgbClr val="000000">
                      <a:alpha val="43137"/>
                    </a:srgbClr>
                  </a:outerShdw>
                </a:effectLst>
                <a:latin typeface="Verdana" pitchFamily="34" charset="0"/>
              </a:rPr>
              <a:t>Segen</a:t>
            </a:r>
            <a:r>
              <a:rPr lang="fr-FR" b="0" dirty="0" smtClean="0">
                <a:solidFill>
                  <a:schemeClr val="accent3"/>
                </a:solidFill>
                <a:effectLst>
                  <a:outerShdw blurRad="38100" dist="38100" dir="2700000" algn="tl">
                    <a:srgbClr val="000000">
                      <a:alpha val="43137"/>
                    </a:srgbClr>
                  </a:outerShdw>
                </a:effectLst>
                <a:latin typeface="Verdana" pitchFamily="34" charset="0"/>
              </a:rPr>
              <a:t> und </a:t>
            </a:r>
            <a:r>
              <a:rPr lang="fr-FR" b="0" dirty="0" err="1" smtClean="0">
                <a:solidFill>
                  <a:schemeClr val="accent3"/>
                </a:solidFill>
                <a:effectLst>
                  <a:outerShdw blurRad="38100" dist="38100" dir="2700000" algn="tl">
                    <a:srgbClr val="000000">
                      <a:alpha val="43137"/>
                    </a:srgbClr>
                  </a:outerShdw>
                </a:effectLst>
                <a:latin typeface="Verdana" pitchFamily="34" charset="0"/>
              </a:rPr>
              <a:t>Fluch</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3" name="Textfeld 12"/>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4" name="Textfeld 13"/>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5" name="Picture 2" descr="C:\Users\Roger\Desktop\DCIM\100CANON\IMG_27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7081" y="3104158"/>
            <a:ext cx="2283728" cy="3425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6"/>
          <p:cNvSpPr txBox="1">
            <a:spLocks noChangeArrowheads="1"/>
          </p:cNvSpPr>
          <p:nvPr/>
        </p:nvSpPr>
        <p:spPr bwMode="auto">
          <a:xfrm>
            <a:off x="9576277" y="6417288"/>
            <a:ext cx="187109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333" dirty="0"/>
              <a:t>RL / Matthias Hampel </a:t>
            </a:r>
          </a:p>
        </p:txBody>
      </p:sp>
    </p:spTree>
    <p:extLst>
      <p:ext uri="{BB962C8B-B14F-4D97-AF65-F5344CB8AC3E}">
        <p14:creationId xmlns:p14="http://schemas.microsoft.com/office/powerpoint/2010/main" val="2140094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1684659" y="1912359"/>
            <a:ext cx="5078677" cy="4593657"/>
          </a:xfrm>
        </p:spPr>
        <p:txBody>
          <a:bodyPr>
            <a:normAutofit/>
          </a:bodyPr>
          <a:lstStyle/>
          <a:p>
            <a:r>
              <a:rPr lang="de-DE" sz="2666" dirty="0"/>
              <a:t>5Mo 27</a:t>
            </a:r>
          </a:p>
          <a:p>
            <a:r>
              <a:rPr lang="de-DE" sz="2666" dirty="0"/>
              <a:t>Jos 8,30-35</a:t>
            </a:r>
          </a:p>
          <a:p>
            <a:r>
              <a:rPr lang="de-DE" sz="2666" dirty="0" err="1"/>
              <a:t>Ebal</a:t>
            </a:r>
            <a:r>
              <a:rPr lang="de-DE" sz="2666" dirty="0"/>
              <a:t>: 940 m</a:t>
            </a:r>
          </a:p>
          <a:p>
            <a:r>
              <a:rPr lang="de-DE" sz="2666" dirty="0" err="1"/>
              <a:t>Garizim</a:t>
            </a:r>
            <a:r>
              <a:rPr lang="de-DE" sz="2666" dirty="0"/>
              <a:t>: 881 m</a:t>
            </a:r>
          </a:p>
        </p:txBody>
      </p:sp>
      <p:sp>
        <p:nvSpPr>
          <p:cNvPr id="8" name="Textfeld 7"/>
          <p:cNvSpPr txBox="1"/>
          <p:nvPr/>
        </p:nvSpPr>
        <p:spPr>
          <a:xfrm>
            <a:off x="9422818" y="1071924"/>
            <a:ext cx="2558714" cy="297454"/>
          </a:xfrm>
          <a:prstGeom prst="rect">
            <a:avLst/>
          </a:prstGeom>
          <a:noFill/>
        </p:spPr>
        <p:txBody>
          <a:bodyPr wrap="none" rtlCol="0">
            <a:spAutoFit/>
          </a:bodyPr>
          <a:lstStyle/>
          <a:p>
            <a:r>
              <a:rPr lang="de-DE" sz="1333" dirty="0"/>
              <a:t>Daniel Ventura CC-BY-SA 3.0</a:t>
            </a:r>
          </a:p>
        </p:txBody>
      </p:sp>
      <p:pic>
        <p:nvPicPr>
          <p:cNvPr id="3074" name="Picture 2" descr="https://upload.wikimedia.org/wikipedia/commons/7/78/Mount_Ebal_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526" y="1317315"/>
            <a:ext cx="6655006" cy="4991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Josuas</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Altar</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auf</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dem</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Ebal</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582226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Einleitung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l="10204" b="3676"/>
          <a:stretch>
            <a:fillRect/>
          </a:stretch>
        </p:blipFill>
        <p:spPr bwMode="auto">
          <a:xfrm>
            <a:off x="6189671" y="1021729"/>
            <a:ext cx="2779281" cy="5874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7446570" y="1675498"/>
            <a:ext cx="66657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7998" dirty="0">
                <a:solidFill>
                  <a:srgbClr val="FF0000"/>
                </a:solidFill>
              </a:rPr>
              <a:t>.</a:t>
            </a:r>
          </a:p>
        </p:txBody>
      </p:sp>
      <p:sp>
        <p:nvSpPr>
          <p:cNvPr id="3" name="Textfeld 2"/>
          <p:cNvSpPr txBox="1"/>
          <p:nvPr/>
        </p:nvSpPr>
        <p:spPr>
          <a:xfrm>
            <a:off x="8991467" y="1085092"/>
            <a:ext cx="365806" cy="297454"/>
          </a:xfrm>
          <a:prstGeom prst="rect">
            <a:avLst/>
          </a:prstGeom>
          <a:noFill/>
        </p:spPr>
        <p:txBody>
          <a:bodyPr wrap="none" rtlCol="0">
            <a:spAutoFit/>
          </a:bodyPr>
          <a:lstStyle/>
          <a:p>
            <a:r>
              <a:rPr lang="de-DE" sz="1333" dirty="0"/>
              <a:t>FB</a:t>
            </a:r>
          </a:p>
        </p:txBody>
      </p:sp>
      <p:sp>
        <p:nvSpPr>
          <p:cNvPr id="13" name="Line 6"/>
          <p:cNvSpPr>
            <a:spLocks noChangeShapeType="1"/>
          </p:cNvSpPr>
          <p:nvPr/>
        </p:nvSpPr>
        <p:spPr bwMode="auto">
          <a:xfrm>
            <a:off x="5582075" y="2339189"/>
            <a:ext cx="2048109" cy="32192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7" name="Rectangle 8"/>
          <p:cNvSpPr>
            <a:spLocks noGrp="1" noChangeArrowheads="1"/>
          </p:cNvSpPr>
          <p:nvPr>
            <p:ph type="body" sz="half" idx="1"/>
          </p:nvPr>
        </p:nvSpPr>
        <p:spPr>
          <a:xfrm>
            <a:off x="1053852" y="1238256"/>
            <a:ext cx="4932363" cy="6337300"/>
          </a:xfrm>
        </p:spPr>
        <p:txBody>
          <a:bodyPr/>
          <a:lstStyle/>
          <a:p>
            <a:pPr eaLnBrk="1" hangingPunct="1">
              <a:lnSpc>
                <a:spcPct val="90000"/>
              </a:lnSpc>
              <a:defRPr/>
            </a:pPr>
            <a:r>
              <a:rPr lang="de-DE" altLang="de-DE" dirty="0" smtClean="0">
                <a:effectLst>
                  <a:outerShdw blurRad="38100" dist="38100" dir="2700000" algn="tl">
                    <a:srgbClr val="000000">
                      <a:alpha val="43137"/>
                    </a:srgbClr>
                  </a:outerShdw>
                </a:effectLst>
              </a:rPr>
              <a:t>Das </a:t>
            </a:r>
            <a:r>
              <a:rPr lang="de-DE" altLang="de-DE" dirty="0" smtClean="0">
                <a:solidFill>
                  <a:srgbClr val="00FF00"/>
                </a:solidFill>
                <a:effectLst>
                  <a:outerShdw blurRad="38100" dist="38100" dir="2700000" algn="tl">
                    <a:srgbClr val="000000">
                      <a:alpha val="43137"/>
                    </a:srgbClr>
                  </a:outerShdw>
                </a:effectLst>
              </a:rPr>
              <a:t>Westjordanland</a:t>
            </a:r>
            <a:r>
              <a:rPr lang="de-DE" altLang="de-DE" dirty="0" smtClean="0">
                <a:effectLst>
                  <a:outerShdw blurRad="38100" dist="38100" dir="2700000" algn="tl">
                    <a:srgbClr val="000000">
                      <a:alpha val="43137"/>
                    </a:srgbClr>
                  </a:outerShdw>
                </a:effectLst>
              </a:rPr>
              <a:t> wurde 1967 während des Sechstage-Krieges durch die israelische Armee Jordanien entrissen. Seither kam dieses Gebiet nicht mehr aus den Schlagzeilen der internationalen Presse. Die ganze Welt beschäftigt sich mit den damit verbundenen Fragen des Völkerrechts und der Weltpolitik. </a:t>
            </a:r>
          </a:p>
          <a:p>
            <a:pPr eaLnBrk="1" hangingPunct="1">
              <a:lnSpc>
                <a:spcPct val="90000"/>
              </a:lnSpc>
              <a:defRPr/>
            </a:pPr>
            <a:r>
              <a:rPr lang="de-DE" altLang="de-DE" dirty="0" smtClean="0">
                <a:effectLst>
                  <a:outerShdw blurRad="38100" dist="38100" dir="2700000" algn="tl">
                    <a:srgbClr val="000000">
                      <a:alpha val="43137"/>
                    </a:srgbClr>
                  </a:outerShdw>
                </a:effectLst>
              </a:rPr>
              <a:t>Warum ist dieses Gebiet für Israel so wichtig?</a:t>
            </a:r>
          </a:p>
        </p:txBody>
      </p:sp>
    </p:spTree>
    <p:extLst>
      <p:ext uri="{BB962C8B-B14F-4D97-AF65-F5344CB8AC3E}">
        <p14:creationId xmlns:p14="http://schemas.microsoft.com/office/powerpoint/2010/main" val="375269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2"/>
          <p:cNvSpPr>
            <a:spLocks noGrp="1"/>
          </p:cNvSpPr>
          <p:nvPr>
            <p:ph type="body" sz="half" idx="2"/>
          </p:nvPr>
        </p:nvSpPr>
        <p:spPr>
          <a:xfrm>
            <a:off x="6958283" y="1413301"/>
            <a:ext cx="5183226" cy="6527025"/>
          </a:xfrm>
        </p:spPr>
        <p:txBody>
          <a:bodyPr>
            <a:noAutofit/>
          </a:bodyPr>
          <a:lstStyle/>
          <a:p>
            <a:r>
              <a:rPr lang="de-DE" sz="2399" dirty="0">
                <a:effectLst>
                  <a:outerShdw blurRad="38100" dist="38100" dir="2700000" algn="tl">
                    <a:srgbClr val="000000">
                      <a:alpha val="43137"/>
                    </a:srgbClr>
                  </a:outerShdw>
                </a:effectLst>
              </a:rPr>
              <a:t>Jos 24: </a:t>
            </a:r>
            <a:r>
              <a:rPr lang="de-DE" sz="2399" baseline="30000" dirty="0">
                <a:effectLst>
                  <a:outerShdw blurRad="38100" dist="38100" dir="2700000" algn="tl">
                    <a:srgbClr val="000000">
                      <a:alpha val="43137"/>
                    </a:srgbClr>
                  </a:outerShdw>
                </a:effectLst>
              </a:rPr>
              <a:t>26</a:t>
            </a:r>
            <a:r>
              <a:rPr lang="de-DE" sz="2399" dirty="0">
                <a:effectLst>
                  <a:outerShdw blurRad="38100" dist="38100" dir="2700000" algn="tl">
                    <a:srgbClr val="000000">
                      <a:alpha val="43137"/>
                    </a:srgbClr>
                  </a:outerShdw>
                </a:effectLst>
              </a:rPr>
              <a:t> Und Josua schrieb diese Worte in das Buch des Gesetzes Gottes; und er nahm </a:t>
            </a:r>
            <a:r>
              <a:rPr lang="de-DE" sz="2399" dirty="0">
                <a:solidFill>
                  <a:srgbClr val="C00000"/>
                </a:solidFill>
                <a:effectLst>
                  <a:outerShdw blurRad="38100" dist="38100" dir="2700000" algn="tl">
                    <a:srgbClr val="000000">
                      <a:alpha val="43137"/>
                    </a:srgbClr>
                  </a:outerShdw>
                </a:effectLst>
              </a:rPr>
              <a:t>einen großen Stein </a:t>
            </a:r>
            <a:r>
              <a:rPr lang="de-DE" sz="2399" dirty="0">
                <a:effectLst>
                  <a:outerShdw blurRad="38100" dist="38100" dir="2700000" algn="tl">
                    <a:srgbClr val="000000">
                      <a:alpha val="43137"/>
                    </a:srgbClr>
                  </a:outerShdw>
                </a:effectLst>
              </a:rPr>
              <a:t>und richtete ihn dort auf </a:t>
            </a:r>
            <a:r>
              <a:rPr lang="de-DE" sz="2399" dirty="0">
                <a:solidFill>
                  <a:srgbClr val="C00000"/>
                </a:solidFill>
                <a:effectLst>
                  <a:outerShdw blurRad="38100" dist="38100" dir="2700000" algn="tl">
                    <a:srgbClr val="000000">
                      <a:alpha val="43137"/>
                    </a:srgbClr>
                  </a:outerShdw>
                </a:effectLst>
              </a:rPr>
              <a:t>unter der Terebinthe, die bei dem Heiligtum des HERRN </a:t>
            </a:r>
            <a:r>
              <a:rPr lang="de-DE" sz="2399" dirty="0">
                <a:effectLst>
                  <a:outerShdw blurRad="38100" dist="38100" dir="2700000" algn="tl">
                    <a:srgbClr val="000000">
                      <a:alpha val="43137"/>
                    </a:srgbClr>
                  </a:outerShdw>
                </a:effectLst>
              </a:rPr>
              <a:t>steht.</a:t>
            </a:r>
          </a:p>
          <a:p>
            <a:r>
              <a:rPr lang="de-DE" sz="2399" dirty="0">
                <a:effectLst>
                  <a:outerShdw blurRad="38100" dist="38100" dir="2700000" algn="tl">
                    <a:srgbClr val="000000">
                      <a:alpha val="43137"/>
                    </a:srgbClr>
                  </a:outerShdw>
                </a:effectLst>
              </a:rPr>
              <a:t> </a:t>
            </a:r>
            <a:r>
              <a:rPr lang="de-DE" sz="2399" baseline="30000" dirty="0">
                <a:effectLst>
                  <a:outerShdw blurRad="38100" dist="38100" dir="2700000" algn="tl">
                    <a:srgbClr val="000000">
                      <a:alpha val="43137"/>
                    </a:srgbClr>
                  </a:outerShdw>
                </a:effectLst>
              </a:rPr>
              <a:t>27</a:t>
            </a:r>
            <a:r>
              <a:rPr lang="de-DE" sz="2399" dirty="0">
                <a:effectLst>
                  <a:outerShdw blurRad="38100" dist="38100" dir="2700000" algn="tl">
                    <a:srgbClr val="000000">
                      <a:alpha val="43137"/>
                    </a:srgbClr>
                  </a:outerShdw>
                </a:effectLst>
              </a:rPr>
              <a:t> Und Josua sprach zu dem ganzen Volk: </a:t>
            </a:r>
            <a:r>
              <a:rPr lang="de-DE" sz="2399" dirty="0">
                <a:solidFill>
                  <a:srgbClr val="C00000"/>
                </a:solidFill>
                <a:effectLst>
                  <a:outerShdw blurRad="38100" dist="38100" dir="2700000" algn="tl">
                    <a:srgbClr val="000000">
                      <a:alpha val="43137"/>
                    </a:srgbClr>
                  </a:outerShdw>
                </a:effectLst>
              </a:rPr>
              <a:t>Siehe, dieser Stein soll Zeuge gegen uns sein</a:t>
            </a:r>
            <a:r>
              <a:rPr lang="de-DE" sz="2399" dirty="0">
                <a:effectLst>
                  <a:outerShdw blurRad="38100" dist="38100" dir="2700000" algn="tl">
                    <a:srgbClr val="000000">
                      <a:alpha val="43137"/>
                    </a:srgbClr>
                  </a:outerShdw>
                </a:effectLst>
              </a:rPr>
              <a:t>; denn er hat alle Worte des HERRN gehört, die er mit uns geredet hat; und er soll Zeuge gegen euch sein, damit ihr euren Gott nicht verleugnet. </a:t>
            </a:r>
          </a:p>
        </p:txBody>
      </p:sp>
      <p:sp>
        <p:nvSpPr>
          <p:cNvPr id="5" name="Textfeld 4"/>
          <p:cNvSpPr txBox="1"/>
          <p:nvPr/>
        </p:nvSpPr>
        <p:spPr>
          <a:xfrm>
            <a:off x="6405757" y="5457775"/>
            <a:ext cx="367408" cy="297454"/>
          </a:xfrm>
          <a:prstGeom prst="rect">
            <a:avLst/>
          </a:prstGeom>
          <a:noFill/>
        </p:spPr>
        <p:txBody>
          <a:bodyPr wrap="none" rtlCol="0">
            <a:spAutoFit/>
          </a:bodyPr>
          <a:lstStyle/>
          <a:p>
            <a:r>
              <a:rPr lang="de-DE" sz="1333" dirty="0"/>
              <a:t>RL</a:t>
            </a:r>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normAutofit/>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Landtag in Sichem</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491" y="1413301"/>
            <a:ext cx="5392632" cy="4044474"/>
          </a:xfrm>
          <a:prstGeom prst="rect">
            <a:avLst/>
          </a:prstGeom>
          <a:ln>
            <a:noFill/>
          </a:ln>
          <a:effectLst>
            <a:softEdge rad="112500"/>
          </a:effectLst>
        </p:spPr>
      </p:pic>
    </p:spTree>
    <p:extLst>
      <p:ext uri="{BB962C8B-B14F-4D97-AF65-F5344CB8AC3E}">
        <p14:creationId xmlns:p14="http://schemas.microsoft.com/office/powerpoint/2010/main" val="2100592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702" y="1210207"/>
            <a:ext cx="7246846" cy="5435134"/>
          </a:xfrm>
          <a:prstGeom prst="rect">
            <a:avLst/>
          </a:prstGeom>
          <a:ln>
            <a:noFill/>
          </a:ln>
          <a:effectLst>
            <a:softEdge rad="112500"/>
          </a:effectLst>
        </p:spPr>
      </p:pic>
      <p:sp>
        <p:nvSpPr>
          <p:cNvPr id="5" name="Textfeld 4"/>
          <p:cNvSpPr txBox="1"/>
          <p:nvPr/>
        </p:nvSpPr>
        <p:spPr>
          <a:xfrm>
            <a:off x="8797249" y="6116986"/>
            <a:ext cx="367408" cy="297454"/>
          </a:xfrm>
          <a:prstGeom prst="rect">
            <a:avLst/>
          </a:prstGeom>
          <a:noFill/>
        </p:spPr>
        <p:txBody>
          <a:bodyPr wrap="none" rtlCol="0">
            <a:spAutoFit/>
          </a:bodyPr>
          <a:lstStyle/>
          <a:p>
            <a:r>
              <a:rPr lang="de-DE" sz="1333" dirty="0"/>
              <a:t>RL</a:t>
            </a: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7" name="Rectangle 2"/>
          <p:cNvSpPr>
            <a:spLocks noGrp="1" noChangeArrowheads="1"/>
          </p:cNvSpPr>
          <p:nvPr>
            <p:ph type="title"/>
          </p:nvPr>
        </p:nvSpPr>
        <p:spPr>
          <a:xfrm>
            <a:off x="1533480" y="893"/>
            <a:ext cx="10224086" cy="873676"/>
          </a:xfrm>
        </p:spPr>
        <p:txBody>
          <a:bodyPr>
            <a:normAutofit/>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Beim</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Heiligtum</a:t>
            </a:r>
            <a:r>
              <a:rPr lang="fr-FR" dirty="0" smtClean="0">
                <a:solidFill>
                  <a:schemeClr val="accent3"/>
                </a:solidFill>
                <a:effectLst>
                  <a:outerShdw blurRad="38100" dist="38100" dir="2700000" algn="tl">
                    <a:srgbClr val="000000">
                      <a:alpha val="43137"/>
                    </a:srgbClr>
                  </a:outerShdw>
                </a:effectLst>
                <a:latin typeface="Verdana" pitchFamily="34" charset="0"/>
              </a:rPr>
              <a:t> des HERRN</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8" name="Rechteck 7"/>
          <p:cNvSpPr/>
          <p:nvPr/>
        </p:nvSpPr>
        <p:spPr>
          <a:xfrm>
            <a:off x="9164657" y="1210207"/>
            <a:ext cx="2848708" cy="4893647"/>
          </a:xfrm>
          <a:prstGeom prst="rect">
            <a:avLst/>
          </a:prstGeom>
        </p:spPr>
        <p:txBody>
          <a:bodyPr wrap="square">
            <a:spAutoFit/>
          </a:bodyPr>
          <a:lstStyle/>
          <a:p>
            <a:r>
              <a:rPr lang="de-DE" sz="2400" dirty="0">
                <a:effectLst>
                  <a:outerShdw blurRad="38100" dist="38100" dir="2700000" algn="tl">
                    <a:srgbClr val="000000">
                      <a:alpha val="43137"/>
                    </a:srgbClr>
                  </a:outerShdw>
                </a:effectLst>
              </a:rPr>
              <a:t>Jos 24: </a:t>
            </a:r>
            <a:r>
              <a:rPr lang="de-DE" sz="2400" baseline="30000" dirty="0">
                <a:effectLst>
                  <a:outerShdw blurRad="38100" dist="38100" dir="2700000" algn="tl">
                    <a:srgbClr val="000000">
                      <a:alpha val="43137"/>
                    </a:srgbClr>
                  </a:outerShdw>
                </a:effectLst>
              </a:rPr>
              <a:t>26</a:t>
            </a:r>
            <a:r>
              <a:rPr lang="de-DE" sz="2400" dirty="0">
                <a:effectLst>
                  <a:outerShdw blurRad="38100" dist="38100" dir="2700000" algn="tl">
                    <a:srgbClr val="000000">
                      <a:alpha val="43137"/>
                    </a:srgbClr>
                  </a:outerShdw>
                </a:effectLst>
              </a:rPr>
              <a:t> Und Josua schrieb diese Worte in das Buch des Gesetzes Gottes; und er nahm </a:t>
            </a:r>
            <a:r>
              <a:rPr lang="de-DE" sz="2400" dirty="0">
                <a:solidFill>
                  <a:srgbClr val="C00000"/>
                </a:solidFill>
                <a:effectLst>
                  <a:outerShdw blurRad="38100" dist="38100" dir="2700000" algn="tl">
                    <a:srgbClr val="000000">
                      <a:alpha val="43137"/>
                    </a:srgbClr>
                  </a:outerShdw>
                </a:effectLst>
              </a:rPr>
              <a:t>einen großen Stein </a:t>
            </a:r>
            <a:r>
              <a:rPr lang="de-DE" sz="2400" dirty="0">
                <a:effectLst>
                  <a:outerShdw blurRad="38100" dist="38100" dir="2700000" algn="tl">
                    <a:srgbClr val="000000">
                      <a:alpha val="43137"/>
                    </a:srgbClr>
                  </a:outerShdw>
                </a:effectLst>
              </a:rPr>
              <a:t>und richtete ihn dort auf </a:t>
            </a:r>
            <a:r>
              <a:rPr lang="de-DE" sz="2400" dirty="0">
                <a:solidFill>
                  <a:srgbClr val="C00000"/>
                </a:solidFill>
                <a:effectLst>
                  <a:outerShdw blurRad="38100" dist="38100" dir="2700000" algn="tl">
                    <a:srgbClr val="000000">
                      <a:alpha val="43137"/>
                    </a:srgbClr>
                  </a:outerShdw>
                </a:effectLst>
              </a:rPr>
              <a:t>unter der Terebinthe, die bei dem Heiligtum des HERRN </a:t>
            </a:r>
            <a:r>
              <a:rPr lang="de-DE" sz="2400" dirty="0">
                <a:effectLst>
                  <a:outerShdw blurRad="38100" dist="38100" dir="2700000" algn="tl">
                    <a:srgbClr val="000000">
                      <a:alpha val="43137"/>
                    </a:srgbClr>
                  </a:outerShdw>
                </a:effectLst>
              </a:rPr>
              <a:t>steht.</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383062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ogerliebi.ch/d71/sites/default/files/styles/large/public/field/image/p1040742.jpg?itok=rYnzmr8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1484784"/>
            <a:ext cx="5078227" cy="38086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extplatzhalter 2"/>
          <p:cNvSpPr>
            <a:spLocks noGrp="1"/>
          </p:cNvSpPr>
          <p:nvPr>
            <p:ph type="body" sz="half" idx="2"/>
          </p:nvPr>
        </p:nvSpPr>
        <p:spPr>
          <a:xfrm>
            <a:off x="6958283" y="1413301"/>
            <a:ext cx="5183226" cy="6527025"/>
          </a:xfrm>
        </p:spPr>
        <p:txBody>
          <a:bodyPr>
            <a:noAutofit/>
          </a:bodyPr>
          <a:lstStyle/>
          <a:p>
            <a:r>
              <a:rPr lang="de-DE" sz="2399" dirty="0">
                <a:effectLst>
                  <a:outerShdw blurRad="38100" dist="38100" dir="2700000" algn="tl">
                    <a:srgbClr val="000000">
                      <a:alpha val="43137"/>
                    </a:srgbClr>
                  </a:outerShdw>
                </a:effectLst>
              </a:rPr>
              <a:t>Jos 24: </a:t>
            </a:r>
            <a:r>
              <a:rPr lang="de-DE" sz="2399" baseline="30000" dirty="0">
                <a:effectLst>
                  <a:outerShdw blurRad="38100" dist="38100" dir="2700000" algn="tl">
                    <a:srgbClr val="000000">
                      <a:alpha val="43137"/>
                    </a:srgbClr>
                  </a:outerShdw>
                </a:effectLst>
              </a:rPr>
              <a:t>26</a:t>
            </a:r>
            <a:r>
              <a:rPr lang="de-DE" sz="2399" dirty="0">
                <a:effectLst>
                  <a:outerShdw blurRad="38100" dist="38100" dir="2700000" algn="tl">
                    <a:srgbClr val="000000">
                      <a:alpha val="43137"/>
                    </a:srgbClr>
                  </a:outerShdw>
                </a:effectLst>
              </a:rPr>
              <a:t> Und Josua schrieb diese Worte in das Buch des Gesetzes Gottes; und er nahm </a:t>
            </a:r>
            <a:r>
              <a:rPr lang="de-DE" sz="2399" dirty="0">
                <a:solidFill>
                  <a:srgbClr val="C00000"/>
                </a:solidFill>
                <a:effectLst>
                  <a:outerShdw blurRad="38100" dist="38100" dir="2700000" algn="tl">
                    <a:srgbClr val="000000">
                      <a:alpha val="43137"/>
                    </a:srgbClr>
                  </a:outerShdw>
                </a:effectLst>
              </a:rPr>
              <a:t>einen großen Stein </a:t>
            </a:r>
            <a:r>
              <a:rPr lang="de-DE" sz="2399" dirty="0">
                <a:effectLst>
                  <a:outerShdw blurRad="38100" dist="38100" dir="2700000" algn="tl">
                    <a:srgbClr val="000000">
                      <a:alpha val="43137"/>
                    </a:srgbClr>
                  </a:outerShdw>
                </a:effectLst>
              </a:rPr>
              <a:t>und richtete ihn dort auf </a:t>
            </a:r>
            <a:r>
              <a:rPr lang="de-DE" sz="2399" dirty="0">
                <a:solidFill>
                  <a:srgbClr val="C00000"/>
                </a:solidFill>
                <a:effectLst>
                  <a:outerShdw blurRad="38100" dist="38100" dir="2700000" algn="tl">
                    <a:srgbClr val="000000">
                      <a:alpha val="43137"/>
                    </a:srgbClr>
                  </a:outerShdw>
                </a:effectLst>
              </a:rPr>
              <a:t>unter der Terebinthe, die bei dem Heiligtum des HERRN </a:t>
            </a:r>
            <a:r>
              <a:rPr lang="de-DE" sz="2399" dirty="0">
                <a:effectLst>
                  <a:outerShdw blurRad="38100" dist="38100" dir="2700000" algn="tl">
                    <a:srgbClr val="000000">
                      <a:alpha val="43137"/>
                    </a:srgbClr>
                  </a:outerShdw>
                </a:effectLst>
              </a:rPr>
              <a:t>steht.</a:t>
            </a:r>
          </a:p>
          <a:p>
            <a:r>
              <a:rPr lang="de-DE" sz="2399" dirty="0">
                <a:effectLst>
                  <a:outerShdw blurRad="38100" dist="38100" dir="2700000" algn="tl">
                    <a:srgbClr val="000000">
                      <a:alpha val="43137"/>
                    </a:srgbClr>
                  </a:outerShdw>
                </a:effectLst>
              </a:rPr>
              <a:t> </a:t>
            </a:r>
            <a:r>
              <a:rPr lang="de-DE" sz="2399" baseline="30000" dirty="0">
                <a:effectLst>
                  <a:outerShdw blurRad="38100" dist="38100" dir="2700000" algn="tl">
                    <a:srgbClr val="000000">
                      <a:alpha val="43137"/>
                    </a:srgbClr>
                  </a:outerShdw>
                </a:effectLst>
              </a:rPr>
              <a:t>27</a:t>
            </a:r>
            <a:r>
              <a:rPr lang="de-DE" sz="2399" dirty="0">
                <a:effectLst>
                  <a:outerShdw blurRad="38100" dist="38100" dir="2700000" algn="tl">
                    <a:srgbClr val="000000">
                      <a:alpha val="43137"/>
                    </a:srgbClr>
                  </a:outerShdw>
                </a:effectLst>
              </a:rPr>
              <a:t> Und Josua sprach zu dem ganzen Volk: </a:t>
            </a:r>
            <a:r>
              <a:rPr lang="de-DE" sz="2399" dirty="0">
                <a:solidFill>
                  <a:srgbClr val="C00000"/>
                </a:solidFill>
                <a:effectLst>
                  <a:outerShdw blurRad="38100" dist="38100" dir="2700000" algn="tl">
                    <a:srgbClr val="000000">
                      <a:alpha val="43137"/>
                    </a:srgbClr>
                  </a:outerShdw>
                </a:effectLst>
              </a:rPr>
              <a:t>Siehe, dieser Stein soll Zeuge gegen uns sein</a:t>
            </a:r>
            <a:r>
              <a:rPr lang="de-DE" sz="2399" dirty="0">
                <a:effectLst>
                  <a:outerShdw blurRad="38100" dist="38100" dir="2700000" algn="tl">
                    <a:srgbClr val="000000">
                      <a:alpha val="43137"/>
                    </a:srgbClr>
                  </a:outerShdw>
                </a:effectLst>
              </a:rPr>
              <a:t>; denn er hat alle Worte des HERRN gehört, die er mit uns geredet hat; und er soll Zeuge gegen euch sein, damit ihr euren Gott nicht verleugnet. </a:t>
            </a:r>
          </a:p>
        </p:txBody>
      </p:sp>
      <p:sp>
        <p:nvSpPr>
          <p:cNvPr id="5" name="Textfeld 4"/>
          <p:cNvSpPr txBox="1"/>
          <p:nvPr/>
        </p:nvSpPr>
        <p:spPr>
          <a:xfrm>
            <a:off x="6065896" y="4797152"/>
            <a:ext cx="367408" cy="297454"/>
          </a:xfrm>
          <a:prstGeom prst="rect">
            <a:avLst/>
          </a:prstGeom>
          <a:noFill/>
        </p:spPr>
        <p:txBody>
          <a:bodyPr wrap="none" rtlCol="0">
            <a:spAutoFit/>
          </a:bodyPr>
          <a:lstStyle/>
          <a:p>
            <a:r>
              <a:rPr lang="de-DE" sz="1333" dirty="0"/>
              <a:t>RL</a:t>
            </a:r>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normAutofit/>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Landtag in Sichem</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687270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Siedlung</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Shilo</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seit</a:t>
            </a:r>
            <a:r>
              <a:rPr lang="fr-FR" dirty="0" smtClean="0">
                <a:solidFill>
                  <a:schemeClr val="accent3"/>
                </a:solidFill>
                <a:effectLst>
                  <a:outerShdw blurRad="38100" dist="38100" dir="2700000" algn="tl">
                    <a:srgbClr val="000000">
                      <a:alpha val="43137"/>
                    </a:srgbClr>
                  </a:outerShdw>
                </a:effectLst>
                <a:latin typeface="Verdana" pitchFamily="34" charset="0"/>
              </a:rPr>
              <a:t> 1978)</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2" descr="C:\Users\Roger\Desktop\Israel 2013 Shilo\IMG_0565.JPG"/>
          <p:cNvPicPr>
            <a:picLocks noChangeAspect="1" noChangeArrowheads="1"/>
          </p:cNvPicPr>
          <p:nvPr/>
        </p:nvPicPr>
        <p:blipFill>
          <a:blip r:embed="rId3" cstate="print"/>
          <a:srcRect/>
          <a:stretch>
            <a:fillRect/>
          </a:stretch>
        </p:blipFill>
        <p:spPr bwMode="auto">
          <a:xfrm>
            <a:off x="1372568" y="1236137"/>
            <a:ext cx="7825799" cy="5217199"/>
          </a:xfrm>
          <a:prstGeom prst="rect">
            <a:avLst/>
          </a:prstGeom>
          <a:ln>
            <a:noFill/>
          </a:ln>
          <a:effectLst>
            <a:softEdge rad="112500"/>
          </a:effectLst>
        </p:spPr>
      </p:pic>
      <p:sp>
        <p:nvSpPr>
          <p:cNvPr id="8" name="Textfeld 3"/>
          <p:cNvSpPr txBox="1">
            <a:spLocks noChangeArrowheads="1"/>
          </p:cNvSpPr>
          <p:nvPr/>
        </p:nvSpPr>
        <p:spPr bwMode="auto">
          <a:xfrm>
            <a:off x="8326660" y="5661248"/>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
        <p:nvSpPr>
          <p:cNvPr id="9" name="Textfeld 8"/>
          <p:cNvSpPr txBox="1"/>
          <p:nvPr/>
        </p:nvSpPr>
        <p:spPr>
          <a:xfrm>
            <a:off x="2926061" y="5229200"/>
            <a:ext cx="3916457" cy="923330"/>
          </a:xfrm>
          <a:prstGeom prst="rect">
            <a:avLst/>
          </a:prstGeom>
          <a:solidFill>
            <a:schemeClr val="bg2">
              <a:lumMod val="75000"/>
            </a:schemeClr>
          </a:solidFill>
        </p:spPr>
        <p:txBody>
          <a:bodyPr wrap="none" rtlCol="0">
            <a:spAutoFit/>
          </a:bodyPr>
          <a:lstStyle/>
          <a:p>
            <a:r>
              <a:rPr lang="de-DE" dirty="0">
                <a:effectLst>
                  <a:outerShdw blurRad="38100" dist="38100" dir="2700000" algn="tl">
                    <a:srgbClr val="000000">
                      <a:alpha val="43137"/>
                    </a:srgbClr>
                  </a:outerShdw>
                </a:effectLst>
              </a:rPr>
              <a:t>Tel </a:t>
            </a:r>
            <a:r>
              <a:rPr lang="de-DE" dirty="0" err="1">
                <a:effectLst>
                  <a:outerShdw blurRad="38100" dist="38100" dir="2700000" algn="tl">
                    <a:srgbClr val="000000">
                      <a:alpha val="43137"/>
                    </a:srgbClr>
                  </a:outerShdw>
                </a:effectLst>
              </a:rPr>
              <a:t>Shilo</a:t>
            </a:r>
            <a:r>
              <a:rPr lang="de-DE" dirty="0">
                <a:effectLst>
                  <a:outerShdw blurRad="38100" dist="38100" dir="2700000" algn="tl">
                    <a:srgbClr val="000000">
                      <a:alpha val="43137"/>
                    </a:srgbClr>
                  </a:outerShdw>
                </a:effectLst>
              </a:rPr>
              <a:t>, der </a:t>
            </a:r>
            <a:r>
              <a:rPr lang="de-DE" dirty="0" smtClean="0">
                <a:effectLst>
                  <a:outerShdw blurRad="38100" dist="38100" dir="2700000" algn="tl">
                    <a:srgbClr val="000000">
                      <a:alpha val="43137"/>
                    </a:srgbClr>
                  </a:outerShdw>
                </a:effectLst>
              </a:rPr>
              <a:t>Ruinenhügel </a:t>
            </a:r>
          </a:p>
          <a:p>
            <a:r>
              <a:rPr lang="de-DE" dirty="0" smtClean="0">
                <a:effectLst>
                  <a:outerShdw blurRad="38100" dist="38100" dir="2700000" algn="tl">
                    <a:srgbClr val="000000">
                      <a:alpha val="43137"/>
                    </a:srgbClr>
                  </a:outerShdw>
                </a:effectLst>
              </a:rPr>
              <a:t>des </a:t>
            </a:r>
            <a:r>
              <a:rPr lang="de-DE" dirty="0">
                <a:effectLst>
                  <a:outerShdw blurRad="38100" dist="38100" dir="2700000" algn="tl">
                    <a:srgbClr val="000000">
                      <a:alpha val="43137"/>
                    </a:srgbClr>
                  </a:outerShdw>
                </a:effectLst>
              </a:rPr>
              <a:t>alttestamentlichen </a:t>
            </a:r>
            <a:r>
              <a:rPr lang="de-DE" dirty="0" err="1">
                <a:effectLst>
                  <a:outerShdw blurRad="38100" dist="38100" dir="2700000" algn="tl">
                    <a:srgbClr val="000000">
                      <a:alpha val="43137"/>
                    </a:srgbClr>
                  </a:outerShdw>
                </a:effectLst>
              </a:rPr>
              <a:t>Shilo</a:t>
            </a:r>
            <a:r>
              <a:rPr lang="de-DE" dirty="0">
                <a:effectLst>
                  <a:outerShdw blurRad="38100" dist="38100" dir="2700000" algn="tl">
                    <a:srgbClr val="000000">
                      <a:alpha val="43137"/>
                    </a:srgbClr>
                  </a:outerShdw>
                </a:effectLst>
              </a:rPr>
              <a:t>. </a:t>
            </a:r>
          </a:p>
          <a:p>
            <a:r>
              <a:rPr lang="de-DE" dirty="0" smtClean="0">
                <a:effectLst>
                  <a:outerShdw blurRad="38100" dist="38100" dir="2700000" algn="tl">
                    <a:srgbClr val="000000">
                      <a:alpha val="43137"/>
                    </a:srgbClr>
                  </a:outerShdw>
                </a:effectLst>
              </a:rPr>
              <a:t>Im Hintergrund: das </a:t>
            </a:r>
            <a:r>
              <a:rPr lang="de-DE" dirty="0">
                <a:effectLst>
                  <a:outerShdw blurRad="38100" dist="38100" dir="2700000" algn="tl">
                    <a:srgbClr val="000000">
                      <a:alpha val="43137"/>
                    </a:srgbClr>
                  </a:outerShdw>
                </a:effectLst>
              </a:rPr>
              <a:t>heutige </a:t>
            </a:r>
            <a:r>
              <a:rPr lang="de-DE" dirty="0" err="1">
                <a:effectLst>
                  <a:outerShdw blurRad="38100" dist="38100" dir="2700000" algn="tl">
                    <a:srgbClr val="000000">
                      <a:alpha val="43137"/>
                    </a:srgbClr>
                  </a:outerShdw>
                </a:effectLst>
              </a:rPr>
              <a:t>Shilo</a:t>
            </a:r>
            <a:r>
              <a:rPr lang="de-DE"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6152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pic>
        <p:nvPicPr>
          <p:cNvPr id="5" name="Bildplatzhalt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903" b="9903"/>
          <a:stretch>
            <a:fillRect/>
          </a:stretch>
        </p:blipFill>
        <p:spPr>
          <a:xfrm>
            <a:off x="1678080" y="1317117"/>
            <a:ext cx="9696041" cy="5182367"/>
          </a:xfrm>
          <a:prstGeom prst="rect">
            <a:avLst/>
          </a:prstGeom>
          <a:ln>
            <a:noFill/>
          </a:ln>
          <a:effectLst>
            <a:softEdge rad="112500"/>
          </a:effectLst>
        </p:spPr>
      </p:pic>
      <p:pic>
        <p:nvPicPr>
          <p:cNvPr id="15" name="Picture 9" descr="File:Tabernacle-view.jpg"/>
          <p:cNvPicPr>
            <a:picLocks noChangeAspect="1" noChangeArrowheads="1"/>
          </p:cNvPicPr>
          <p:nvPr/>
        </p:nvPicPr>
        <p:blipFill>
          <a:blip r:embed="rId3" cstate="print"/>
          <a:srcRect/>
          <a:stretch>
            <a:fillRect/>
          </a:stretch>
        </p:blipFill>
        <p:spPr bwMode="auto">
          <a:xfrm>
            <a:off x="9281581" y="692696"/>
            <a:ext cx="2907244" cy="1930573"/>
          </a:xfrm>
          <a:prstGeom prst="rect">
            <a:avLst/>
          </a:prstGeom>
          <a:ln>
            <a:noFill/>
          </a:ln>
          <a:effectLst>
            <a:softEdge rad="112500"/>
          </a:effectLst>
        </p:spPr>
      </p:pic>
      <p:sp>
        <p:nvSpPr>
          <p:cNvPr id="8" name="Textfeld 6"/>
          <p:cNvSpPr txBox="1">
            <a:spLocks noChangeArrowheads="1"/>
          </p:cNvSpPr>
          <p:nvPr/>
        </p:nvSpPr>
        <p:spPr bwMode="auto">
          <a:xfrm>
            <a:off x="10133454" y="2276872"/>
            <a:ext cx="20553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000" dirty="0"/>
              <a:t>Gabriel L. Fink CC-BY-SA 3.0</a:t>
            </a:r>
          </a:p>
        </p:txBody>
      </p:sp>
      <p:sp>
        <p:nvSpPr>
          <p:cNvPr id="9" name="Textfeld 3"/>
          <p:cNvSpPr txBox="1">
            <a:spLocks noChangeArrowheads="1"/>
          </p:cNvSpPr>
          <p:nvPr/>
        </p:nvSpPr>
        <p:spPr bwMode="auto">
          <a:xfrm>
            <a:off x="10736138" y="6020613"/>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
        <p:nvSpPr>
          <p:cNvPr id="10" name="Textfeld 9"/>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1" name="Rectangle 2"/>
          <p:cNvSpPr>
            <a:spLocks noGrp="1" noChangeArrowheads="1"/>
          </p:cNvSpPr>
          <p:nvPr>
            <p:ph type="title"/>
          </p:nvPr>
        </p:nvSpPr>
        <p:spPr>
          <a:xfrm>
            <a:off x="1053852" y="893"/>
            <a:ext cx="10703714"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Das Zelt in Shilo (Josua 18)</a:t>
            </a:r>
          </a:p>
        </p:txBody>
      </p:sp>
      <p:sp>
        <p:nvSpPr>
          <p:cNvPr id="13" name="Textfeld 12"/>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4" name="Line 4"/>
          <p:cNvSpPr>
            <a:spLocks noChangeShapeType="1"/>
          </p:cNvSpPr>
          <p:nvPr/>
        </p:nvSpPr>
        <p:spPr bwMode="auto">
          <a:xfrm>
            <a:off x="6094412" y="1556792"/>
            <a:ext cx="25393" cy="270579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Tree>
    <p:extLst>
      <p:ext uri="{BB962C8B-B14F-4D97-AF65-F5344CB8AC3E}">
        <p14:creationId xmlns:p14="http://schemas.microsoft.com/office/powerpoint/2010/main" val="41347675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Siedlung</a:t>
            </a:r>
            <a:r>
              <a:rPr lang="fr-FR" dirty="0" smtClean="0">
                <a:solidFill>
                  <a:schemeClr val="accent3"/>
                </a:solidFill>
                <a:effectLst>
                  <a:outerShdw blurRad="38100" dist="38100" dir="2700000" algn="tl">
                    <a:srgbClr val="000000">
                      <a:alpha val="43137"/>
                    </a:srgbClr>
                  </a:outerShdw>
                </a:effectLst>
                <a:latin typeface="Verdana" pitchFamily="34" charset="0"/>
              </a:rPr>
              <a:t> Bethel</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876" y="1124744"/>
            <a:ext cx="7452320" cy="5589240"/>
          </a:xfrm>
          <a:prstGeom prst="rect">
            <a:avLst/>
          </a:prstGeom>
          <a:ln>
            <a:noFill/>
          </a:ln>
          <a:effectLst>
            <a:softEdge rad="112500"/>
          </a:effectLst>
        </p:spPr>
      </p:pic>
      <p:sp>
        <p:nvSpPr>
          <p:cNvPr id="9" name="Textfeld 3"/>
          <p:cNvSpPr txBox="1">
            <a:spLocks noChangeArrowheads="1"/>
          </p:cNvSpPr>
          <p:nvPr/>
        </p:nvSpPr>
        <p:spPr bwMode="auto">
          <a:xfrm>
            <a:off x="1485900" y="6237312"/>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Tree>
    <p:extLst>
      <p:ext uri="{BB962C8B-B14F-4D97-AF65-F5344CB8AC3E}">
        <p14:creationId xmlns:p14="http://schemas.microsoft.com/office/powerpoint/2010/main" val="955596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normAutofit fontScale="90000"/>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Einer</a:t>
            </a:r>
            <a:r>
              <a:rPr lang="fr-FR" b="0" dirty="0" smtClean="0">
                <a:solidFill>
                  <a:schemeClr val="accent3"/>
                </a:solidFill>
                <a:effectLst>
                  <a:outerShdw blurRad="38100" dist="38100" dir="2700000" algn="tl">
                    <a:srgbClr val="000000">
                      <a:alpha val="43137"/>
                    </a:srgbClr>
                  </a:outerShdw>
                </a:effectLst>
                <a:latin typeface="Verdana" pitchFamily="34" charset="0"/>
              </a:rPr>
              <a:t> der </a:t>
            </a:r>
            <a:r>
              <a:rPr lang="fr-FR" b="0" dirty="0" err="1" smtClean="0">
                <a:solidFill>
                  <a:schemeClr val="accent3"/>
                </a:solidFill>
                <a:effectLst>
                  <a:outerShdw blurRad="38100" dist="38100" dir="2700000" algn="tl">
                    <a:srgbClr val="000000">
                      <a:alpha val="43137"/>
                    </a:srgbClr>
                  </a:outerShdw>
                </a:effectLst>
                <a:latin typeface="Verdana" pitchFamily="34" charset="0"/>
              </a:rPr>
              <a:t>Gründer</a:t>
            </a:r>
            <a:r>
              <a:rPr lang="fr-FR" b="0" dirty="0" smtClean="0">
                <a:solidFill>
                  <a:schemeClr val="accent3"/>
                </a:solidFill>
                <a:effectLst>
                  <a:outerShdw blurRad="38100" dist="38100" dir="2700000" algn="tl">
                    <a:srgbClr val="000000">
                      <a:alpha val="43137"/>
                    </a:srgbClr>
                  </a:outerShdw>
                </a:effectLst>
                <a:latin typeface="Verdana" pitchFamily="34" charset="0"/>
              </a:rPr>
              <a:t> von Bethel (1972)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868" y="1124744"/>
            <a:ext cx="7380312" cy="5535234"/>
          </a:xfrm>
          <a:prstGeom prst="rect">
            <a:avLst/>
          </a:prstGeom>
          <a:ln>
            <a:noFill/>
          </a:ln>
          <a:effectLst>
            <a:softEdge rad="112500"/>
          </a:effectLst>
        </p:spPr>
      </p:pic>
      <p:sp>
        <p:nvSpPr>
          <p:cNvPr id="7" name="Textfeld 3"/>
          <p:cNvSpPr txBox="1">
            <a:spLocks noChangeArrowheads="1"/>
          </p:cNvSpPr>
          <p:nvPr/>
        </p:nvSpPr>
        <p:spPr bwMode="auto">
          <a:xfrm>
            <a:off x="8038628" y="6093296"/>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Tree>
    <p:extLst>
      <p:ext uri="{BB962C8B-B14F-4D97-AF65-F5344CB8AC3E}">
        <p14:creationId xmlns:p14="http://schemas.microsoft.com/office/powerpoint/2010/main" val="3155574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Bethel und Baal </a:t>
            </a:r>
            <a:r>
              <a:rPr lang="fr-FR" dirty="0" err="1" smtClean="0">
                <a:solidFill>
                  <a:schemeClr val="accent3"/>
                </a:solidFill>
                <a:effectLst>
                  <a:outerShdw blurRad="38100" dist="38100" dir="2700000" algn="tl">
                    <a:srgbClr val="000000">
                      <a:alpha val="43137"/>
                    </a:srgbClr>
                  </a:outerShdw>
                </a:effectLst>
                <a:latin typeface="Verdana" pitchFamily="34" charset="0"/>
              </a:rPr>
              <a:t>Hazor</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868" y="1077872"/>
            <a:ext cx="7308304" cy="5481228"/>
          </a:xfrm>
          <a:prstGeom prst="rect">
            <a:avLst/>
          </a:prstGeom>
          <a:ln>
            <a:noFill/>
          </a:ln>
          <a:effectLst>
            <a:softEdge rad="112500"/>
          </a:effectLst>
        </p:spPr>
      </p:pic>
      <p:sp>
        <p:nvSpPr>
          <p:cNvPr id="7" name="Rectangle 3"/>
          <p:cNvSpPr>
            <a:spLocks noGrp="1" noChangeArrowheads="1"/>
          </p:cNvSpPr>
          <p:nvPr>
            <p:ph type="body" sz="half" idx="1"/>
          </p:nvPr>
        </p:nvSpPr>
        <p:spPr>
          <a:xfrm>
            <a:off x="8398668" y="1196752"/>
            <a:ext cx="3724277" cy="5184576"/>
          </a:xfrm>
        </p:spPr>
        <p:txBody>
          <a:bodyPr>
            <a:normAutofit lnSpcReduction="10000"/>
          </a:bodyPr>
          <a:lstStyle/>
          <a:p>
            <a:pPr>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a:t>
            </a:r>
            <a:r>
              <a:rPr lang="de-DE" sz="2399" b="1" dirty="0" smtClean="0">
                <a:effectLst>
                  <a:outerShdw blurRad="38100" dist="38100" dir="2700000" algn="tl">
                    <a:srgbClr val="000000">
                      <a:alpha val="43137"/>
                    </a:srgbClr>
                  </a:outerShdw>
                </a:effectLst>
                <a:latin typeface="Verdana" pitchFamily="34" charset="0"/>
              </a:rPr>
              <a:t>13:</a:t>
            </a:r>
            <a:r>
              <a:rPr lang="de-DE" sz="2399" dirty="0" smtClean="0">
                <a:effectLst>
                  <a:outerShdw blurRad="38100" dist="38100" dir="2700000" algn="tl">
                    <a:srgbClr val="000000">
                      <a:alpha val="43137"/>
                    </a:srgbClr>
                  </a:outerShdw>
                </a:effectLst>
                <a:latin typeface="Verdana" pitchFamily="34" charset="0"/>
              </a:rPr>
              <a:t>  14 </a:t>
            </a:r>
            <a:r>
              <a:rPr lang="de-CH" dirty="0" smtClean="0"/>
              <a:t> Und der HERR </a:t>
            </a:r>
            <a:r>
              <a:rPr lang="de-CH" dirty="0"/>
              <a:t>sprach zu Abram, nachdem Lot sich von ihm getrennt hatte: Hebe doch deine Augen auf und </a:t>
            </a:r>
            <a:r>
              <a:rPr lang="de-CH" dirty="0">
                <a:solidFill>
                  <a:srgbClr val="C00000"/>
                </a:solidFill>
              </a:rPr>
              <a:t>schaue von dem Orte</a:t>
            </a:r>
            <a:r>
              <a:rPr lang="de-CH" dirty="0"/>
              <a:t>, wo du bist, gegen </a:t>
            </a:r>
            <a:r>
              <a:rPr lang="de-CH" dirty="0">
                <a:solidFill>
                  <a:srgbClr val="C00000"/>
                </a:solidFill>
              </a:rPr>
              <a:t>Norden</a:t>
            </a:r>
            <a:r>
              <a:rPr lang="de-CH" dirty="0"/>
              <a:t> und gegen </a:t>
            </a:r>
            <a:r>
              <a:rPr lang="de-CH" dirty="0">
                <a:solidFill>
                  <a:srgbClr val="C00000"/>
                </a:solidFill>
              </a:rPr>
              <a:t>Süden</a:t>
            </a:r>
            <a:r>
              <a:rPr lang="de-CH" dirty="0"/>
              <a:t> und gegen </a:t>
            </a:r>
            <a:r>
              <a:rPr lang="de-CH" dirty="0">
                <a:solidFill>
                  <a:srgbClr val="C00000"/>
                </a:solidFill>
              </a:rPr>
              <a:t>Osten</a:t>
            </a:r>
            <a:r>
              <a:rPr lang="de-CH" dirty="0"/>
              <a:t> und gegen </a:t>
            </a:r>
            <a:r>
              <a:rPr lang="de-CH" dirty="0">
                <a:solidFill>
                  <a:srgbClr val="C00000"/>
                </a:solidFill>
              </a:rPr>
              <a:t>Westen</a:t>
            </a:r>
            <a:r>
              <a:rPr lang="de-CH" dirty="0"/>
              <a:t>! </a:t>
            </a:r>
            <a:r>
              <a:rPr lang="de-DE" sz="2399" dirty="0" smtClean="0">
                <a:effectLst>
                  <a:outerShdw blurRad="38100" dist="38100" dir="2700000" algn="tl">
                    <a:srgbClr val="000000">
                      <a:alpha val="43137"/>
                    </a:srgbClr>
                  </a:outerShdw>
                </a:effectLst>
                <a:latin typeface="Verdana" pitchFamily="34" charset="0"/>
              </a:rPr>
              <a:t>15 </a:t>
            </a:r>
            <a:r>
              <a:rPr lang="de-CH" dirty="0" smtClean="0"/>
              <a:t>Denn </a:t>
            </a:r>
            <a:r>
              <a:rPr lang="de-CH" dirty="0"/>
              <a:t>das </a:t>
            </a:r>
            <a:r>
              <a:rPr lang="de-CH" dirty="0">
                <a:solidFill>
                  <a:srgbClr val="C00000"/>
                </a:solidFill>
              </a:rPr>
              <a:t>ganze Land, das du siehst</a:t>
            </a:r>
            <a:r>
              <a:rPr lang="de-CH" dirty="0"/>
              <a:t>, dir will ich es geben und deinem Samen auf ewig. </a:t>
            </a:r>
            <a:endParaRPr lang="de-DE" sz="2399" dirty="0">
              <a:effectLst>
                <a:outerShdw blurRad="38100" dist="38100" dir="2700000" algn="tl">
                  <a:srgbClr val="000000">
                    <a:alpha val="43137"/>
                  </a:srgbClr>
                </a:outerShdw>
              </a:effectLst>
              <a:latin typeface="Verdana" pitchFamily="34" charset="0"/>
            </a:endParaRPr>
          </a:p>
        </p:txBody>
      </p:sp>
      <p:sp>
        <p:nvSpPr>
          <p:cNvPr id="8" name="Textfeld 7"/>
          <p:cNvSpPr txBox="1"/>
          <p:nvPr/>
        </p:nvSpPr>
        <p:spPr>
          <a:xfrm>
            <a:off x="1752133" y="5949280"/>
            <a:ext cx="367408" cy="297454"/>
          </a:xfrm>
          <a:prstGeom prst="rect">
            <a:avLst/>
          </a:prstGeom>
          <a:noFill/>
        </p:spPr>
        <p:txBody>
          <a:bodyPr wrap="none" rtlCol="0">
            <a:spAutoFit/>
          </a:bodyPr>
          <a:lstStyle/>
          <a:p>
            <a:r>
              <a:rPr lang="de-DE" sz="1333" dirty="0">
                <a:solidFill>
                  <a:schemeClr val="bg1"/>
                </a:solidFill>
              </a:rPr>
              <a:t>RL</a:t>
            </a:r>
          </a:p>
        </p:txBody>
      </p:sp>
    </p:spTree>
    <p:extLst>
      <p:ext uri="{BB962C8B-B14F-4D97-AF65-F5344CB8AC3E}">
        <p14:creationId xmlns:p14="http://schemas.microsoft.com/office/powerpoint/2010/main" val="4152377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Bethel und Baal </a:t>
            </a:r>
            <a:r>
              <a:rPr lang="fr-FR" dirty="0" err="1" smtClean="0">
                <a:solidFill>
                  <a:schemeClr val="accent3"/>
                </a:solidFill>
                <a:effectLst>
                  <a:outerShdw blurRad="38100" dist="38100" dir="2700000" algn="tl">
                    <a:srgbClr val="000000">
                      <a:alpha val="43137"/>
                    </a:srgbClr>
                  </a:outerShdw>
                </a:effectLst>
                <a:latin typeface="Verdana" pitchFamily="34" charset="0"/>
              </a:rPr>
              <a:t>Hazor</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7" name="Rectangle 3"/>
          <p:cNvSpPr>
            <a:spLocks noGrp="1" noChangeArrowheads="1"/>
          </p:cNvSpPr>
          <p:nvPr>
            <p:ph type="body" sz="half" idx="1"/>
          </p:nvPr>
        </p:nvSpPr>
        <p:spPr>
          <a:xfrm>
            <a:off x="8476015" y="1196752"/>
            <a:ext cx="3646930" cy="5184576"/>
          </a:xfrm>
        </p:spPr>
        <p:txBody>
          <a:bodyPr>
            <a:normAutofit lnSpcReduction="10000"/>
          </a:bodyPr>
          <a:lstStyle/>
          <a:p>
            <a:pPr>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a:t>
            </a:r>
            <a:r>
              <a:rPr lang="de-DE" sz="2399" b="1" dirty="0" smtClean="0">
                <a:effectLst>
                  <a:outerShdw blurRad="38100" dist="38100" dir="2700000" algn="tl">
                    <a:srgbClr val="000000">
                      <a:alpha val="43137"/>
                    </a:srgbClr>
                  </a:outerShdw>
                </a:effectLst>
                <a:latin typeface="Verdana" pitchFamily="34" charset="0"/>
              </a:rPr>
              <a:t>13:</a:t>
            </a:r>
            <a:r>
              <a:rPr lang="de-DE" sz="2399" dirty="0" smtClean="0">
                <a:effectLst>
                  <a:outerShdw blurRad="38100" dist="38100" dir="2700000" algn="tl">
                    <a:srgbClr val="000000">
                      <a:alpha val="43137"/>
                    </a:srgbClr>
                  </a:outerShdw>
                </a:effectLst>
                <a:latin typeface="Verdana" pitchFamily="34" charset="0"/>
              </a:rPr>
              <a:t>  14 </a:t>
            </a:r>
            <a:r>
              <a:rPr lang="de-CH" dirty="0" smtClean="0"/>
              <a:t> Und der HERR </a:t>
            </a:r>
            <a:r>
              <a:rPr lang="de-CH" dirty="0"/>
              <a:t>sprach zu Abram, nachdem Lot sich von ihm getrennt hatte: Hebe doch deine Augen auf und </a:t>
            </a:r>
            <a:r>
              <a:rPr lang="de-CH" dirty="0">
                <a:solidFill>
                  <a:srgbClr val="C00000"/>
                </a:solidFill>
              </a:rPr>
              <a:t>schaue von dem Orte</a:t>
            </a:r>
            <a:r>
              <a:rPr lang="de-CH" dirty="0"/>
              <a:t>, wo du bist, gegen </a:t>
            </a:r>
            <a:r>
              <a:rPr lang="de-CH" dirty="0">
                <a:solidFill>
                  <a:srgbClr val="C00000"/>
                </a:solidFill>
              </a:rPr>
              <a:t>Norden</a:t>
            </a:r>
            <a:r>
              <a:rPr lang="de-CH" dirty="0"/>
              <a:t> und gegen </a:t>
            </a:r>
            <a:r>
              <a:rPr lang="de-CH" dirty="0">
                <a:solidFill>
                  <a:srgbClr val="C00000"/>
                </a:solidFill>
              </a:rPr>
              <a:t>Süden</a:t>
            </a:r>
            <a:r>
              <a:rPr lang="de-CH" dirty="0"/>
              <a:t> und gegen </a:t>
            </a:r>
            <a:r>
              <a:rPr lang="de-CH" dirty="0">
                <a:solidFill>
                  <a:srgbClr val="C00000"/>
                </a:solidFill>
              </a:rPr>
              <a:t>Osten</a:t>
            </a:r>
            <a:r>
              <a:rPr lang="de-CH" dirty="0"/>
              <a:t> und gegen </a:t>
            </a:r>
            <a:r>
              <a:rPr lang="de-CH" dirty="0">
                <a:solidFill>
                  <a:srgbClr val="C00000"/>
                </a:solidFill>
              </a:rPr>
              <a:t>Westen</a:t>
            </a:r>
            <a:r>
              <a:rPr lang="de-CH" dirty="0"/>
              <a:t>! </a:t>
            </a:r>
            <a:r>
              <a:rPr lang="de-DE" sz="2399" dirty="0" smtClean="0">
                <a:effectLst>
                  <a:outerShdw blurRad="38100" dist="38100" dir="2700000" algn="tl">
                    <a:srgbClr val="000000">
                      <a:alpha val="43137"/>
                    </a:srgbClr>
                  </a:outerShdw>
                </a:effectLst>
                <a:latin typeface="Verdana" pitchFamily="34" charset="0"/>
              </a:rPr>
              <a:t>15 </a:t>
            </a:r>
            <a:r>
              <a:rPr lang="de-CH" dirty="0" smtClean="0"/>
              <a:t>Denn </a:t>
            </a:r>
            <a:r>
              <a:rPr lang="de-CH" dirty="0"/>
              <a:t>das </a:t>
            </a:r>
            <a:r>
              <a:rPr lang="de-CH" dirty="0">
                <a:solidFill>
                  <a:srgbClr val="C00000"/>
                </a:solidFill>
              </a:rPr>
              <a:t>ganze Land, das du siehst</a:t>
            </a:r>
            <a:r>
              <a:rPr lang="de-CH" dirty="0"/>
              <a:t>, dir will ich es geben und deinem Samen auf ewig. </a:t>
            </a:r>
            <a:endParaRPr lang="de-DE" sz="2399" dirty="0">
              <a:effectLst>
                <a:outerShdw blurRad="38100" dist="38100" dir="2700000" algn="tl">
                  <a:srgbClr val="000000">
                    <a:alpha val="43137"/>
                  </a:srgbClr>
                </a:outerShdw>
              </a:effectLst>
              <a:latin typeface="Verdana"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42" y="1196752"/>
            <a:ext cx="5681656" cy="4261242"/>
          </a:xfrm>
          <a:prstGeom prst="rect">
            <a:avLst/>
          </a:prstGeom>
          <a:ln>
            <a:noFill/>
          </a:ln>
          <a:effectLst>
            <a:softEdge rad="112500"/>
          </a:effec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l="10204" b="3676"/>
          <a:stretch>
            <a:fillRect/>
          </a:stretch>
        </p:blipFill>
        <p:spPr bwMode="auto">
          <a:xfrm>
            <a:off x="6751732" y="1238675"/>
            <a:ext cx="2006976" cy="4241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mit Pfeil 4"/>
          <p:cNvCxnSpPr/>
          <p:nvPr/>
        </p:nvCxnSpPr>
        <p:spPr>
          <a:xfrm flipV="1">
            <a:off x="7730574" y="1484784"/>
            <a:ext cx="524078" cy="1296144"/>
          </a:xfrm>
          <a:prstGeom prst="straightConnector1">
            <a:avLst/>
          </a:prstGeom>
          <a:ln w="28575">
            <a:solidFill>
              <a:schemeClr val="bg1"/>
            </a:solidFill>
            <a:tailEnd type="triangle"/>
          </a:ln>
        </p:spPr>
        <p:style>
          <a:lnRef idx="1">
            <a:schemeClr val="accent4"/>
          </a:lnRef>
          <a:fillRef idx="0">
            <a:schemeClr val="accent4"/>
          </a:fillRef>
          <a:effectRef idx="0">
            <a:schemeClr val="accent4"/>
          </a:effectRef>
          <a:fontRef idx="minor">
            <a:schemeClr val="tx1"/>
          </a:fontRef>
        </p:style>
      </p:cxnSp>
      <p:cxnSp>
        <p:nvCxnSpPr>
          <p:cNvPr id="17" name="Gerade Verbindung mit Pfeil 16"/>
          <p:cNvCxnSpPr/>
          <p:nvPr/>
        </p:nvCxnSpPr>
        <p:spPr>
          <a:xfrm>
            <a:off x="7773335" y="2829522"/>
            <a:ext cx="408887" cy="134003"/>
          </a:xfrm>
          <a:prstGeom prst="straightConnector1">
            <a:avLst/>
          </a:prstGeom>
          <a:ln w="28575">
            <a:solidFill>
              <a:schemeClr val="bg1"/>
            </a:solidFill>
            <a:tailEnd type="triangle"/>
          </a:ln>
        </p:spPr>
        <p:style>
          <a:lnRef idx="1">
            <a:schemeClr val="accent4"/>
          </a:lnRef>
          <a:fillRef idx="0">
            <a:schemeClr val="accent4"/>
          </a:fillRef>
          <a:effectRef idx="0">
            <a:schemeClr val="accent4"/>
          </a:effectRef>
          <a:fontRef idx="minor">
            <a:schemeClr val="tx1"/>
          </a:fontRef>
        </p:style>
      </p:cxnSp>
      <p:cxnSp>
        <p:nvCxnSpPr>
          <p:cNvPr id="19" name="Gerade Verbindung mit Pfeil 18"/>
          <p:cNvCxnSpPr/>
          <p:nvPr/>
        </p:nvCxnSpPr>
        <p:spPr>
          <a:xfrm flipH="1">
            <a:off x="7318548" y="2829522"/>
            <a:ext cx="391278" cy="134003"/>
          </a:xfrm>
          <a:prstGeom prst="straightConnector1">
            <a:avLst/>
          </a:prstGeom>
          <a:ln w="28575">
            <a:solidFill>
              <a:schemeClr val="bg1"/>
            </a:solidFill>
            <a:tailEnd type="triangle"/>
          </a:ln>
        </p:spPr>
        <p:style>
          <a:lnRef idx="1">
            <a:schemeClr val="accent4"/>
          </a:lnRef>
          <a:fillRef idx="0">
            <a:schemeClr val="accent4"/>
          </a:fillRef>
          <a:effectRef idx="0">
            <a:schemeClr val="accent4"/>
          </a:effectRef>
          <a:fontRef idx="minor">
            <a:schemeClr val="tx1"/>
          </a:fontRef>
        </p:style>
      </p:cxnSp>
      <p:sp>
        <p:nvSpPr>
          <p:cNvPr id="22" name="Textfeld 21"/>
          <p:cNvSpPr txBox="1"/>
          <p:nvPr/>
        </p:nvSpPr>
        <p:spPr>
          <a:xfrm>
            <a:off x="5025000" y="4941168"/>
            <a:ext cx="1343638" cy="297454"/>
          </a:xfrm>
          <a:prstGeom prst="rect">
            <a:avLst/>
          </a:prstGeom>
          <a:noFill/>
        </p:spPr>
        <p:txBody>
          <a:bodyPr wrap="none" rtlCol="0">
            <a:spAutoFit/>
          </a:bodyPr>
          <a:lstStyle/>
          <a:p>
            <a:r>
              <a:rPr lang="de-DE" sz="1333" dirty="0" smtClean="0">
                <a:solidFill>
                  <a:schemeClr val="bg1"/>
                </a:solidFill>
              </a:rPr>
              <a:t>Martin Severin</a:t>
            </a:r>
            <a:endParaRPr lang="de-DE" sz="1333" dirty="0">
              <a:solidFill>
                <a:schemeClr val="bg1"/>
              </a:solidFill>
            </a:endParaRPr>
          </a:p>
        </p:txBody>
      </p:sp>
      <p:sp>
        <p:nvSpPr>
          <p:cNvPr id="23" name="Textfeld 22"/>
          <p:cNvSpPr txBox="1"/>
          <p:nvPr/>
        </p:nvSpPr>
        <p:spPr>
          <a:xfrm>
            <a:off x="7009261" y="5054740"/>
            <a:ext cx="365806" cy="297454"/>
          </a:xfrm>
          <a:prstGeom prst="rect">
            <a:avLst/>
          </a:prstGeom>
          <a:noFill/>
        </p:spPr>
        <p:txBody>
          <a:bodyPr wrap="none" rtlCol="0">
            <a:spAutoFit/>
          </a:bodyPr>
          <a:lstStyle/>
          <a:p>
            <a:r>
              <a:rPr lang="de-DE" sz="1333" dirty="0" smtClean="0">
                <a:solidFill>
                  <a:schemeClr val="bg1"/>
                </a:solidFill>
              </a:rPr>
              <a:t>FB</a:t>
            </a:r>
            <a:endParaRPr lang="de-DE" sz="1333" dirty="0">
              <a:solidFill>
                <a:schemeClr val="bg1"/>
              </a:solidFill>
            </a:endParaRPr>
          </a:p>
        </p:txBody>
      </p:sp>
    </p:spTree>
    <p:extLst>
      <p:ext uri="{BB962C8B-B14F-4D97-AF65-F5344CB8AC3E}">
        <p14:creationId xmlns:p14="http://schemas.microsoft.com/office/powerpoint/2010/main" val="2001041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ile:Israel-2013-Aerial-Temple Mount 03.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28" r="2028"/>
          <a:stretch>
            <a:fillRect/>
          </a:stretch>
        </p:blipFill>
        <p:spPr bwMode="auto">
          <a:xfrm>
            <a:off x="7438212" y="1413301"/>
            <a:ext cx="4185676" cy="5044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9261939" y="5828642"/>
            <a:ext cx="214520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333" dirty="0">
                <a:solidFill>
                  <a:schemeClr val="bg1"/>
                </a:solidFill>
              </a:rPr>
              <a:t>Godot13 CC-BY-SA 3.0</a:t>
            </a:r>
          </a:p>
          <a:p>
            <a:pPr>
              <a:spcBef>
                <a:spcPct val="0"/>
              </a:spcBef>
              <a:buClrTx/>
              <a:buSzTx/>
              <a:buFontTx/>
              <a:buNone/>
            </a:pPr>
            <a:r>
              <a:rPr lang="de-DE" altLang="de-DE" sz="1333" dirty="0">
                <a:solidFill>
                  <a:schemeClr val="bg1"/>
                </a:solidFill>
              </a:rPr>
              <a:t> nicht portiert </a:t>
            </a: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normAutofit/>
          </a:bodyPr>
          <a:lstStyle/>
          <a:p>
            <a:pPr>
              <a:defRPr/>
            </a:pPr>
            <a:r>
              <a:rPr lang="fr-FR" b="0" dirty="0" smtClean="0">
                <a:solidFill>
                  <a:schemeClr val="accent3"/>
                </a:solidFill>
                <a:effectLst>
                  <a:outerShdw blurRad="38100" dist="38100" dir="2700000" algn="tl">
                    <a:srgbClr val="000000">
                      <a:alpha val="43137"/>
                    </a:srgbClr>
                  </a:outerShdw>
                </a:effectLst>
                <a:latin typeface="Verdana" pitchFamily="34" charset="0"/>
              </a:rPr>
              <a:t>Ost-</a:t>
            </a:r>
            <a:r>
              <a:rPr lang="fr-FR" b="0" dirty="0" err="1" smtClean="0">
                <a:solidFill>
                  <a:schemeClr val="accent3"/>
                </a:solidFill>
                <a:effectLst>
                  <a:outerShdw blurRad="38100" dist="38100" dir="2700000" algn="tl">
                    <a:srgbClr val="000000">
                      <a:alpha val="43137"/>
                    </a:srgbClr>
                  </a:outerShdw>
                </a:effectLst>
                <a:latin typeface="Verdana" pitchFamily="34" charset="0"/>
              </a:rPr>
              <a:t>Jerusalem</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2" name="Textfeld 11"/>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4" name="Grafik 7" descr="6d"/>
          <p:cNvPicPr>
            <a:picLocks noGrp="1" noChangeAspect="1"/>
          </p:cNvPicPr>
          <p:nvPr isPhoto="1"/>
        </p:nvPicPr>
        <p:blipFill>
          <a:blip r:embed="rId3"/>
          <a:srcRect/>
          <a:stretch>
            <a:fillRect/>
          </a:stretch>
        </p:blipFill>
        <p:spPr bwMode="auto">
          <a:xfrm>
            <a:off x="1333191" y="1436996"/>
            <a:ext cx="6039615" cy="40268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p:cNvSpPr txBox="1"/>
          <p:nvPr/>
        </p:nvSpPr>
        <p:spPr>
          <a:xfrm>
            <a:off x="1509250" y="5013176"/>
            <a:ext cx="1592103" cy="297454"/>
          </a:xfrm>
          <a:prstGeom prst="rect">
            <a:avLst/>
          </a:prstGeom>
          <a:noFill/>
        </p:spPr>
        <p:txBody>
          <a:bodyPr wrap="none" rtlCol="0">
            <a:spAutoFit/>
          </a:bodyPr>
          <a:lstStyle/>
          <a:p>
            <a:r>
              <a:rPr lang="de-DE" sz="1333" dirty="0" smtClean="0">
                <a:solidFill>
                  <a:schemeClr val="bg1"/>
                </a:solidFill>
              </a:rPr>
              <a:t>Matthias Hempel</a:t>
            </a:r>
            <a:endParaRPr lang="de-DE" sz="1333" dirty="0">
              <a:solidFill>
                <a:schemeClr val="bg1"/>
              </a:solidFill>
            </a:endParaRPr>
          </a:p>
        </p:txBody>
      </p:sp>
    </p:spTree>
    <p:extLst>
      <p:ext uri="{BB962C8B-B14F-4D97-AF65-F5344CB8AC3E}">
        <p14:creationId xmlns:p14="http://schemas.microsoft.com/office/powerpoint/2010/main" val="2004021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Vor 3600 </a:t>
            </a:r>
            <a:r>
              <a:rPr lang="fr-FR" dirty="0" err="1" smtClean="0">
                <a:solidFill>
                  <a:schemeClr val="accent3"/>
                </a:solidFill>
                <a:effectLst>
                  <a:outerShdw blurRad="38100" dist="38100" dir="2700000" algn="tl">
                    <a:srgbClr val="000000">
                      <a:alpha val="43137"/>
                    </a:srgbClr>
                  </a:outerShdw>
                </a:effectLst>
                <a:latin typeface="Verdana" pitchFamily="34" charset="0"/>
              </a:rPr>
              <a:t>Jahren</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2" name="Picture 8" descr="Image:Earth Eastern Hemisphere.jpg">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979612" y="1828800"/>
            <a:ext cx="4038600" cy="4038600"/>
          </a:xfrm>
        </p:spPr>
      </p:pic>
      <p:sp>
        <p:nvSpPr>
          <p:cNvPr id="14" name="Rectangle 6"/>
          <p:cNvSpPr txBox="1">
            <a:spLocks noChangeArrowheads="1"/>
          </p:cNvSpPr>
          <p:nvPr/>
        </p:nvSpPr>
        <p:spPr>
          <a:xfrm>
            <a:off x="6238428" y="1828800"/>
            <a:ext cx="5383398" cy="452596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defRPr/>
            </a:pPr>
            <a:r>
              <a:rPr lang="de-DE" altLang="de-DE" sz="2800" dirty="0" smtClean="0">
                <a:effectLst>
                  <a:outerShdw blurRad="38100" dist="38100" dir="2700000" algn="tl">
                    <a:srgbClr val="000000">
                      <a:alpha val="43137"/>
                    </a:srgbClr>
                  </a:outerShdw>
                </a:effectLst>
              </a:rPr>
              <a:t>„Land Israel“ (inkl. Westjordanland) = das </a:t>
            </a:r>
            <a:r>
              <a:rPr lang="de-DE" altLang="de-DE" sz="2800" dirty="0" smtClean="0">
                <a:solidFill>
                  <a:srgbClr val="00FF00"/>
                </a:solidFill>
                <a:effectLst>
                  <a:outerShdw blurRad="38100" dist="38100" dir="2700000" algn="tl">
                    <a:srgbClr val="000000">
                      <a:alpha val="43137"/>
                    </a:srgbClr>
                  </a:outerShdw>
                </a:effectLst>
              </a:rPr>
              <a:t>Heimatland der Juden</a:t>
            </a:r>
          </a:p>
          <a:p>
            <a:pPr>
              <a:defRPr/>
            </a:pPr>
            <a:r>
              <a:rPr lang="de-CH" altLang="de-DE" sz="2800" dirty="0" smtClean="0">
                <a:effectLst>
                  <a:outerShdw blurRad="38100" dist="38100" dir="2700000" algn="tl">
                    <a:srgbClr val="000000">
                      <a:alpha val="43137"/>
                    </a:srgbClr>
                  </a:outerShdw>
                </a:effectLst>
              </a:rPr>
              <a:t>Nach dem Auszug aus Ägypten (</a:t>
            </a:r>
            <a:r>
              <a:rPr lang="de-CH" altLang="de-DE" sz="2800" dirty="0" smtClean="0">
                <a:solidFill>
                  <a:srgbClr val="00FF00"/>
                </a:solidFill>
                <a:effectLst>
                  <a:outerShdw blurRad="38100" dist="38100" dir="2700000" algn="tl">
                    <a:srgbClr val="000000">
                      <a:alpha val="43137"/>
                    </a:srgbClr>
                  </a:outerShdw>
                </a:effectLst>
              </a:rPr>
              <a:t>1606 v. Chr.</a:t>
            </a:r>
            <a:r>
              <a:rPr lang="de-CH" altLang="de-DE" sz="2800" dirty="0" smtClean="0">
                <a:effectLst>
                  <a:outerShdw blurRad="38100" dist="38100" dir="2700000" algn="tl">
                    <a:srgbClr val="000000">
                      <a:alpha val="43137"/>
                    </a:srgbClr>
                  </a:outerShdw>
                </a:effectLst>
              </a:rPr>
              <a:t>) besiedelt</a:t>
            </a:r>
          </a:p>
          <a:p>
            <a:pPr>
              <a:defRPr/>
            </a:pPr>
            <a:endParaRPr lang="de-DE" altLang="de-DE" sz="2800" dirty="0">
              <a:solidFill>
                <a:srgbClr val="00FF00"/>
              </a:solidFill>
            </a:endParaRPr>
          </a:p>
        </p:txBody>
      </p:sp>
      <p:sp>
        <p:nvSpPr>
          <p:cNvPr id="19" name="Line 10"/>
          <p:cNvSpPr>
            <a:spLocks noChangeShapeType="1"/>
          </p:cNvSpPr>
          <p:nvPr/>
        </p:nvSpPr>
        <p:spPr bwMode="auto">
          <a:xfrm>
            <a:off x="1990725" y="1628776"/>
            <a:ext cx="863600" cy="1439863"/>
          </a:xfrm>
          <a:prstGeom prst="line">
            <a:avLst/>
          </a:prstGeom>
          <a:noFill/>
          <a:ln w="57150"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extLst>
      <p:ext uri="{BB962C8B-B14F-4D97-AF65-F5344CB8AC3E}">
        <p14:creationId xmlns:p14="http://schemas.microsoft.com/office/powerpoint/2010/main" val="24532032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a:t>
            </a:r>
            <a:r>
              <a:rPr lang="fr-FR" dirty="0" err="1" smtClean="0">
                <a:solidFill>
                  <a:schemeClr val="accent3"/>
                </a:solidFill>
                <a:effectLst>
                  <a:outerShdw blurRad="38100" dist="38100" dir="2700000" algn="tl">
                    <a:srgbClr val="000000">
                      <a:alpha val="43137"/>
                    </a:srgbClr>
                  </a:outerShdw>
                </a:effectLst>
                <a:latin typeface="Verdana" pitchFamily="34" charset="0"/>
              </a:rPr>
              <a:t>Millo</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Steinaufschüttung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13" descr="DSCN374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269876" y="1196752"/>
            <a:ext cx="7056784" cy="5292588"/>
          </a:xfrm>
          <a:prstGeom prst="rect">
            <a:avLst/>
          </a:prstGeom>
          <a:ln>
            <a:noFill/>
          </a:ln>
          <a:effectLst>
            <a:softEdge rad="112500"/>
          </a:effectLst>
        </p:spPr>
      </p:pic>
      <p:sp>
        <p:nvSpPr>
          <p:cNvPr id="7" name="Textfeld 6"/>
          <p:cNvSpPr txBox="1"/>
          <p:nvPr/>
        </p:nvSpPr>
        <p:spPr>
          <a:xfrm>
            <a:off x="1752133" y="5949280"/>
            <a:ext cx="367408" cy="297454"/>
          </a:xfrm>
          <a:prstGeom prst="rect">
            <a:avLst/>
          </a:prstGeom>
          <a:noFill/>
        </p:spPr>
        <p:txBody>
          <a:bodyPr wrap="none" rtlCol="0">
            <a:spAutoFit/>
          </a:bodyPr>
          <a:lstStyle/>
          <a:p>
            <a:r>
              <a:rPr lang="de-DE" sz="1333" dirty="0">
                <a:solidFill>
                  <a:schemeClr val="bg1"/>
                </a:solidFill>
              </a:rPr>
              <a:t>RL</a:t>
            </a:r>
          </a:p>
        </p:txBody>
      </p:sp>
    </p:spTree>
    <p:extLst>
      <p:ext uri="{BB962C8B-B14F-4D97-AF65-F5344CB8AC3E}">
        <p14:creationId xmlns:p14="http://schemas.microsoft.com/office/powerpoint/2010/main" val="21689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Davids</a:t>
            </a:r>
            <a:r>
              <a:rPr lang="fr-FR" b="0" dirty="0" smtClean="0">
                <a:solidFill>
                  <a:schemeClr val="accent3"/>
                </a:solidFill>
                <a:effectLst>
                  <a:outerShdw blurRad="38100" dist="38100" dir="2700000" algn="tl">
                    <a:srgbClr val="000000">
                      <a:alpha val="43137"/>
                    </a:srgbClr>
                  </a:outerShdw>
                </a:effectLst>
                <a:latin typeface="Verdana" pitchFamily="34" charset="0"/>
              </a:rPr>
              <a:t> </a:t>
            </a:r>
            <a:r>
              <a:rPr lang="fr-FR" b="0" dirty="0" err="1" smtClean="0">
                <a:solidFill>
                  <a:schemeClr val="accent3"/>
                </a:solidFill>
                <a:effectLst>
                  <a:outerShdw blurRad="38100" dist="38100" dir="2700000" algn="tl">
                    <a:srgbClr val="000000">
                      <a:alpha val="43137"/>
                    </a:srgbClr>
                  </a:outerShdw>
                </a:effectLst>
                <a:latin typeface="Verdana" pitchFamily="34" charset="0"/>
              </a:rPr>
              <a:t>Palast</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3" descr="DSCN371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97867" y="1124744"/>
            <a:ext cx="7296811" cy="5472608"/>
          </a:xfrm>
          <a:prstGeom prst="rect">
            <a:avLst/>
          </a:prstGeom>
          <a:ln>
            <a:noFill/>
          </a:ln>
          <a:effectLst>
            <a:softEdge rad="112500"/>
          </a:effectLst>
        </p:spPr>
      </p:pic>
      <p:sp>
        <p:nvSpPr>
          <p:cNvPr id="7" name="Textfeld 6"/>
          <p:cNvSpPr txBox="1"/>
          <p:nvPr/>
        </p:nvSpPr>
        <p:spPr>
          <a:xfrm>
            <a:off x="1752133" y="5949280"/>
            <a:ext cx="367408" cy="297454"/>
          </a:xfrm>
          <a:prstGeom prst="rect">
            <a:avLst/>
          </a:prstGeom>
          <a:noFill/>
        </p:spPr>
        <p:txBody>
          <a:bodyPr wrap="none" rtlCol="0">
            <a:spAutoFit/>
          </a:bodyPr>
          <a:lstStyle/>
          <a:p>
            <a:r>
              <a:rPr lang="de-DE" sz="1333" dirty="0">
                <a:solidFill>
                  <a:schemeClr val="bg1"/>
                </a:solidFill>
              </a:rPr>
              <a:t>RL</a:t>
            </a:r>
          </a:p>
        </p:txBody>
      </p:sp>
    </p:spTree>
    <p:extLst>
      <p:ext uri="{BB962C8B-B14F-4D97-AF65-F5344CB8AC3E}">
        <p14:creationId xmlns:p14="http://schemas.microsoft.com/office/powerpoint/2010/main" val="2419986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36" y="-8934"/>
            <a:ext cx="12403138" cy="90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platzhalter 2"/>
          <p:cNvSpPr>
            <a:spLocks noGrp="1"/>
          </p:cNvSpPr>
          <p:nvPr>
            <p:ph type="body" sz="half" idx="1"/>
          </p:nvPr>
        </p:nvSpPr>
        <p:spPr>
          <a:xfrm>
            <a:off x="920354" y="4221088"/>
            <a:ext cx="5078677" cy="4114800"/>
          </a:xfrm>
        </p:spPr>
        <p:txBody>
          <a:bodyPr>
            <a:normAutofit/>
          </a:bodyPr>
          <a:lstStyle/>
          <a:p>
            <a:pPr marL="0" indent="0" algn="ctr">
              <a:buNone/>
            </a:pPr>
            <a:r>
              <a:rPr lang="de-DE" sz="3200" dirty="0" smtClean="0">
                <a:solidFill>
                  <a:schemeClr val="bg1"/>
                </a:solidFill>
                <a:effectLst>
                  <a:outerShdw blurRad="38100" dist="38100" dir="2700000" algn="tl">
                    <a:srgbClr val="000000">
                      <a:alpha val="43137"/>
                    </a:srgbClr>
                  </a:outerShdw>
                </a:effectLst>
              </a:rPr>
              <a:t>Nahostpolitik und Bibel </a:t>
            </a:r>
            <a:endParaRPr lang="de-DE" sz="3200" dirty="0">
              <a:solidFill>
                <a:schemeClr val="bg1"/>
              </a:solidFill>
              <a:effectLst>
                <a:outerShdw blurRad="38100" dist="38100" dir="2700000" algn="tl">
                  <a:srgbClr val="000000">
                    <a:alpha val="43137"/>
                  </a:srgbClr>
                </a:outerShdw>
              </a:effectLst>
            </a:endParaRPr>
          </a:p>
        </p:txBody>
      </p:sp>
      <p:sp>
        <p:nvSpPr>
          <p:cNvPr id="4" name="Titel 1"/>
          <p:cNvSpPr>
            <a:spLocks noGrp="1"/>
          </p:cNvSpPr>
          <p:nvPr>
            <p:ph type="title"/>
          </p:nvPr>
        </p:nvSpPr>
        <p:spPr>
          <a:xfrm>
            <a:off x="549796" y="2312017"/>
            <a:ext cx="4464496" cy="1143000"/>
          </a:xfrm>
        </p:spPr>
        <p:txBody>
          <a:bodyPr>
            <a:normAutofit fontScale="90000"/>
          </a:bodyPr>
          <a:lstStyle/>
          <a:p>
            <a:pPr algn="ctr"/>
            <a:r>
              <a:rPr lang="de-DE" b="1" dirty="0" smtClean="0">
                <a:solidFill>
                  <a:schemeClr val="bg1"/>
                </a:solidFill>
                <a:effectLst>
                  <a:outerShdw blurRad="38100" dist="38100" dir="2700000" algn="tl">
                    <a:srgbClr val="000000">
                      <a:alpha val="43137"/>
                    </a:srgbClr>
                  </a:outerShdw>
                </a:effectLst>
              </a:rPr>
              <a:t>Weshalb ist das Westjordanland für die Welt so wichtig?</a:t>
            </a:r>
            <a:endParaRPr lang="de-DE" b="1" dirty="0">
              <a:solidFill>
                <a:schemeClr val="bg1"/>
              </a:solidFill>
              <a:effectLst>
                <a:outerShdw blurRad="38100" dist="38100" dir="2700000" algn="tl">
                  <a:srgbClr val="000000">
                    <a:alpha val="43137"/>
                  </a:srgbClr>
                </a:outerShdw>
              </a:effectLst>
            </a:endParaRPr>
          </a:p>
        </p:txBody>
      </p:sp>
      <p:sp>
        <p:nvSpPr>
          <p:cNvPr id="5" name="Textfeld 4"/>
          <p:cNvSpPr txBox="1"/>
          <p:nvPr/>
        </p:nvSpPr>
        <p:spPr>
          <a:xfrm>
            <a:off x="10414892" y="3004540"/>
            <a:ext cx="1144865" cy="286232"/>
          </a:xfrm>
          <a:prstGeom prst="rect">
            <a:avLst/>
          </a:prstGeom>
          <a:noFill/>
        </p:spPr>
        <p:txBody>
          <a:bodyPr wrap="none" rtlCol="0">
            <a:spAutoFit/>
          </a:bodyPr>
          <a:lstStyle/>
          <a:p>
            <a:pPr>
              <a:lnSpc>
                <a:spcPct val="90000"/>
              </a:lnSpc>
            </a:pPr>
            <a:r>
              <a:rPr lang="de-DE" sz="1400" dirty="0" smtClean="0">
                <a:solidFill>
                  <a:schemeClr val="bg1"/>
                </a:solidFill>
              </a:rPr>
              <a:t>Roger Liebi</a:t>
            </a:r>
            <a:endParaRPr lang="de-DE" sz="1400" dirty="0">
              <a:solidFill>
                <a:schemeClr val="bg1"/>
              </a:solidFill>
            </a:endParaRPr>
          </a:p>
        </p:txBody>
      </p:sp>
      <p:sp>
        <p:nvSpPr>
          <p:cNvPr id="9" name="Text Box 14"/>
          <p:cNvSpPr txBox="1">
            <a:spLocks noChangeArrowheads="1"/>
          </p:cNvSpPr>
          <p:nvPr/>
        </p:nvSpPr>
        <p:spPr bwMode="auto">
          <a:xfrm>
            <a:off x="693812" y="6453336"/>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e-DE" altLang="de-DE" sz="1200" dirty="0"/>
              <a:t>FB</a:t>
            </a:r>
          </a:p>
        </p:txBody>
      </p:sp>
    </p:spTree>
    <p:extLst>
      <p:ext uri="{BB962C8B-B14F-4D97-AF65-F5344CB8AC3E}">
        <p14:creationId xmlns:p14="http://schemas.microsoft.com/office/powerpoint/2010/main" val="18775053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Bethlehem: </a:t>
            </a:r>
            <a:r>
              <a:rPr lang="fr-FR" dirty="0" err="1" smtClean="0">
                <a:solidFill>
                  <a:schemeClr val="accent3"/>
                </a:solidFill>
                <a:effectLst>
                  <a:outerShdw blurRad="38100" dist="38100" dir="2700000" algn="tl">
                    <a:srgbClr val="000000">
                      <a:alpha val="43137"/>
                    </a:srgbClr>
                  </a:outerShdw>
                </a:effectLst>
                <a:latin typeface="Verdana" pitchFamily="34" charset="0"/>
              </a:rPr>
              <a:t>Geburtsort</a:t>
            </a:r>
            <a:r>
              <a:rPr lang="fr-FR" dirty="0" smtClean="0">
                <a:solidFill>
                  <a:schemeClr val="accent3"/>
                </a:solidFill>
                <a:effectLst>
                  <a:outerShdw blurRad="38100" dist="38100" dir="2700000" algn="tl">
                    <a:srgbClr val="000000">
                      <a:alpha val="43137"/>
                    </a:srgbClr>
                  </a:outerShdw>
                </a:effectLst>
                <a:latin typeface="Verdana" pitchFamily="34" charset="0"/>
              </a:rPr>
              <a:t> des </a:t>
            </a:r>
            <a:r>
              <a:rPr lang="fr-FR" dirty="0" err="1" smtClean="0">
                <a:solidFill>
                  <a:schemeClr val="accent3"/>
                </a:solidFill>
                <a:effectLst>
                  <a:outerShdw blurRad="38100" dist="38100" dir="2700000" algn="tl">
                    <a:srgbClr val="000000">
                      <a:alpha val="43137"/>
                    </a:srgbClr>
                  </a:outerShdw>
                </a:effectLst>
                <a:latin typeface="Verdana" pitchFamily="34" charset="0"/>
              </a:rPr>
              <a:t>Messias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2" descr="A cross in the sky of Bethlehem (83168549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92" y="1216952"/>
            <a:ext cx="6990481" cy="466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8073173" y="1153994"/>
            <a:ext cx="3925895" cy="506888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buFont typeface="Wingdings" panose="05000000000000000000" pitchFamily="2" charset="2"/>
              <a:buNone/>
              <a:defRPr/>
            </a:pPr>
            <a:r>
              <a:rPr lang="de-DE" sz="2800" dirty="0" smtClean="0"/>
              <a:t>	</a:t>
            </a:r>
            <a:r>
              <a:rPr lang="de-DE" sz="2600" b="1" dirty="0" err="1" smtClean="0">
                <a:effectLst>
                  <a:outerShdw blurRad="38100" dist="38100" dir="2700000" algn="tl">
                    <a:srgbClr val="000000">
                      <a:alpha val="43137"/>
                    </a:srgbClr>
                  </a:outerShdw>
                </a:effectLst>
              </a:rPr>
              <a:t>Michah</a:t>
            </a:r>
            <a:r>
              <a:rPr lang="de-DE" sz="2600" b="1" dirty="0" smtClean="0">
                <a:effectLst>
                  <a:outerShdw blurRad="38100" dist="38100" dir="2700000" algn="tl">
                    <a:srgbClr val="000000">
                      <a:alpha val="43137"/>
                    </a:srgbClr>
                  </a:outerShdw>
                </a:effectLst>
              </a:rPr>
              <a:t> 5,2: </a:t>
            </a:r>
            <a:r>
              <a:rPr lang="de-DE" sz="2600" dirty="0" smtClean="0">
                <a:effectLst>
                  <a:outerShdw blurRad="38100" dist="38100" dir="2700000" algn="tl">
                    <a:srgbClr val="000000">
                      <a:alpha val="43137"/>
                    </a:srgbClr>
                  </a:outerShdw>
                </a:effectLst>
              </a:rPr>
              <a:t>Und du, </a:t>
            </a:r>
            <a:r>
              <a:rPr lang="de-DE" sz="2600" dirty="0" smtClean="0">
                <a:solidFill>
                  <a:srgbClr val="C00000"/>
                </a:solidFill>
                <a:effectLst>
                  <a:outerShdw blurRad="38100" dist="38100" dir="2700000" algn="tl">
                    <a:srgbClr val="000000">
                      <a:alpha val="43137"/>
                    </a:srgbClr>
                  </a:outerShdw>
                </a:effectLst>
              </a:rPr>
              <a:t>Bethlehem</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Ephrata</a:t>
            </a:r>
            <a:r>
              <a:rPr lang="de-DE" sz="2600" dirty="0" smtClean="0">
                <a:effectLst>
                  <a:outerShdw blurRad="38100" dist="38100" dir="2700000" algn="tl">
                    <a:srgbClr val="000000">
                      <a:alpha val="43137"/>
                    </a:srgbClr>
                  </a:outerShdw>
                </a:effectLst>
              </a:rPr>
              <a:t>, zu klein, um unter den Tausenden von </a:t>
            </a:r>
            <a:r>
              <a:rPr lang="de-DE" sz="2600" dirty="0" err="1" smtClean="0">
                <a:effectLst>
                  <a:outerShdw blurRad="38100" dist="38100" dir="2700000" algn="tl">
                    <a:srgbClr val="000000">
                      <a:alpha val="43137"/>
                    </a:srgbClr>
                  </a:outerShdw>
                </a:effectLst>
              </a:rPr>
              <a:t>Juda</a:t>
            </a:r>
            <a:r>
              <a:rPr lang="de-DE" sz="2600" dirty="0" smtClean="0">
                <a:effectLst>
                  <a:outerShdw blurRad="38100" dist="38100" dir="2700000" algn="tl">
                    <a:srgbClr val="000000">
                      <a:alpha val="43137"/>
                    </a:srgbClr>
                  </a:outerShdw>
                </a:effectLst>
              </a:rPr>
              <a:t> zu sein, </a:t>
            </a:r>
            <a:r>
              <a:rPr lang="de-DE" sz="2600" dirty="0" smtClean="0">
                <a:solidFill>
                  <a:srgbClr val="C00000"/>
                </a:solidFill>
                <a:effectLst>
                  <a:outerShdw blurRad="38100" dist="38100" dir="2700000" algn="tl">
                    <a:srgbClr val="000000">
                      <a:alpha val="43137"/>
                    </a:srgbClr>
                  </a:outerShdw>
                </a:effectLst>
              </a:rPr>
              <a:t>aus dir wird mir hervorkommen, der Herrscher über Israel sein soll</a:t>
            </a:r>
            <a:r>
              <a:rPr lang="de-DE" sz="2600" dirty="0" smtClean="0">
                <a:effectLst>
                  <a:outerShdw blurRad="38100" dist="38100" dir="2700000" algn="tl">
                    <a:srgbClr val="000000">
                      <a:alpha val="43137"/>
                    </a:srgbClr>
                  </a:outerShdw>
                </a:effectLst>
              </a:rPr>
              <a:t>; und seine Ausgänge sind von der Urzeit, von den Tagen der Ewigkeit her. </a:t>
            </a:r>
          </a:p>
        </p:txBody>
      </p:sp>
      <p:sp>
        <p:nvSpPr>
          <p:cNvPr id="8" name="Textfeld 7"/>
          <p:cNvSpPr txBox="1"/>
          <p:nvPr/>
        </p:nvSpPr>
        <p:spPr>
          <a:xfrm>
            <a:off x="5757080" y="5373216"/>
            <a:ext cx="1861407" cy="246221"/>
          </a:xfrm>
          <a:prstGeom prst="rect">
            <a:avLst/>
          </a:prstGeom>
          <a:noFill/>
        </p:spPr>
        <p:txBody>
          <a:bodyPr wrap="none" rtlCol="0">
            <a:spAutoFit/>
          </a:bodyPr>
          <a:lstStyle/>
          <a:p>
            <a:r>
              <a:rPr lang="de-DE" sz="1000" dirty="0" smtClean="0">
                <a:solidFill>
                  <a:schemeClr val="bg1"/>
                </a:solidFill>
              </a:rPr>
              <a:t>Lux </a:t>
            </a:r>
            <a:r>
              <a:rPr lang="de-DE" sz="1000" dirty="0" err="1" smtClean="0">
                <a:solidFill>
                  <a:schemeClr val="bg1"/>
                </a:solidFill>
              </a:rPr>
              <a:t>Moundi</a:t>
            </a:r>
            <a:r>
              <a:rPr lang="de-DE" sz="1000" dirty="0" smtClean="0">
                <a:solidFill>
                  <a:schemeClr val="bg1"/>
                </a:solidFill>
              </a:rPr>
              <a:t> CC-BY-SA 2.0</a:t>
            </a:r>
            <a:endParaRPr lang="de-DE" sz="1000" dirty="0">
              <a:solidFill>
                <a:schemeClr val="bg1"/>
              </a:solidFill>
            </a:endParaRPr>
          </a:p>
        </p:txBody>
      </p:sp>
    </p:spTree>
    <p:extLst>
      <p:ext uri="{BB962C8B-B14F-4D97-AF65-F5344CB8AC3E}">
        <p14:creationId xmlns:p14="http://schemas.microsoft.com/office/powerpoint/2010/main" val="1434613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alestinian boy with Israeli separation barrier at Bethleh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868" y="1098395"/>
            <a:ext cx="6192688" cy="5449566"/>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title"/>
          </p:nvPr>
        </p:nvSpPr>
        <p:spPr>
          <a:xfrm>
            <a:off x="1341884" y="893"/>
            <a:ext cx="10415682"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Bethlehem: </a:t>
            </a:r>
            <a:r>
              <a:rPr lang="fr-FR" dirty="0" err="1" smtClean="0">
                <a:solidFill>
                  <a:schemeClr val="accent3"/>
                </a:solidFill>
                <a:effectLst>
                  <a:outerShdw blurRad="38100" dist="38100" dir="2700000" algn="tl">
                    <a:srgbClr val="000000">
                      <a:alpha val="43137"/>
                    </a:srgbClr>
                  </a:outerShdw>
                </a:effectLst>
                <a:latin typeface="Verdana" pitchFamily="34" charset="0"/>
              </a:rPr>
              <a:t>Geburtsort</a:t>
            </a:r>
            <a:r>
              <a:rPr lang="fr-FR" dirty="0" smtClean="0">
                <a:solidFill>
                  <a:schemeClr val="accent3"/>
                </a:solidFill>
                <a:effectLst>
                  <a:outerShdw blurRad="38100" dist="38100" dir="2700000" algn="tl">
                    <a:srgbClr val="000000">
                      <a:alpha val="43137"/>
                    </a:srgbClr>
                  </a:outerShdw>
                </a:effectLst>
                <a:latin typeface="Verdana" pitchFamily="34" charset="0"/>
              </a:rPr>
              <a:t> des </a:t>
            </a:r>
            <a:r>
              <a:rPr lang="fr-FR" dirty="0" err="1" smtClean="0">
                <a:solidFill>
                  <a:schemeClr val="accent3"/>
                </a:solidFill>
                <a:effectLst>
                  <a:outerShdw blurRad="38100" dist="38100" dir="2700000" algn="tl">
                    <a:srgbClr val="000000">
                      <a:alpha val="43137"/>
                    </a:srgbClr>
                  </a:outerShdw>
                </a:effectLst>
                <a:latin typeface="Verdana" pitchFamily="34" charset="0"/>
              </a:rPr>
              <a:t>Messias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7" name="Rectangle 3"/>
          <p:cNvSpPr txBox="1">
            <a:spLocks noChangeArrowheads="1"/>
          </p:cNvSpPr>
          <p:nvPr/>
        </p:nvSpPr>
        <p:spPr>
          <a:xfrm>
            <a:off x="7455565" y="1153994"/>
            <a:ext cx="4543504" cy="506888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buFont typeface="Wingdings" panose="05000000000000000000" pitchFamily="2" charset="2"/>
              <a:buNone/>
              <a:defRPr/>
            </a:pPr>
            <a:r>
              <a:rPr lang="de-DE" sz="2800" dirty="0" smtClean="0"/>
              <a:t>	</a:t>
            </a:r>
            <a:r>
              <a:rPr lang="de-DE" sz="2600" b="1" dirty="0" err="1" smtClean="0">
                <a:effectLst>
                  <a:outerShdw blurRad="38100" dist="38100" dir="2700000" algn="tl">
                    <a:srgbClr val="000000">
                      <a:alpha val="43137"/>
                    </a:srgbClr>
                  </a:outerShdw>
                </a:effectLst>
              </a:rPr>
              <a:t>Michah</a:t>
            </a:r>
            <a:r>
              <a:rPr lang="de-DE" sz="2600" b="1" dirty="0" smtClean="0">
                <a:effectLst>
                  <a:outerShdw blurRad="38100" dist="38100" dir="2700000" algn="tl">
                    <a:srgbClr val="000000">
                      <a:alpha val="43137"/>
                    </a:srgbClr>
                  </a:outerShdw>
                </a:effectLst>
              </a:rPr>
              <a:t> 5,2: </a:t>
            </a:r>
            <a:r>
              <a:rPr lang="de-DE" sz="2600" dirty="0" smtClean="0">
                <a:effectLst>
                  <a:outerShdw blurRad="38100" dist="38100" dir="2700000" algn="tl">
                    <a:srgbClr val="000000">
                      <a:alpha val="43137"/>
                    </a:srgbClr>
                  </a:outerShdw>
                </a:effectLst>
              </a:rPr>
              <a:t>Und du, </a:t>
            </a:r>
            <a:r>
              <a:rPr lang="de-DE" sz="2600" dirty="0" smtClean="0">
                <a:solidFill>
                  <a:srgbClr val="C00000"/>
                </a:solidFill>
                <a:effectLst>
                  <a:outerShdw blurRad="38100" dist="38100" dir="2700000" algn="tl">
                    <a:srgbClr val="000000">
                      <a:alpha val="43137"/>
                    </a:srgbClr>
                  </a:outerShdw>
                </a:effectLst>
              </a:rPr>
              <a:t>Bethlehem</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Ephrata</a:t>
            </a:r>
            <a:r>
              <a:rPr lang="de-DE" sz="2600" dirty="0" smtClean="0">
                <a:effectLst>
                  <a:outerShdw blurRad="38100" dist="38100" dir="2700000" algn="tl">
                    <a:srgbClr val="000000">
                      <a:alpha val="43137"/>
                    </a:srgbClr>
                  </a:outerShdw>
                </a:effectLst>
              </a:rPr>
              <a:t>, zu klein, um unter den Tausenden von </a:t>
            </a:r>
            <a:r>
              <a:rPr lang="de-DE" sz="2600" dirty="0" err="1" smtClean="0">
                <a:effectLst>
                  <a:outerShdw blurRad="38100" dist="38100" dir="2700000" algn="tl">
                    <a:srgbClr val="000000">
                      <a:alpha val="43137"/>
                    </a:srgbClr>
                  </a:outerShdw>
                </a:effectLst>
              </a:rPr>
              <a:t>Juda</a:t>
            </a:r>
            <a:r>
              <a:rPr lang="de-DE" sz="2600" dirty="0" smtClean="0">
                <a:effectLst>
                  <a:outerShdw blurRad="38100" dist="38100" dir="2700000" algn="tl">
                    <a:srgbClr val="000000">
                      <a:alpha val="43137"/>
                    </a:srgbClr>
                  </a:outerShdw>
                </a:effectLst>
              </a:rPr>
              <a:t> zu sein, </a:t>
            </a:r>
            <a:r>
              <a:rPr lang="de-DE" sz="2600" dirty="0" smtClean="0">
                <a:solidFill>
                  <a:srgbClr val="C00000"/>
                </a:solidFill>
                <a:effectLst>
                  <a:outerShdw blurRad="38100" dist="38100" dir="2700000" algn="tl">
                    <a:srgbClr val="000000">
                      <a:alpha val="43137"/>
                    </a:srgbClr>
                  </a:outerShdw>
                </a:effectLst>
              </a:rPr>
              <a:t>aus dir wird mir hervorkommen, der Herrscher über Israel sein soll</a:t>
            </a:r>
            <a:r>
              <a:rPr lang="de-DE" sz="2600" dirty="0" smtClean="0">
                <a:effectLst>
                  <a:outerShdw blurRad="38100" dist="38100" dir="2700000" algn="tl">
                    <a:srgbClr val="000000">
                      <a:alpha val="43137"/>
                    </a:srgbClr>
                  </a:outerShdw>
                </a:effectLst>
              </a:rPr>
              <a:t>; und seine Ausgänge sind von der Urzeit, von den Tagen der Ewigkeit her. </a:t>
            </a:r>
          </a:p>
        </p:txBody>
      </p:sp>
      <p:sp>
        <p:nvSpPr>
          <p:cNvPr id="8" name="Textfeld 7"/>
          <p:cNvSpPr txBox="1"/>
          <p:nvPr/>
        </p:nvSpPr>
        <p:spPr>
          <a:xfrm>
            <a:off x="1132860" y="6222882"/>
            <a:ext cx="1792478" cy="246221"/>
          </a:xfrm>
          <a:prstGeom prst="rect">
            <a:avLst/>
          </a:prstGeom>
          <a:noFill/>
        </p:spPr>
        <p:txBody>
          <a:bodyPr wrap="none" rtlCol="0">
            <a:spAutoFit/>
          </a:bodyPr>
          <a:lstStyle/>
          <a:p>
            <a:r>
              <a:rPr lang="de-DE" sz="1000" dirty="0" smtClean="0">
                <a:solidFill>
                  <a:schemeClr val="bg1"/>
                </a:solidFill>
              </a:rPr>
              <a:t>Daniel Case CC-BY-SA 2.0</a:t>
            </a:r>
            <a:endParaRPr lang="de-DE" sz="1000" dirty="0">
              <a:solidFill>
                <a:schemeClr val="bg1"/>
              </a:solidFill>
            </a:endParaRPr>
          </a:p>
        </p:txBody>
      </p:sp>
    </p:spTree>
    <p:extLst>
      <p:ext uri="{BB962C8B-B14F-4D97-AF65-F5344CB8AC3E}">
        <p14:creationId xmlns:p14="http://schemas.microsoft.com/office/powerpoint/2010/main" val="2000570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4"/>
          <p:cNvSpPr txBox="1">
            <a:spLocks noChangeArrowheads="1"/>
          </p:cNvSpPr>
          <p:nvPr/>
        </p:nvSpPr>
        <p:spPr bwMode="auto">
          <a:xfrm>
            <a:off x="1382508" y="5109307"/>
            <a:ext cx="6584111" cy="646331"/>
          </a:xfrm>
          <a:prstGeom prst="rect">
            <a:avLst/>
          </a:prstGeom>
          <a:noFill/>
          <a:ln w="9525">
            <a:noFill/>
            <a:miter lim="800000"/>
            <a:headEnd/>
            <a:tailEnd/>
          </a:ln>
        </p:spPr>
        <p:txBody>
          <a:bodyPr wrap="square">
            <a:spAutoFit/>
          </a:bodyPr>
          <a:lstStyle/>
          <a:p>
            <a:pPr algn="ctr">
              <a:defRPr/>
            </a:pPr>
            <a:r>
              <a:rPr lang="de-DE" dirty="0">
                <a:effectLst>
                  <a:outerShdw blurRad="38100" dist="38100" dir="2700000" algn="tl">
                    <a:srgbClr val="000000">
                      <a:alpha val="43137"/>
                    </a:srgbClr>
                  </a:outerShdw>
                </a:effectLst>
                <a:latin typeface="Arial" charset="0"/>
                <a:cs typeface="Arial" charset="0"/>
              </a:rPr>
              <a:t>Der Golgatha-Felsen, vor den Stadtmauern von Jerusalem:</a:t>
            </a:r>
          </a:p>
          <a:p>
            <a:pPr algn="ctr">
              <a:defRPr/>
            </a:pPr>
            <a:r>
              <a:rPr lang="de-CH" dirty="0">
                <a:effectLst>
                  <a:outerShdw blurRad="38100" dist="38100" dir="2700000" algn="tl">
                    <a:srgbClr val="000000">
                      <a:alpha val="43137"/>
                    </a:srgbClr>
                  </a:outerShdw>
                </a:effectLst>
                <a:latin typeface="Arial" charset="0"/>
                <a:cs typeface="Arial" charset="0"/>
              </a:rPr>
              <a:t>Hier starb Jesus Christus – für </a:t>
            </a:r>
            <a:r>
              <a:rPr lang="de-CH" dirty="0">
                <a:solidFill>
                  <a:schemeClr val="tx1">
                    <a:lumMod val="75000"/>
                  </a:schemeClr>
                </a:solidFill>
                <a:effectLst>
                  <a:outerShdw blurRad="38100" dist="38100" dir="2700000" algn="tl">
                    <a:srgbClr val="000000">
                      <a:alpha val="43137"/>
                    </a:srgbClr>
                  </a:outerShdw>
                </a:effectLst>
                <a:latin typeface="Arial" charset="0"/>
                <a:cs typeface="Arial" charset="0"/>
              </a:rPr>
              <a:t>uns</a:t>
            </a:r>
            <a:r>
              <a:rPr lang="de-CH" dirty="0">
                <a:effectLst>
                  <a:outerShdw blurRad="38100" dist="38100" dir="2700000" algn="tl">
                    <a:srgbClr val="000000">
                      <a:alpha val="43137"/>
                    </a:srgbClr>
                  </a:outerShdw>
                </a:effectLst>
                <a:latin typeface="Arial" charset="0"/>
                <a:cs typeface="Arial" charset="0"/>
              </a:rPr>
              <a:t>!</a:t>
            </a:r>
            <a:endParaRPr lang="de-DE" dirty="0">
              <a:effectLst>
                <a:outerShdw blurRad="38100" dist="38100" dir="2700000" algn="tl">
                  <a:srgbClr val="000000">
                    <a:alpha val="43137"/>
                  </a:srgbClr>
                </a:outerShdw>
              </a:effectLst>
              <a:latin typeface="Arial" charset="0"/>
              <a:cs typeface="Arial" charset="0"/>
            </a:endParaRPr>
          </a:p>
        </p:txBody>
      </p:sp>
      <p:sp>
        <p:nvSpPr>
          <p:cNvPr id="1030" name="Text Box 5"/>
          <p:cNvSpPr txBox="1">
            <a:spLocks noChangeArrowheads="1"/>
          </p:cNvSpPr>
          <p:nvPr/>
        </p:nvSpPr>
        <p:spPr bwMode="auto">
          <a:xfrm>
            <a:off x="4886641" y="1187458"/>
            <a:ext cx="25202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dirty="0" err="1">
                <a:latin typeface="Garamond" panose="02020404030301010803" pitchFamily="18" charset="0"/>
              </a:rPr>
              <a:t>Holyland</a:t>
            </a:r>
            <a:r>
              <a:rPr lang="de-DE" altLang="de-DE" sz="1200" dirty="0">
                <a:latin typeface="Garamond" panose="02020404030301010803" pitchFamily="18" charset="0"/>
              </a:rPr>
              <a:t> Corp. Jerusalem  / RL </a:t>
            </a:r>
          </a:p>
        </p:txBody>
      </p:sp>
      <p:sp>
        <p:nvSpPr>
          <p:cNvPr id="1031" name="Text Box 6"/>
          <p:cNvSpPr txBox="1">
            <a:spLocks noChangeArrowheads="1"/>
          </p:cNvSpPr>
          <p:nvPr/>
        </p:nvSpPr>
        <p:spPr bwMode="auto">
          <a:xfrm>
            <a:off x="6146788" y="209426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de-DE">
              <a:latin typeface="Garamond" panose="02020404030301010803" pitchFamily="18" charset="0"/>
            </a:endParaRP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0" name="Rectangle 2"/>
          <p:cNvSpPr>
            <a:spLocks noGrp="1" noChangeArrowheads="1"/>
          </p:cNvSpPr>
          <p:nvPr>
            <p:ph type="title"/>
          </p:nvPr>
        </p:nvSpPr>
        <p:spPr>
          <a:xfrm>
            <a:off x="1533480" y="893"/>
            <a:ext cx="10224086" cy="873676"/>
          </a:xfrm>
        </p:spPr>
        <p:txBody>
          <a:bodyPr>
            <a:normAutofit/>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Golgatha</a:t>
            </a:r>
            <a:r>
              <a:rPr lang="fr-FR" b="0" dirty="0" smtClean="0">
                <a:solidFill>
                  <a:schemeClr val="accent3"/>
                </a:solidFill>
                <a:effectLst>
                  <a:outerShdw blurRad="38100" dist="38100" dir="2700000" algn="tl">
                    <a:srgbClr val="000000">
                      <a:alpha val="43137"/>
                    </a:srgbClr>
                  </a:outerShdw>
                </a:effectLst>
                <a:latin typeface="Verdana" pitchFamily="34" charset="0"/>
              </a:rPr>
              <a:t> in Ost-</a:t>
            </a:r>
            <a:r>
              <a:rPr lang="fr-FR" b="0" dirty="0" err="1" smtClean="0">
                <a:solidFill>
                  <a:schemeClr val="accent3"/>
                </a:solidFill>
                <a:effectLst>
                  <a:outerShdw blurRad="38100" dist="38100" dir="2700000" algn="tl">
                    <a:srgbClr val="000000">
                      <a:alpha val="43137"/>
                    </a:srgbClr>
                  </a:outerShdw>
                </a:effectLst>
                <a:latin typeface="Verdana" pitchFamily="34" charset="0"/>
              </a:rPr>
              <a:t>Jerusalem</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1" name="Textfeld 10"/>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2" name="Textfeld 11"/>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234" y="1464457"/>
            <a:ext cx="6317722" cy="34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Grp="1" noChangeArrowheads="1"/>
          </p:cNvSpPr>
          <p:nvPr>
            <p:ph type="body" sz="half" idx="1"/>
          </p:nvPr>
        </p:nvSpPr>
        <p:spPr>
          <a:xfrm>
            <a:off x="7894612" y="1196752"/>
            <a:ext cx="4104456" cy="6453187"/>
          </a:xfrm>
        </p:spPr>
        <p:txBody>
          <a:bodyPr/>
          <a:lstStyle/>
          <a:p>
            <a:pPr eaLnBrk="1" hangingPunct="1">
              <a:buFont typeface="Wingdings" panose="05000000000000000000" pitchFamily="2" charset="2"/>
              <a:buNone/>
              <a:defRPr/>
            </a:pPr>
            <a:r>
              <a:rPr lang="de-DE" dirty="0" smtClean="0"/>
              <a:t>	</a:t>
            </a:r>
            <a:r>
              <a:rPr lang="de-DE" sz="3600" dirty="0" smtClean="0">
                <a:effectLst>
                  <a:outerShdw blurRad="38100" dist="38100" dir="2700000" algn="tl">
                    <a:srgbClr val="000000">
                      <a:alpha val="43137"/>
                    </a:srgbClr>
                  </a:outerShdw>
                </a:effectLst>
                <a:latin typeface="Arial" charset="0"/>
              </a:rPr>
              <a:t>Johannes 3,16: Denn also hat Gott </a:t>
            </a:r>
            <a:r>
              <a:rPr lang="de-DE" sz="3600" dirty="0" smtClean="0">
                <a:solidFill>
                  <a:srgbClr val="C00000"/>
                </a:solidFill>
                <a:effectLst>
                  <a:outerShdw blurRad="38100" dist="38100" dir="2700000" algn="tl">
                    <a:srgbClr val="000000">
                      <a:alpha val="43137"/>
                    </a:srgbClr>
                  </a:outerShdw>
                </a:effectLst>
                <a:latin typeface="Arial" charset="0"/>
              </a:rPr>
              <a:t>die Welt geliebt</a:t>
            </a:r>
            <a:r>
              <a:rPr lang="de-DE" sz="3600" dirty="0" smtClean="0">
                <a:effectLst>
                  <a:outerShdw blurRad="38100" dist="38100" dir="2700000" algn="tl">
                    <a:srgbClr val="000000">
                      <a:alpha val="43137"/>
                    </a:srgbClr>
                  </a:outerShdw>
                </a:effectLst>
                <a:latin typeface="Arial" charset="0"/>
              </a:rPr>
              <a:t>, </a:t>
            </a:r>
            <a:r>
              <a:rPr lang="de-DE" sz="3600" dirty="0" err="1" smtClean="0">
                <a:effectLst>
                  <a:outerShdw blurRad="38100" dist="38100" dir="2700000" algn="tl">
                    <a:srgbClr val="000000">
                      <a:alpha val="43137"/>
                    </a:srgbClr>
                  </a:outerShdw>
                </a:effectLst>
                <a:latin typeface="Arial" charset="0"/>
              </a:rPr>
              <a:t>daß</a:t>
            </a:r>
            <a:r>
              <a:rPr lang="de-DE" sz="3600" dirty="0" smtClean="0">
                <a:effectLst>
                  <a:outerShdw blurRad="38100" dist="38100" dir="2700000" algn="tl">
                    <a:srgbClr val="000000">
                      <a:alpha val="43137"/>
                    </a:srgbClr>
                  </a:outerShdw>
                </a:effectLst>
                <a:latin typeface="Arial" charset="0"/>
              </a:rPr>
              <a:t> er seinen einzigen Sohn gab, damit jeder, der an ihn glaubt, nicht verloren gehe, sondern ewiges Leben habe. </a:t>
            </a:r>
          </a:p>
        </p:txBody>
      </p:sp>
    </p:spTree>
    <p:extLst>
      <p:ext uri="{BB962C8B-B14F-4D97-AF65-F5344CB8AC3E}">
        <p14:creationId xmlns:p14="http://schemas.microsoft.com/office/powerpoint/2010/main" val="38848283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ger\Desktop\DCIM\100CANON\IMG_0781.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2715" b="2715"/>
          <a:stretch>
            <a:fillRect/>
          </a:stretch>
        </p:blipFill>
        <p:spPr bwMode="auto">
          <a:xfrm>
            <a:off x="1583086" y="1352430"/>
            <a:ext cx="7871949" cy="4964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3"/>
          <p:cNvSpPr txBox="1">
            <a:spLocks noChangeArrowheads="1"/>
          </p:cNvSpPr>
          <p:nvPr/>
        </p:nvSpPr>
        <p:spPr bwMode="auto">
          <a:xfrm>
            <a:off x="6716627" y="1754218"/>
            <a:ext cx="121058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399" dirty="0"/>
              <a:t>Ölberg</a:t>
            </a:r>
          </a:p>
        </p:txBody>
      </p:sp>
      <p:sp>
        <p:nvSpPr>
          <p:cNvPr id="8" name="Textfeld 5"/>
          <p:cNvSpPr txBox="1">
            <a:spLocks noChangeArrowheads="1"/>
          </p:cNvSpPr>
          <p:nvPr/>
        </p:nvSpPr>
        <p:spPr bwMode="auto">
          <a:xfrm>
            <a:off x="5326527" y="4676815"/>
            <a:ext cx="1577676"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399" dirty="0" err="1">
                <a:solidFill>
                  <a:schemeClr val="bg1"/>
                </a:solidFill>
              </a:rPr>
              <a:t>Kidrontal</a:t>
            </a:r>
            <a:endParaRPr lang="de-DE" altLang="de-DE" sz="2399" dirty="0">
              <a:solidFill>
                <a:schemeClr val="bg1"/>
              </a:solidFill>
            </a:endParaRPr>
          </a:p>
        </p:txBody>
      </p:sp>
      <p:sp>
        <p:nvSpPr>
          <p:cNvPr id="9" name="Textfeld 8"/>
          <p:cNvSpPr txBox="1">
            <a:spLocks noChangeArrowheads="1"/>
          </p:cNvSpPr>
          <p:nvPr/>
        </p:nvSpPr>
        <p:spPr bwMode="auto">
          <a:xfrm>
            <a:off x="1845745" y="3095053"/>
            <a:ext cx="1718740"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399" dirty="0" err="1">
                <a:solidFill>
                  <a:schemeClr val="bg1"/>
                </a:solidFill>
              </a:rPr>
              <a:t>Zionsberg</a:t>
            </a:r>
            <a:endParaRPr lang="de-DE" altLang="de-DE" sz="2399" dirty="0">
              <a:solidFill>
                <a:schemeClr val="bg1"/>
              </a:solidFill>
            </a:endParaRPr>
          </a:p>
        </p:txBody>
      </p:sp>
      <p:sp>
        <p:nvSpPr>
          <p:cNvPr id="10" name="Textfeld 9"/>
          <p:cNvSpPr txBox="1"/>
          <p:nvPr/>
        </p:nvSpPr>
        <p:spPr>
          <a:xfrm>
            <a:off x="6477765" y="5877272"/>
            <a:ext cx="367408" cy="297454"/>
          </a:xfrm>
          <a:prstGeom prst="rect">
            <a:avLst/>
          </a:prstGeom>
          <a:noFill/>
        </p:spPr>
        <p:txBody>
          <a:bodyPr wrap="none" rtlCol="0">
            <a:spAutoFit/>
          </a:bodyPr>
          <a:lstStyle/>
          <a:p>
            <a:r>
              <a:rPr lang="de-DE" sz="1333" dirty="0"/>
              <a:t>RL</a:t>
            </a:r>
          </a:p>
        </p:txBody>
      </p:sp>
      <p:sp>
        <p:nvSpPr>
          <p:cNvPr id="11" name="Textfeld 10"/>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2" name="Rectangle 2"/>
          <p:cNvSpPr>
            <a:spLocks noGrp="1" noChangeArrowheads="1"/>
          </p:cNvSpPr>
          <p:nvPr>
            <p:ph type="title"/>
          </p:nvPr>
        </p:nvSpPr>
        <p:spPr>
          <a:xfrm>
            <a:off x="1533480" y="893"/>
            <a:ext cx="10224086"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Richter der </a:t>
            </a:r>
            <a:r>
              <a:rPr lang="fr-FR" dirty="0" err="1" smtClean="0">
                <a:solidFill>
                  <a:schemeClr val="accent3"/>
                </a:solidFill>
                <a:effectLst>
                  <a:outerShdw blurRad="38100" dist="38100" dir="2700000" algn="tl">
                    <a:srgbClr val="000000">
                      <a:alpha val="43137"/>
                    </a:srgbClr>
                  </a:outerShdw>
                </a:effectLst>
                <a:latin typeface="Verdana" pitchFamily="34" charset="0"/>
              </a:rPr>
              <a:t>Welt</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auf</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dem</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Ölberg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3" name="Textfeld 12"/>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4" name="Textfeld 13"/>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5" name="Text Box 4"/>
          <p:cNvSpPr txBox="1">
            <a:spLocks noChangeArrowheads="1"/>
          </p:cNvSpPr>
          <p:nvPr/>
        </p:nvSpPr>
        <p:spPr bwMode="auto">
          <a:xfrm>
            <a:off x="9568523" y="1245005"/>
            <a:ext cx="2620301" cy="5047536"/>
          </a:xfrm>
          <a:prstGeom prst="rect">
            <a:avLst/>
          </a:prstGeom>
          <a:noFill/>
          <a:ln w="9525">
            <a:noFill/>
            <a:miter lim="800000"/>
            <a:headEnd/>
            <a:tailEnd/>
          </a:ln>
          <a:effectLst/>
        </p:spPr>
        <p:txBody>
          <a:bodyPr wrap="square">
            <a:spAutoFit/>
          </a:bodyPr>
          <a:lstStyle/>
          <a:p>
            <a:pPr algn="l">
              <a:defRPr/>
            </a:pPr>
            <a:r>
              <a:rPr lang="de-DE" sz="2300" b="1" dirty="0" err="1" smtClean="0">
                <a:effectLst>
                  <a:outerShdw blurRad="38100" dist="38100" dir="2700000" algn="tl">
                    <a:srgbClr val="000000">
                      <a:alpha val="43137"/>
                    </a:srgbClr>
                  </a:outerShdw>
                </a:effectLst>
              </a:rPr>
              <a:t>Sach</a:t>
            </a:r>
            <a:r>
              <a:rPr lang="de-DE" sz="2300" b="1" dirty="0" smtClean="0">
                <a:effectLst>
                  <a:outerShdw blurRad="38100" dist="38100" dir="2700000" algn="tl">
                    <a:srgbClr val="000000">
                      <a:alpha val="43137"/>
                    </a:srgbClr>
                  </a:outerShdw>
                </a:effectLst>
              </a:rPr>
              <a:t> 14,3-4: </a:t>
            </a:r>
            <a:r>
              <a:rPr lang="de-DE" sz="2300" dirty="0" smtClean="0">
                <a:effectLst>
                  <a:outerShdw blurRad="38100" dist="38100" dir="2700000" algn="tl">
                    <a:srgbClr val="000000">
                      <a:alpha val="43137"/>
                    </a:srgbClr>
                  </a:outerShdw>
                </a:effectLst>
              </a:rPr>
              <a:t>Und </a:t>
            </a:r>
            <a:r>
              <a:rPr lang="de-DE" sz="2300" dirty="0">
                <a:effectLst>
                  <a:outerShdw blurRad="38100" dist="38100" dir="2700000" algn="tl">
                    <a:srgbClr val="000000">
                      <a:alpha val="43137"/>
                    </a:srgbClr>
                  </a:outerShdw>
                </a:effectLst>
              </a:rPr>
              <a:t>der HERR wird ausziehen und </a:t>
            </a:r>
            <a:r>
              <a:rPr lang="de-DE" sz="2300" dirty="0" smtClean="0">
                <a:effectLst>
                  <a:outerShdw blurRad="38100" dist="38100" dir="2700000" algn="tl">
                    <a:srgbClr val="000000">
                      <a:alpha val="43137"/>
                    </a:srgbClr>
                  </a:outerShdw>
                </a:effectLst>
              </a:rPr>
              <a:t>gegen </a:t>
            </a:r>
            <a:r>
              <a:rPr lang="de-DE" sz="2300" dirty="0">
                <a:effectLst>
                  <a:outerShdw blurRad="38100" dist="38100" dir="2700000" algn="tl">
                    <a:srgbClr val="000000">
                      <a:alpha val="43137"/>
                    </a:srgbClr>
                  </a:outerShdw>
                </a:effectLst>
              </a:rPr>
              <a:t>jene Nationen streiten</a:t>
            </a:r>
            <a:r>
              <a:rPr lang="de-DE" sz="2300" dirty="0" smtClean="0">
                <a:effectLst>
                  <a:outerShdw blurRad="38100" dist="38100" dir="2700000" algn="tl">
                    <a:srgbClr val="000000">
                      <a:alpha val="43137"/>
                    </a:srgbClr>
                  </a:outerShdw>
                </a:effectLst>
              </a:rPr>
              <a:t>,</a:t>
            </a:r>
          </a:p>
          <a:p>
            <a:pPr algn="l">
              <a:defRPr/>
            </a:pPr>
            <a:r>
              <a:rPr lang="de-DE" sz="2300" dirty="0" smtClean="0">
                <a:effectLst>
                  <a:outerShdw blurRad="38100" dist="38100" dir="2700000" algn="tl">
                    <a:srgbClr val="000000">
                      <a:alpha val="43137"/>
                    </a:srgbClr>
                  </a:outerShdw>
                </a:effectLst>
              </a:rPr>
              <a:t> </a:t>
            </a:r>
            <a:r>
              <a:rPr lang="de-DE" sz="2300" dirty="0">
                <a:effectLst>
                  <a:outerShdw blurRad="38100" dist="38100" dir="2700000" algn="tl">
                    <a:srgbClr val="000000">
                      <a:alpha val="43137"/>
                    </a:srgbClr>
                  </a:outerShdw>
                </a:effectLst>
              </a:rPr>
              <a:t>… Und </a:t>
            </a:r>
            <a:r>
              <a:rPr lang="de-DE" sz="2300" dirty="0" smtClean="0">
                <a:effectLst>
                  <a:outerShdw blurRad="38100" dist="38100" dir="2700000" algn="tl">
                    <a:srgbClr val="000000">
                      <a:alpha val="43137"/>
                    </a:srgbClr>
                  </a:outerShdw>
                </a:effectLst>
              </a:rPr>
              <a:t>seine </a:t>
            </a:r>
            <a:r>
              <a:rPr lang="de-DE" sz="2300" dirty="0" err="1">
                <a:effectLst>
                  <a:outerShdw blurRad="38100" dist="38100" dir="2700000" algn="tl">
                    <a:srgbClr val="000000">
                      <a:alpha val="43137"/>
                    </a:srgbClr>
                  </a:outerShdw>
                </a:effectLst>
              </a:rPr>
              <a:t>Füsse</a:t>
            </a:r>
            <a:r>
              <a:rPr lang="de-DE" sz="2300" dirty="0">
                <a:effectLst>
                  <a:outerShdw blurRad="38100" dist="38100" dir="2700000" algn="tl">
                    <a:srgbClr val="000000">
                      <a:alpha val="43137"/>
                    </a:srgbClr>
                  </a:outerShdw>
                </a:effectLst>
              </a:rPr>
              <a:t> werden an jenem </a:t>
            </a:r>
            <a:r>
              <a:rPr lang="de-DE" sz="2300" dirty="0" smtClean="0">
                <a:effectLst>
                  <a:outerShdw blurRad="38100" dist="38100" dir="2700000" algn="tl">
                    <a:srgbClr val="000000">
                      <a:alpha val="43137"/>
                    </a:srgbClr>
                  </a:outerShdw>
                </a:effectLst>
              </a:rPr>
              <a:t>Tag </a:t>
            </a:r>
            <a:r>
              <a:rPr lang="de-DE" sz="2300" dirty="0">
                <a:solidFill>
                  <a:srgbClr val="C00000"/>
                </a:solidFill>
                <a:effectLst>
                  <a:outerShdw blurRad="38100" dist="38100" dir="2700000" algn="tl">
                    <a:srgbClr val="000000">
                      <a:alpha val="43137"/>
                    </a:srgbClr>
                  </a:outerShdw>
                </a:effectLst>
              </a:rPr>
              <a:t>auf dem Ölberg stehen,</a:t>
            </a:r>
            <a:r>
              <a:rPr lang="de-DE" sz="2300" dirty="0">
                <a:effectLst>
                  <a:outerShdw blurRad="38100" dist="38100" dir="2700000" algn="tl">
                    <a:srgbClr val="000000">
                      <a:alpha val="43137"/>
                    </a:srgbClr>
                  </a:outerShdw>
                </a:effectLst>
              </a:rPr>
              <a:t> der vor </a:t>
            </a:r>
          </a:p>
          <a:p>
            <a:pPr algn="l">
              <a:defRPr/>
            </a:pPr>
            <a:r>
              <a:rPr lang="de-DE" sz="2300" dirty="0">
                <a:effectLst>
                  <a:outerShdw blurRad="38100" dist="38100" dir="2700000" algn="tl">
                    <a:srgbClr val="000000">
                      <a:alpha val="43137"/>
                    </a:srgbClr>
                  </a:outerShdw>
                </a:effectLst>
              </a:rPr>
              <a:t>Jerusalem gegen Osten liegt; </a:t>
            </a:r>
            <a:r>
              <a:rPr lang="de-DE" sz="2300" dirty="0" smtClean="0">
                <a:effectLst>
                  <a:outerShdw blurRad="38100" dist="38100" dir="2700000" algn="tl">
                    <a:srgbClr val="000000">
                      <a:alpha val="43137"/>
                    </a:srgbClr>
                  </a:outerShdw>
                </a:effectLst>
              </a:rPr>
              <a:t>…</a:t>
            </a:r>
            <a:endParaRPr lang="de-DE" sz="2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91513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1217614" y="-171400"/>
            <a:ext cx="9753600" cy="1325562"/>
          </a:xfrm>
        </p:spPr>
        <p:txBody>
          <a:bodyPr/>
          <a:lstStyle/>
          <a:p>
            <a:pPr eaLnBrk="1" hangingPunct="1">
              <a:defRPr/>
            </a:pPr>
            <a:r>
              <a:rPr lang="de-CH" b="0" dirty="0" smtClean="0">
                <a:solidFill>
                  <a:srgbClr val="000000"/>
                </a:solidFill>
                <a:effectLst>
                  <a:outerShdw blurRad="38100" dist="38100" dir="2700000" algn="tl">
                    <a:srgbClr val="FFFFFF"/>
                  </a:outerShdw>
                </a:effectLst>
              </a:rPr>
              <a:t>Wir sind von Gott getrennt</a:t>
            </a:r>
            <a:endParaRPr lang="de-DE" b="0" dirty="0" smtClean="0">
              <a:solidFill>
                <a:srgbClr val="00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p:txBody>
          <a:bodyPr/>
          <a:lstStyle/>
          <a:p>
            <a:pPr algn="ctr" eaLnBrk="1" hangingPunct="1">
              <a:buFont typeface="Wingdings" panose="05000000000000000000" pitchFamily="2" charset="2"/>
              <a:buNone/>
              <a:defRPr/>
            </a:pPr>
            <a:r>
              <a:rPr lang="de-CH" sz="7198"/>
              <a:t>Gott</a:t>
            </a:r>
          </a:p>
          <a:p>
            <a:pPr algn="ctr" eaLnBrk="1" hangingPunct="1">
              <a:buFont typeface="Wingdings" panose="05000000000000000000" pitchFamily="2" charset="2"/>
              <a:buNone/>
              <a:defRPr/>
            </a:pPr>
            <a:r>
              <a:rPr lang="de-CH" sz="2799"/>
              <a:t>------------------------------------------------</a:t>
            </a:r>
          </a:p>
          <a:p>
            <a:pPr algn="ctr" eaLnBrk="1" hangingPunct="1">
              <a:buFont typeface="Wingdings" panose="05000000000000000000" pitchFamily="2" charset="2"/>
              <a:buNone/>
              <a:defRPr/>
            </a:pPr>
            <a:endParaRPr lang="de-CH" sz="2799"/>
          </a:p>
          <a:p>
            <a:pPr algn="ctr" eaLnBrk="1" hangingPunct="1">
              <a:buFont typeface="Wingdings" panose="05000000000000000000" pitchFamily="2" charset="2"/>
              <a:buNone/>
              <a:defRPr/>
            </a:pPr>
            <a:r>
              <a:rPr lang="de-CH" sz="2799"/>
              <a:t>-------------------------------------------------</a:t>
            </a:r>
          </a:p>
          <a:p>
            <a:pPr algn="ctr" eaLnBrk="1" hangingPunct="1">
              <a:buFont typeface="Wingdings" panose="05000000000000000000" pitchFamily="2" charset="2"/>
              <a:buNone/>
              <a:defRPr/>
            </a:pPr>
            <a:r>
              <a:rPr lang="de-CH" sz="7198"/>
              <a:t>Mensch</a:t>
            </a:r>
            <a:endParaRPr lang="de-DE" sz="7198"/>
          </a:p>
        </p:txBody>
      </p:sp>
      <p:sp>
        <p:nvSpPr>
          <p:cNvPr id="4" name="Textfeld 3"/>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5" name="Textfeld 4"/>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27127425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246249" y="-152437"/>
            <a:ext cx="9753600" cy="1325562"/>
          </a:xfrm>
        </p:spPr>
        <p:txBody>
          <a:bodyPr/>
          <a:lstStyle/>
          <a:p>
            <a:pPr eaLnBrk="1" hangingPunct="1">
              <a:defRPr/>
            </a:pPr>
            <a:r>
              <a:rPr lang="de-CH" b="0" dirty="0" smtClean="0">
                <a:solidFill>
                  <a:srgbClr val="000000"/>
                </a:solidFill>
                <a:effectLst>
                  <a:outerShdw blurRad="38100" dist="38100" dir="2700000" algn="tl">
                    <a:srgbClr val="FFFFFF"/>
                  </a:outerShdw>
                </a:effectLst>
              </a:rPr>
              <a:t>Wir schaffen </a:t>
            </a:r>
            <a:r>
              <a:rPr lang="de-CH" b="0" smtClean="0">
                <a:solidFill>
                  <a:srgbClr val="000000"/>
                </a:solidFill>
                <a:effectLst>
                  <a:outerShdw blurRad="38100" dist="38100" dir="2700000" algn="tl">
                    <a:srgbClr val="FFFFFF"/>
                  </a:outerShdw>
                </a:effectLst>
              </a:rPr>
              <a:t>es nicht!</a:t>
            </a:r>
            <a:endParaRPr lang="de-DE" b="0" dirty="0" smtClean="0">
              <a:solidFill>
                <a:srgbClr val="000000"/>
              </a:solidFill>
              <a:effectLst>
                <a:outerShdw blurRad="38100" dist="38100" dir="2700000" algn="tl">
                  <a:srgbClr val="FFFFFF"/>
                </a:outerShdw>
              </a:effectLst>
            </a:endParaRPr>
          </a:p>
        </p:txBody>
      </p:sp>
      <p:sp>
        <p:nvSpPr>
          <p:cNvPr id="279555" name="Rectangle 3"/>
          <p:cNvSpPr>
            <a:spLocks noGrp="1" noChangeArrowheads="1"/>
          </p:cNvSpPr>
          <p:nvPr>
            <p:ph type="body" idx="1"/>
          </p:nvPr>
        </p:nvSpPr>
        <p:spPr/>
        <p:txBody>
          <a:bodyPr/>
          <a:lstStyle/>
          <a:p>
            <a:pPr algn="ctr" eaLnBrk="1" hangingPunct="1">
              <a:buFont typeface="Wingdings" panose="05000000000000000000" pitchFamily="2" charset="2"/>
              <a:buNone/>
              <a:defRPr/>
            </a:pPr>
            <a:r>
              <a:rPr lang="de-CH" sz="7198" dirty="0"/>
              <a:t>Gott</a:t>
            </a:r>
          </a:p>
          <a:p>
            <a:pPr algn="ctr" eaLnBrk="1" hangingPunct="1">
              <a:buFont typeface="Wingdings" panose="05000000000000000000" pitchFamily="2" charset="2"/>
              <a:buNone/>
              <a:defRPr/>
            </a:pPr>
            <a:r>
              <a:rPr lang="de-CH" sz="2799" dirty="0"/>
              <a:t>------------------------------------------------</a:t>
            </a:r>
          </a:p>
          <a:p>
            <a:pPr algn="ctr" eaLnBrk="1" hangingPunct="1">
              <a:buFont typeface="Wingdings" panose="05000000000000000000" pitchFamily="2" charset="2"/>
              <a:buNone/>
              <a:defRPr/>
            </a:pPr>
            <a:endParaRPr lang="de-CH" sz="2799" dirty="0"/>
          </a:p>
          <a:p>
            <a:pPr algn="ctr" eaLnBrk="1" hangingPunct="1">
              <a:buFont typeface="Wingdings" panose="05000000000000000000" pitchFamily="2" charset="2"/>
              <a:buNone/>
              <a:defRPr/>
            </a:pPr>
            <a:r>
              <a:rPr lang="de-CH" sz="2799" dirty="0"/>
              <a:t>-------------------------------------------------</a:t>
            </a:r>
          </a:p>
          <a:p>
            <a:pPr algn="ctr" eaLnBrk="1" hangingPunct="1">
              <a:buFont typeface="Wingdings" panose="05000000000000000000" pitchFamily="2" charset="2"/>
              <a:buNone/>
              <a:defRPr/>
            </a:pPr>
            <a:r>
              <a:rPr lang="de-CH" sz="7198" dirty="0"/>
              <a:t>Mensch</a:t>
            </a:r>
            <a:endParaRPr lang="de-DE" sz="7198" dirty="0"/>
          </a:p>
        </p:txBody>
      </p:sp>
      <p:sp>
        <p:nvSpPr>
          <p:cNvPr id="279556" name="Line 4"/>
          <p:cNvSpPr>
            <a:spLocks noChangeShapeType="1"/>
          </p:cNvSpPr>
          <p:nvPr/>
        </p:nvSpPr>
        <p:spPr bwMode="auto">
          <a:xfrm flipV="1">
            <a:off x="5950396" y="3933056"/>
            <a:ext cx="0" cy="5761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9557" name="Line 5"/>
          <p:cNvSpPr>
            <a:spLocks noChangeShapeType="1"/>
          </p:cNvSpPr>
          <p:nvPr/>
        </p:nvSpPr>
        <p:spPr bwMode="auto">
          <a:xfrm flipV="1">
            <a:off x="5230316" y="4148900"/>
            <a:ext cx="0" cy="360269"/>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9558" name="Line 6"/>
          <p:cNvSpPr>
            <a:spLocks noChangeShapeType="1"/>
          </p:cNvSpPr>
          <p:nvPr/>
        </p:nvSpPr>
        <p:spPr bwMode="auto">
          <a:xfrm flipV="1">
            <a:off x="4654252" y="3933056"/>
            <a:ext cx="0" cy="5761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9559" name="Line 7"/>
          <p:cNvSpPr>
            <a:spLocks noChangeShapeType="1"/>
          </p:cNvSpPr>
          <p:nvPr/>
        </p:nvSpPr>
        <p:spPr bwMode="auto">
          <a:xfrm flipV="1">
            <a:off x="7606580" y="3783851"/>
            <a:ext cx="0" cy="7205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9560" name="Line 8"/>
          <p:cNvSpPr>
            <a:spLocks noChangeShapeType="1"/>
          </p:cNvSpPr>
          <p:nvPr/>
        </p:nvSpPr>
        <p:spPr bwMode="auto">
          <a:xfrm flipV="1">
            <a:off x="6670476" y="4221905"/>
            <a:ext cx="0" cy="28726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 name="Textfeld 8"/>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897450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p:cTn id="7" dur="1000" fill="hold"/>
                                        <p:tgtEl>
                                          <p:spTgt spid="279556"/>
                                        </p:tgtEl>
                                        <p:attrNameLst>
                                          <p:attrName>ppt_w</p:attrName>
                                        </p:attrNameLst>
                                      </p:cBhvr>
                                      <p:tavLst>
                                        <p:tav tm="0">
                                          <p:val>
                                            <p:strVal val="#ppt_w*0.70"/>
                                          </p:val>
                                        </p:tav>
                                        <p:tav tm="100000">
                                          <p:val>
                                            <p:strVal val="#ppt_w"/>
                                          </p:val>
                                        </p:tav>
                                      </p:tavLst>
                                    </p:anim>
                                    <p:anim calcmode="lin" valueType="num">
                                      <p:cBhvr>
                                        <p:cTn id="8" dur="1000" fill="hold"/>
                                        <p:tgtEl>
                                          <p:spTgt spid="279556"/>
                                        </p:tgtEl>
                                        <p:attrNameLst>
                                          <p:attrName>ppt_h</p:attrName>
                                        </p:attrNameLst>
                                      </p:cBhvr>
                                      <p:tavLst>
                                        <p:tav tm="0">
                                          <p:val>
                                            <p:strVal val="#ppt_h"/>
                                          </p:val>
                                        </p:tav>
                                        <p:tav tm="100000">
                                          <p:val>
                                            <p:strVal val="#ppt_h"/>
                                          </p:val>
                                        </p:tav>
                                      </p:tavLst>
                                    </p:anim>
                                    <p:animEffect transition="in" filter="fade">
                                      <p:cBhvr>
                                        <p:cTn id="9" dur="1000"/>
                                        <p:tgtEl>
                                          <p:spTgt spid="279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9557"/>
                                        </p:tgtEl>
                                        <p:attrNameLst>
                                          <p:attrName>style.visibility</p:attrName>
                                        </p:attrNameLst>
                                      </p:cBhvr>
                                      <p:to>
                                        <p:strVal val="visible"/>
                                      </p:to>
                                    </p:set>
                                    <p:anim calcmode="lin" valueType="num">
                                      <p:cBhvr>
                                        <p:cTn id="14" dur="1000" fill="hold"/>
                                        <p:tgtEl>
                                          <p:spTgt spid="279557"/>
                                        </p:tgtEl>
                                        <p:attrNameLst>
                                          <p:attrName>ppt_w</p:attrName>
                                        </p:attrNameLst>
                                      </p:cBhvr>
                                      <p:tavLst>
                                        <p:tav tm="0">
                                          <p:val>
                                            <p:strVal val="#ppt_w*0.70"/>
                                          </p:val>
                                        </p:tav>
                                        <p:tav tm="100000">
                                          <p:val>
                                            <p:strVal val="#ppt_w"/>
                                          </p:val>
                                        </p:tav>
                                      </p:tavLst>
                                    </p:anim>
                                    <p:anim calcmode="lin" valueType="num">
                                      <p:cBhvr>
                                        <p:cTn id="15" dur="1000" fill="hold"/>
                                        <p:tgtEl>
                                          <p:spTgt spid="279557"/>
                                        </p:tgtEl>
                                        <p:attrNameLst>
                                          <p:attrName>ppt_h</p:attrName>
                                        </p:attrNameLst>
                                      </p:cBhvr>
                                      <p:tavLst>
                                        <p:tav tm="0">
                                          <p:val>
                                            <p:strVal val="#ppt_h"/>
                                          </p:val>
                                        </p:tav>
                                        <p:tav tm="100000">
                                          <p:val>
                                            <p:strVal val="#ppt_h"/>
                                          </p:val>
                                        </p:tav>
                                      </p:tavLst>
                                    </p:anim>
                                    <p:animEffect transition="in" filter="fade">
                                      <p:cBhvr>
                                        <p:cTn id="16" dur="1000"/>
                                        <p:tgtEl>
                                          <p:spTgt spid="279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9558"/>
                                        </p:tgtEl>
                                        <p:attrNameLst>
                                          <p:attrName>style.visibility</p:attrName>
                                        </p:attrNameLst>
                                      </p:cBhvr>
                                      <p:to>
                                        <p:strVal val="visible"/>
                                      </p:to>
                                    </p:set>
                                    <p:anim calcmode="lin" valueType="num">
                                      <p:cBhvr>
                                        <p:cTn id="21" dur="1000" fill="hold"/>
                                        <p:tgtEl>
                                          <p:spTgt spid="279558"/>
                                        </p:tgtEl>
                                        <p:attrNameLst>
                                          <p:attrName>ppt_w</p:attrName>
                                        </p:attrNameLst>
                                      </p:cBhvr>
                                      <p:tavLst>
                                        <p:tav tm="0">
                                          <p:val>
                                            <p:strVal val="#ppt_w*0.70"/>
                                          </p:val>
                                        </p:tav>
                                        <p:tav tm="100000">
                                          <p:val>
                                            <p:strVal val="#ppt_w"/>
                                          </p:val>
                                        </p:tav>
                                      </p:tavLst>
                                    </p:anim>
                                    <p:anim calcmode="lin" valueType="num">
                                      <p:cBhvr>
                                        <p:cTn id="22" dur="1000" fill="hold"/>
                                        <p:tgtEl>
                                          <p:spTgt spid="279558"/>
                                        </p:tgtEl>
                                        <p:attrNameLst>
                                          <p:attrName>ppt_h</p:attrName>
                                        </p:attrNameLst>
                                      </p:cBhvr>
                                      <p:tavLst>
                                        <p:tav tm="0">
                                          <p:val>
                                            <p:strVal val="#ppt_h"/>
                                          </p:val>
                                        </p:tav>
                                        <p:tav tm="100000">
                                          <p:val>
                                            <p:strVal val="#ppt_h"/>
                                          </p:val>
                                        </p:tav>
                                      </p:tavLst>
                                    </p:anim>
                                    <p:animEffect transition="in" filter="fade">
                                      <p:cBhvr>
                                        <p:cTn id="23" dur="1000"/>
                                        <p:tgtEl>
                                          <p:spTgt spid="2795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9559"/>
                                        </p:tgtEl>
                                        <p:attrNameLst>
                                          <p:attrName>style.visibility</p:attrName>
                                        </p:attrNameLst>
                                      </p:cBhvr>
                                      <p:to>
                                        <p:strVal val="visible"/>
                                      </p:to>
                                    </p:set>
                                    <p:anim calcmode="lin" valueType="num">
                                      <p:cBhvr>
                                        <p:cTn id="28" dur="1000" fill="hold"/>
                                        <p:tgtEl>
                                          <p:spTgt spid="279559"/>
                                        </p:tgtEl>
                                        <p:attrNameLst>
                                          <p:attrName>ppt_w</p:attrName>
                                        </p:attrNameLst>
                                      </p:cBhvr>
                                      <p:tavLst>
                                        <p:tav tm="0">
                                          <p:val>
                                            <p:strVal val="#ppt_w*0.70"/>
                                          </p:val>
                                        </p:tav>
                                        <p:tav tm="100000">
                                          <p:val>
                                            <p:strVal val="#ppt_w"/>
                                          </p:val>
                                        </p:tav>
                                      </p:tavLst>
                                    </p:anim>
                                    <p:anim calcmode="lin" valueType="num">
                                      <p:cBhvr>
                                        <p:cTn id="29" dur="1000" fill="hold"/>
                                        <p:tgtEl>
                                          <p:spTgt spid="279559"/>
                                        </p:tgtEl>
                                        <p:attrNameLst>
                                          <p:attrName>ppt_h</p:attrName>
                                        </p:attrNameLst>
                                      </p:cBhvr>
                                      <p:tavLst>
                                        <p:tav tm="0">
                                          <p:val>
                                            <p:strVal val="#ppt_h"/>
                                          </p:val>
                                        </p:tav>
                                        <p:tav tm="100000">
                                          <p:val>
                                            <p:strVal val="#ppt_h"/>
                                          </p:val>
                                        </p:tav>
                                      </p:tavLst>
                                    </p:anim>
                                    <p:animEffect transition="in" filter="fade">
                                      <p:cBhvr>
                                        <p:cTn id="30" dur="1000"/>
                                        <p:tgtEl>
                                          <p:spTgt spid="27955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9560"/>
                                        </p:tgtEl>
                                        <p:attrNameLst>
                                          <p:attrName>style.visibility</p:attrName>
                                        </p:attrNameLst>
                                      </p:cBhvr>
                                      <p:to>
                                        <p:strVal val="visible"/>
                                      </p:to>
                                    </p:set>
                                    <p:anim calcmode="lin" valueType="num">
                                      <p:cBhvr>
                                        <p:cTn id="35" dur="1000" fill="hold"/>
                                        <p:tgtEl>
                                          <p:spTgt spid="279560"/>
                                        </p:tgtEl>
                                        <p:attrNameLst>
                                          <p:attrName>ppt_w</p:attrName>
                                        </p:attrNameLst>
                                      </p:cBhvr>
                                      <p:tavLst>
                                        <p:tav tm="0">
                                          <p:val>
                                            <p:strVal val="#ppt_w*0.70"/>
                                          </p:val>
                                        </p:tav>
                                        <p:tav tm="100000">
                                          <p:val>
                                            <p:strVal val="#ppt_w"/>
                                          </p:val>
                                        </p:tav>
                                      </p:tavLst>
                                    </p:anim>
                                    <p:anim calcmode="lin" valueType="num">
                                      <p:cBhvr>
                                        <p:cTn id="36" dur="1000" fill="hold"/>
                                        <p:tgtEl>
                                          <p:spTgt spid="279560"/>
                                        </p:tgtEl>
                                        <p:attrNameLst>
                                          <p:attrName>ppt_h</p:attrName>
                                        </p:attrNameLst>
                                      </p:cBhvr>
                                      <p:tavLst>
                                        <p:tav tm="0">
                                          <p:val>
                                            <p:strVal val="#ppt_h"/>
                                          </p:val>
                                        </p:tav>
                                        <p:tav tm="100000">
                                          <p:val>
                                            <p:strVal val="#ppt_h"/>
                                          </p:val>
                                        </p:tav>
                                      </p:tavLst>
                                    </p:anim>
                                    <p:animEffect transition="in" filter="fade">
                                      <p:cBhvr>
                                        <p:cTn id="37" dur="1000"/>
                                        <p:tgtEl>
                                          <p:spTgt spid="27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nimBg="1"/>
      <p:bldP spid="279558" grpId="0" animBg="1"/>
      <p:bldP spid="279559" grpId="0" animBg="1"/>
      <p:bldP spid="27956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252064" y="-208883"/>
            <a:ext cx="9753600" cy="1325562"/>
          </a:xfrm>
        </p:spPr>
        <p:txBody>
          <a:bodyPr/>
          <a:lstStyle/>
          <a:p>
            <a:pPr eaLnBrk="1" hangingPunct="1">
              <a:defRPr/>
            </a:pPr>
            <a:r>
              <a:rPr lang="de-CH" b="0" dirty="0" smtClean="0">
                <a:solidFill>
                  <a:srgbClr val="FF3300"/>
                </a:solidFill>
                <a:effectLst>
                  <a:outerShdw blurRad="38100" dist="38100" dir="2700000" algn="tl">
                    <a:srgbClr val="000000">
                      <a:alpha val="43137"/>
                    </a:srgbClr>
                  </a:outerShdw>
                </a:effectLst>
              </a:rPr>
              <a:t>Jesus Christus – die Brücke</a:t>
            </a:r>
            <a:endParaRPr lang="de-DE" b="0" dirty="0" smtClean="0">
              <a:solidFill>
                <a:srgbClr val="FF3300"/>
              </a:solidFill>
              <a:effectLst>
                <a:outerShdw blurRad="38100" dist="38100" dir="2700000" algn="tl">
                  <a:srgbClr val="000000">
                    <a:alpha val="43137"/>
                  </a:srgbClr>
                </a:outerShdw>
              </a:effectLst>
            </a:endParaRPr>
          </a:p>
        </p:txBody>
      </p:sp>
      <p:sp>
        <p:nvSpPr>
          <p:cNvPr id="280579" name="Rectangle 3"/>
          <p:cNvSpPr>
            <a:spLocks noGrp="1" noChangeArrowheads="1"/>
          </p:cNvSpPr>
          <p:nvPr>
            <p:ph type="body" idx="1"/>
          </p:nvPr>
        </p:nvSpPr>
        <p:spPr/>
        <p:txBody>
          <a:bodyPr/>
          <a:lstStyle/>
          <a:p>
            <a:pPr algn="ctr" eaLnBrk="1" hangingPunct="1">
              <a:buFont typeface="Wingdings" panose="05000000000000000000" pitchFamily="2" charset="2"/>
              <a:buNone/>
              <a:defRPr/>
            </a:pPr>
            <a:r>
              <a:rPr lang="de-CH" sz="7198"/>
              <a:t>Gott</a:t>
            </a:r>
          </a:p>
          <a:p>
            <a:pPr algn="ctr" eaLnBrk="1" hangingPunct="1">
              <a:buFont typeface="Wingdings" panose="05000000000000000000" pitchFamily="2" charset="2"/>
              <a:buNone/>
              <a:defRPr/>
            </a:pPr>
            <a:r>
              <a:rPr lang="de-CH" sz="2799"/>
              <a:t>------------------------------------------------</a:t>
            </a:r>
          </a:p>
          <a:p>
            <a:pPr algn="ctr" eaLnBrk="1" hangingPunct="1">
              <a:buFont typeface="Wingdings" panose="05000000000000000000" pitchFamily="2" charset="2"/>
              <a:buNone/>
              <a:defRPr/>
            </a:pPr>
            <a:endParaRPr lang="de-CH" sz="2799"/>
          </a:p>
          <a:p>
            <a:pPr algn="ctr" eaLnBrk="1" hangingPunct="1">
              <a:buFont typeface="Wingdings" panose="05000000000000000000" pitchFamily="2" charset="2"/>
              <a:buNone/>
              <a:defRPr/>
            </a:pPr>
            <a:r>
              <a:rPr lang="de-CH" sz="2799"/>
              <a:t>-------------------------------------------------</a:t>
            </a:r>
          </a:p>
          <a:p>
            <a:pPr algn="ctr" eaLnBrk="1" hangingPunct="1">
              <a:buFont typeface="Wingdings" panose="05000000000000000000" pitchFamily="2" charset="2"/>
              <a:buNone/>
              <a:defRPr/>
            </a:pPr>
            <a:r>
              <a:rPr lang="de-CH" sz="7198"/>
              <a:t>Mensch</a:t>
            </a:r>
            <a:endParaRPr lang="de-DE" sz="7198"/>
          </a:p>
        </p:txBody>
      </p:sp>
      <p:sp>
        <p:nvSpPr>
          <p:cNvPr id="280580" name="Line 4"/>
          <p:cNvSpPr>
            <a:spLocks noChangeShapeType="1"/>
          </p:cNvSpPr>
          <p:nvPr/>
        </p:nvSpPr>
        <p:spPr bwMode="auto">
          <a:xfrm>
            <a:off x="6382444" y="3068960"/>
            <a:ext cx="0" cy="17283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 name="Textfeld 4"/>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6" name="Textfeld 5"/>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4148990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0580"/>
                                        </p:tgtEl>
                                        <p:attrNameLst>
                                          <p:attrName>style.visibility</p:attrName>
                                        </p:attrNameLst>
                                      </p:cBhvr>
                                      <p:to>
                                        <p:strVal val="visible"/>
                                      </p:to>
                                    </p:set>
                                    <p:anim calcmode="lin" valueType="num">
                                      <p:cBhvr>
                                        <p:cTn id="7" dur="1000" fill="hold"/>
                                        <p:tgtEl>
                                          <p:spTgt spid="280580"/>
                                        </p:tgtEl>
                                        <p:attrNameLst>
                                          <p:attrName>ppt_w</p:attrName>
                                        </p:attrNameLst>
                                      </p:cBhvr>
                                      <p:tavLst>
                                        <p:tav tm="0">
                                          <p:val>
                                            <p:strVal val="#ppt_w*0.70"/>
                                          </p:val>
                                        </p:tav>
                                        <p:tav tm="100000">
                                          <p:val>
                                            <p:strVal val="#ppt_w"/>
                                          </p:val>
                                        </p:tav>
                                      </p:tavLst>
                                    </p:anim>
                                    <p:anim calcmode="lin" valueType="num">
                                      <p:cBhvr>
                                        <p:cTn id="8" dur="1000" fill="hold"/>
                                        <p:tgtEl>
                                          <p:spTgt spid="280580"/>
                                        </p:tgtEl>
                                        <p:attrNameLst>
                                          <p:attrName>ppt_h</p:attrName>
                                        </p:attrNameLst>
                                      </p:cBhvr>
                                      <p:tavLst>
                                        <p:tav tm="0">
                                          <p:val>
                                            <p:strVal val="#ppt_h"/>
                                          </p:val>
                                        </p:tav>
                                        <p:tav tm="100000">
                                          <p:val>
                                            <p:strVal val="#ppt_h"/>
                                          </p:val>
                                        </p:tav>
                                      </p:tavLst>
                                    </p:anim>
                                    <p:animEffect transition="in" filter="fade">
                                      <p:cBhvr>
                                        <p:cTn id="9" dur="10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Vor 2000 </a:t>
            </a:r>
            <a:r>
              <a:rPr lang="fr-FR" dirty="0" err="1" smtClean="0">
                <a:solidFill>
                  <a:schemeClr val="accent3"/>
                </a:solidFill>
                <a:effectLst>
                  <a:outerShdw blurRad="38100" dist="38100" dir="2700000" algn="tl">
                    <a:srgbClr val="000000">
                      <a:alpha val="43137"/>
                    </a:srgbClr>
                  </a:outerShdw>
                </a:effectLst>
                <a:latin typeface="Verdana" pitchFamily="34" charset="0"/>
              </a:rPr>
              <a:t>Jahren</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5" descr="435px-First_century_palestine">
            <a:hlinkClick r:id="rId3"/>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920876" y="1341439"/>
            <a:ext cx="3608387" cy="4967287"/>
          </a:xfrm>
        </p:spPr>
      </p:pic>
      <p:sp>
        <p:nvSpPr>
          <p:cNvPr id="7" name="Line 6"/>
          <p:cNvSpPr>
            <a:spLocks noChangeShapeType="1"/>
          </p:cNvSpPr>
          <p:nvPr/>
        </p:nvSpPr>
        <p:spPr bwMode="auto">
          <a:xfrm flipH="1" flipV="1">
            <a:off x="3594100" y="4286250"/>
            <a:ext cx="2286000" cy="5715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 name="Rectangle 9"/>
          <p:cNvSpPr>
            <a:spLocks noGrp="1" noChangeArrowheads="1"/>
          </p:cNvSpPr>
          <p:nvPr>
            <p:ph type="body" sz="half" idx="2"/>
          </p:nvPr>
        </p:nvSpPr>
        <p:spPr>
          <a:xfrm>
            <a:off x="5878512" y="1600200"/>
            <a:ext cx="5544492" cy="4495800"/>
          </a:xfrm>
        </p:spPr>
        <p:txBody>
          <a:bodyPr>
            <a:normAutofit/>
          </a:bodyPr>
          <a:lstStyle/>
          <a:p>
            <a:pPr eaLnBrk="1" hangingPunct="1"/>
            <a:r>
              <a:rPr lang="de-CH" altLang="de-DE" sz="2800" dirty="0" smtClean="0">
                <a:effectLst>
                  <a:outerShdw blurRad="38100" dist="38100" dir="2700000" algn="tl">
                    <a:srgbClr val="000000">
                      <a:alpha val="43137"/>
                    </a:srgbClr>
                  </a:outerShdw>
                </a:effectLst>
              </a:rPr>
              <a:t>Israel unter König Herodes</a:t>
            </a:r>
          </a:p>
          <a:p>
            <a:pPr eaLnBrk="1" hangingPunct="1"/>
            <a:r>
              <a:rPr lang="de-CH" altLang="de-DE" sz="2800" dirty="0" smtClean="0">
                <a:effectLst>
                  <a:outerShdw blurRad="38100" dist="38100" dir="2700000" algn="tl">
                    <a:srgbClr val="000000">
                      <a:alpha val="43137"/>
                    </a:srgbClr>
                  </a:outerShdw>
                </a:effectLst>
              </a:rPr>
              <a:t>Grosse Teile von Syrien und Jordanien gehörten dazu.</a:t>
            </a:r>
          </a:p>
          <a:p>
            <a:pPr eaLnBrk="1" hangingPunct="1"/>
            <a:r>
              <a:rPr lang="de-CH" altLang="de-DE" sz="2800" dirty="0" smtClean="0">
                <a:effectLst>
                  <a:outerShdw blurRad="38100" dist="38100" dir="2700000" algn="tl">
                    <a:srgbClr val="000000">
                      <a:alpha val="43137"/>
                    </a:srgbClr>
                  </a:outerShdw>
                </a:effectLst>
              </a:rPr>
              <a:t>Das ganze </a:t>
            </a:r>
            <a:r>
              <a:rPr lang="de-CH" altLang="de-DE" sz="2800" dirty="0" smtClean="0">
                <a:solidFill>
                  <a:srgbClr val="00FF00"/>
                </a:solidFill>
                <a:effectLst>
                  <a:outerShdw blurRad="38100" dist="38100" dir="2700000" algn="tl">
                    <a:srgbClr val="000000">
                      <a:alpha val="43137"/>
                    </a:srgbClr>
                  </a:outerShdw>
                </a:effectLst>
              </a:rPr>
              <a:t>Westjordanland </a:t>
            </a:r>
            <a:r>
              <a:rPr lang="de-CH" altLang="de-DE" sz="2800" dirty="0" smtClean="0">
                <a:effectLst>
                  <a:outerShdw blurRad="38100" dist="38100" dir="2700000" algn="tl">
                    <a:srgbClr val="000000">
                      <a:alpha val="43137"/>
                    </a:srgbClr>
                  </a:outerShdw>
                </a:effectLst>
              </a:rPr>
              <a:t>gehörte dazu.</a:t>
            </a:r>
            <a:endParaRPr lang="de-DE" altLang="de-DE" sz="2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1405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487100" y="261473"/>
            <a:ext cx="10462437" cy="767885"/>
          </a:xfrm>
        </p:spPr>
        <p:txBody>
          <a:bodyPr/>
          <a:lstStyle/>
          <a:p>
            <a:r>
              <a:rPr lang="de-DE" dirty="0" smtClean="0">
                <a:solidFill>
                  <a:schemeClr val="tx2"/>
                </a:solidFill>
              </a:rPr>
              <a:t>Bildquellen und Lizenzen</a:t>
            </a:r>
            <a:endParaRPr lang="de-DE" dirty="0">
              <a:solidFill>
                <a:schemeClr val="tx2"/>
              </a:solidFill>
            </a:endParaRPr>
          </a:p>
        </p:txBody>
      </p:sp>
      <p:sp>
        <p:nvSpPr>
          <p:cNvPr id="4" name="Rectangle 2"/>
          <p:cNvSpPr txBox="1">
            <a:spLocks noChangeArrowheads="1"/>
          </p:cNvSpPr>
          <p:nvPr/>
        </p:nvSpPr>
        <p:spPr>
          <a:xfrm>
            <a:off x="1583086" y="1221330"/>
            <a:ext cx="8926667" cy="5218319"/>
          </a:xfrm>
          <a:prstGeom prst="rect">
            <a:avLst/>
          </a:prstGeom>
        </p:spPr>
        <p:txBody>
          <a:bodyPr vert="horz" wrap="square" lIns="121888" tIns="60944" rIns="121888" bIns="60944"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latin typeface="Calibri" pitchFamily="34" charset="0"/>
              </a:rPr>
              <a:t>GNU 1.2 or later </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err="1">
                <a:latin typeface="Calibri" pitchFamily="34" charset="0"/>
              </a:rPr>
              <a:t>Genaue</a:t>
            </a:r>
            <a:r>
              <a:rPr lang="en-GB" sz="2399" dirty="0">
                <a:latin typeface="Calibri" pitchFamily="34" charset="0"/>
              </a:rPr>
              <a:t> Information </a:t>
            </a:r>
            <a:r>
              <a:rPr lang="en-GB" sz="2399" dirty="0" err="1">
                <a:latin typeface="Calibri" pitchFamily="34" charset="0"/>
              </a:rPr>
              <a:t>zur</a:t>
            </a:r>
            <a:r>
              <a:rPr lang="en-GB" sz="2399" dirty="0">
                <a:latin typeface="Calibri" pitchFamily="34" charset="0"/>
              </a:rPr>
              <a:t> </a:t>
            </a:r>
            <a:r>
              <a:rPr lang="en-GB" sz="2399" dirty="0" err="1">
                <a:latin typeface="Calibri" pitchFamily="34" charset="0"/>
              </a:rPr>
              <a:t>Lizenz</a:t>
            </a:r>
            <a:r>
              <a:rPr lang="en-GB" sz="2399" dirty="0">
                <a:latin typeface="Calibri" pitchFamily="34" charset="0"/>
              </a:rPr>
              <a:t> GNU FDL:</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latin typeface="Calibri" pitchFamily="34" charset="0"/>
              </a:rPr>
              <a:t>http://en.wikipedia.org/wiki/Wikipedia:Text </a:t>
            </a:r>
            <a:r>
              <a:rPr lang="en-GB" sz="2399" dirty="0" err="1" smtClean="0">
                <a:latin typeface="Calibri" pitchFamily="34" charset="0"/>
              </a:rPr>
              <a:t>of_the_GNU_Free_Documentation_License</a:t>
            </a:r>
            <a:endParaRPr lang="en-GB" sz="2399" dirty="0">
              <a:latin typeface="Calibri" pitchFamily="34" charset="0"/>
            </a:endParaRP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latin typeface="Calibri" pitchFamily="34" charset="0"/>
              </a:rPr>
              <a:t>FB = </a:t>
            </a:r>
            <a:r>
              <a:rPr lang="en-GB" sz="2399" dirty="0" err="1">
                <a:latin typeface="Calibri" pitchFamily="34" charset="0"/>
              </a:rPr>
              <a:t>Freies</a:t>
            </a:r>
            <a:r>
              <a:rPr lang="en-GB" sz="2399" dirty="0">
                <a:latin typeface="Calibri" pitchFamily="34" charset="0"/>
              </a:rPr>
              <a:t> </a:t>
            </a:r>
            <a:r>
              <a:rPr lang="en-GB" sz="2399" dirty="0" err="1">
                <a:latin typeface="Calibri" pitchFamily="34" charset="0"/>
              </a:rPr>
              <a:t>Bild</a:t>
            </a:r>
            <a:r>
              <a:rPr lang="en-GB" sz="2399" dirty="0">
                <a:latin typeface="Calibri" pitchFamily="34" charset="0"/>
              </a:rPr>
              <a:t> (public domain)</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latin typeface="Calibri" pitchFamily="34" charset="0"/>
              </a:rPr>
              <a:t>RL = Roger </a:t>
            </a:r>
            <a:r>
              <a:rPr lang="en-GB" sz="2399" dirty="0" err="1">
                <a:latin typeface="Calibri" pitchFamily="34" charset="0"/>
              </a:rPr>
              <a:t>Liebi</a:t>
            </a:r>
            <a:r>
              <a:rPr lang="en-GB" sz="2399" dirty="0">
                <a:latin typeface="Calibri" pitchFamily="34" charset="0"/>
              </a:rPr>
              <a:t>; EL = Elda </a:t>
            </a:r>
            <a:r>
              <a:rPr lang="en-GB" sz="2399" dirty="0" err="1">
                <a:latin typeface="Calibri" pitchFamily="34" charset="0"/>
              </a:rPr>
              <a:t>Liebi</a:t>
            </a:r>
            <a:endParaRPr lang="en-GB" sz="2399" dirty="0">
              <a:latin typeface="Calibri" pitchFamily="34" charset="0"/>
            </a:endParaRP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err="1">
                <a:latin typeface="Calibri" pitchFamily="34" charset="0"/>
              </a:rPr>
              <a:t>Bibelzitate</a:t>
            </a:r>
            <a:r>
              <a:rPr lang="en-GB" sz="2399" dirty="0">
                <a:latin typeface="Calibri" pitchFamily="34" charset="0"/>
              </a:rPr>
              <a:t>: </a:t>
            </a:r>
            <a:r>
              <a:rPr lang="en-GB" sz="2399" dirty="0" err="1">
                <a:latin typeface="Calibri" pitchFamily="34" charset="0"/>
              </a:rPr>
              <a:t>Elberfelder</a:t>
            </a:r>
            <a:r>
              <a:rPr lang="en-GB" sz="2399" dirty="0">
                <a:latin typeface="Calibri" pitchFamily="34" charset="0"/>
              </a:rPr>
              <a:t> 1905 (</a:t>
            </a:r>
            <a:r>
              <a:rPr lang="en-GB" sz="2399" dirty="0" err="1">
                <a:latin typeface="Calibri" pitchFamily="34" charset="0"/>
              </a:rPr>
              <a:t>leicht</a:t>
            </a:r>
            <a:r>
              <a:rPr lang="en-GB" sz="2399" dirty="0">
                <a:latin typeface="Calibri" pitchFamily="34" charset="0"/>
              </a:rPr>
              <a:t> rev. von RL)</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t>Matthias Hempel </a:t>
            </a:r>
            <a:r>
              <a:rPr lang="en-GB" sz="2399" dirty="0">
                <a:sym typeface="Wingdings" panose="05000000000000000000" pitchFamily="2" charset="2"/>
              </a:rPr>
              <a:t> </a:t>
            </a:r>
            <a:r>
              <a:rPr lang="en-US" sz="2399" dirty="0"/>
              <a:t>Matthias Hempel, </a:t>
            </a:r>
            <a:r>
              <a:rPr lang="en-US" sz="2399" dirty="0" err="1"/>
              <a:t>Kultur</a:t>
            </a:r>
            <a:r>
              <a:rPr lang="en-US" sz="2399" dirty="0"/>
              <a:t>- und </a:t>
            </a:r>
            <a:r>
              <a:rPr lang="en-US" sz="2399" dirty="0" err="1"/>
              <a:t>Begegnungszentrum</a:t>
            </a:r>
            <a:r>
              <a:rPr lang="en-US" sz="2399" dirty="0"/>
              <a:t> DE-Reichenbach</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endParaRPr lang="en-US" sz="2399" dirty="0">
              <a:effectLst>
                <a:outerShdw blurRad="38100" dist="38100" dir="2700000" algn="tl">
                  <a:srgbClr val="000000">
                    <a:alpha val="43137"/>
                  </a:srgbClr>
                </a:outerShdw>
              </a:effectLst>
            </a:endParaRP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endParaRPr lang="en-GB" sz="2399" dirty="0">
              <a:effectLst>
                <a:outerShdw blurRad="38100" dist="38100" dir="2700000" algn="tl">
                  <a:srgbClr val="000000">
                    <a:alpha val="43137"/>
                  </a:srgbClr>
                </a:outerShdw>
              </a:effectLst>
              <a:latin typeface="Calibri" pitchFamily="34" charset="0"/>
            </a:endParaRP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endParaRPr lang="en-GB" sz="2399" dirty="0">
              <a:latin typeface="Arial" charset="0"/>
            </a:endParaRPr>
          </a:p>
        </p:txBody>
      </p:sp>
      <p:sp>
        <p:nvSpPr>
          <p:cNvPr id="8" name="Rectangle 3"/>
          <p:cNvSpPr txBox="1">
            <a:spLocks noChangeArrowheads="1"/>
          </p:cNvSpPr>
          <p:nvPr/>
        </p:nvSpPr>
        <p:spPr>
          <a:xfrm>
            <a:off x="1692695" y="5060756"/>
            <a:ext cx="9968886" cy="172774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de-CH" sz="2399" dirty="0">
                <a:latin typeface="+mj-lt"/>
              </a:rPr>
              <a:t>Genaue Information zur Lizenz Creative </a:t>
            </a:r>
            <a:r>
              <a:rPr lang="de-CH" sz="2399" dirty="0" err="1">
                <a:latin typeface="+mj-lt"/>
              </a:rPr>
              <a:t>Commons</a:t>
            </a:r>
            <a:r>
              <a:rPr lang="de-CH" sz="2399" dirty="0">
                <a:latin typeface="+mj-lt"/>
              </a:rPr>
              <a:t>:</a:t>
            </a:r>
          </a:p>
          <a:p>
            <a:pPr>
              <a:defRPr/>
            </a:pPr>
            <a:r>
              <a:rPr lang="de-DE" sz="2399" dirty="0">
                <a:solidFill>
                  <a:schemeClr val="hlink"/>
                </a:solidFill>
                <a:latin typeface="+mj-lt"/>
              </a:rPr>
              <a:t>http://en.wikipedia.org/wiki/Creative_Commons</a:t>
            </a:r>
          </a:p>
          <a:p>
            <a:pPr>
              <a:defRPr/>
            </a:pPr>
            <a:endParaRPr lang="de-DE" sz="2666" dirty="0">
              <a:solidFill>
                <a:schemeClr val="bg1"/>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31859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a:t>
            </a:r>
            <a:r>
              <a:rPr lang="fr-FR" dirty="0" err="1" smtClean="0">
                <a:solidFill>
                  <a:schemeClr val="accent3"/>
                </a:solidFill>
                <a:effectLst>
                  <a:outerShdw blurRad="38100" dist="38100" dir="2700000" algn="tl">
                    <a:srgbClr val="000000">
                      <a:alpha val="43137"/>
                    </a:srgbClr>
                  </a:outerShdw>
                </a:effectLst>
                <a:latin typeface="Verdana" pitchFamily="34" charset="0"/>
              </a:rPr>
              <a:t>Messias</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Jesus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6" name="Rectangle 3"/>
          <p:cNvSpPr>
            <a:spLocks noGrp="1" noChangeArrowheads="1"/>
          </p:cNvSpPr>
          <p:nvPr>
            <p:ph type="body" sz="half" idx="1"/>
          </p:nvPr>
        </p:nvSpPr>
        <p:spPr>
          <a:xfrm>
            <a:off x="1308185" y="1412776"/>
            <a:ext cx="4066147" cy="5184775"/>
          </a:xfrm>
        </p:spPr>
        <p:txBody>
          <a:bodyPr/>
          <a:lstStyle/>
          <a:p>
            <a:pPr eaLnBrk="1" hangingPunct="1">
              <a:defRPr/>
            </a:pPr>
            <a:r>
              <a:rPr lang="de-DE" altLang="de-DE" sz="2800" dirty="0" smtClean="0">
                <a:effectLst>
                  <a:outerShdw blurRad="38100" dist="38100" dir="2700000" algn="tl">
                    <a:srgbClr val="000000">
                      <a:alpha val="43137"/>
                    </a:srgbClr>
                  </a:outerShdw>
                </a:effectLst>
              </a:rPr>
              <a:t>Jesus Christus erfüllte durch sein Kommen vor 2000 Jahren über </a:t>
            </a:r>
            <a:r>
              <a:rPr lang="de-DE" altLang="de-DE" sz="2800" dirty="0" smtClean="0">
                <a:solidFill>
                  <a:srgbClr val="C00000"/>
                </a:solidFill>
                <a:effectLst>
                  <a:outerShdw blurRad="38100" dist="38100" dir="2700000" algn="tl">
                    <a:srgbClr val="000000">
                      <a:alpha val="43137"/>
                    </a:srgbClr>
                  </a:outerShdw>
                </a:effectLst>
              </a:rPr>
              <a:t>300 Prophezeiungen</a:t>
            </a:r>
            <a:r>
              <a:rPr lang="de-DE" altLang="de-DE" sz="2800" dirty="0" smtClean="0">
                <a:solidFill>
                  <a:srgbClr val="00FF00"/>
                </a:solidFill>
                <a:effectLst>
                  <a:outerShdw blurRad="38100" dist="38100" dir="2700000" algn="tl">
                    <a:srgbClr val="000000">
                      <a:alpha val="43137"/>
                    </a:srgbClr>
                  </a:outerShdw>
                </a:effectLst>
              </a:rPr>
              <a:t> </a:t>
            </a:r>
            <a:r>
              <a:rPr lang="de-DE" altLang="de-DE" sz="2800" dirty="0" smtClean="0">
                <a:effectLst>
                  <a:outerShdw blurRad="38100" dist="38100" dir="2700000" algn="tl">
                    <a:srgbClr val="000000">
                      <a:alpha val="43137"/>
                    </a:srgbClr>
                  </a:outerShdw>
                </a:effectLst>
              </a:rPr>
              <a:t>aus dem AT über den Messias (= der </a:t>
            </a:r>
            <a:r>
              <a:rPr lang="de-DE" altLang="de-DE" sz="2800" dirty="0" err="1" smtClean="0">
                <a:effectLst>
                  <a:outerShdw blurRad="38100" dist="38100" dir="2700000" algn="tl">
                    <a:srgbClr val="000000">
                      <a:alpha val="43137"/>
                    </a:srgbClr>
                  </a:outerShdw>
                </a:effectLst>
              </a:rPr>
              <a:t>verheissene</a:t>
            </a:r>
            <a:r>
              <a:rPr lang="de-DE" altLang="de-DE" sz="2800" dirty="0" smtClean="0">
                <a:effectLst>
                  <a:outerShdw blurRad="38100" dist="38100" dir="2700000" algn="tl">
                    <a:srgbClr val="000000">
                      <a:alpha val="43137"/>
                    </a:srgbClr>
                  </a:outerShdw>
                </a:effectLst>
              </a:rPr>
              <a:t> Erlöser).</a:t>
            </a:r>
          </a:p>
          <a:p>
            <a:pPr eaLnBrk="1" hangingPunct="1">
              <a:defRPr/>
            </a:pPr>
            <a:r>
              <a:rPr lang="de-CH" altLang="de-DE" sz="2800" dirty="0" smtClean="0">
                <a:effectLst>
                  <a:outerShdw blurRad="38100" dist="38100" dir="2700000" algn="tl">
                    <a:srgbClr val="000000">
                      <a:alpha val="43137"/>
                    </a:srgbClr>
                  </a:outerShdw>
                </a:effectLst>
              </a:rPr>
              <a:t>Prophetie: Der Messias wird abgelehnt. </a:t>
            </a:r>
            <a:r>
              <a:rPr lang="de-CH" altLang="de-DE" sz="2800" dirty="0" smtClean="0">
                <a:effectLst>
                  <a:outerShdw blurRad="38100" dist="38100" dir="2700000" algn="tl">
                    <a:srgbClr val="000000">
                      <a:alpha val="43137"/>
                    </a:srgbClr>
                  </a:outerShdw>
                </a:effectLst>
                <a:sym typeface="Wingdings" panose="05000000000000000000" pitchFamily="2" charset="2"/>
              </a:rPr>
              <a:t> </a:t>
            </a:r>
            <a:r>
              <a:rPr lang="de-CH" altLang="de-DE" sz="2800" dirty="0" smtClean="0">
                <a:effectLst>
                  <a:outerShdw blurRad="38100" dist="38100" dir="2700000" algn="tl">
                    <a:srgbClr val="000000">
                      <a:alpha val="43137"/>
                    </a:srgbClr>
                  </a:outerShdw>
                </a:effectLst>
              </a:rPr>
              <a:t>Das jüdische Volk verliert sein Land.</a:t>
            </a:r>
            <a:endParaRPr lang="de-DE" altLang="de-DE" sz="2800" dirty="0" smtClean="0">
              <a:effectLst>
                <a:outerShdw blurRad="38100" dist="38100" dir="2700000" algn="tl">
                  <a:srgbClr val="000000">
                    <a:alpha val="43137"/>
                  </a:srgb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339" y="1476727"/>
            <a:ext cx="6494681" cy="3574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5628665" y="5301208"/>
            <a:ext cx="6312355" cy="646331"/>
          </a:xfrm>
          <a:prstGeom prst="rect">
            <a:avLst/>
          </a:prstGeom>
          <a:noFill/>
          <a:ln w="9525">
            <a:noFill/>
            <a:miter lim="800000"/>
            <a:headEnd/>
            <a:tailEnd/>
          </a:ln>
        </p:spPr>
        <p:txBody>
          <a:bodyPr wrap="square">
            <a:spAutoFit/>
          </a:bodyPr>
          <a:lstStyle/>
          <a:p>
            <a:pPr algn="ctr">
              <a:defRPr/>
            </a:pPr>
            <a:r>
              <a:rPr lang="de-DE" dirty="0">
                <a:effectLst>
                  <a:outerShdw blurRad="38100" dist="38100" dir="2700000" algn="tl">
                    <a:srgbClr val="000000">
                      <a:alpha val="43137"/>
                    </a:srgbClr>
                  </a:outerShdw>
                </a:effectLst>
                <a:latin typeface="Arial" charset="0"/>
                <a:cs typeface="Arial" charset="0"/>
              </a:rPr>
              <a:t>Der Golgatha-Felsen, vor den Stadtmauern </a:t>
            </a:r>
            <a:r>
              <a:rPr lang="de-DE" dirty="0" smtClean="0">
                <a:effectLst>
                  <a:outerShdw blurRad="38100" dist="38100" dir="2700000" algn="tl">
                    <a:srgbClr val="000000">
                      <a:alpha val="43137"/>
                    </a:srgbClr>
                  </a:outerShdw>
                </a:effectLst>
                <a:latin typeface="Arial" charset="0"/>
                <a:cs typeface="Arial" charset="0"/>
              </a:rPr>
              <a:t>von Jerusalem: </a:t>
            </a:r>
            <a:r>
              <a:rPr lang="de-CH" dirty="0" smtClean="0">
                <a:effectLst>
                  <a:outerShdw blurRad="38100" dist="38100" dir="2700000" algn="tl">
                    <a:srgbClr val="000000">
                      <a:alpha val="43137"/>
                    </a:srgbClr>
                  </a:outerShdw>
                </a:effectLst>
                <a:latin typeface="Arial" charset="0"/>
                <a:cs typeface="Arial" charset="0"/>
              </a:rPr>
              <a:t>Dort </a:t>
            </a:r>
            <a:r>
              <a:rPr lang="de-CH" dirty="0">
                <a:effectLst>
                  <a:outerShdw blurRad="38100" dist="38100" dir="2700000" algn="tl">
                    <a:srgbClr val="000000">
                      <a:alpha val="43137"/>
                    </a:srgbClr>
                  </a:outerShdw>
                </a:effectLst>
                <a:latin typeface="Arial" charset="0"/>
                <a:cs typeface="Arial" charset="0"/>
              </a:rPr>
              <a:t>starb Jesus </a:t>
            </a:r>
            <a:r>
              <a:rPr lang="de-CH" dirty="0" smtClean="0">
                <a:effectLst>
                  <a:outerShdw blurRad="38100" dist="38100" dir="2700000" algn="tl">
                    <a:srgbClr val="000000">
                      <a:alpha val="43137"/>
                    </a:srgbClr>
                  </a:outerShdw>
                </a:effectLst>
                <a:latin typeface="Arial" charset="0"/>
                <a:cs typeface="Arial" charset="0"/>
              </a:rPr>
              <a:t>Christus!</a:t>
            </a:r>
            <a:endParaRPr lang="de-DE" dirty="0">
              <a:effectLst>
                <a:outerShdw blurRad="38100" dist="38100" dir="2700000" algn="tl">
                  <a:srgbClr val="000000">
                    <a:alpha val="43137"/>
                  </a:srgbClr>
                </a:outerShdw>
              </a:effectLst>
              <a:latin typeface="Arial" charset="0"/>
              <a:cs typeface="Arial" charset="0"/>
            </a:endParaRPr>
          </a:p>
        </p:txBody>
      </p:sp>
      <p:sp>
        <p:nvSpPr>
          <p:cNvPr id="9" name="Text Box 5"/>
          <p:cNvSpPr txBox="1">
            <a:spLocks noChangeArrowheads="1"/>
          </p:cNvSpPr>
          <p:nvPr/>
        </p:nvSpPr>
        <p:spPr bwMode="auto">
          <a:xfrm>
            <a:off x="9256156" y="1199728"/>
            <a:ext cx="25202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dirty="0" err="1">
                <a:latin typeface="Garamond" panose="02020404030301010803" pitchFamily="18" charset="0"/>
              </a:rPr>
              <a:t>Holyland</a:t>
            </a:r>
            <a:r>
              <a:rPr lang="de-DE" altLang="de-DE" sz="1200" dirty="0">
                <a:latin typeface="Garamond" panose="02020404030301010803" pitchFamily="18" charset="0"/>
              </a:rPr>
              <a:t> Corp. Jerusalem  / </a:t>
            </a:r>
            <a:r>
              <a:rPr lang="de-DE" altLang="de-DE" sz="1200" dirty="0" smtClean="0">
                <a:latin typeface="Garamond" panose="02020404030301010803" pitchFamily="18" charset="0"/>
              </a:rPr>
              <a:t>RL</a:t>
            </a:r>
            <a:endParaRPr lang="de-DE" altLang="de-DE" sz="1200" dirty="0">
              <a:latin typeface="Garamond" panose="02020404030301010803" pitchFamily="18" charset="0"/>
            </a:endParaRPr>
          </a:p>
        </p:txBody>
      </p:sp>
      <p:sp>
        <p:nvSpPr>
          <p:cNvPr id="10" name="Line 6"/>
          <p:cNvSpPr>
            <a:spLocks noChangeShapeType="1"/>
          </p:cNvSpPr>
          <p:nvPr/>
        </p:nvSpPr>
        <p:spPr bwMode="auto">
          <a:xfrm>
            <a:off x="8110636" y="3356992"/>
            <a:ext cx="288032" cy="3003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extLst>
      <p:ext uri="{BB962C8B-B14F-4D97-AF65-F5344CB8AC3E}">
        <p14:creationId xmlns:p14="http://schemas.microsoft.com/office/powerpoint/2010/main" val="31541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1343083" y="1458305"/>
            <a:ext cx="4247272" cy="4031398"/>
          </a:xfrm>
        </p:spPr>
        <p:txBody>
          <a:bodyPr>
            <a:noAutofit/>
          </a:bodyPr>
          <a:lstStyle/>
          <a:p>
            <a:pPr>
              <a:defRPr/>
            </a:pPr>
            <a:r>
              <a:rPr lang="de-DE" sz="2800" dirty="0">
                <a:effectLst>
                  <a:outerShdw blurRad="38100" dist="38100" dir="2700000" algn="tl">
                    <a:srgbClr val="000000">
                      <a:alpha val="43137"/>
                    </a:srgbClr>
                  </a:outerShdw>
                </a:effectLst>
              </a:rPr>
              <a:t>Daniel 9,26a:</a:t>
            </a:r>
            <a:r>
              <a:rPr lang="de-DE" sz="2800" dirty="0">
                <a:solidFill>
                  <a:srgbClr val="FFCC00"/>
                </a:solidFill>
                <a:effectLst>
                  <a:outerShdw blurRad="38100" dist="38100" dir="2700000" algn="tl">
                    <a:srgbClr val="000000">
                      <a:alpha val="43137"/>
                    </a:srgbClr>
                  </a:outerShdw>
                </a:effectLst>
              </a:rPr>
              <a:t> </a:t>
            </a:r>
          </a:p>
          <a:p>
            <a:pPr>
              <a:defRPr/>
            </a:pPr>
            <a:r>
              <a:rPr lang="de-DE" sz="2800" dirty="0" smtClean="0">
                <a:solidFill>
                  <a:schemeClr val="tx2"/>
                </a:solidFill>
                <a:effectLst>
                  <a:outerShdw blurRad="38100" dist="38100" dir="2700000" algn="tl">
                    <a:srgbClr val="000000">
                      <a:alpha val="43137"/>
                    </a:srgbClr>
                  </a:outerShdw>
                </a:effectLst>
              </a:rPr>
              <a:t>… </a:t>
            </a:r>
            <a:r>
              <a:rPr lang="de-DE" sz="2800" dirty="0">
                <a:solidFill>
                  <a:schemeClr val="tx2"/>
                </a:solidFill>
                <a:effectLst>
                  <a:outerShdw blurRad="38100" dist="38100" dir="2700000" algn="tl">
                    <a:srgbClr val="000000">
                      <a:alpha val="43137"/>
                    </a:srgbClr>
                  </a:outerShdw>
                </a:effectLst>
              </a:rPr>
              <a:t>der </a:t>
            </a:r>
            <a:r>
              <a:rPr lang="de-DE" sz="2800" dirty="0" smtClean="0">
                <a:solidFill>
                  <a:schemeClr val="tx2"/>
                </a:solidFill>
                <a:effectLst>
                  <a:outerShdw blurRad="38100" dist="38100" dir="2700000" algn="tl">
                    <a:srgbClr val="000000">
                      <a:alpha val="43137"/>
                    </a:srgbClr>
                  </a:outerShdw>
                </a:effectLst>
              </a:rPr>
              <a:t>Messias wird </a:t>
            </a:r>
            <a:r>
              <a:rPr lang="de-DE" sz="2800" dirty="0" smtClean="0">
                <a:solidFill>
                  <a:schemeClr val="accent6"/>
                </a:solidFill>
                <a:effectLst>
                  <a:outerShdw blurRad="38100" dist="38100" dir="2700000" algn="tl">
                    <a:srgbClr val="000000">
                      <a:alpha val="43137"/>
                    </a:srgbClr>
                  </a:outerShdw>
                </a:effectLst>
              </a:rPr>
              <a:t>ausgerottet werden  </a:t>
            </a:r>
            <a:r>
              <a:rPr lang="de-DE" sz="2800" dirty="0" smtClean="0">
                <a:solidFill>
                  <a:schemeClr val="tx2"/>
                </a:solidFill>
                <a:effectLst>
                  <a:outerShdw blurRad="38100" dist="38100" dir="2700000" algn="tl">
                    <a:srgbClr val="000000">
                      <a:alpha val="43137"/>
                    </a:srgbClr>
                  </a:outerShdw>
                </a:effectLst>
              </a:rPr>
              <a:t>und </a:t>
            </a:r>
            <a:r>
              <a:rPr lang="de-DE" sz="2800" dirty="0">
                <a:solidFill>
                  <a:schemeClr val="tx2"/>
                </a:solidFill>
                <a:effectLst>
                  <a:outerShdw blurRad="38100" dist="38100" dir="2700000" algn="tl">
                    <a:srgbClr val="000000">
                      <a:alpha val="43137"/>
                    </a:srgbClr>
                  </a:outerShdw>
                </a:effectLst>
              </a:rPr>
              <a:t>nichts haben.</a:t>
            </a:r>
          </a:p>
          <a:p>
            <a:pPr>
              <a:defRPr/>
            </a:pPr>
            <a:endParaRPr lang="de-DE" sz="2200" dirty="0">
              <a:effectLst>
                <a:outerShdw blurRad="38100" dist="38100" dir="2700000" algn="tl">
                  <a:srgbClr val="000000">
                    <a:alpha val="43137"/>
                  </a:srgbClr>
                </a:outerShdw>
              </a:effectLst>
            </a:endParaRPr>
          </a:p>
        </p:txBody>
      </p:sp>
      <p:pic>
        <p:nvPicPr>
          <p:cNvPr id="7" name="Picture 6"/>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766" r="8766"/>
          <a:stretch>
            <a:fillRect/>
          </a:stretch>
        </p:blipFill>
        <p:spPr>
          <a:xfrm>
            <a:off x="5662363" y="1386708"/>
            <a:ext cx="5624833" cy="4562572"/>
          </a:xfrm>
          <a:effectLst>
            <a:softEdge rad="112500"/>
          </a:effectLst>
        </p:spPr>
      </p:pic>
      <p:sp>
        <p:nvSpPr>
          <p:cNvPr id="8" name="Textfeld 1"/>
          <p:cNvSpPr txBox="1">
            <a:spLocks noChangeArrowheads="1"/>
          </p:cNvSpPr>
          <p:nvPr/>
        </p:nvSpPr>
        <p:spPr bwMode="auto">
          <a:xfrm>
            <a:off x="8619543" y="1458305"/>
            <a:ext cx="266765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333" dirty="0">
                <a:solidFill>
                  <a:schemeClr val="bg1"/>
                </a:solidFill>
              </a:rPr>
              <a:t>RL/</a:t>
            </a:r>
            <a:r>
              <a:rPr lang="de-DE" altLang="de-DE" sz="1333" dirty="0" err="1">
                <a:solidFill>
                  <a:schemeClr val="bg1"/>
                </a:solidFill>
              </a:rPr>
              <a:t>Holyland</a:t>
            </a:r>
            <a:r>
              <a:rPr lang="de-DE" altLang="de-DE" sz="1333" dirty="0">
                <a:solidFill>
                  <a:schemeClr val="bg1"/>
                </a:solidFill>
              </a:rPr>
              <a:t> Corp. Jerusalem</a:t>
            </a:r>
          </a:p>
        </p:txBody>
      </p:sp>
      <p:sp>
        <p:nvSpPr>
          <p:cNvPr id="9" name="Text Box 7"/>
          <p:cNvSpPr txBox="1">
            <a:spLocks noChangeArrowheads="1"/>
          </p:cNvSpPr>
          <p:nvPr/>
        </p:nvSpPr>
        <p:spPr bwMode="auto">
          <a:xfrm>
            <a:off x="6310436" y="5949280"/>
            <a:ext cx="4850996" cy="748795"/>
          </a:xfrm>
          <a:prstGeom prst="rect">
            <a:avLst/>
          </a:prstGeom>
          <a:noFill/>
          <a:ln w="9525">
            <a:noFill/>
            <a:miter lim="800000"/>
            <a:headEnd/>
            <a:tailEnd/>
          </a:ln>
          <a:effectLst/>
        </p:spPr>
        <p:txBody>
          <a:bodyPr wrap="square">
            <a:spAutoFit/>
          </a:bodyPr>
          <a:lstStyle/>
          <a:p>
            <a:pPr algn="ctr" eaLnBrk="1" hangingPunct="1">
              <a:defRPr/>
            </a:pPr>
            <a:r>
              <a:rPr lang="de-DE" sz="2133" dirty="0">
                <a:effectLst>
                  <a:outerShdw blurRad="38100" dist="38100" dir="2700000" algn="tl">
                    <a:srgbClr val="000000">
                      <a:alpha val="43137"/>
                    </a:srgbClr>
                  </a:outerShdw>
                </a:effectLst>
              </a:rPr>
              <a:t>Der Golgatha-Felsen vor</a:t>
            </a:r>
          </a:p>
          <a:p>
            <a:pPr algn="ctr" eaLnBrk="1" hangingPunct="1">
              <a:defRPr/>
            </a:pPr>
            <a:r>
              <a:rPr lang="de-DE" sz="2133" dirty="0">
                <a:effectLst>
                  <a:outerShdw blurRad="38100" dist="38100" dir="2700000" algn="tl">
                    <a:srgbClr val="000000">
                      <a:alpha val="43137"/>
                    </a:srgbClr>
                  </a:outerShdw>
                </a:effectLst>
              </a:rPr>
              <a:t>den Stadtmauern Jerusalems</a:t>
            </a:r>
          </a:p>
        </p:txBody>
      </p:sp>
      <p:sp>
        <p:nvSpPr>
          <p:cNvPr id="10" name="Textfeld 9"/>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1" name="Rectangle 2"/>
          <p:cNvSpPr>
            <a:spLocks noGrp="1" noChangeArrowheads="1"/>
          </p:cNvSpPr>
          <p:nvPr>
            <p:ph type="title"/>
          </p:nvPr>
        </p:nvSpPr>
        <p:spPr>
          <a:xfrm>
            <a:off x="1533480" y="893"/>
            <a:ext cx="10224086" cy="873676"/>
          </a:xfrm>
        </p:spPr>
        <p:txBody>
          <a:bodyPr>
            <a:normAutofit/>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Tod des </a:t>
            </a:r>
            <a:r>
              <a:rPr lang="fr-FR" dirty="0" err="1" smtClean="0">
                <a:solidFill>
                  <a:schemeClr val="accent3"/>
                </a:solidFill>
                <a:effectLst>
                  <a:outerShdw blurRad="38100" dist="38100" dir="2700000" algn="tl">
                    <a:srgbClr val="000000">
                      <a:alpha val="43137"/>
                    </a:srgbClr>
                  </a:outerShdw>
                </a:effectLst>
                <a:latin typeface="Verdana" pitchFamily="34" charset="0"/>
              </a:rPr>
              <a:t>Messias</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2" name="Textfeld 11"/>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3" name="Textfeld 12"/>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4" name="Line 6"/>
          <p:cNvSpPr>
            <a:spLocks noChangeShapeType="1"/>
          </p:cNvSpPr>
          <p:nvPr/>
        </p:nvSpPr>
        <p:spPr bwMode="auto">
          <a:xfrm>
            <a:off x="7966620" y="2924944"/>
            <a:ext cx="288032" cy="3003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extLst>
      <p:ext uri="{BB962C8B-B14F-4D97-AF65-F5344CB8AC3E}">
        <p14:creationId xmlns:p14="http://schemas.microsoft.com/office/powerpoint/2010/main" val="451318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1679071" y="1797244"/>
            <a:ext cx="5471183" cy="4031398"/>
          </a:xfrm>
        </p:spPr>
        <p:txBody>
          <a:bodyPr>
            <a:noAutofit/>
          </a:bodyPr>
          <a:lstStyle/>
          <a:p>
            <a:pPr>
              <a:lnSpc>
                <a:spcPct val="90000"/>
              </a:lnSpc>
              <a:defRPr/>
            </a:pPr>
            <a:r>
              <a:rPr lang="de-DE" sz="2666" dirty="0" smtClean="0">
                <a:effectLst>
                  <a:outerShdw blurRad="38100" dist="38100" dir="2700000" algn="tl">
                    <a:srgbClr val="000000">
                      <a:alpha val="43137"/>
                    </a:srgbClr>
                  </a:outerShdw>
                </a:effectLst>
              </a:rPr>
              <a:t>Daniel </a:t>
            </a:r>
            <a:r>
              <a:rPr lang="de-DE" sz="2666" dirty="0">
                <a:effectLst>
                  <a:outerShdw blurRad="38100" dist="38100" dir="2700000" algn="tl">
                    <a:srgbClr val="000000">
                      <a:alpha val="43137"/>
                    </a:srgbClr>
                  </a:outerShdw>
                </a:effectLst>
              </a:rPr>
              <a:t>9,26b: </a:t>
            </a:r>
          </a:p>
          <a:p>
            <a:pPr>
              <a:lnSpc>
                <a:spcPct val="90000"/>
              </a:lnSpc>
              <a:defRPr/>
            </a:pPr>
            <a:r>
              <a:rPr lang="de-DE" sz="2666" dirty="0">
                <a:solidFill>
                  <a:schemeClr val="tx2"/>
                </a:solidFill>
                <a:effectLst>
                  <a:outerShdw blurRad="38100" dist="38100" dir="2700000" algn="tl">
                    <a:srgbClr val="000000">
                      <a:alpha val="43137"/>
                    </a:srgbClr>
                  </a:outerShdw>
                </a:effectLst>
              </a:rPr>
              <a:t>   … und das Volk des kommenden Fürsten wird </a:t>
            </a:r>
            <a:r>
              <a:rPr lang="de-DE" sz="2666" dirty="0">
                <a:solidFill>
                  <a:schemeClr val="accent6"/>
                </a:solidFill>
                <a:effectLst>
                  <a:outerShdw blurRad="38100" dist="38100" dir="2700000" algn="tl">
                    <a:srgbClr val="000000">
                      <a:alpha val="43137"/>
                    </a:srgbClr>
                  </a:outerShdw>
                </a:effectLst>
              </a:rPr>
              <a:t>die Stadt </a:t>
            </a:r>
            <a:r>
              <a:rPr lang="de-DE" sz="2666" dirty="0">
                <a:solidFill>
                  <a:schemeClr val="tx2"/>
                </a:solidFill>
                <a:effectLst>
                  <a:outerShdw blurRad="38100" dist="38100" dir="2700000" algn="tl">
                    <a:srgbClr val="000000">
                      <a:alpha val="43137"/>
                    </a:srgbClr>
                  </a:outerShdw>
                </a:effectLst>
              </a:rPr>
              <a:t>und</a:t>
            </a:r>
            <a:r>
              <a:rPr lang="de-DE" sz="2666" dirty="0">
                <a:solidFill>
                  <a:srgbClr val="FFFF00"/>
                </a:solidFill>
                <a:effectLst>
                  <a:outerShdw blurRad="38100" dist="38100" dir="2700000" algn="tl">
                    <a:srgbClr val="000000">
                      <a:alpha val="43137"/>
                    </a:srgbClr>
                  </a:outerShdw>
                </a:effectLst>
              </a:rPr>
              <a:t> </a:t>
            </a:r>
            <a:r>
              <a:rPr lang="de-DE" sz="2666" dirty="0">
                <a:solidFill>
                  <a:schemeClr val="accent6"/>
                </a:solidFill>
                <a:effectLst>
                  <a:outerShdw blurRad="38100" dist="38100" dir="2700000" algn="tl">
                    <a:srgbClr val="000000">
                      <a:alpha val="43137"/>
                    </a:srgbClr>
                  </a:outerShdw>
                </a:effectLst>
              </a:rPr>
              <a:t>das Heiligtum </a:t>
            </a:r>
            <a:r>
              <a:rPr lang="de-DE" sz="2666" dirty="0">
                <a:solidFill>
                  <a:schemeClr val="tx2"/>
                </a:solidFill>
                <a:effectLst>
                  <a:outerShdw blurRad="38100" dist="38100" dir="2700000" algn="tl">
                    <a:srgbClr val="000000">
                      <a:alpha val="43137"/>
                    </a:srgbClr>
                  </a:outerShdw>
                </a:effectLst>
              </a:rPr>
              <a:t>zerstören, … </a:t>
            </a:r>
          </a:p>
          <a:p>
            <a:pPr>
              <a:lnSpc>
                <a:spcPct val="90000"/>
              </a:lnSpc>
              <a:defRPr/>
            </a:pPr>
            <a:endParaRPr lang="de-DE" sz="2666" dirty="0">
              <a:solidFill>
                <a:srgbClr val="FFFF00"/>
              </a:solidFill>
              <a:effectLst>
                <a:outerShdw blurRad="38100" dist="38100" dir="2700000" algn="tl">
                  <a:srgbClr val="000000">
                    <a:alpha val="43137"/>
                  </a:srgbClr>
                </a:outerShdw>
              </a:effectLst>
            </a:endParaRPr>
          </a:p>
          <a:p>
            <a:pPr>
              <a:lnSpc>
                <a:spcPct val="90000"/>
              </a:lnSpc>
              <a:defRPr/>
            </a:pPr>
            <a:r>
              <a:rPr lang="de-DE" sz="2666" dirty="0">
                <a:effectLst>
                  <a:outerShdw blurRad="38100" dist="38100" dir="2700000" algn="tl">
                    <a:srgbClr val="000000">
                      <a:alpha val="43137"/>
                    </a:srgbClr>
                  </a:outerShdw>
                </a:effectLst>
              </a:rPr>
              <a:t>Im Jahr 70 n. Chr. zerstörten die Römer Jerusalem und den Zweiten Tempel.</a:t>
            </a:r>
          </a:p>
        </p:txBody>
      </p:sp>
      <p:sp>
        <p:nvSpPr>
          <p:cNvPr id="6" name="Textfeld 3"/>
          <p:cNvSpPr txBox="1">
            <a:spLocks noChangeArrowheads="1"/>
          </p:cNvSpPr>
          <p:nvPr/>
        </p:nvSpPr>
        <p:spPr bwMode="auto">
          <a:xfrm>
            <a:off x="7101222" y="4580828"/>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latin typeface="+mn-lt"/>
                <a:cs typeface="Arial" charset="0"/>
              </a:rPr>
              <a:t>RL</a:t>
            </a:r>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960" y="1787632"/>
            <a:ext cx="4980245" cy="3128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zerstörung</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Jerusalems</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595977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inental_Europe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33CC421-9658-4F38-BB01-C00C24131C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Serie Weltkarten, Präsentation Europäischer Kontinent (Breitbild)</Template>
  <TotalTime>0</TotalTime>
  <Words>1692</Words>
  <Application>Microsoft Office PowerPoint</Application>
  <PresentationFormat>Benutzerdefiniert</PresentationFormat>
  <Paragraphs>317</Paragraphs>
  <Slides>60</Slides>
  <Notes>28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60</vt:i4>
      </vt:variant>
    </vt:vector>
  </HeadingPairs>
  <TitlesOfParts>
    <vt:vector size="71" baseType="lpstr">
      <vt:lpstr>Arial</vt:lpstr>
      <vt:lpstr>Calibri</vt:lpstr>
      <vt:lpstr>Century Gothic</vt:lpstr>
      <vt:lpstr>Garamond</vt:lpstr>
      <vt:lpstr>Symbol</vt:lpstr>
      <vt:lpstr>Tahoma</vt:lpstr>
      <vt:lpstr>Times New Roman</vt:lpstr>
      <vt:lpstr>Verdana</vt:lpstr>
      <vt:lpstr>Wingdings</vt:lpstr>
      <vt:lpstr>Wingdings 2</vt:lpstr>
      <vt:lpstr>Continental_Europe_16x9</vt:lpstr>
      <vt:lpstr>Meine Homepage:</vt:lpstr>
      <vt:lpstr>Vorträge:</vt:lpstr>
      <vt:lpstr>Weshalb ist das Westjordanland für Israel so wichtig?</vt:lpstr>
      <vt:lpstr>Einleitung </vt:lpstr>
      <vt:lpstr>Vor 3600 Jahren </vt:lpstr>
      <vt:lpstr>Vor 2000 Jahren </vt:lpstr>
      <vt:lpstr>Der Messias Jesus </vt:lpstr>
      <vt:lpstr>Der Tod des Messias</vt:lpstr>
      <vt:lpstr>Die zerstörung Jerusalems</vt:lpstr>
      <vt:lpstr>Die konsequenzen der verwerfung</vt:lpstr>
      <vt:lpstr>Die konsequenzen der verwerfung</vt:lpstr>
      <vt:lpstr>Verheissung der rückkehr</vt:lpstr>
      <vt:lpstr>Verheissung der rückkehr</vt:lpstr>
      <vt:lpstr>Die Balfour-Erklärung </vt:lpstr>
      <vt:lpstr>Mandat für Palästina </vt:lpstr>
      <vt:lpstr>1. Teilung Palästinas </vt:lpstr>
      <vt:lpstr>2. Teilung Palästinas </vt:lpstr>
      <vt:lpstr>14. Mai 1948: Staatsgründung</vt:lpstr>
      <vt:lpstr>1948/1949: Vernichtungskrieg</vt:lpstr>
      <vt:lpstr>15. Mai 1948: unabhängigkeitskrieg </vt:lpstr>
      <vt:lpstr>Westjordanland: «judenrein» </vt:lpstr>
      <vt:lpstr>5.-10. Juni 1967: Sechstagekrieg </vt:lpstr>
      <vt:lpstr>5.-10. Juni 1967: Sechstagekrieg </vt:lpstr>
      <vt:lpstr>5.-10. Juni 1967: Sechstagekrieg </vt:lpstr>
      <vt:lpstr>Weshalb so wichtig für Israel? </vt:lpstr>
      <vt:lpstr>Abraham in Sichem: 2036 v. Chr. </vt:lpstr>
      <vt:lpstr>Abraham in Sichem: 2036 v. Chr. </vt:lpstr>
      <vt:lpstr>Abraham in Sichem: 2036 v. Chr. </vt:lpstr>
      <vt:lpstr>Abraham in Sichem: 2036 v. Chr. </vt:lpstr>
      <vt:lpstr>Abraham in Sichem: 2036 v. Chr. </vt:lpstr>
      <vt:lpstr>Abraham in Sichem: 2036 v. Chr. </vt:lpstr>
      <vt:lpstr>PowerPoint-Präsentation</vt:lpstr>
      <vt:lpstr>PowerPoint-Präsentation</vt:lpstr>
      <vt:lpstr>Uno kontra Bibel </vt:lpstr>
      <vt:lpstr>Jericho, die Palmenstadt </vt:lpstr>
      <vt:lpstr>Eroberung: 1566 - 1560 v. Chr.</vt:lpstr>
      <vt:lpstr>Eroberung: 1566 - 1560 v. Chr.</vt:lpstr>
      <vt:lpstr>Garizim und Ebal: Segen und Fluch</vt:lpstr>
      <vt:lpstr>Josuas Altar auf dem Ebal</vt:lpstr>
      <vt:lpstr>Der Landtag in Sichem</vt:lpstr>
      <vt:lpstr>Beim Heiligtum des HERRN</vt:lpstr>
      <vt:lpstr>Der Landtag in Sichem</vt:lpstr>
      <vt:lpstr>Die Siedlung Shilo (seit 1978) </vt:lpstr>
      <vt:lpstr>Das Zelt in Shilo (Josua 18)</vt:lpstr>
      <vt:lpstr>Die Siedlung Bethel </vt:lpstr>
      <vt:lpstr>Einer der Gründer von Bethel (1972) </vt:lpstr>
      <vt:lpstr>Bethel und Baal Hazor</vt:lpstr>
      <vt:lpstr>Bethel und Baal Hazor</vt:lpstr>
      <vt:lpstr>Ost-Jerusalem</vt:lpstr>
      <vt:lpstr>Der Millo: Steinaufschüttung </vt:lpstr>
      <vt:lpstr>Davids Palast </vt:lpstr>
      <vt:lpstr>Weshalb ist das Westjordanland für die Welt so wichtig?</vt:lpstr>
      <vt:lpstr>Bethlehem: Geburtsort des Messias </vt:lpstr>
      <vt:lpstr>Bethlehem: Geburtsort des Messias </vt:lpstr>
      <vt:lpstr>Golgatha in Ost-Jerusalem</vt:lpstr>
      <vt:lpstr>Der Richter der Welt auf dem Ölberg</vt:lpstr>
      <vt:lpstr>Wir sind von Gott getrennt</vt:lpstr>
      <vt:lpstr>Wir schaffen es nicht!</vt:lpstr>
      <vt:lpstr>Jesus Christus – die Brücke</vt:lpstr>
      <vt:lpstr>Bildquellen und Lizenzen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2015-06-22T16:19:28Z</dcterms:created>
  <dcterms:modified xsi:type="dcterms:W3CDTF">2016-09-27T12:26:23Z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