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3"/>
  </p:notesMasterIdLst>
  <p:sldIdLst>
    <p:sldId id="335" r:id="rId2"/>
    <p:sldId id="336" r:id="rId3"/>
    <p:sldId id="337" r:id="rId4"/>
    <p:sldId id="338" r:id="rId5"/>
    <p:sldId id="330" r:id="rId6"/>
    <p:sldId id="331" r:id="rId7"/>
    <p:sldId id="276" r:id="rId8"/>
    <p:sldId id="290" r:id="rId9"/>
    <p:sldId id="280" r:id="rId10"/>
    <p:sldId id="291" r:id="rId11"/>
    <p:sldId id="292" r:id="rId12"/>
    <p:sldId id="281" r:id="rId13"/>
    <p:sldId id="283" r:id="rId14"/>
    <p:sldId id="286" r:id="rId15"/>
    <p:sldId id="293" r:id="rId16"/>
    <p:sldId id="296" r:id="rId17"/>
    <p:sldId id="297" r:id="rId18"/>
    <p:sldId id="298" r:id="rId19"/>
    <p:sldId id="299" r:id="rId20"/>
    <p:sldId id="302" r:id="rId21"/>
    <p:sldId id="300" r:id="rId22"/>
    <p:sldId id="287" r:id="rId23"/>
    <p:sldId id="288" r:id="rId24"/>
    <p:sldId id="294" r:id="rId25"/>
    <p:sldId id="295" r:id="rId26"/>
    <p:sldId id="314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09" r:id="rId35"/>
    <p:sldId id="311" r:id="rId36"/>
    <p:sldId id="322" r:id="rId37"/>
    <p:sldId id="318" r:id="rId38"/>
    <p:sldId id="319" r:id="rId39"/>
    <p:sldId id="320" r:id="rId40"/>
    <p:sldId id="321" r:id="rId41"/>
    <p:sldId id="257" r:id="rId42"/>
    <p:sldId id="313" r:id="rId43"/>
    <p:sldId id="315" r:id="rId44"/>
    <p:sldId id="316" r:id="rId45"/>
    <p:sldId id="258" r:id="rId46"/>
    <p:sldId id="259" r:id="rId47"/>
    <p:sldId id="260" r:id="rId48"/>
    <p:sldId id="261" r:id="rId49"/>
    <p:sldId id="262" r:id="rId50"/>
    <p:sldId id="263" r:id="rId51"/>
    <p:sldId id="265" r:id="rId52"/>
    <p:sldId id="266" r:id="rId53"/>
    <p:sldId id="317" r:id="rId54"/>
    <p:sldId id="332" r:id="rId55"/>
    <p:sldId id="333" r:id="rId56"/>
    <p:sldId id="334" r:id="rId57"/>
    <p:sldId id="324" r:id="rId58"/>
    <p:sldId id="325" r:id="rId59"/>
    <p:sldId id="326" r:id="rId60"/>
    <p:sldId id="327" r:id="rId61"/>
    <p:sldId id="328" r:id="rId62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9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1C96-A3F9-4EB4-B6FE-39785B0B33DC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0B54E-CA78-4CFD-9501-B86446179B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6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37125" cy="3703638"/>
          </a:xfrm>
          <a:solidFill>
            <a:srgbClr val="FFFFFF"/>
          </a:solidFill>
          <a:ln/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345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37125" cy="3703638"/>
          </a:xfrm>
          <a:solidFill>
            <a:srgbClr val="FFFFFF"/>
          </a:solidFill>
          <a:ln/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964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94A48-E9D5-4082-A50B-8B30226C3113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149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http://www.grisda.org/origins/21066.htm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38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http://sci.tech-archive.net/Archive/sci.archaeology/2009-06/msg00166.html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6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Eilat </a:t>
            </a:r>
            <a:r>
              <a:rPr lang="de-DE" dirty="0" err="1" smtClean="0"/>
              <a:t>Mazar</a:t>
            </a:r>
            <a:r>
              <a:rPr lang="de-DE" dirty="0" smtClean="0"/>
              <a:t>: </a:t>
            </a:r>
            <a:r>
              <a:rPr lang="de-DE" dirty="0" err="1" smtClean="0"/>
              <a:t>Discovering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Salomonic</a:t>
            </a:r>
            <a:r>
              <a:rPr lang="de-DE" baseline="0" dirty="0" smtClean="0"/>
              <a:t> Wall in Jerusalem. Jerusalem 2011, S. 109.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8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http://www.factum-magazin.ch/wFactum_de/natur/Archaeologie/Siloah_Tunnel.php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60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375F-707C-431A-B206-C1C5AD3009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57B5-B9F2-40BB-8B46-AA18BA85F8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B968-3254-4AD5-93CC-FA0661D30E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84DE77-F4BC-4579-ADCC-18F6D21A3BE7}" type="datetimeFigureOut">
              <a:rPr lang="de-DE" smtClean="0"/>
              <a:pPr/>
              <a:t>04.09.2014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erliebi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a/Cuneiform_script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a/Cuneiform_script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0/Ararat_PIA03399_modes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5/50/Ararat_PIA03399_modest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erliebi.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ikipedia:Textof_the_GNU_Free_Documentation_License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a/Cuneiform_script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1825"/>
            <a:ext cx="8229600" cy="706438"/>
          </a:xfrm>
          <a:solidFill>
            <a:srgbClr val="33CCCC"/>
          </a:solidFill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Meine</a:t>
            </a:r>
            <a:r>
              <a:rPr lang="en-GB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Homepage: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302625" cy="4278313"/>
          </a:xfrm>
        </p:spPr>
        <p:txBody>
          <a:bodyPr>
            <a:spAutoFit/>
          </a:bodyPr>
          <a:lstStyle/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solidFill>
                  <a:srgbClr val="FF3300"/>
                </a:solidFill>
                <a:latin typeface="Arial" charset="0"/>
                <a:cs typeface="Arial" charset="0"/>
              </a:rPr>
              <a:t>Herzlich</a:t>
            </a:r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FF3300"/>
                </a:solidFill>
                <a:latin typeface="Arial" charset="0"/>
                <a:cs typeface="Arial" charset="0"/>
              </a:rPr>
              <a:t>willkommen</a:t>
            </a:r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!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 b="1" dirty="0" smtClean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FCC00"/>
                </a:solidFill>
                <a:latin typeface="Arial" charset="0"/>
                <a:cs typeface="Arial" charset="0"/>
                <a:hlinkClick r:id="rId3"/>
              </a:rPr>
              <a:t>www.rogerliebi.ch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 b="1" dirty="0" smtClean="0">
              <a:solidFill>
                <a:srgbClr val="FF3300"/>
              </a:solidFill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Veranstaltungskalender</a:t>
            </a:r>
            <a:endParaRPr lang="en-GB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Skripte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zum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Downloaden</a:t>
            </a:r>
            <a:endParaRPr lang="en-GB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Shop: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Kassetten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Bücher</a:t>
            </a:r>
            <a:endParaRPr lang="en-GB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// Geschichte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997152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beginnt mit den Ereignissen, die durch archäologisch aufgefundene schriftliche Quellen belegt ist.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der Römer, Griechen und der Germanen kommt 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1. Jahrtausend v. Chr.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Nebel der Vorgeschichte heraus.</a:t>
            </a:r>
          </a:p>
        </p:txBody>
      </p:sp>
      <p:pic>
        <p:nvPicPr>
          <p:cNvPr id="4" name="Picture 10" descr="360px-Cuneiform_scrip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628800"/>
            <a:ext cx="2952328" cy="49056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232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// Geschichte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997152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beginnt mit den Ereignissen, die durch archäologisch aufgefundene schriftliche Quellen belegt ist.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der amerikanischen Indianer kommt erst 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 1492 n. Chr. (Kolumbus entdeckt Amerika)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Nebel der Vorgeschichte heraus.</a:t>
            </a:r>
          </a:p>
        </p:txBody>
      </p:sp>
      <p:pic>
        <p:nvPicPr>
          <p:cNvPr id="4" name="Picture 10" descr="360px-Cuneiform_scrip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628800"/>
            <a:ext cx="2952328" cy="49056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232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CH" dirty="0" smtClean="0">
                <a:solidFill>
                  <a:srgbClr val="99FF33"/>
                </a:solidFill>
                <a:latin typeface="Arial" pitchFamily="34" charset="0"/>
              </a:rPr>
              <a:t>Von Noah bis Abraham (1Mo 11)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500438"/>
            <a:ext cx="77025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1. Sem			102 + 500 = 600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2.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Arpakschad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	               35 + 403 = 438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3.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Schelach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  30 + 403 = 433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4. Eber			  34 + 430 = 464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5.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Peleg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  30 + 209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6.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Reghu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  32 + 207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7.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Serug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                            30 + 200 = 230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8.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Nahor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                            29 + 119 = 148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9.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Tarah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  	  70 + 135 = 205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10. Abraham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100 +   75 = 175</a:t>
            </a:r>
            <a:endParaRPr lang="de-CH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148" name="Picture 6" descr="Image:Ararat PIA03399 modest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268413"/>
            <a:ext cx="8316912" cy="1870075"/>
          </a:xfrm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516688" y="3141663"/>
            <a:ext cx="2370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Gebirge Ararat</a:t>
            </a:r>
            <a:endParaRPr lang="de-DE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8243888" y="1052513"/>
            <a:ext cx="528637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170689">
            <a:off x="61559" y="2833425"/>
            <a:ext cx="9144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</a:t>
            </a:r>
            <a:endParaRPr lang="de-DE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TreesInThe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- Prähistorie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3960440" cy="4709160"/>
          </a:xfrm>
        </p:spPr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„Vorgeschichte“ beschäftigt sich mit der Zeitspanne vor der „Geschichte“. Ihre Grundlage besteht aus archäologischen, geologischen und astronomischen Objekten.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5976" y="4509120"/>
            <a:ext cx="3445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Chalkolithischer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Tempel von </a:t>
            </a:r>
          </a:p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4000-3000 v. Chr.?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532440" y="1700808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  <p:pic>
        <p:nvPicPr>
          <p:cNvPr id="39937" name="Picture 1" descr="C:\Users\Roger\Desktop\13.-18.02.12 Israel\IMG_8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104456" cy="273630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932040" y="6309320"/>
            <a:ext cx="2263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Yann Richard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 rot="1801903">
            <a:off x="1180794" y="155063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prähistorisch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																     </a:t>
            </a:r>
            <a:r>
              <a:rPr lang="en-GB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Chr.</a:t>
            </a:r>
            <a:endParaRPr lang="de-DE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 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Adam			 		4119 – 3189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Seth 			 		3989 – 3077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Enosch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		3884 – 2979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 Kenan			  		3794 – 2884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Mahalaleel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			3724 – 2829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6. Jared					3659 – 2697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7.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Henoch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3497 – 3132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Methusalah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3432 – 2463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Lamech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  	3245 – 2468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Noah					3063 – 2113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6" descr="Image:Ararat PIA03399 mod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0"/>
            <a:ext cx="8316912" cy="18700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170689">
            <a:off x="1585219" y="3477876"/>
            <a:ext cx="5673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prähistorisch!</a:t>
            </a:r>
            <a:endParaRPr lang="de-DE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172400" y="0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03471" y="1772816"/>
            <a:ext cx="4744453" cy="3168352"/>
          </a:xfrm>
        </p:spPr>
      </p:pic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7164288" y="1412776"/>
            <a:ext cx="1736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Wing-Chi </a:t>
            </a:r>
            <a:r>
              <a:rPr lang="de-CH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Poon</a:t>
            </a:r>
            <a:r>
              <a:rPr lang="de-C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 2.5</a:t>
            </a:r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700808"/>
            <a:ext cx="3744416" cy="44253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Die Sintflut im 3. Jahrtausend v. Chr. markiert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die Barriere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zwischen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Vorge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-schichte und Geschichte.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de-DE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Evolution: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weltweite Flut = Märchen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Bibel: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weltweite Flut = historische Tatsache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99FF33"/>
                </a:solidFill>
              </a:rPr>
              <a:t>Die Sintflut</a:t>
            </a:r>
            <a:endParaRPr lang="de-DE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2 Bereiche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File:Fog shadow tv 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253832"/>
            <a:ext cx="5544616" cy="71118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188640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Urknall: 13,75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87624" y="1340768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Erde: 4,7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544" y="1916832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Leben: 3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3212976"/>
            <a:ext cx="35734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Mensch: 2,4 Millionen J.:</a:t>
            </a: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Mittelsteinzeit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Jungsteinzeit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Chalkolithikum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6581001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Brocken </a:t>
            </a:r>
            <a:r>
              <a:rPr lang="de-DE" sz="1200" dirty="0" err="1" smtClean="0"/>
              <a:t>Inaglory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48478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20486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852936"/>
            <a:ext cx="3219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– Noah: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Generationen:</a:t>
            </a:r>
          </a:p>
          <a:p>
            <a:pPr lvl="2"/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 Jahre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501317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5589240"/>
            <a:ext cx="286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 von Babel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476672"/>
            <a:ext cx="382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 1-11: </a:t>
            </a:r>
          </a:p>
          <a:p>
            <a:pPr marL="342900" indent="-342900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Biblische Urgeschichte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solidFill>
                  <a:srgbClr val="99FF33"/>
                </a:solidFill>
              </a:rPr>
              <a:t>Steinzeit nach der Evolutionslehre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1681162"/>
          </a:xfrm>
          <a:prstGeom prst="leftRightArrow">
            <a:avLst>
              <a:gd name="adj1" fmla="val 60833"/>
              <a:gd name="adj2" fmla="val 3281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de-CH" dirty="0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99592" y="2060848"/>
            <a:ext cx="73644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½ Millionen Jahre Steinzeit</a:t>
            </a:r>
          </a:p>
          <a:p>
            <a:endParaRPr lang="de-DE" sz="4400" dirty="0"/>
          </a:p>
        </p:txBody>
      </p:sp>
      <p:pic>
        <p:nvPicPr>
          <p:cNvPr id="2050" name="Picture 2" descr="Datei:Agarre de un bif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2736304" cy="2593653"/>
          </a:xfrm>
          <a:prstGeom prst="rect">
            <a:avLst/>
          </a:prstGeom>
          <a:noFill/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868144" y="3429000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1825"/>
            <a:ext cx="8229600" cy="706438"/>
          </a:xfrm>
          <a:solidFill>
            <a:srgbClr val="33CCCC"/>
          </a:solidFill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>
                <a:latin typeface="Arial" charset="0"/>
              </a:rPr>
              <a:t>Vorträge: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302625" cy="3182410"/>
          </a:xfrm>
        </p:spPr>
        <p:txBody>
          <a:bodyPr>
            <a:spAutoFit/>
          </a:bodyPr>
          <a:lstStyle/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Herzlich</a:t>
            </a: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GB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willkommen</a:t>
            </a: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!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3"/>
              </a:rPr>
              <a:t>www.sermon-online.de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 “Roger </a:t>
            </a:r>
            <a:r>
              <a:rPr lang="en-GB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Liebi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”</a:t>
            </a:r>
          </a:p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Gratisdownload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 von </a:t>
            </a:r>
          </a:p>
          <a:p>
            <a:pPr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über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 400 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Vortrags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-Files</a:t>
            </a:r>
            <a:endParaRPr lang="en-GB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solidFill>
                  <a:srgbClr val="99FF33"/>
                </a:solidFill>
              </a:rPr>
              <a:t>Steinzeit nach der Evolutionslehre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1681162"/>
          </a:xfrm>
          <a:prstGeom prst="leftRightArrow">
            <a:avLst>
              <a:gd name="adj1" fmla="val 60833"/>
              <a:gd name="adj2" fmla="val 3281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de-CH" dirty="0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99592" y="2060848"/>
            <a:ext cx="73644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½ Millionen Jahre Steinzeit</a:t>
            </a:r>
          </a:p>
          <a:p>
            <a:endParaRPr lang="de-DE" sz="4400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395536" y="3140968"/>
            <a:ext cx="8229600" cy="434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riesige Probleme: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iel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zu wenig Steinwerkzeuge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iel zu wenig Gräber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kumimoji="0" lang="de-DE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ehlende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Bevölkerungsexplosion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 auf Sparflamme, dann Explosion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0" lang="de-DE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itochondriale</a:t>
            </a:r>
            <a:r>
              <a:rPr kumimoji="0" lang="de-DE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Eva: vor 6000 Jahren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99FF33"/>
                </a:solidFill>
              </a:rPr>
              <a:t>Steinzeit nach der Bibel</a:t>
            </a:r>
          </a:p>
        </p:txBody>
      </p:sp>
      <p:sp>
        <p:nvSpPr>
          <p:cNvPr id="195587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1700808"/>
            <a:ext cx="3024386" cy="1392238"/>
          </a:xfrm>
          <a:prstGeom prst="leftRightArrow">
            <a:avLst>
              <a:gd name="adj1" fmla="val 60833"/>
              <a:gd name="adj2" fmla="val 2104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de-DE" sz="2400" dirty="0"/>
              <a:t>   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schwierige Zeit nach Sintflut und Turmbau</a:t>
            </a:r>
          </a:p>
          <a:p>
            <a:pPr>
              <a:buFont typeface="Wingdings" pitchFamily="2" charset="2"/>
              <a:buNone/>
            </a:pPr>
            <a:endParaRPr lang="de-DE" sz="2400" dirty="0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4551363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4355976" y="623731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Höhlenmalerei in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Altamira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Ziggurat_of_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800"/>
            <a:ext cx="2880320" cy="191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atei:AltamiraB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3127800" cy="253868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5076056" y="1268760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ca. 500 Jahre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203848" y="1628800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7596336" y="3645024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 eaLnBrk="1" hangingPunct="1"/>
            <a:r>
              <a:rPr lang="de-DE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Tatsache: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Weltweit gibt es Erdschichten. </a:t>
            </a:r>
          </a:p>
          <a:p>
            <a:pPr eaLnBrk="1" hangingPunct="1"/>
            <a:r>
              <a:rPr lang="de-DE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Tatsache: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Weltweit gibt es Milliarden von Fossilien in den Erdschichten (Pflanzen, Tiere, Menschen).</a:t>
            </a:r>
          </a:p>
          <a:p>
            <a:pPr eaLnBrk="1" hangingPunct="1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soll man ihre Entstehung erklären?</a:t>
            </a:r>
          </a:p>
        </p:txBody>
      </p:sp>
      <p:pic>
        <p:nvPicPr>
          <p:cNvPr id="4710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2432"/>
          <a:stretch>
            <a:fillRect/>
          </a:stretch>
        </p:blipFill>
        <p:spPr>
          <a:xfrm>
            <a:off x="5076825" y="1412875"/>
            <a:ext cx="2214563" cy="2952750"/>
          </a:xfrm>
          <a:noFill/>
        </p:spPr>
      </p:pic>
      <p:pic>
        <p:nvPicPr>
          <p:cNvPr id="4710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581525"/>
            <a:ext cx="3378200" cy="1844675"/>
          </a:xfrm>
          <a:noFill/>
        </p:spPr>
      </p:pic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8243888" y="4652963"/>
            <a:ext cx="314325" cy="2143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/>
              <a:t>FB</a:t>
            </a:r>
            <a:endParaRPr lang="de-DE" sz="800" dirty="0"/>
          </a:p>
        </p:txBody>
      </p: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7308850" y="1412875"/>
            <a:ext cx="314325" cy="2143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/>
              <a:t>FB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72816"/>
            <a:ext cx="4104456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Evolution: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Ablagerungen, wie sie auch heute zu beobachten sind: Millimeter um Millimeter, Zentimeter um Zentimeter in Jahrtausenden und Jahrmillionen.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insgesamt: 542 Millionen Jahre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09750"/>
            <a:ext cx="4038600" cy="1765300"/>
          </a:xfr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43438" y="1484313"/>
            <a:ext cx="1512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Torero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pic>
        <p:nvPicPr>
          <p:cNvPr id="4813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</p:spPr>
      </p:pic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5219700" y="6165850"/>
            <a:ext cx="184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err="1"/>
              <a:t>Infrogmation</a:t>
            </a:r>
            <a:r>
              <a:rPr lang="de-CH" sz="1000" dirty="0"/>
              <a:t>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Bibel: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die Sintflut und ihre Folgekatastrophen  (1. Mose 6-9; Buch Hiob)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09750"/>
            <a:ext cx="4038600" cy="1765300"/>
          </a:xfr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44008" y="1556792"/>
            <a:ext cx="1512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Torero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pic>
        <p:nvPicPr>
          <p:cNvPr id="491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588224" y="3717032"/>
            <a:ext cx="152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 err="1"/>
              <a:t>Infrogmation</a:t>
            </a:r>
            <a:r>
              <a:rPr lang="de-CH" sz="800" dirty="0"/>
              <a:t> GNU 1.2 </a:t>
            </a:r>
            <a:r>
              <a:rPr lang="de-CH" sz="800" dirty="0" err="1"/>
              <a:t>or</a:t>
            </a:r>
            <a:r>
              <a:rPr lang="de-CH" sz="800" dirty="0"/>
              <a:t> </a:t>
            </a:r>
            <a:r>
              <a:rPr lang="de-CH" sz="800" dirty="0" err="1"/>
              <a:t>later</a:t>
            </a:r>
            <a:endParaRPr lang="de-DE" sz="800" dirty="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200650" y="6113463"/>
            <a:ext cx="15049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/>
              <a:t>New Orleans</a:t>
            </a:r>
            <a:endParaRPr lang="de-DE" dirty="0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933825"/>
            <a:ext cx="3240087" cy="21907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059113" y="3716338"/>
            <a:ext cx="688975" cy="2143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/>
              <a:t>FB / USGS</a:t>
            </a:r>
            <a:endParaRPr lang="de-DE" sz="800" dirty="0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808038" y="6113463"/>
            <a:ext cx="19367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/>
              <a:t>Mount St. Helens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 eaLnBrk="1" hangingPunct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Bäume, die aufrecht (bis 17 m) in den Erdschichten stehen, bezeugen: Diese Erdschichten wurden schnell gebildet, noch bevor das Holz verfaulen konnte.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8875" y="1600200"/>
            <a:ext cx="3397250" cy="4525963"/>
          </a:xfr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164388" y="1341438"/>
            <a:ext cx="1187450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Ian </a:t>
            </a:r>
            <a:r>
              <a:rPr lang="de-CH" sz="1000" dirty="0" err="1"/>
              <a:t>Juby</a:t>
            </a:r>
            <a:r>
              <a:rPr lang="de-CH" sz="1000" dirty="0"/>
              <a:t> GNU 1.2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de-DE" sz="24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Tatsache: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Normalerweise entstehen keine Fossilien.</a:t>
            </a:r>
          </a:p>
          <a:p>
            <a:pPr eaLnBrk="1" hangingPunct="1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Verschüttung in Schlamm und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fliessendem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Wasser können Fossilien entstehen.</a:t>
            </a:r>
          </a:p>
          <a:p>
            <a:pPr eaLnBrk="1" hangingPunct="1"/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Fossilien sind Zeugen einer Katastrophe!</a:t>
            </a:r>
          </a:p>
        </p:txBody>
      </p:sp>
      <p:pic>
        <p:nvPicPr>
          <p:cNvPr id="5120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4038600" cy="2205037"/>
          </a:xfr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Datierungsmethoden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C-Methode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 Messungen bis 50‘000 Jahre, höchstens bis </a:t>
            </a: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80‘000 Jahre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Bedeutung für Alter mit Millionen von Jahren!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844824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6237288"/>
            <a:ext cx="552818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K.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Hrsgb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.):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</a:t>
            </a:r>
            <a:br>
              <a:rPr lang="de-DE" sz="4000" dirty="0" smtClean="0">
                <a:latin typeface="+mn-lt"/>
              </a:rPr>
            </a:br>
            <a:r>
              <a:rPr lang="de-DE" sz="4000" dirty="0" smtClean="0">
                <a:latin typeface="+mn-lt"/>
              </a:rPr>
              <a:t>Wie funktioniert das?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Normaler Kohlenstoff: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Stickstoff in der Luft:</a:t>
            </a:r>
          </a:p>
          <a:p>
            <a:pPr>
              <a:buNone/>
            </a:pP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>
              <a:buNone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kosmische Strahlung: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ist radioaktiv:</a:t>
            </a:r>
          </a:p>
          <a:p>
            <a:pPr lvl="1"/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 in die Hälfte: in 5730 Jahren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02648" y="141277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32440" y="260648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N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/>
              <a:t/>
            </a:r>
            <a:br>
              <a:rPr lang="de-DE" sz="4000" baseline="30000" dirty="0" smtClean="0"/>
            </a:br>
            <a:r>
              <a:rPr lang="de-DE" sz="4000" baseline="30000" dirty="0" smtClean="0"/>
              <a:t>14</a:t>
            </a:r>
            <a:r>
              <a:rPr lang="de-DE" sz="4000" dirty="0" smtClean="0"/>
              <a:t>C-Methode: </a:t>
            </a:r>
            <a:br>
              <a:rPr lang="de-DE" sz="4000" dirty="0" smtClean="0"/>
            </a:br>
            <a:r>
              <a:rPr lang="de-DE" sz="4000" dirty="0" smtClean="0"/>
              <a:t>Wie funktioniert das?</a:t>
            </a:r>
            <a:br>
              <a:rPr lang="de-DE" sz="4000" dirty="0" smtClean="0"/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Pflanzen atmen CO</a:t>
            </a:r>
            <a:r>
              <a:rPr lang="de-D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Pflanzen atmen </a:t>
            </a:r>
            <a:r>
              <a:rPr lang="de-DE" baseline="30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baseline="30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Menschen essen ihr Leben lang Pflanzen, die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dem Tod endet die Aufnahme.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Menge an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wird immer kleiner.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Verhältnis der Anzahl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und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C-Atome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Altersbestimmung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chemeClr val="bg1"/>
                </a:solidFill>
              </a:rPr>
              <a:t>Urheberrechtlicher Hinweis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vorliegende PPP von Roger Liebi darf für öffentliche und private Zwecke wieder verwendet werden.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Bilder sind entweder Eigentum des Autors, urheberrechtlich frei oder lizenziert.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vorliegenden Lizenzangaben dürfen nicht entfernt werden.</a:t>
            </a:r>
            <a:endParaRPr lang="de-DE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/>
              <a:t/>
            </a:r>
            <a:br>
              <a:rPr lang="de-DE" sz="4000" baseline="30000" dirty="0" smtClean="0"/>
            </a:br>
            <a:r>
              <a:rPr lang="de-DE" sz="4000" baseline="30000" dirty="0" smtClean="0"/>
              <a:t>14</a:t>
            </a:r>
            <a:r>
              <a:rPr lang="de-DE" sz="4000" dirty="0" smtClean="0"/>
              <a:t>C-Methode: </a:t>
            </a:r>
            <a:br>
              <a:rPr lang="de-DE" sz="4000" dirty="0" smtClean="0"/>
            </a:br>
            <a:r>
              <a:rPr lang="de-DE" sz="4000" dirty="0" smtClean="0"/>
              <a:t>Wie funktioniert das?</a:t>
            </a:r>
            <a:br>
              <a:rPr lang="de-DE" sz="4000" dirty="0" smtClean="0"/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536" y="2132856"/>
            <a:ext cx="4038600" cy="4525963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Voraussetzung: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Verhältnis zwischen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und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in der Luft war immer gleich.</a:t>
            </a:r>
          </a:p>
          <a:p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war nicht immer gleich!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Verfälschung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860848"/>
            <a:ext cx="4608512" cy="4997152"/>
          </a:xfrm>
        </p:spPr>
        <p:txBody>
          <a:bodyPr>
            <a:no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kosmische Strahlung hängt ab: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Sonnenaktivität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Erdmagnetfeld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der Erde in der Galaxie (magnetische Wolken)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Verfälschung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860848"/>
            <a:ext cx="4608512" cy="4997152"/>
          </a:xfrm>
        </p:spPr>
        <p:txBody>
          <a:bodyPr>
            <a:noAutofit/>
          </a:bodyPr>
          <a:lstStyle/>
          <a:p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Kohlenstoffgehalt hängt ab von:</a:t>
            </a:r>
          </a:p>
          <a:p>
            <a:pPr lvl="1"/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enormer Vulkanismus bei der Sintflut 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enorme Mengen an </a:t>
            </a:r>
            <a:r>
              <a:rPr lang="de-DE" sz="2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sz="21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Sintflut: Zusammenbruch der Flora, danach langsamer Aufbau 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völlige Veränderung des Kohlenstoffgehaltes in der Atmosphäre</a:t>
            </a:r>
          </a:p>
          <a:p>
            <a:pPr lvl="1"/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Kohle und Erdöl: viel </a:t>
            </a:r>
            <a:r>
              <a:rPr lang="de-DE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grössere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Mengen an Kohlenstoff gebunden vor der Sintflut</a:t>
            </a:r>
            <a:endParaRPr lang="de-DE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DE" sz="21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Ungleichgewicht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4608512" cy="4997152"/>
          </a:xfrm>
        </p:spPr>
        <p:txBody>
          <a:bodyPr>
            <a:noAutofit/>
          </a:bodyPr>
          <a:lstStyle/>
          <a:p>
            <a:pPr lvl="1"/>
            <a:r>
              <a:rPr lang="de-DE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Ungleichgewicht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zwischen </a:t>
            </a:r>
            <a:r>
              <a:rPr lang="de-DE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das entsteht, und </a:t>
            </a:r>
            <a:r>
              <a:rPr lang="de-DE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das zerfällt.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 30‘000 Jahren sollte ein Gleichgewicht bestehen.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Die Atmosphäre ist jünger als 30‘000 Jahre!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baseline="30000" dirty="0" smtClean="0"/>
              <a:t/>
            </a:r>
            <a:br>
              <a:rPr lang="de-DE" sz="4400" baseline="30000" dirty="0" smtClean="0"/>
            </a:br>
            <a:r>
              <a:rPr lang="de-DE" sz="4400" baseline="30000" dirty="0" smtClean="0"/>
              <a:t>14</a:t>
            </a:r>
            <a:r>
              <a:rPr lang="de-DE" sz="4400" dirty="0" smtClean="0"/>
              <a:t>C-Methode: Kohle datiert</a:t>
            </a:r>
            <a:br>
              <a:rPr lang="de-DE" sz="4400" dirty="0" smtClean="0"/>
            </a:b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Kohle datiert mit       </a:t>
            </a:r>
            <a:r>
              <a:rPr lang="de-CH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C-Methode: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Känozoikum, Mesozoikum und Paläozoikum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konnte in allen Fällen nachgewiesen werden! 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jünger als 80‘000 Jahre! 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Dies zerstört die gesamte geologische Zeittafel von Hunderten von Millionen Jahren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Alles gleich alt!</a:t>
            </a:r>
            <a:endParaRPr lang="de-C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 smtClean="0"/>
          </a:p>
        </p:txBody>
      </p:sp>
      <p:pic>
        <p:nvPicPr>
          <p:cNvPr id="7066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700213"/>
            <a:ext cx="4181475" cy="2352675"/>
          </a:xfrm>
          <a:noFill/>
        </p:spPr>
      </p:pic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7380288" y="1412875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Wing 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baseline="30000" dirty="0" smtClean="0"/>
              <a:t/>
            </a:r>
            <a:br>
              <a:rPr lang="de-DE" sz="4400" baseline="30000" dirty="0" smtClean="0"/>
            </a:br>
            <a:r>
              <a:rPr lang="de-DE" sz="4400" baseline="30000" dirty="0" smtClean="0"/>
              <a:t>14</a:t>
            </a:r>
            <a:r>
              <a:rPr lang="de-DE" sz="4400" dirty="0" smtClean="0"/>
              <a:t>C-Methode: Diamanten datiert</a:t>
            </a:r>
            <a:br>
              <a:rPr lang="de-DE" sz="4400" dirty="0" smtClean="0"/>
            </a:b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3744416" cy="48245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Diamanten sollen 1-3 Milliarden Jahre alt sein.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sollte kein messbares 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mehr darin sein (nach 80‘000 Jahren).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konnte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nachweisen!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Jahrtausende alt!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83516"/>
            <a:ext cx="4306177" cy="32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732240" y="4653136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Calibri" pitchFamily="34" charset="0"/>
              </a:rPr>
              <a:t>Mario Sarto GNU 1,2 </a:t>
            </a:r>
            <a:r>
              <a:rPr lang="de-DE" sz="1000" dirty="0" err="1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de-DE" sz="1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Calibri" pitchFamily="34" charset="0"/>
              </a:rPr>
              <a:t>later</a:t>
            </a:r>
            <a:endParaRPr lang="de-DE" sz="1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baseline="30000" dirty="0" smtClean="0"/>
              <a:t>14</a:t>
            </a:r>
            <a:r>
              <a:rPr lang="de-DE" sz="4000" dirty="0" smtClean="0"/>
              <a:t>C-Methode: Normalisierung  1000 Jahre nach der Flut</a:t>
            </a:r>
            <a:br>
              <a:rPr lang="de-DE" sz="4000" dirty="0" smtClean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1988840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Mauerfall von Jericho: 1560 v. Chr.</a:t>
            </a:r>
            <a:endParaRPr lang="de-DE" dirty="0"/>
          </a:p>
        </p:txBody>
      </p:sp>
      <p:pic>
        <p:nvPicPr>
          <p:cNvPr id="1026" name="Picture 2" descr="File:Tell es-sultan.jpg"/>
          <p:cNvPicPr>
            <a:picLocks noChangeAspect="1" noChangeArrowheads="1"/>
          </p:cNvPicPr>
          <p:nvPr/>
        </p:nvPicPr>
        <p:blipFill>
          <a:blip r:embed="rId3" cstate="print"/>
          <a:srcRect l="4725" t="7340" r="1721" b="3116"/>
          <a:stretch>
            <a:fillRect/>
          </a:stretch>
        </p:blipFill>
        <p:spPr bwMode="auto">
          <a:xfrm>
            <a:off x="539552" y="1340768"/>
            <a:ext cx="7596254" cy="468052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187624" y="6165304"/>
            <a:ext cx="684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Konsequente biblische Chronologie: 1566 v. Chr.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172400" y="1268760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Salomos</a:t>
            </a:r>
            <a:r>
              <a:rPr lang="de-DE" dirty="0" smtClean="0"/>
              <a:t> Wassertor: </a:t>
            </a:r>
            <a:br>
              <a:rPr lang="de-DE" dirty="0" smtClean="0"/>
            </a:br>
            <a:r>
              <a:rPr lang="de-DE" dirty="0" smtClean="0"/>
              <a:t>1015-975 v. Chr.</a:t>
            </a:r>
            <a:endParaRPr lang="de-DE" dirty="0"/>
          </a:p>
        </p:txBody>
      </p:sp>
      <p:pic>
        <p:nvPicPr>
          <p:cNvPr id="66562" name="Picture 2" descr="C:\Users\Roger\Desktop\13.-18.02.12 Israel\IMG_8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6840760" cy="4560507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331640" y="6237312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Konsequente biblische Chronologie: Salomo (1016-976)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84368" y="1628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Hiskia</a:t>
            </a:r>
            <a:r>
              <a:rPr lang="de-DE" dirty="0" smtClean="0"/>
              <a:t>-Tunnel: 700 v. Chr.</a:t>
            </a:r>
            <a:endParaRPr lang="de-DE" dirty="0"/>
          </a:p>
        </p:txBody>
      </p:sp>
      <p:pic>
        <p:nvPicPr>
          <p:cNvPr id="67586" name="Picture 2" descr="C:\Users\Roger\Eigene Bilder\PictureProject\0009\DSCN3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1403"/>
            <a:ext cx="4032448" cy="5376597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788024" y="573325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932040" y="1844824"/>
            <a:ext cx="3371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Konsequente biblische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Chronologie:</a:t>
            </a:r>
          </a:p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Hiskia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727-698 v. Chr.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196752"/>
            <a:ext cx="380232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1605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3528" y="1052736"/>
            <a:ext cx="907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Ist die Erde </a:t>
            </a:r>
            <a:endParaRPr lang="de-DE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07704" y="3068960"/>
            <a:ext cx="64059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de-DE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j</a:t>
            </a:r>
            <a:r>
              <a:rPr lang="de-DE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unger </a:t>
            </a:r>
          </a:p>
          <a:p>
            <a:pPr algn="ctr"/>
            <a:r>
              <a:rPr lang="de-DE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Planet</a:t>
            </a:r>
            <a:r>
              <a:rPr lang="de-DE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de-DE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de-DE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71600" y="6309320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Jesaja</a:t>
            </a:r>
            <a:r>
              <a:rPr lang="de-DE" dirty="0" smtClean="0"/>
              <a:t>-Rolle: 200-100 v. Chr.</a:t>
            </a:r>
            <a:endParaRPr lang="de-DE" dirty="0"/>
          </a:p>
        </p:txBody>
      </p:sp>
      <p:pic>
        <p:nvPicPr>
          <p:cNvPr id="68610" name="Picture 2" descr="An Image Slides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132856"/>
            <a:ext cx="9525000" cy="227647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6896462" y="1844824"/>
            <a:ext cx="2247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RL / ASEBA </a:t>
            </a:r>
            <a:r>
              <a:rPr lang="de-DE" sz="1200" dirty="0" err="1" smtClean="0"/>
              <a:t>Grosshöchstetten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115616" y="4725144"/>
            <a:ext cx="7106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Datierung aufgrund der Buchstabenformen </a:t>
            </a:r>
          </a:p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(Paläographie): 125 v. Chr.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 eaLnBrk="1" hangingPunct="1"/>
            <a:r>
              <a:rPr lang="de-CH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Evolution: 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 Datierungsmethoden („Langzeituhren“) beweisen: Die Erde und ihre Schichten sind im Lauf von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Milliarden und M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illionen von Jahren entstanden!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  <a:noFill/>
        </p:spPr>
      </p:pic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8172450" y="1628775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 eaLnBrk="1" hangingPunct="1"/>
            <a:r>
              <a:rPr lang="de-DE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zerfällt in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</a:p>
          <a:p>
            <a:pPr eaLnBrk="1" hangingPunct="1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Damit kann das Alter von magmatischem Gestein gemessen werden.</a:t>
            </a:r>
          </a:p>
          <a:p>
            <a:pPr eaLnBrk="1" hangingPunct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Milliarden Jahre</a:t>
            </a:r>
          </a:p>
          <a:p>
            <a:pPr eaLnBrk="1" hangingPunct="1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Es gibt noch weitere solche Methoden.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 descr="File:Hour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7"/>
            <a:ext cx="2880320" cy="4800535"/>
          </a:xfrm>
          <a:prstGeom prst="rect">
            <a:avLst/>
          </a:prstGeom>
          <a:noFill/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172400" y="1700808"/>
            <a:ext cx="638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0418" name="Picture 2" descr="File:Hour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7"/>
            <a:ext cx="2880320" cy="480053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635896" y="1484784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endParaRPr lang="de-DE" sz="5400" dirty="0"/>
          </a:p>
        </p:txBody>
      </p:sp>
      <p:sp>
        <p:nvSpPr>
          <p:cNvPr id="6" name="Rechteck 5"/>
          <p:cNvSpPr/>
          <p:nvPr/>
        </p:nvSpPr>
        <p:spPr>
          <a:xfrm>
            <a:off x="3275856" y="5085184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de-DE" sz="5400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932040" y="2276871"/>
            <a:ext cx="1800199" cy="10801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716016" y="5589239"/>
            <a:ext cx="1944215" cy="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355976" y="3645023"/>
            <a:ext cx="2304256" cy="57606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059832" y="321297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Zerfallskonstante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3312368" cy="4525963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Anfang kein </a:t>
            </a:r>
            <a:r>
              <a:rPr lang="de-CH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218</a:t>
            </a:r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Pb?</a:t>
            </a:r>
          </a:p>
          <a:p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Geschlossenes System?</a:t>
            </a:r>
          </a:p>
          <a:p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 konstant?</a:t>
            </a:r>
          </a:p>
          <a:p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8172400" y="1700808"/>
            <a:ext cx="638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0418" name="Picture 2" descr="File:Hour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7"/>
            <a:ext cx="2880320" cy="480053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635896" y="1484784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endParaRPr lang="de-DE" sz="5400" dirty="0"/>
          </a:p>
        </p:txBody>
      </p:sp>
      <p:sp>
        <p:nvSpPr>
          <p:cNvPr id="6" name="Rechteck 5"/>
          <p:cNvSpPr/>
          <p:nvPr/>
        </p:nvSpPr>
        <p:spPr>
          <a:xfrm>
            <a:off x="3275856" y="5085184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de-DE" sz="5400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932040" y="2276871"/>
            <a:ext cx="1800199" cy="10801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716016" y="5589239"/>
            <a:ext cx="1944215" cy="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355976" y="3645023"/>
            <a:ext cx="2304256" cy="57606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555776" y="321297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Zerfallskonstante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CH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270‘000 – 3,9 Milliarden Jahre</a:t>
            </a:r>
            <a:endParaRPr lang="de-DE" sz="28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00213"/>
            <a:ext cx="4038600" cy="3028950"/>
          </a:xfrm>
          <a:noFill/>
        </p:spPr>
      </p:pic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4624388" y="4745038"/>
            <a:ext cx="344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Ngauruhoe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(Neuseeland)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8244408" y="1412776"/>
            <a:ext cx="346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FB</a:t>
            </a:r>
            <a:endParaRPr lang="de-DE" sz="1000" dirty="0"/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376238" y="5897563"/>
            <a:ext cx="61277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D.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DeYoung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2005, S. 126.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248150" cy="4525963"/>
          </a:xfrm>
        </p:spPr>
        <p:txBody>
          <a:bodyPr/>
          <a:lstStyle/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Datierungen: Gestein von Ausbruch um 1800 / 1801       </a:t>
            </a:r>
            <a:r>
              <a:rPr lang="de-CH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de-CH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160 Millionen – ca. 3 Milliarden Jahre</a:t>
            </a:r>
            <a:endParaRPr lang="de-DE" sz="28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700808"/>
            <a:ext cx="4024312" cy="4043362"/>
          </a:xfrm>
          <a:noFill/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4716016" y="5733256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Hualalai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auf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Hawai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8172400" y="1484784"/>
            <a:ext cx="528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4211638" y="2924175"/>
            <a:ext cx="720725" cy="1009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250825" y="4941888"/>
            <a:ext cx="404495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E. Ostermann: Unsere Erde – 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junger Planet, 1978, S. 51.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4038600" cy="4038600"/>
          </a:xfrm>
          <a:noFill/>
        </p:spPr>
      </p:pic>
      <p:sp>
        <p:nvSpPr>
          <p:cNvPr id="66563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395536" y="1628800"/>
            <a:ext cx="4043363" cy="4525963"/>
          </a:xfrm>
        </p:spPr>
        <p:txBody>
          <a:bodyPr/>
          <a:lstStyle/>
          <a:p>
            <a:pPr eaLnBrk="1" hangingPunct="1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Mondgestein von Apollo 11:                   Mehrere verschiedene Datierungsmethoden ergaben</a:t>
            </a:r>
            <a:r>
              <a:rPr lang="de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Unterschiede von 6 Milliarden Jahre.</a:t>
            </a:r>
            <a:endParaRPr lang="de-DE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8027988" y="1484313"/>
            <a:ext cx="528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" name="Rechteck 5"/>
          <p:cNvSpPr/>
          <p:nvPr/>
        </p:nvSpPr>
        <p:spPr>
          <a:xfrm>
            <a:off x="467544" y="5301208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R.E.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Kofahl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K.L.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Segraves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Creation Explanation, 1975, S. 200, 201.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105275" cy="4525962"/>
          </a:xfrm>
        </p:spPr>
        <p:txBody>
          <a:bodyPr/>
          <a:lstStyle/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Mondgestein von Apollo 16:                 18 Milliarden Jahre    </a:t>
            </a:r>
            <a:r>
              <a:rPr lang="de-CH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de-CH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= 4,3 Milliarden Jahre vor dem Urknall!</a:t>
            </a:r>
            <a:endParaRPr lang="de-DE" sz="28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860550"/>
            <a:ext cx="4475162" cy="4438650"/>
          </a:xfrm>
          <a:noFill/>
        </p:spPr>
      </p:pic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8027988" y="1557338"/>
            <a:ext cx="528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" name="Rechteck 5"/>
          <p:cNvSpPr/>
          <p:nvPr/>
        </p:nvSpPr>
        <p:spPr>
          <a:xfrm>
            <a:off x="467544" y="5301208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R.E.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Kofahl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K.L.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Segraves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Creation Explanation, 1975, S. 200, 201.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017309" cy="4525963"/>
          </a:xfrm>
          <a:noFill/>
        </p:spPr>
      </p:pic>
      <p:sp>
        <p:nvSpPr>
          <p:cNvPr id="68611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eaLnBrk="1" hangingPunct="1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Gleiches Gestein kann 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mehrmals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datiert mit 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derselben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 verschiedene Resultate ergeben.</a:t>
            </a:r>
          </a:p>
          <a:p>
            <a:pPr eaLnBrk="1" hangingPunct="1"/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Verschiedene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Methoden können ganz 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unter-schiedliche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Daten ergeben.</a:t>
            </a:r>
          </a:p>
          <a:p>
            <a:pPr eaLnBrk="1" hangingPunct="1">
              <a:buFontTx/>
              <a:buNone/>
            </a:pPr>
            <a:endParaRPr lang="de-D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Text Box 10"/>
          <p:cNvSpPr txBox="1">
            <a:spLocks noChangeArrowheads="1"/>
          </p:cNvSpPr>
          <p:nvPr/>
        </p:nvSpPr>
        <p:spPr bwMode="auto">
          <a:xfrm>
            <a:off x="5632450" y="1387475"/>
            <a:ext cx="141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err="1"/>
              <a:t>Tenji</a:t>
            </a:r>
            <a:r>
              <a:rPr lang="de-CH" sz="1000" dirty="0"/>
              <a:t>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238" y="5897563"/>
            <a:ext cx="4788811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D.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DeYoung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113ff.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1393943"/>
            <a:ext cx="56886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CH" sz="5400" b="0" dirty="0"/>
          </a:p>
          <a:p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~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yhi_l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{a/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ar"äB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'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tyviÞarEB</a:t>
            </a:r>
            <a:r>
              <a:rPr 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.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`#r&lt;a'(h'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taeîw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&gt; ~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yIm:ßV'h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;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</a:t>
            </a:r>
            <a:r>
              <a:rPr 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endParaRPr lang="de-CH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hebb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43808" y="5805264"/>
            <a:ext cx="363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1,1: </a:t>
            </a:r>
            <a:r>
              <a:rPr lang="de-D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Anfang schuf Gott</a:t>
            </a:r>
          </a:p>
          <a:p>
            <a:r>
              <a:rPr lang="de-D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Himmel und die Erde.</a:t>
            </a:r>
            <a:endParaRPr lang="de-DE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3017309" cy="4525963"/>
          </a:xfrm>
          <a:noFill/>
        </p:spPr>
      </p:pic>
      <p:sp>
        <p:nvSpPr>
          <p:cNvPr id="696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0825" y="1600200"/>
            <a:ext cx="5184775" cy="4525963"/>
          </a:xfrm>
        </p:spPr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Canyon:</a:t>
            </a:r>
          </a:p>
          <a:p>
            <a:pPr lvl="1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Basaltgestein aus „jüngsten Schichten“: 1,34 Milliarden Jahre</a:t>
            </a:r>
          </a:p>
          <a:p>
            <a:pPr lvl="1">
              <a:buFontTx/>
              <a:buNone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Basaltgestein aus „ältesten Schichten“: 1,07 Milliarden Jahre </a:t>
            </a:r>
            <a:r>
              <a:rPr lang="de-CH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jüngstes Gestein 270 Millionen Jahre älter als ältestes Gestein!</a:t>
            </a:r>
            <a:endParaRPr lang="de-CH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de-DE" dirty="0" smtClean="0">
              <a:solidFill>
                <a:srgbClr val="66FF33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652120" y="1268760"/>
            <a:ext cx="141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err="1"/>
              <a:t>Tenji</a:t>
            </a:r>
            <a:r>
              <a:rPr lang="de-CH" sz="1000" dirty="0"/>
              <a:t>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95288" y="6237288"/>
            <a:ext cx="6639575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K.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Hrsgb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.):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2006, S. 119-120.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168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4565650"/>
          </a:xfrm>
        </p:spPr>
        <p:txBody>
          <a:bodyPr>
            <a:normAutofit/>
          </a:bodyPr>
          <a:lstStyle/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Kochsalz (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den Ozeanen:</a:t>
            </a:r>
          </a:p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Gehalt ca. 3,5%</a:t>
            </a:r>
          </a:p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Zufuhrrate aus allen Flüssen / Jahr bekannt.</a:t>
            </a:r>
          </a:p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Höchst mögliches Alter: nur 62 Millionen, anstatt 3 Milliarden!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5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717032"/>
            <a:ext cx="3096640" cy="2311050"/>
          </a:xfrm>
          <a:noFill/>
        </p:spPr>
      </p:pic>
      <p:pic>
        <p:nvPicPr>
          <p:cNvPr id="7168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700808"/>
            <a:ext cx="3097212" cy="2066925"/>
          </a:xfrm>
          <a:noFill/>
        </p:spPr>
      </p:pic>
      <p:sp>
        <p:nvSpPr>
          <p:cNvPr id="71686" name="Text Box 12"/>
          <p:cNvSpPr txBox="1">
            <a:spLocks noChangeArrowheads="1"/>
          </p:cNvSpPr>
          <p:nvPr/>
        </p:nvSpPr>
        <p:spPr bwMode="auto">
          <a:xfrm>
            <a:off x="6227763" y="6092825"/>
            <a:ext cx="201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Christian Thiele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sp>
        <p:nvSpPr>
          <p:cNvPr id="71687" name="Text Box 13"/>
          <p:cNvSpPr txBox="1">
            <a:spLocks noChangeArrowheads="1"/>
          </p:cNvSpPr>
          <p:nvPr/>
        </p:nvSpPr>
        <p:spPr bwMode="auto">
          <a:xfrm>
            <a:off x="6804025" y="1412875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Wing-Chi </a:t>
            </a:r>
            <a:r>
              <a:rPr lang="de-CH" sz="1000" dirty="0" err="1"/>
              <a:t>Poon</a:t>
            </a:r>
            <a:r>
              <a:rPr lang="de-CH" sz="1000" dirty="0"/>
              <a:t> CC 2.5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6309320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Stutz: Die Millionen fehlen,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Berneck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1996, S. 22-23.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00808"/>
            <a:ext cx="4968751" cy="442535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Magnesium: 45 Millionen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500‘000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Kalium: 11 Millionen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Gold: 560‘000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Kupfer: 50‘000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Silber: 2,1 Millionen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Quecksilber: 42‘000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Nickel: 18‘000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Zinn: 100‘000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z="2800" dirty="0" smtClean="0">
              <a:solidFill>
                <a:schemeClr val="bg1"/>
              </a:solidFill>
            </a:endParaRP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98" y="1700213"/>
            <a:ext cx="3885342" cy="2592883"/>
          </a:xfrm>
          <a:noFill/>
        </p:spPr>
      </p:pic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6804025" y="1412875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Wing-Chi </a:t>
            </a:r>
            <a:r>
              <a:rPr lang="de-CH" sz="1000" dirty="0" err="1"/>
              <a:t>Poon</a:t>
            </a:r>
            <a:r>
              <a:rPr lang="de-CH" sz="1000" dirty="0"/>
              <a:t> CC 2.5</a:t>
            </a:r>
            <a:endParaRPr lang="de-DE" sz="10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499992" y="5733256"/>
            <a:ext cx="404495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E. Ostermann: Unsere Erde – 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junger Planet, 1978, S.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Die Beweise für eine alte Erde sind überhaupt nicht beweiskräftig.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Die Hinweise auf eine junge Erde werden normalerweise ausgeblendet und ignoriert.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Wir sollen die Bibel nicht durch die Brille von atheistischer Forschung auslegen.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Wir sollen die Bibel das sagen lassen, was sie sagt, ohne Umdeutungen.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Menschliche Forschung soll durch das Wort Gottes beurteilt werden. Eisen wird durch Diamant geschliffen, </a:t>
            </a: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umgekehrt.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95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7704" y="0"/>
            <a:ext cx="380232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File:Fog shadow tv 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253832"/>
            <a:ext cx="5544616" cy="71118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188640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Urknall: 13,75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87624" y="1340768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Erde: 4,7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544" y="1916832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Leben: 3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3212976"/>
            <a:ext cx="35734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Mensch: 2,4 Millionen J.:</a:t>
            </a: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Mittelsteinzeit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Jungsteinzeit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Chalkolithikum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6581001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Brocken </a:t>
            </a:r>
            <a:r>
              <a:rPr lang="de-DE" sz="1200" dirty="0" err="1" smtClean="0"/>
              <a:t>Inaglory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611560" y="332656"/>
            <a:ext cx="3672408" cy="633670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V="1">
            <a:off x="-252536" y="476671"/>
            <a:ext cx="5184576" cy="583264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48478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20486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852936"/>
            <a:ext cx="3219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– Noah: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Generationen:</a:t>
            </a:r>
          </a:p>
          <a:p>
            <a:pPr lvl="2"/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 Jahre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501317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5589240"/>
            <a:ext cx="286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 von Babel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476672"/>
            <a:ext cx="382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 1-11: </a:t>
            </a:r>
          </a:p>
          <a:p>
            <a:pPr marL="342900" indent="-342900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Biblische Urgeschichte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48478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20486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852936"/>
            <a:ext cx="3219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– Noah: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Generationen:</a:t>
            </a:r>
          </a:p>
          <a:p>
            <a:pPr lvl="2"/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 Jahre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501317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5589240"/>
            <a:ext cx="286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 von Babel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476672"/>
            <a:ext cx="382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 1-11: </a:t>
            </a:r>
          </a:p>
          <a:p>
            <a:pPr marL="342900" indent="-342900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Biblische Urgeschichte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560" y="393305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5877272"/>
            <a:ext cx="6347048" cy="504096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4,7 Milliarden Jahre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88224" y="1484784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707904" y="476672"/>
            <a:ext cx="2664296" cy="72008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 flipV="1">
            <a:off x="3491880" y="620688"/>
            <a:ext cx="3168352" cy="64807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2843808" y="5805264"/>
            <a:ext cx="2592288" cy="105273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 flipV="1">
            <a:off x="2843808" y="5949280"/>
            <a:ext cx="2808312" cy="5040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1556792"/>
            <a:ext cx="78867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1Mo 1,1:</a:t>
            </a:r>
            <a:endParaRPr lang="de-CH" b="0" dirty="0"/>
          </a:p>
          <a:p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~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yhi_l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{a/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ar"äB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'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tyviÞarEB</a:t>
            </a:r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`#r&lt;a'(h'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taeîw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&gt; ~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yIm:ßV'h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;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</a:t>
            </a:r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endParaRPr lang="de-CH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heb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solidFill>
                  <a:srgbClr val="FFFF00"/>
                </a:solidFill>
                <a:latin typeface="Arial" pitchFamily="34" charset="0"/>
              </a:rPr>
              <a:t>Quellen und Bildlizenzen</a:t>
            </a:r>
            <a:endParaRPr lang="de-DE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525963"/>
          </a:xfrm>
        </p:spPr>
        <p:txBody>
          <a:bodyPr/>
          <a:lstStyle/>
          <a:p>
            <a:r>
              <a:rPr lang="de-D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Informationen bezüglich der 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</a:t>
            </a:r>
            <a:r>
              <a:rPr lang="de-D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Lizenzen:</a:t>
            </a:r>
            <a:endParaRPr lang="de-CH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5877272"/>
            <a:ext cx="6347048" cy="504096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4,7 Milliarden Jahre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88224" y="1484784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525962"/>
          </a:xfrm>
        </p:spPr>
        <p:txBody>
          <a:bodyPr/>
          <a:lstStyle/>
          <a:p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GNU = GNU 1.2 </a:t>
            </a:r>
            <a:r>
              <a:rPr lang="de-CH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de-CH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later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endParaRPr lang="de-DE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r>
              <a:rPr lang="de-D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Genaue Information zur Lizenz GNU FDL: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2"/>
              </a:rPr>
              <a:t>http://en.wikipedia.org/wiki/Wikipedia:Text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2"/>
              </a:rPr>
              <a:t>of_the_GNU_Free_Documentation_License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813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>FB = Freies Bild (public domain)</a:t>
            </a:r>
            <a:br>
              <a:rPr lang="de-CH" sz="4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de-CH" sz="4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>Bibelzitate: </a:t>
            </a:r>
            <a:br>
              <a:rPr lang="de-CH" sz="4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>Elberfelder 1905 (leicht überarbeitet von RL)</a:t>
            </a:r>
            <a:endParaRPr lang="de-DE" sz="40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99FF33"/>
                </a:solidFill>
              </a:rPr>
              <a:t>Schöpfung und Evolution: UNVEREINBARE GEGENSÄTZE!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539693" cy="2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2824278" cy="34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67544" y="5013176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Wort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36096" y="5661248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Darwin (1809-1881)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59632" y="2420888"/>
            <a:ext cx="192071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Bibel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36096" y="4725144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Evolution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956376" y="1916832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23928" y="2276872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99FF33"/>
                </a:solidFill>
              </a:rPr>
              <a:t>Schöpfung und Evolution: UNVEREINBARE GEGENSÄTZE!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539693" cy="2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2824278" cy="34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67544" y="5013176"/>
            <a:ext cx="3440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Jahrtausende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nicht Jahrmilliarden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9632" y="2420888"/>
            <a:ext cx="192071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Bibel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36096" y="4725144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Evolution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36096" y="5589240"/>
            <a:ext cx="3387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Jahrmilliarden </a:t>
            </a:r>
          </a:p>
          <a:p>
            <a:r>
              <a:rPr lang="de-DE" sz="2400" dirty="0" smtClean="0"/>
              <a:t>und nicht Jahrtausende</a:t>
            </a:r>
            <a:endParaRPr lang="de-DE" sz="2400" dirty="0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7956376" y="1916832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23928" y="2276872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// Geschichte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997152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beginnt mit den Ereignissen, die durch archäologisch aufgefundene schriftliche Quellen klar belegt ist.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des Nahen Ostens kommt 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3. Jahrtausend v. Chr.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Nebel der Vorgeschichte heraus.</a:t>
            </a:r>
          </a:p>
        </p:txBody>
      </p:sp>
      <p:pic>
        <p:nvPicPr>
          <p:cNvPr id="4" name="Picture 10" descr="360px-Cuneiform_scrip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628800"/>
            <a:ext cx="2952328" cy="49056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232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1926</Words>
  <Application>Microsoft Office PowerPoint</Application>
  <PresentationFormat>Bildschirmpräsentation (4:3)</PresentationFormat>
  <Paragraphs>413</Paragraphs>
  <Slides>61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71" baseType="lpstr">
      <vt:lpstr>AR BERKLEY</vt:lpstr>
      <vt:lpstr>Arial</vt:lpstr>
      <vt:lpstr>Bwhebb</vt:lpstr>
      <vt:lpstr>Calibri</vt:lpstr>
      <vt:lpstr>Century</vt:lpstr>
      <vt:lpstr>Tahoma</vt:lpstr>
      <vt:lpstr>Wingdings</vt:lpstr>
      <vt:lpstr>Wingdings 2</vt:lpstr>
      <vt:lpstr>Wingdings 3</vt:lpstr>
      <vt:lpstr>Ananke</vt:lpstr>
      <vt:lpstr>Meine Homepage:</vt:lpstr>
      <vt:lpstr>Vorträge:</vt:lpstr>
      <vt:lpstr>Urheberrechtlicher Hinweis</vt:lpstr>
      <vt:lpstr>PowerPoint-Präsentation</vt:lpstr>
      <vt:lpstr>Bibel</vt:lpstr>
      <vt:lpstr>Evolution</vt:lpstr>
      <vt:lpstr>Schöpfung und Evolution: UNVEREINBARE GEGENSÄTZE!</vt:lpstr>
      <vt:lpstr>Schöpfung und Evolution: UNVEREINBARE GEGENSÄTZE!</vt:lpstr>
      <vt:lpstr>Vorgeschichte // Geschichte</vt:lpstr>
      <vt:lpstr>Vorgeschichte // Geschichte</vt:lpstr>
      <vt:lpstr>Vorgeschichte // Geschichte</vt:lpstr>
      <vt:lpstr>Von Noah bis Abraham (1Mo 11) </vt:lpstr>
      <vt:lpstr>Vorgeschichte - Prähistorie</vt:lpstr>
      <vt:lpstr>prähistorisch</vt:lpstr>
      <vt:lpstr>Die Sintflut</vt:lpstr>
      <vt:lpstr>2 Bereiche</vt:lpstr>
      <vt:lpstr>Evolution</vt:lpstr>
      <vt:lpstr>Bibel</vt:lpstr>
      <vt:lpstr>Steinzeit nach der Evolutionslehre</vt:lpstr>
      <vt:lpstr>Steinzeit nach der Evolutionslehre</vt:lpstr>
      <vt:lpstr>Steinzeit nach der Bibel</vt:lpstr>
      <vt:lpstr>Erdschichten und Fossilien</vt:lpstr>
      <vt:lpstr>Erdschichten und Fossilien</vt:lpstr>
      <vt:lpstr>Erdschichten und Fossilien</vt:lpstr>
      <vt:lpstr>Erdschichten und Fossilien</vt:lpstr>
      <vt:lpstr>Erdschichten und Fossilien</vt:lpstr>
      <vt:lpstr>Datierungsmethoden</vt:lpstr>
      <vt:lpstr> 14C-Methode:  Wie funktioniert das? </vt:lpstr>
      <vt:lpstr>  14C-Methode:  Wie funktioniert das? </vt:lpstr>
      <vt:lpstr>  14C-Methode:  Wie funktioniert das? </vt:lpstr>
      <vt:lpstr> 14C-Methode: Verfälschung </vt:lpstr>
      <vt:lpstr> 14C-Methode: Verfälschung </vt:lpstr>
      <vt:lpstr> 14C-Methode: Ungleichgewicht </vt:lpstr>
      <vt:lpstr> 14C-Methode: Kohle datiert </vt:lpstr>
      <vt:lpstr> 14C-Methode: Diamanten datiert </vt:lpstr>
      <vt:lpstr>14C-Methode: Normalisierung  1000 Jahre nach der Flut </vt:lpstr>
      <vt:lpstr>Mauerfall von Jericho: 1560 v. Chr.</vt:lpstr>
      <vt:lpstr>Salomos Wassertor:  1015-975 v. Chr.</vt:lpstr>
      <vt:lpstr>Hiskia-Tunnel: 700 v. Chr.</vt:lpstr>
      <vt:lpstr>Jesaja-Rolle: 200-100 v. Chr.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Fazit</vt:lpstr>
      <vt:lpstr>Evolution</vt:lpstr>
      <vt:lpstr>Bibel</vt:lpstr>
      <vt:lpstr>Bibel</vt:lpstr>
      <vt:lpstr>Evolution</vt:lpstr>
      <vt:lpstr>Bibel</vt:lpstr>
      <vt:lpstr>Quellen und Bildlizenzen</vt:lpstr>
      <vt:lpstr>PowerPoint-Präsentation</vt:lpstr>
      <vt:lpstr>FB = Freies Bild (public domain)  Bibelzitate:  Elberfelder 1905 (leicht überarbeitet von RL)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Roger</dc:creator>
  <cp:lastModifiedBy>Christoph Berger</cp:lastModifiedBy>
  <cp:revision>157</cp:revision>
  <cp:lastPrinted>2014-09-04T18:07:48Z</cp:lastPrinted>
  <dcterms:created xsi:type="dcterms:W3CDTF">2012-06-05T14:00:35Z</dcterms:created>
  <dcterms:modified xsi:type="dcterms:W3CDTF">2014-09-04T18:16:22Z</dcterms:modified>
</cp:coreProperties>
</file>