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73" r:id="rId2"/>
    <p:sldId id="519" r:id="rId3"/>
    <p:sldId id="478" r:id="rId4"/>
    <p:sldId id="477" r:id="rId5"/>
    <p:sldId id="518" r:id="rId6"/>
    <p:sldId id="512" r:id="rId7"/>
    <p:sldId id="522" r:id="rId8"/>
    <p:sldId id="480" r:id="rId9"/>
    <p:sldId id="483" r:id="rId10"/>
    <p:sldId id="481" r:id="rId11"/>
    <p:sldId id="482" r:id="rId12"/>
    <p:sldId id="520" r:id="rId13"/>
    <p:sldId id="487" r:id="rId14"/>
    <p:sldId id="488" r:id="rId15"/>
    <p:sldId id="489" r:id="rId16"/>
    <p:sldId id="490" r:id="rId17"/>
    <p:sldId id="493" r:id="rId18"/>
    <p:sldId id="494" r:id="rId19"/>
    <p:sldId id="492" r:id="rId20"/>
    <p:sldId id="495" r:id="rId21"/>
    <p:sldId id="496" r:id="rId22"/>
    <p:sldId id="521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07" r:id="rId34"/>
    <p:sldId id="508" r:id="rId35"/>
    <p:sldId id="524" r:id="rId36"/>
    <p:sldId id="260" r:id="rId37"/>
    <p:sldId id="511" r:id="rId38"/>
    <p:sldId id="509" r:id="rId39"/>
    <p:sldId id="510" r:id="rId40"/>
    <p:sldId id="315" r:id="rId41"/>
    <p:sldId id="316" r:id="rId42"/>
    <p:sldId id="468" r:id="rId43"/>
    <p:sldId id="469" r:id="rId44"/>
    <p:sldId id="525" r:id="rId45"/>
    <p:sldId id="526" r:id="rId46"/>
    <p:sldId id="515" r:id="rId47"/>
    <p:sldId id="516" r:id="rId48"/>
    <p:sldId id="517" r:id="rId49"/>
    <p:sldId id="462" r:id="rId50"/>
    <p:sldId id="464" r:id="rId51"/>
    <p:sldId id="463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3333CC"/>
    <a:srgbClr val="FFFF00"/>
    <a:srgbClr val="FF33CC"/>
    <a:srgbClr val="CC3300"/>
    <a:srgbClr val="808080"/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46" autoAdjust="0"/>
  </p:normalViewPr>
  <p:slideViewPr>
    <p:cSldViewPr>
      <p:cViewPr varScale="1">
        <p:scale>
          <a:sx n="74" d="100"/>
          <a:sy n="74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C30E0E-CA2D-4032-B8A3-7836BC269E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119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2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9E588B-8EE1-488C-96D8-C73DF1BEED12}" type="slidenum">
              <a:rPr lang="de-DE" altLang="de-DE"/>
              <a:pPr eaLnBrk="1" hangingPunct="1"/>
              <a:t>19</a:t>
            </a:fld>
            <a:endParaRPr lang="de-DE" altLang="de-DE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6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8BCCCC-EA04-47CF-9A27-7DCB53D698BF}" type="slidenum">
              <a:rPr lang="fr-FR" altLang="de-DE"/>
              <a:pPr eaLnBrk="1" hangingPunct="1"/>
              <a:t>20</a:t>
            </a:fld>
            <a:endParaRPr lang="fr-FR" altLang="de-DE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3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9DBD8B-5B47-4A8B-9635-792228357D03}" type="slidenum">
              <a:rPr lang="fr-FR" altLang="de-DE"/>
              <a:pPr eaLnBrk="1" hangingPunct="1"/>
              <a:t>21</a:t>
            </a:fld>
            <a:endParaRPr lang="fr-FR" altLang="de-DE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1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Turkmenistan, Usbekistan, Tadschikistan, Pakistan, Libanon, Syrien, Türkei, Jordanien, Irak, Iran</a:t>
            </a: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4C60CE-6190-409F-A79C-9AAD5ABE6E06}" type="slidenum">
              <a:rPr lang="de-DE" altLang="de-DE"/>
              <a:pPr eaLnBrk="1" hangingPunct="1"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882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B4603E-EB10-464E-8B80-2FF6927382F8}" type="slidenum">
              <a:rPr lang="de-DE" altLang="de-DE"/>
              <a:pPr eaLnBrk="1" hangingPunct="1"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445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2B3C62-A95B-4D38-913A-AAF2DC908053}" type="slidenum">
              <a:rPr lang="fr-FR" altLang="de-DE"/>
              <a:pPr eaLnBrk="1" hangingPunct="1"/>
              <a:t>26</a:t>
            </a:fld>
            <a:endParaRPr lang="fr-FR" alt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81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B0D348-7C02-4343-B8DD-C9972D168022}" type="slidenum">
              <a:rPr lang="fr-FR" altLang="de-DE"/>
              <a:pPr eaLnBrk="1" hangingPunct="1"/>
              <a:t>27</a:t>
            </a:fld>
            <a:endParaRPr lang="fr-FR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27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2AA863-8B64-4822-9150-9CCB63652FCA}" type="slidenum">
              <a:rPr lang="de-DE" altLang="de-DE"/>
              <a:pPr eaLnBrk="1" hangingPunct="1"/>
              <a:t>29</a:t>
            </a:fld>
            <a:endParaRPr lang="de-DE" altLang="de-DE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35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76A348-E286-4CBA-B1AA-D1B9BA2E4264}" type="slidenum">
              <a:rPr lang="de-DE" altLang="de-DE"/>
              <a:pPr eaLnBrk="1" hangingPunct="1"/>
              <a:t>30</a:t>
            </a:fld>
            <a:endParaRPr lang="de-DE" altLang="de-DE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61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98E2B0-5492-4861-8B1D-67EE68A9EB15}" type="slidenum">
              <a:rPr lang="fr-FR" altLang="de-DE"/>
              <a:pPr eaLnBrk="1" hangingPunct="1"/>
              <a:t>31</a:t>
            </a:fld>
            <a:endParaRPr lang="fr-FR" altLang="de-DE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3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9919A4-68E9-4F5C-8815-A4460D60B193}" type="slidenum">
              <a:rPr lang="de-DE" altLang="de-DE"/>
              <a:pPr eaLnBrk="1" hangingPunct="1"/>
              <a:t>4</a:t>
            </a:fld>
            <a:endParaRPr lang="de-DE" altLang="de-DE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733800" y="685800"/>
            <a:ext cx="2743200" cy="20574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6096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95263" algn="l"/>
              </a:tabLst>
            </a:pPr>
            <a:endParaRPr lang="fr-FR" altLang="de-DE" sz="1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828675" y="795338"/>
            <a:ext cx="180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30000"/>
              </a:spcBef>
            </a:pPr>
            <a:endParaRPr kumimoji="1" lang="fr-FR" altLang="de-DE" sz="1200" b="1"/>
          </a:p>
        </p:txBody>
      </p:sp>
    </p:spTree>
    <p:extLst>
      <p:ext uri="{BB962C8B-B14F-4D97-AF65-F5344CB8AC3E}">
        <p14:creationId xmlns:p14="http://schemas.microsoft.com/office/powerpoint/2010/main" val="2663852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62637F-DD8E-49AF-A51F-9519F2779E06}" type="slidenum">
              <a:rPr lang="de-DE" altLang="de-DE"/>
              <a:pPr eaLnBrk="1" hangingPunct="1"/>
              <a:t>46</a:t>
            </a:fld>
            <a:endParaRPr lang="de-DE" altLang="de-DE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2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738940-48AA-4A6D-9E77-C4C17BA5A10D}" type="slidenum">
              <a:rPr lang="de-DE" altLang="de-DE"/>
              <a:pPr eaLnBrk="1" hangingPunct="1"/>
              <a:t>47</a:t>
            </a:fld>
            <a:endParaRPr lang="de-DE" altLang="de-DE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68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24490C-BF21-4F16-8023-35F71165FDF6}" type="slidenum">
              <a:rPr lang="fr-FR" altLang="de-DE"/>
              <a:pPr eaLnBrk="1" hangingPunct="1"/>
              <a:t>48</a:t>
            </a:fld>
            <a:endParaRPr lang="fr-FR" altLang="de-DE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5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2110DF-8667-4CE8-B9A7-B2ABE9BC1D80}" type="slidenum">
              <a:rPr lang="de-DE" altLang="de-DE"/>
              <a:pPr eaLnBrk="1" hangingPunct="1"/>
              <a:t>6</a:t>
            </a:fld>
            <a:endParaRPr lang="de-DE" alt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4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0BD396-67A4-4A55-B962-29D7467DDC90}" type="slidenum">
              <a:rPr lang="de-DE" altLang="de-DE"/>
              <a:pPr eaLnBrk="1" hangingPunct="1"/>
              <a:t>12</a:t>
            </a:fld>
            <a:endParaRPr lang="de-DE" altLang="de-DE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9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1D3115-5E4A-4FD6-9FC8-4B2DE4A9DB70}" type="slidenum">
              <a:rPr lang="de-DE" altLang="de-DE"/>
              <a:pPr eaLnBrk="1" hangingPunct="1"/>
              <a:t>13</a:t>
            </a:fld>
            <a:endParaRPr lang="de-DE" altLang="de-DE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9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571C6E-3774-4484-B6A1-5A96EDFB8284}" type="slidenum">
              <a:rPr lang="de-DE" altLang="de-DE"/>
              <a:pPr eaLnBrk="1" hangingPunct="1"/>
              <a:t>14</a:t>
            </a:fld>
            <a:endParaRPr lang="de-DE" altLang="de-DE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5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28E4CE-D5EE-451A-9C8E-0E1D94BBB090}" type="slidenum">
              <a:rPr lang="de-DE" altLang="de-DE"/>
              <a:pPr eaLnBrk="1" hangingPunct="1"/>
              <a:t>16</a:t>
            </a:fld>
            <a:endParaRPr lang="de-DE" altLang="de-DE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1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FDF8DD-D69D-4C1E-A112-A89AC9F2862F}" type="slidenum">
              <a:rPr lang="de-DE" altLang="de-DE"/>
              <a:pPr eaLnBrk="1" hangingPunct="1"/>
              <a:t>17</a:t>
            </a:fld>
            <a:endParaRPr lang="de-DE" altLang="de-DE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6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BF8339-F69D-4F4C-9442-E67AA442ECF3}" type="slidenum">
              <a:rPr lang="de-DE" altLang="de-DE"/>
              <a:pPr eaLnBrk="1" hangingPunct="1"/>
              <a:t>18</a:t>
            </a:fld>
            <a:endParaRPr lang="de-DE" altLang="de-DE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9AF96-FBD5-4351-A57C-BE3FE6A699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806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0777-71A9-4036-BF0B-2965AD1388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293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49B2F-F2C0-422F-BAA8-C6341D18E2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326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03F5-AEE1-47E4-A4D8-D5CFE1E32F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313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00F98-E123-4D72-A8A4-FE5A524AD2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644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B14C6-AC2E-48AD-B957-0AE0CE6798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460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69B1-CD82-43A3-B904-89431E9FE3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515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2CD55-4120-47CC-B5CD-D99A98A875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152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E21E3-C954-4388-B387-D950D0F6E2E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75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000F3-C4E8-4461-B6E4-9E85B26804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995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D0B6B-701D-4D5E-82A3-E294DB4308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6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61BD8-2C03-47C2-848E-2A8BD71C0A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85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6FE8E-6828-4782-970D-49362FD511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26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50AAA-E420-4BCE-8896-1D11C5B7F4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712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9B3CE-2355-4B10-A0D3-466132DDD9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089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82CFC1-FE3E-4B1A-A4CE-26EEBC45C35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gerliebi.ch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Nationen.p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R:\PPT\Nationen2.ppt" TargetMode="External"/><Relationship Id="rId4" Type="http://schemas.openxmlformats.org/officeDocument/2006/relationships/hyperlink" Target="file:///R:\PPT\Offenbarung.pp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kirche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R:\PPT\Offenbarung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erliebi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R:\PPT\Off21-22.ppt" TargetMode="External"/><Relationship Id="rId4" Type="http://schemas.openxmlformats.org/officeDocument/2006/relationships/hyperlink" Target="file:///R:\PPT\kirche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Nationen.p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R:\PPT\Nationen2.ppt" TargetMode="External"/><Relationship Id="rId4" Type="http://schemas.openxmlformats.org/officeDocument/2006/relationships/hyperlink" Target="file:///R:\PPT\Offenbarung.p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Nationen.p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R:\PPT\Nationen2.ppt" TargetMode="External"/><Relationship Id="rId4" Type="http://schemas.openxmlformats.org/officeDocument/2006/relationships/hyperlink" Target="file:///R:\PPT\Offenbarung.pp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R:\PPT\Off21-22.pp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Nationen.pp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R:\PPT\Off21-22.ppt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ikipedia:Textof_the_GNU_Free_Documentation_Licen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Offenbarung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de-DE" altLang="de-DE" sz="4000" smtClean="0"/>
              <a:t>Meine Homepage: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302625" cy="5040313"/>
          </a:xfrm>
        </p:spPr>
        <p:txBody>
          <a:bodyPr/>
          <a:lstStyle/>
          <a:p>
            <a:pPr algn="ctr" eaLnBrk="1" hangingPunct="1"/>
            <a:r>
              <a:rPr lang="de-DE" altLang="de-DE" b="1" smtClean="0">
                <a:solidFill>
                  <a:srgbClr val="FF3300"/>
                </a:solidFill>
              </a:rPr>
              <a:t>Herzlich willkommen!</a:t>
            </a:r>
          </a:p>
          <a:p>
            <a:pPr eaLnBrk="1" hangingPunct="1">
              <a:buFontTx/>
              <a:buNone/>
            </a:pPr>
            <a:endParaRPr lang="de-DE" altLang="de-DE" b="1" smtClean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r>
              <a:rPr lang="de-DE" altLang="de-DE" b="1" smtClean="0">
                <a:solidFill>
                  <a:srgbClr val="FF3300"/>
                </a:solidFill>
                <a:hlinkClick r:id="rId2"/>
              </a:rPr>
              <a:t>www.rogerliebi.ch</a:t>
            </a:r>
            <a:endParaRPr lang="de-DE" altLang="de-DE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de-DE" altLang="de-DE" b="1" smtClean="0">
              <a:solidFill>
                <a:srgbClr val="FF3300"/>
              </a:solidFill>
            </a:endParaRPr>
          </a:p>
          <a:p>
            <a:pPr eaLnBrk="1" hangingPunct="1"/>
            <a:r>
              <a:rPr lang="de-DE" altLang="de-DE" b="1" smtClean="0">
                <a:solidFill>
                  <a:schemeClr val="bg1"/>
                </a:solidFill>
              </a:rPr>
              <a:t>Veranstaltungskalender</a:t>
            </a:r>
          </a:p>
          <a:p>
            <a:pPr eaLnBrk="1" hangingPunct="1"/>
            <a:r>
              <a:rPr lang="de-DE" altLang="de-DE" b="1" smtClean="0">
                <a:solidFill>
                  <a:schemeClr val="bg1"/>
                </a:solidFill>
              </a:rPr>
              <a:t>Skripte zum Downloaden</a:t>
            </a:r>
          </a:p>
          <a:p>
            <a:pPr eaLnBrk="1" hangingPunct="1"/>
            <a:r>
              <a:rPr lang="de-DE" altLang="de-DE" b="1" smtClean="0">
                <a:solidFill>
                  <a:schemeClr val="bg1"/>
                </a:solidFill>
              </a:rPr>
              <a:t>Shop: Kassetten, Bücher</a:t>
            </a:r>
          </a:p>
          <a:p>
            <a:pPr eaLnBrk="1" hangingPunct="1"/>
            <a:r>
              <a:rPr lang="de-DE" altLang="de-DE" b="1" smtClean="0">
                <a:solidFill>
                  <a:schemeClr val="bg1"/>
                </a:solidFill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AutoShape 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1269" name="Oval 9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 rot="-5400000">
            <a:off x="6953250" y="2992438"/>
            <a:ext cx="3452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971550" y="2781300"/>
            <a:ext cx="3124200" cy="2879725"/>
          </a:xfrm>
          <a:prstGeom prst="rect">
            <a:avLst/>
          </a:prstGeom>
          <a:solidFill>
            <a:srgbClr val="00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Altes Testament</a:t>
            </a:r>
            <a:endParaRPr kumimoji="1" lang="fr-FR" sz="12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kumimoji="1" lang="fr-FR" sz="2000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39 Bücher</a:t>
            </a:r>
            <a:endParaRPr kumimoji="1" lang="fr-FR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lnSpc>
                <a:spcPct val="170000"/>
              </a:lnSpc>
              <a:spcBef>
                <a:spcPct val="50000"/>
              </a:spcBef>
              <a:defRPr/>
            </a:pPr>
            <a:r>
              <a:rPr kumimoji="1" lang="fr-FR" sz="1600" b="1" i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Verheissung: Der Messias wird kommen.</a:t>
            </a:r>
            <a:endParaRPr kumimoji="1" lang="fr-FR" sz="12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3492500" y="1196975"/>
            <a:ext cx="2087563" cy="4537075"/>
            <a:chOff x="2208" y="1020"/>
            <a:chExt cx="1272" cy="1596"/>
          </a:xfrm>
        </p:grpSpPr>
        <p:grpSp>
          <p:nvGrpSpPr>
            <p:cNvPr id="11275" name="Group 18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11279" name="Rectangle 19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1280" name="Rectangle 20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11276" name="Group 21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11277" name="Rectangle 22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1278" name="Rectangle 23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4932363" y="3860800"/>
            <a:ext cx="3189287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der „Vollendung der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Zeitalter“ hat Jesus Christus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alles vollendet am Kreuz.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Vgl. Heb 9,26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Jetzt ist „die Zeit der Zurecht-</a:t>
            </a:r>
          </a:p>
          <a:p>
            <a:pPr>
              <a:defRPr/>
            </a:pP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bringung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nach Heb 9,10.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AutoShape 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2293" name="Oval 9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 rot="-5400000">
            <a:off x="6953250" y="2992438"/>
            <a:ext cx="3452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971550" y="2781300"/>
            <a:ext cx="3124200" cy="2879725"/>
          </a:xfrm>
          <a:prstGeom prst="rect">
            <a:avLst/>
          </a:prstGeom>
          <a:solidFill>
            <a:srgbClr val="00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Altes Testament</a:t>
            </a:r>
            <a:endParaRPr kumimoji="1" lang="fr-FR" sz="12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kumimoji="1" lang="fr-FR" sz="2000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39 Bücher</a:t>
            </a:r>
            <a:endParaRPr kumimoji="1" lang="fr-FR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lnSpc>
                <a:spcPct val="170000"/>
              </a:lnSpc>
              <a:spcBef>
                <a:spcPct val="50000"/>
              </a:spcBef>
              <a:defRPr/>
            </a:pPr>
            <a:r>
              <a:rPr kumimoji="1" lang="fr-FR" sz="1600" b="1" i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Verheissung: Der Messias wird kommen.</a:t>
            </a:r>
            <a:endParaRPr kumimoji="1" lang="fr-FR" sz="12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297" name="Group 17"/>
          <p:cNvGrpSpPr>
            <a:grpSpLocks/>
          </p:cNvGrpSpPr>
          <p:nvPr/>
        </p:nvGrpSpPr>
        <p:grpSpPr bwMode="auto">
          <a:xfrm>
            <a:off x="3492500" y="1196975"/>
            <a:ext cx="2087563" cy="4537075"/>
            <a:chOff x="2208" y="1020"/>
            <a:chExt cx="1272" cy="1596"/>
          </a:xfrm>
        </p:grpSpPr>
        <p:grpSp>
          <p:nvGrpSpPr>
            <p:cNvPr id="12299" name="Group 18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12303" name="Rectangle 19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304" name="Rectangle 20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12300" name="Group 21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12301" name="Rectangle 22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302" name="Rectangle 23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4932363" y="3860800"/>
            <a:ext cx="330517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Auf die Gemeinde sind „die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Enden/Erfüllungen der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Zeitalter“ gekommen.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1Kor 10,11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Erfüllung der Typologie des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06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04025" y="1412875"/>
            <a:ext cx="2843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Ende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anderen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Ende</a:t>
            </a:r>
          </a:p>
        </p:txBody>
      </p:sp>
      <p:sp>
        <p:nvSpPr>
          <p:cNvPr id="13320" name="Textfeld 8"/>
          <p:cNvSpPr txBox="1">
            <a:spLocks noChangeArrowheads="1"/>
          </p:cNvSpPr>
          <p:nvPr/>
        </p:nvSpPr>
        <p:spPr bwMode="auto">
          <a:xfrm>
            <a:off x="611188" y="3789363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„am Ende der Zeiten“</a:t>
            </a:r>
            <a:r>
              <a:rPr lang="de-DE" altLang="de-D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21" name="Textfeld 9"/>
          <p:cNvSpPr txBox="1">
            <a:spLocks noChangeArrowheads="1"/>
          </p:cNvSpPr>
          <p:nvPr/>
        </p:nvSpPr>
        <p:spPr bwMode="auto">
          <a:xfrm>
            <a:off x="6300788" y="3716338"/>
            <a:ext cx="2112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„in der letzten Zeit“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3322" name="Textfeld 10"/>
          <p:cNvSpPr txBox="1">
            <a:spLocks noChangeArrowheads="1"/>
          </p:cNvSpPr>
          <p:nvPr/>
        </p:nvSpPr>
        <p:spPr bwMode="auto">
          <a:xfrm>
            <a:off x="2916238" y="5949950"/>
            <a:ext cx="3860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</a:rPr>
              <a:t>1Pet 1,20 und 1Pet 1,5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7127875" cy="1225550"/>
          </a:xfrm>
          <a:prstGeom prst="leftRightArrow">
            <a:avLst>
              <a:gd name="adj1" fmla="val 60833"/>
              <a:gd name="adj2" fmla="val 37562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11188" y="3141663"/>
            <a:ext cx="0" cy="215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7740650" y="3068638"/>
            <a:ext cx="0" cy="2305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1916113"/>
            <a:ext cx="2124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300788" y="1844675"/>
            <a:ext cx="2843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Messias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Anfangszeit</a:t>
            </a:r>
            <a:endParaRPr lang="fr-FR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7740650" y="2997200"/>
            <a:ext cx="0" cy="2305050"/>
          </a:xfrm>
          <a:prstGeom prst="line">
            <a:avLst/>
          </a:prstGeom>
          <a:noFill/>
          <a:ln w="76200">
            <a:pattFill prst="lgConfetti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303213" y="6111875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chemeClr val="bg1"/>
                </a:solidFill>
              </a:rPr>
              <a:t>Anfangszeit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5867400" y="6092825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chemeClr val="bg1"/>
                </a:solidFill>
              </a:rPr>
              <a:t>Endzeit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4347" name="Oval 15"/>
          <p:cNvSpPr>
            <a:spLocks noChangeArrowheads="1"/>
          </p:cNvSpPr>
          <p:nvPr/>
        </p:nvSpPr>
        <p:spPr bwMode="auto">
          <a:xfrm rot="-4857145">
            <a:off x="0" y="4149725"/>
            <a:ext cx="2016125" cy="20161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7127875" cy="1225550"/>
          </a:xfrm>
          <a:prstGeom prst="leftRightArrow">
            <a:avLst>
              <a:gd name="adj1" fmla="val 60833"/>
              <a:gd name="adj2" fmla="val 37562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11188" y="3141663"/>
            <a:ext cx="0" cy="172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740650" y="3068638"/>
            <a:ext cx="0" cy="2305050"/>
          </a:xfrm>
          <a:prstGeom prst="line">
            <a:avLst/>
          </a:prstGeom>
          <a:noFill/>
          <a:ln w="76200">
            <a:pattFill prst="lgConfetti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1916113"/>
            <a:ext cx="2124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00788" y="1844675"/>
            <a:ext cx="2843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Messias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Endzeit</a:t>
            </a:r>
            <a:endParaRPr lang="fr-FR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 rot="-4857145">
            <a:off x="6588125" y="4292600"/>
            <a:ext cx="2016125" cy="20161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03213" y="6111875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chemeClr val="bg1"/>
                </a:solidFill>
              </a:rPr>
              <a:t>Anfangszeit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867400" y="6092825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chemeClr val="bg1"/>
                </a:solidFill>
              </a:rPr>
              <a:t>Endzeit</a:t>
            </a:r>
            <a:endParaRPr lang="de-DE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80975" y="404813"/>
            <a:ext cx="896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Die letzte Stunde</a:t>
            </a:r>
            <a:endParaRPr lang="de-DE" sz="4800" b="1" dirty="0">
              <a:solidFill>
                <a:srgbClr val="99FF33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0" y="4987925"/>
            <a:ext cx="8839200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171950" y="3444875"/>
            <a:ext cx="3505200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Die grosse Drangsal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140200" y="3068638"/>
            <a:ext cx="71438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419350" y="2133600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 rot="-5400000">
            <a:off x="1355726" y="3663950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Entrückung</a:t>
            </a:r>
            <a:endParaRPr lang="de-DE" sz="16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8289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638550" y="3311525"/>
            <a:ext cx="457200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990850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14700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152775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4766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6515100" y="1268413"/>
            <a:ext cx="2209800" cy="4314825"/>
            <a:chOff x="3768" y="825"/>
            <a:chExt cx="1392" cy="2718"/>
          </a:xfrm>
        </p:grpSpPr>
        <p:sp>
          <p:nvSpPr>
            <p:cNvPr id="16403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6404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6405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6406" name="Text Box 18"/>
            <p:cNvSpPr txBox="1">
              <a:spLocks noChangeArrowheads="1"/>
            </p:cNvSpPr>
            <p:nvPr/>
          </p:nvSpPr>
          <p:spPr bwMode="auto">
            <a:xfrm>
              <a:off x="3768" y="825"/>
              <a:ext cx="13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chemeClr val="bg1"/>
                  </a:solidFill>
                </a:rPr>
                <a:t>Ankunft Jesu</a:t>
              </a:r>
              <a:endParaRPr lang="de-DE" altLang="de-DE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490538" y="1720850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Endzeit</a:t>
            </a:r>
          </a:p>
        </p:txBody>
      </p:sp>
      <p:sp>
        <p:nvSpPr>
          <p:cNvPr id="16400" name="Textfeld 19"/>
          <p:cNvSpPr txBox="1">
            <a:spLocks noChangeArrowheads="1"/>
          </p:cNvSpPr>
          <p:nvPr/>
        </p:nvSpPr>
        <p:spPr bwMode="auto">
          <a:xfrm>
            <a:off x="2987675" y="2133600"/>
            <a:ext cx="4392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rgbClr val="FF0000"/>
                </a:solidFill>
              </a:rPr>
              <a:t>“Die letzte Stunde“</a:t>
            </a:r>
          </a:p>
        </p:txBody>
      </p:sp>
      <p:sp>
        <p:nvSpPr>
          <p:cNvPr id="16401" name="Textfeld 20"/>
          <p:cNvSpPr txBox="1">
            <a:spLocks noChangeArrowheads="1"/>
          </p:cNvSpPr>
          <p:nvPr/>
        </p:nvSpPr>
        <p:spPr bwMode="auto">
          <a:xfrm>
            <a:off x="2916238" y="5949950"/>
            <a:ext cx="1765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</a:rPr>
              <a:t>1Joh 2,18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2843213" y="1412875"/>
            <a:ext cx="4608512" cy="720725"/>
          </a:xfrm>
          <a:prstGeom prst="rightArrow">
            <a:avLst>
              <a:gd name="adj1" fmla="val 50000"/>
              <a:gd name="adj2" fmla="val 183497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Der Antichrist kommt!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06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4025" y="1412875"/>
            <a:ext cx="2843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Antichristen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der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</a:t>
            </a:r>
            <a:endParaRPr lang="fr-FR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611188" y="3789363"/>
            <a:ext cx="236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„letzte Stunde“</a:t>
            </a:r>
            <a:r>
              <a:rPr lang="de-DE" altLang="de-DE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und viele Antichristen</a:t>
            </a:r>
          </a:p>
        </p:txBody>
      </p:sp>
      <p:sp>
        <p:nvSpPr>
          <p:cNvPr id="17417" name="Textfeld 9"/>
          <p:cNvSpPr txBox="1">
            <a:spLocks noChangeArrowheads="1"/>
          </p:cNvSpPr>
          <p:nvPr/>
        </p:nvSpPr>
        <p:spPr bwMode="auto">
          <a:xfrm>
            <a:off x="6300788" y="3716338"/>
            <a:ext cx="2055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„</a:t>
            </a:r>
            <a:r>
              <a:rPr lang="de-DE" altLang="de-DE" i="1">
                <a:solidFill>
                  <a:srgbClr val="FF0000"/>
                </a:solidFill>
              </a:rPr>
              <a:t>die</a:t>
            </a:r>
            <a:r>
              <a:rPr lang="de-DE" altLang="de-DE" i="1">
                <a:solidFill>
                  <a:schemeClr val="bg1"/>
                </a:solidFill>
              </a:rPr>
              <a:t> letzte Stunde“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und </a:t>
            </a:r>
            <a:r>
              <a:rPr lang="de-DE" altLang="de-DE" i="1">
                <a:solidFill>
                  <a:srgbClr val="FF0000"/>
                </a:solidFill>
              </a:rPr>
              <a:t>der</a:t>
            </a:r>
            <a:r>
              <a:rPr lang="de-DE" altLang="de-DE" i="1">
                <a:solidFill>
                  <a:schemeClr val="bg1"/>
                </a:solidFill>
              </a:rPr>
              <a:t> Antichrist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7418" name="Textfeld 10"/>
          <p:cNvSpPr txBox="1">
            <a:spLocks noChangeArrowheads="1"/>
          </p:cNvSpPr>
          <p:nvPr/>
        </p:nvSpPr>
        <p:spPr bwMode="auto">
          <a:xfrm>
            <a:off x="2916238" y="5949950"/>
            <a:ext cx="1765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</a:rPr>
              <a:t>1Joh 2,18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06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04025" y="1412875"/>
            <a:ext cx="2843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spätere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Zeiten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«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letzte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Tage»</a:t>
            </a:r>
          </a:p>
        </p:txBody>
      </p:sp>
      <p:sp>
        <p:nvSpPr>
          <p:cNvPr id="18440" name="Textfeld 8"/>
          <p:cNvSpPr txBox="1">
            <a:spLocks noChangeArrowheads="1"/>
          </p:cNvSpPr>
          <p:nvPr/>
        </p:nvSpPr>
        <p:spPr bwMode="auto">
          <a:xfrm>
            <a:off x="1908175" y="3500438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1Tim 4,1: 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„in späteren Zeiten“: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Askese und Zölibat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8441" name="Textfeld 9"/>
          <p:cNvSpPr txBox="1">
            <a:spLocks noChangeArrowheads="1"/>
          </p:cNvSpPr>
          <p:nvPr/>
        </p:nvSpPr>
        <p:spPr bwMode="auto">
          <a:xfrm>
            <a:off x="6011863" y="3500438"/>
            <a:ext cx="2903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2Tim 3,1: 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„in den letzten Tagen“: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schwere Zeiten der 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totalen Verführung</a:t>
            </a:r>
          </a:p>
        </p:txBody>
      </p:sp>
      <p:sp>
        <p:nvSpPr>
          <p:cNvPr id="18442" name="Textfeld 10"/>
          <p:cNvSpPr txBox="1">
            <a:spLocks noChangeArrowheads="1"/>
          </p:cNvSpPr>
          <p:nvPr/>
        </p:nvSpPr>
        <p:spPr bwMode="auto">
          <a:xfrm>
            <a:off x="2916238" y="59499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8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763713" y="4437063"/>
            <a:ext cx="5241925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19459" name="AutoShape 2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06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804025" y="1412875"/>
            <a:ext cx="2843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</a:t>
            </a:r>
            <a:endParaRPr lang="fr-FR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Textfeld 9"/>
          <p:cNvSpPr txBox="1">
            <a:spLocks noChangeArrowheads="1"/>
          </p:cNvSpPr>
          <p:nvPr/>
        </p:nvSpPr>
        <p:spPr bwMode="auto">
          <a:xfrm>
            <a:off x="1908175" y="3068638"/>
            <a:ext cx="626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i="1">
                <a:solidFill>
                  <a:schemeClr val="bg1"/>
                </a:solidFill>
              </a:rPr>
              <a:t> Hos 3,4: „viele Tage“ ohne Staat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i="1">
                <a:solidFill>
                  <a:schemeClr val="bg1"/>
                </a:solidFill>
              </a:rPr>
              <a:t> Mat 25,19: „nach langer Zeit“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i="1">
                <a:solidFill>
                  <a:schemeClr val="bg1"/>
                </a:solidFill>
              </a:rPr>
              <a:t> 2Pet 3,3-4: in den „letzten Tagen“ Gespött über die lange ausbleibende Wiederkunft</a:t>
            </a:r>
          </a:p>
        </p:txBody>
      </p:sp>
      <p:sp>
        <p:nvSpPr>
          <p:cNvPr id="19466" name="Textfeld 10"/>
          <p:cNvSpPr txBox="1">
            <a:spLocks noChangeArrowheads="1"/>
          </p:cNvSpPr>
          <p:nvPr/>
        </p:nvSpPr>
        <p:spPr bwMode="auto">
          <a:xfrm>
            <a:off x="2916238" y="59499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800">
              <a:solidFill>
                <a:schemeClr val="bg1"/>
              </a:solidFill>
            </a:endParaRPr>
          </a:p>
        </p:txBody>
      </p:sp>
      <p:sp>
        <p:nvSpPr>
          <p:cNvPr id="19467" name="AutoShape 10"/>
          <p:cNvSpPr>
            <a:spLocks noChangeArrowheads="1"/>
          </p:cNvSpPr>
          <p:nvPr/>
        </p:nvSpPr>
        <p:spPr bwMode="auto">
          <a:xfrm rot="530953">
            <a:off x="660400" y="4335463"/>
            <a:ext cx="1106488" cy="2736850"/>
          </a:xfrm>
          <a:prstGeom prst="curvedRightArrow">
            <a:avLst>
              <a:gd name="adj1" fmla="val 75876"/>
              <a:gd name="adj2" fmla="val 1517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21300862" flipV="1">
            <a:off x="6932613" y="3986213"/>
            <a:ext cx="1366837" cy="3024187"/>
          </a:xfrm>
          <a:prstGeom prst="curvedLeftArrow">
            <a:avLst>
              <a:gd name="adj1" fmla="val 44251"/>
              <a:gd name="adj2" fmla="val 885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Text Box 9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476375" y="4437063"/>
            <a:ext cx="576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Israel in der Zerstreuung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348038" y="1628775"/>
            <a:ext cx="1800225" cy="1595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3" name="AutoShape 2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06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804025" y="1412875"/>
            <a:ext cx="2843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Evangelium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Nationen</a:t>
            </a:r>
            <a:endParaRPr lang="fr-FR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9" name="Textfeld 9"/>
          <p:cNvSpPr txBox="1">
            <a:spLocks noChangeArrowheads="1"/>
          </p:cNvSpPr>
          <p:nvPr/>
        </p:nvSpPr>
        <p:spPr bwMode="auto">
          <a:xfrm>
            <a:off x="6300788" y="3716338"/>
            <a:ext cx="2249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„und dann wird 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das Ende kommen.“</a:t>
            </a:r>
          </a:p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Mat 24,13</a:t>
            </a:r>
          </a:p>
        </p:txBody>
      </p:sp>
      <p:sp>
        <p:nvSpPr>
          <p:cNvPr id="20490" name="Text Box 6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348038" y="1773238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b="1"/>
              <a:t>Das Evangelium für alle Nationen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331913" y="3429000"/>
            <a:ext cx="5076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1800: Die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Bibel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in 70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Sprachen</a:t>
            </a: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1830: Die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Bibel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in 157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Sprachen</a:t>
            </a: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2013: Die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Bibel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in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mehr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als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2800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Sprachen</a:t>
            </a: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2013: 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Global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Recordings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Network: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Biblische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Botschaften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fast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6000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Sprachen</a:t>
            </a:r>
            <a:r>
              <a:rPr lang="fr-FR" kern="0" dirty="0">
                <a:solidFill>
                  <a:schemeClr val="bg1"/>
                </a:solidFill>
                <a:latin typeface="Arial" charset="0"/>
                <a:cs typeface="+mn-cs"/>
              </a:rPr>
              <a:t> und </a:t>
            </a:r>
            <a:r>
              <a:rPr lang="fr-FR" kern="0" dirty="0" err="1">
                <a:solidFill>
                  <a:schemeClr val="bg1"/>
                </a:solidFill>
                <a:latin typeface="Arial" charset="0"/>
                <a:cs typeface="+mn-cs"/>
              </a:rPr>
              <a:t>Dialekten</a:t>
            </a:r>
            <a:endParaRPr lang="fr-FR" kern="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fr-FR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31825"/>
            <a:ext cx="8229600" cy="706438"/>
          </a:xfrm>
          <a:solidFill>
            <a:srgbClr val="33CCCC"/>
          </a:solidFill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Vorträge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302625" cy="3465513"/>
          </a:xfrm>
        </p:spPr>
        <p:txBody>
          <a:bodyPr>
            <a:sp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Herzlich</a:t>
            </a: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willkommen</a:t>
            </a: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20624" indent="-384048" eaLnBrk="1" fontAlgn="auto" hangingPunct="1">
              <a:spcAft>
                <a:spcPts val="0"/>
              </a:spcAft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www.sermon-online.de</a:t>
            </a:r>
          </a:p>
          <a:p>
            <a:pPr marL="420624" indent="-384048" eaLnBrk="1" fontAlgn="auto" hangingPunct="1">
              <a:spcAft>
                <a:spcPts val="0"/>
              </a:spcAft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“Roger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Liebi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”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Gratisdownload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von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über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3</a:t>
            </a: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00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Vortrags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-Files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013325"/>
            <a:ext cx="9144000" cy="1319213"/>
          </a:xfrm>
          <a:prstGeom prst="leftRightArrow">
            <a:avLst>
              <a:gd name="adj1" fmla="val 60833"/>
              <a:gd name="adj2" fmla="val 56221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19250" y="333375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3600" b="1">
                <a:solidFill>
                  <a:srgbClr val="00FF00"/>
                </a:solidFill>
              </a:rPr>
              <a:t>Joel 3,1: Ausgiessung</a:t>
            </a:r>
            <a:endParaRPr lang="fr-FR" altLang="de-DE" sz="3600" b="1">
              <a:solidFill>
                <a:srgbClr val="00FF00"/>
              </a:solidFill>
            </a:endParaRPr>
          </a:p>
        </p:txBody>
      </p:sp>
      <p:sp>
        <p:nvSpPr>
          <p:cNvPr id="21508" name="Oval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331913" y="2492375"/>
            <a:ext cx="142875" cy="1595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7621588" y="3284538"/>
            <a:ext cx="1522412" cy="1522412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00FF00"/>
              </a:solidFill>
            </a:endParaRPr>
          </a:p>
        </p:txBody>
      </p:sp>
      <p:sp>
        <p:nvSpPr>
          <p:cNvPr id="21510" name="Text Box 7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704138" y="3429000"/>
            <a:ext cx="14398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900" b="1">
                <a:solidFill>
                  <a:schemeClr val="bg2"/>
                </a:solidFill>
              </a:rPr>
              <a:t>Das Reich des Messias (1000 J.)</a:t>
            </a:r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7164388" y="2420938"/>
            <a:ext cx="0" cy="2808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1042988" y="2565400"/>
            <a:ext cx="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0" y="191611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1. Kommen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6443663" y="1844675"/>
            <a:ext cx="221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2. Kommen</a:t>
            </a:r>
          </a:p>
        </p:txBody>
      </p:sp>
      <p:sp>
        <p:nvSpPr>
          <p:cNvPr id="21515" name="Oval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308850" y="2349500"/>
            <a:ext cx="142875" cy="1595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6" name="Textfeld 16"/>
          <p:cNvSpPr txBox="1">
            <a:spLocks noChangeArrowheads="1"/>
          </p:cNvSpPr>
          <p:nvPr/>
        </p:nvSpPr>
        <p:spPr bwMode="auto">
          <a:xfrm>
            <a:off x="7596188" y="2420938"/>
            <a:ext cx="99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Joel 3,1</a:t>
            </a:r>
          </a:p>
        </p:txBody>
      </p:sp>
      <p:sp>
        <p:nvSpPr>
          <p:cNvPr id="21517" name="Textfeld 17"/>
          <p:cNvSpPr txBox="1">
            <a:spLocks noChangeArrowheads="1"/>
          </p:cNvSpPr>
          <p:nvPr/>
        </p:nvSpPr>
        <p:spPr bwMode="auto">
          <a:xfrm>
            <a:off x="1547813" y="263683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Apg 2,17: </a:t>
            </a: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„Dies ist es!“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4868863"/>
            <a:ext cx="9144000" cy="1320800"/>
          </a:xfrm>
          <a:prstGeom prst="leftRightArrow">
            <a:avLst>
              <a:gd name="adj1" fmla="val 60833"/>
              <a:gd name="adj2" fmla="val 56154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47813" y="908050"/>
            <a:ext cx="5867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Zeitsprünge der Prophetie</a:t>
            </a:r>
            <a:endParaRPr lang="fr-FR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2" name="Line 11"/>
          <p:cNvSpPr>
            <a:spLocks noChangeShapeType="1"/>
          </p:cNvSpPr>
          <p:nvPr/>
        </p:nvSpPr>
        <p:spPr bwMode="auto">
          <a:xfrm>
            <a:off x="7885113" y="4149725"/>
            <a:ext cx="0" cy="935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2533" name="Line 11"/>
          <p:cNvSpPr>
            <a:spLocks noChangeShapeType="1"/>
          </p:cNvSpPr>
          <p:nvPr/>
        </p:nvSpPr>
        <p:spPr bwMode="auto">
          <a:xfrm>
            <a:off x="2700338" y="4076700"/>
            <a:ext cx="0" cy="10810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 rot="-3392370">
            <a:off x="6775450" y="2179638"/>
            <a:ext cx="720725" cy="2736850"/>
          </a:xfrm>
          <a:prstGeom prst="curvedRightArrow">
            <a:avLst>
              <a:gd name="adj1" fmla="val 75947"/>
              <a:gd name="adj2" fmla="val 15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5" name="Textfeld 18"/>
          <p:cNvSpPr txBox="1">
            <a:spLocks noChangeArrowheads="1"/>
          </p:cNvSpPr>
          <p:nvPr/>
        </p:nvSpPr>
        <p:spPr bwMode="auto">
          <a:xfrm>
            <a:off x="6732588" y="2349500"/>
            <a:ext cx="1936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Joel 1,15: </a:t>
            </a: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„Nahe ist der Tag</a:t>
            </a: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des HERRN!“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4625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de-D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Die Endzeit war noch nicht vor 2000 Jahren!</a:t>
            </a:r>
            <a:endParaRPr lang="de-DE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80975" y="404813"/>
            <a:ext cx="896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Auferstehung</a:t>
            </a:r>
            <a:endParaRPr lang="de-DE" sz="4800" b="1" dirty="0">
              <a:solidFill>
                <a:srgbClr val="99FF33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0" y="4987925"/>
            <a:ext cx="8839200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171950" y="3444875"/>
            <a:ext cx="3505200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Die grosse Drangsal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4140200" y="3068638"/>
            <a:ext cx="71438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6" name="AutoShape 6"/>
          <p:cNvSpPr>
            <a:spLocks noChangeArrowheads="1"/>
          </p:cNvSpPr>
          <p:nvPr/>
        </p:nvSpPr>
        <p:spPr bwMode="auto">
          <a:xfrm>
            <a:off x="2419350" y="2133600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 rot="-5400000">
            <a:off x="1355726" y="3663950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Entrückung</a:t>
            </a:r>
            <a:endParaRPr lang="de-DE" sz="16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28289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9" name="AutoShape 9"/>
          <p:cNvSpPr>
            <a:spLocks noChangeArrowheads="1"/>
          </p:cNvSpPr>
          <p:nvPr/>
        </p:nvSpPr>
        <p:spPr bwMode="auto">
          <a:xfrm>
            <a:off x="3638550" y="3311525"/>
            <a:ext cx="457200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2990850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3314700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>
            <a:off x="3152775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34766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6515100" y="1695450"/>
            <a:ext cx="2209800" cy="3887788"/>
            <a:chOff x="3768" y="1094"/>
            <a:chExt cx="1392" cy="2449"/>
          </a:xfrm>
        </p:grpSpPr>
        <p:sp>
          <p:nvSpPr>
            <p:cNvPr id="2459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593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594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595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chemeClr val="bg1"/>
                  </a:solidFill>
                </a:rPr>
                <a:t>Ankunft Jesu</a:t>
              </a:r>
              <a:endParaRPr lang="de-DE" altLang="de-DE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490538" y="1720850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Endzeit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 animBg="1"/>
      <p:bldP spid="358405" grpId="0" animBg="1"/>
      <p:bldP spid="358406" grpId="0" animBg="1"/>
      <p:bldP spid="358407" grpId="0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503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feld 4"/>
          <p:cNvSpPr txBox="1">
            <a:spLocks noChangeArrowheads="1"/>
          </p:cNvSpPr>
          <p:nvPr/>
        </p:nvSpPr>
        <p:spPr bwMode="auto">
          <a:xfrm>
            <a:off x="6732588" y="5732463"/>
            <a:ext cx="1998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chemeClr val="bg1"/>
                </a:solidFill>
              </a:rPr>
              <a:t>Captain Blood GNU 1.2 or later</a:t>
            </a:r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619250" y="4724400"/>
            <a:ext cx="792163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5605" name="Line 3"/>
          <p:cNvSpPr>
            <a:spLocks noChangeShapeType="1"/>
          </p:cNvSpPr>
          <p:nvPr/>
        </p:nvSpPr>
        <p:spPr bwMode="auto">
          <a:xfrm flipH="1">
            <a:off x="4140200" y="836613"/>
            <a:ext cx="1368425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5606" name="Textfeld 7"/>
          <p:cNvSpPr txBox="1">
            <a:spLocks noChangeArrowheads="1"/>
          </p:cNvSpPr>
          <p:nvPr/>
        </p:nvSpPr>
        <p:spPr bwMode="auto">
          <a:xfrm>
            <a:off x="468313" y="6092825"/>
            <a:ext cx="3303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chemeClr val="bg1"/>
                </a:solidFill>
              </a:rPr>
              <a:t>Der König des Südens</a:t>
            </a:r>
          </a:p>
        </p:txBody>
      </p:sp>
      <p:sp>
        <p:nvSpPr>
          <p:cNvPr id="25607" name="Textfeld 8"/>
          <p:cNvSpPr txBox="1">
            <a:spLocks noChangeArrowheads="1"/>
          </p:cNvSpPr>
          <p:nvPr/>
        </p:nvSpPr>
        <p:spPr bwMode="auto">
          <a:xfrm>
            <a:off x="5148263" y="260350"/>
            <a:ext cx="348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chemeClr val="bg1"/>
                </a:solidFill>
              </a:rPr>
              <a:t>Der König des Nordens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503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feld 4"/>
          <p:cNvSpPr txBox="1">
            <a:spLocks noChangeArrowheads="1"/>
          </p:cNvSpPr>
          <p:nvPr/>
        </p:nvSpPr>
        <p:spPr bwMode="auto">
          <a:xfrm>
            <a:off x="6732588" y="5732463"/>
            <a:ext cx="1998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chemeClr val="bg1"/>
                </a:solidFill>
              </a:rPr>
              <a:t>Captain Blood GNU 1.2 or later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V="1">
            <a:off x="1619250" y="4724400"/>
            <a:ext cx="792163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6629" name="Line 3"/>
          <p:cNvSpPr>
            <a:spLocks noChangeShapeType="1"/>
          </p:cNvSpPr>
          <p:nvPr/>
        </p:nvSpPr>
        <p:spPr bwMode="auto">
          <a:xfrm flipH="1">
            <a:off x="4140200" y="836613"/>
            <a:ext cx="1368425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6630" name="Textfeld 7"/>
          <p:cNvSpPr txBox="1">
            <a:spLocks noChangeArrowheads="1"/>
          </p:cNvSpPr>
          <p:nvPr/>
        </p:nvSpPr>
        <p:spPr bwMode="auto">
          <a:xfrm>
            <a:off x="468313" y="6092825"/>
            <a:ext cx="3303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chemeClr val="bg1"/>
                </a:solidFill>
              </a:rPr>
              <a:t>Der König des Südens</a:t>
            </a:r>
          </a:p>
        </p:txBody>
      </p:sp>
      <p:sp>
        <p:nvSpPr>
          <p:cNvPr id="26631" name="Textfeld 9"/>
          <p:cNvSpPr txBox="1">
            <a:spLocks noChangeArrowheads="1"/>
          </p:cNvSpPr>
          <p:nvPr/>
        </p:nvSpPr>
        <p:spPr bwMode="auto">
          <a:xfrm>
            <a:off x="179388" y="0"/>
            <a:ext cx="86772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200">
                <a:solidFill>
                  <a:schemeClr val="bg1"/>
                </a:solidFill>
              </a:rPr>
              <a:t>Der König des Nordens: Turkmenistan, Usbekistan, </a:t>
            </a:r>
          </a:p>
          <a:p>
            <a:pPr eaLnBrk="1" hangingPunct="1"/>
            <a:r>
              <a:rPr lang="de-DE" altLang="de-DE" sz="2200">
                <a:solidFill>
                  <a:schemeClr val="bg1"/>
                </a:solidFill>
              </a:rPr>
              <a:t>Tadschikistan, Pakistan, Libanon, Syrien, Türkei </a:t>
            </a:r>
          </a:p>
          <a:p>
            <a:pPr eaLnBrk="1" hangingPunct="1"/>
            <a:r>
              <a:rPr lang="de-DE" altLang="de-DE" sz="2200">
                <a:solidFill>
                  <a:schemeClr val="bg1"/>
                </a:solidFill>
              </a:rPr>
              <a:t>Irak, Iran</a:t>
            </a:r>
          </a:p>
          <a:p>
            <a:pPr eaLnBrk="1" hangingPunct="1"/>
            <a:r>
              <a:rPr lang="de-DE" altLang="de-DE" sz="2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MiddleE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3816350" cy="4856162"/>
          </a:xfrm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katastrophale Angriff </a:t>
            </a:r>
            <a:br>
              <a:rPr lang="de-DE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Norden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700213"/>
            <a:ext cx="3683000" cy="4430712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11,40-45</a:t>
            </a:r>
          </a:p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 1 und 2</a:t>
            </a:r>
          </a:p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 5,2ff.</a:t>
            </a:r>
          </a:p>
          <a:p>
            <a:pPr eaLnBrk="1" hangingPunct="1">
              <a:defRPr/>
            </a:pPr>
            <a:r>
              <a:rPr lang="de-D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28,18ff.</a:t>
            </a:r>
          </a:p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83</a:t>
            </a:r>
          </a:p>
          <a:p>
            <a:pPr eaLnBrk="1" hangingPunct="1">
              <a:defRPr/>
            </a:pPr>
            <a:r>
              <a:rPr lang="de-D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12-14</a:t>
            </a:r>
          </a:p>
          <a:p>
            <a:pPr eaLnBrk="1" hangingPunct="1">
              <a:defRPr/>
            </a:pPr>
            <a:endParaRPr lang="de-DE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de-DE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3" name="Line 10"/>
          <p:cNvSpPr>
            <a:spLocks noChangeShapeType="1"/>
          </p:cNvSpPr>
          <p:nvPr/>
        </p:nvSpPr>
        <p:spPr bwMode="auto">
          <a:xfrm flipV="1">
            <a:off x="539750" y="5157788"/>
            <a:ext cx="863600" cy="714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7654" name="Textfeld 7"/>
          <p:cNvSpPr txBox="1">
            <a:spLocks noChangeArrowheads="1"/>
          </p:cNvSpPr>
          <p:nvPr/>
        </p:nvSpPr>
        <p:spPr bwMode="auto">
          <a:xfrm>
            <a:off x="3779838" y="6165850"/>
            <a:ext cx="523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/>
              <a:t>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MiddleE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3816350" cy="4856163"/>
          </a:xfrm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katastrophale Angriff </a:t>
            </a:r>
            <a:br>
              <a:rPr lang="de-DE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Norden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700213"/>
            <a:ext cx="3683000" cy="4430712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11,40-45</a:t>
            </a:r>
          </a:p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 1 und 2</a:t>
            </a:r>
          </a:p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 5,2ff.</a:t>
            </a:r>
          </a:p>
          <a:p>
            <a:pPr eaLnBrk="1" hangingPunct="1">
              <a:defRPr/>
            </a:pPr>
            <a:r>
              <a:rPr lang="de-D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28,18ff.</a:t>
            </a:r>
          </a:p>
          <a:p>
            <a:pPr eaLnBrk="1" hangingPunct="1"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83</a:t>
            </a:r>
          </a:p>
          <a:p>
            <a:pPr eaLnBrk="1" hangingPunct="1">
              <a:defRPr/>
            </a:pPr>
            <a:r>
              <a:rPr lang="de-D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12-14</a:t>
            </a:r>
          </a:p>
          <a:p>
            <a:pPr eaLnBrk="1" hangingPunct="1">
              <a:defRPr/>
            </a:pPr>
            <a:endParaRPr lang="de-DE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H="1">
            <a:off x="1763713" y="2565400"/>
            <a:ext cx="288925" cy="10080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>
            <a:off x="1908175" y="2492375"/>
            <a:ext cx="936625" cy="12239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 flipH="1">
            <a:off x="1547813" y="2565400"/>
            <a:ext cx="215900" cy="936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8680" name="Textfeld 9"/>
          <p:cNvSpPr txBox="1">
            <a:spLocks noChangeArrowheads="1"/>
          </p:cNvSpPr>
          <p:nvPr/>
        </p:nvSpPr>
        <p:spPr bwMode="auto">
          <a:xfrm>
            <a:off x="4067175" y="5589588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/>
              <a:t>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0975" y="404813"/>
            <a:ext cx="896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Die </a:t>
            </a:r>
            <a:r>
              <a:rPr lang="de-DE" sz="4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grosse</a:t>
            </a:r>
            <a:r>
              <a:rPr lang="de-DE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Drangsal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4987925"/>
            <a:ext cx="8839200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171950" y="3444875"/>
            <a:ext cx="3505200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Die grosse Drangsal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140200" y="3068638"/>
            <a:ext cx="71438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419350" y="2133600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 rot="-5400000">
            <a:off x="1355726" y="3663950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Entrückung</a:t>
            </a:r>
            <a:endParaRPr lang="de-DE" sz="16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8289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3638550" y="3311525"/>
            <a:ext cx="457200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990850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314700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152775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4766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6515100" y="1695450"/>
            <a:ext cx="2209800" cy="3887788"/>
            <a:chOff x="3768" y="1094"/>
            <a:chExt cx="1392" cy="2449"/>
          </a:xfrm>
        </p:grpSpPr>
        <p:sp>
          <p:nvSpPr>
            <p:cNvPr id="2971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9713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9715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chemeClr val="bg1"/>
                  </a:solidFill>
                </a:rPr>
                <a:t>Ankunft Jesu</a:t>
              </a:r>
              <a:endParaRPr lang="de-DE" altLang="de-DE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490538" y="1720850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Endzeit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8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763713" y="4437063"/>
            <a:ext cx="5241925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0723" name="AutoShape 2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06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6804025" y="1412875"/>
            <a:ext cx="2843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sucht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Messias</a:t>
            </a:r>
            <a:endParaRPr lang="fr-FR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9" name="Textfeld 9"/>
          <p:cNvSpPr txBox="1">
            <a:spLocks noChangeArrowheads="1"/>
          </p:cNvSpPr>
          <p:nvPr/>
        </p:nvSpPr>
        <p:spPr bwMode="auto">
          <a:xfrm>
            <a:off x="7235825" y="36449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1948</a:t>
            </a:r>
          </a:p>
        </p:txBody>
      </p:sp>
      <p:sp>
        <p:nvSpPr>
          <p:cNvPr id="30730" name="Textfeld 10"/>
          <p:cNvSpPr txBox="1">
            <a:spLocks noChangeArrowheads="1"/>
          </p:cNvSpPr>
          <p:nvPr/>
        </p:nvSpPr>
        <p:spPr bwMode="auto">
          <a:xfrm>
            <a:off x="2916238" y="5949950"/>
            <a:ext cx="1744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</a:rPr>
              <a:t>Hos 3,4-5</a:t>
            </a:r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1116013" y="4121150"/>
            <a:ext cx="720725" cy="2736850"/>
          </a:xfrm>
          <a:prstGeom prst="curvedRightArrow">
            <a:avLst>
              <a:gd name="adj1" fmla="val 75947"/>
              <a:gd name="adj2" fmla="val 15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 rot="21300862" flipV="1">
            <a:off x="6932613" y="3986213"/>
            <a:ext cx="1366837" cy="3024187"/>
          </a:xfrm>
          <a:prstGeom prst="curvedLeftArrow">
            <a:avLst>
              <a:gd name="adj1" fmla="val 44251"/>
              <a:gd name="adj2" fmla="val 885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Text Box 9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476375" y="4437063"/>
            <a:ext cx="576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Israel in der Zerstreuung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34" name="Textfeld 15"/>
          <p:cNvSpPr txBox="1">
            <a:spLocks noChangeArrowheads="1"/>
          </p:cNvSpPr>
          <p:nvPr/>
        </p:nvSpPr>
        <p:spPr bwMode="auto">
          <a:xfrm>
            <a:off x="1619250" y="37163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135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>
                <a:solidFill>
                  <a:schemeClr val="bg1"/>
                </a:solidFill>
              </a:rPr>
              <a:t>Urheberrechtlicher Hinweis</a:t>
            </a:r>
            <a:endParaRPr lang="de-DE" altLang="de-DE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altLang="de-DE" smtClean="0">
                <a:solidFill>
                  <a:schemeClr val="bg1"/>
                </a:solidFill>
              </a:rPr>
              <a:t>Die vorliegende PPP von Roger Liebi darf für öffentliche und private Zwecke wieder verwendet werden.</a:t>
            </a:r>
          </a:p>
          <a:p>
            <a:pPr eaLnBrk="1" hangingPunct="1"/>
            <a:r>
              <a:rPr lang="de-CH" altLang="de-DE" smtClean="0">
                <a:solidFill>
                  <a:schemeClr val="bg1"/>
                </a:solidFill>
              </a:rPr>
              <a:t>Die Bilder sind entweder Eigentum des Autors, urheberrechtlich frei oder lizenziert.</a:t>
            </a:r>
          </a:p>
          <a:p>
            <a:pPr eaLnBrk="1" hangingPunct="1"/>
            <a:r>
              <a:rPr lang="de-CH" altLang="de-DE" smtClean="0">
                <a:solidFill>
                  <a:schemeClr val="bg1"/>
                </a:solidFill>
              </a:rPr>
              <a:t>Die vorliegenden Lizenzangaben dürfen nicht entfernt werden.</a:t>
            </a:r>
            <a:endParaRPr lang="de-DE" altLang="de-DE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8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763713" y="4437063"/>
            <a:ext cx="5241925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1747" name="AutoShape 2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06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Kommen: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leidende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804025" y="1412875"/>
            <a:ext cx="2843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Kommen: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Der herrschende </a:t>
            </a:r>
          </a:p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Messias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Heimkehr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wiederhergestelltes</a:t>
            </a:r>
            <a:r>
              <a:rPr lang="fr-FR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Land</a:t>
            </a:r>
          </a:p>
        </p:txBody>
      </p:sp>
      <p:sp>
        <p:nvSpPr>
          <p:cNvPr id="31753" name="Textfeld 9"/>
          <p:cNvSpPr txBox="1">
            <a:spLocks noChangeArrowheads="1"/>
          </p:cNvSpPr>
          <p:nvPr/>
        </p:nvSpPr>
        <p:spPr bwMode="auto">
          <a:xfrm>
            <a:off x="7235825" y="36449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1948</a:t>
            </a:r>
          </a:p>
        </p:txBody>
      </p:sp>
      <p:sp>
        <p:nvSpPr>
          <p:cNvPr id="31754" name="Textfeld 10"/>
          <p:cNvSpPr txBox="1">
            <a:spLocks noChangeArrowheads="1"/>
          </p:cNvSpPr>
          <p:nvPr/>
        </p:nvSpPr>
        <p:spPr bwMode="auto">
          <a:xfrm>
            <a:off x="2916238" y="59499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800">
              <a:solidFill>
                <a:schemeClr val="bg1"/>
              </a:solidFill>
            </a:endParaRPr>
          </a:p>
        </p:txBody>
      </p:sp>
      <p:sp>
        <p:nvSpPr>
          <p:cNvPr id="31755" name="AutoShape 10"/>
          <p:cNvSpPr>
            <a:spLocks noChangeArrowheads="1"/>
          </p:cNvSpPr>
          <p:nvPr/>
        </p:nvSpPr>
        <p:spPr bwMode="auto">
          <a:xfrm>
            <a:off x="1116013" y="4121150"/>
            <a:ext cx="720725" cy="2736850"/>
          </a:xfrm>
          <a:prstGeom prst="curvedRightArrow">
            <a:avLst>
              <a:gd name="adj1" fmla="val 75947"/>
              <a:gd name="adj2" fmla="val 15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 rot="21300862" flipV="1">
            <a:off x="6932613" y="3986213"/>
            <a:ext cx="1366837" cy="3024187"/>
          </a:xfrm>
          <a:prstGeom prst="curvedLeftArrow">
            <a:avLst>
              <a:gd name="adj1" fmla="val 44251"/>
              <a:gd name="adj2" fmla="val 885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Text Box 9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476375" y="4437063"/>
            <a:ext cx="576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Israel in der Zerstreuung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758" name="Textfeld 15"/>
          <p:cNvSpPr txBox="1">
            <a:spLocks noChangeArrowheads="1"/>
          </p:cNvSpPr>
          <p:nvPr/>
        </p:nvSpPr>
        <p:spPr bwMode="auto">
          <a:xfrm>
            <a:off x="1619250" y="37163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135</a:t>
            </a:r>
          </a:p>
        </p:txBody>
      </p:sp>
      <p:sp>
        <p:nvSpPr>
          <p:cNvPr id="31759" name="Textfeld 16"/>
          <p:cNvSpPr txBox="1">
            <a:spLocks noChangeArrowheads="1"/>
          </p:cNvSpPr>
          <p:nvPr/>
        </p:nvSpPr>
        <p:spPr bwMode="auto">
          <a:xfrm>
            <a:off x="2916238" y="5949950"/>
            <a:ext cx="1624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</a:rPr>
              <a:t>Hes 38,8</a:t>
            </a:r>
          </a:p>
        </p:txBody>
      </p:sp>
      <p:sp>
        <p:nvSpPr>
          <p:cNvPr id="31760" name="Textfeld 17"/>
          <p:cNvSpPr txBox="1">
            <a:spLocks noChangeArrowheads="1"/>
          </p:cNvSpPr>
          <p:nvPr/>
        </p:nvSpPr>
        <p:spPr bwMode="auto">
          <a:xfrm>
            <a:off x="2771775" y="2924175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Das Land Israel war während Jahrhunderten eine Wüste.</a:t>
            </a:r>
          </a:p>
        </p:txBody>
      </p:sp>
      <p:sp>
        <p:nvSpPr>
          <p:cNvPr id="31761" name="Textfeld 18"/>
          <p:cNvSpPr txBox="1">
            <a:spLocks noChangeArrowheads="1"/>
          </p:cNvSpPr>
          <p:nvPr/>
        </p:nvSpPr>
        <p:spPr bwMode="auto">
          <a:xfrm>
            <a:off x="6264275" y="2420938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Seit 1882: Das Land Israel blüht wieder auf. 240 Millionen Bäume gepflanzt</a:t>
            </a:r>
          </a:p>
        </p:txBody>
      </p:sp>
      <p:sp>
        <p:nvSpPr>
          <p:cNvPr id="31762" name="Textfeld 19"/>
          <p:cNvSpPr txBox="1">
            <a:spLocks noChangeArrowheads="1"/>
          </p:cNvSpPr>
          <p:nvPr/>
        </p:nvSpPr>
        <p:spPr bwMode="auto">
          <a:xfrm>
            <a:off x="6011863" y="5732463"/>
            <a:ext cx="2881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Seit 1882: 3 Millionen Juden heimgekehrt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013325"/>
            <a:ext cx="9144000" cy="1319213"/>
          </a:xfrm>
          <a:prstGeom prst="leftRightArrow">
            <a:avLst>
              <a:gd name="adj1" fmla="val 60833"/>
              <a:gd name="adj2" fmla="val 56221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19250" y="333375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 Friedensreich</a:t>
            </a:r>
            <a:endParaRPr lang="fr-FR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7380288" y="2924175"/>
            <a:ext cx="1522412" cy="1522413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00FF00"/>
              </a:solidFill>
            </a:endParaRPr>
          </a:p>
        </p:txBody>
      </p:sp>
      <p:sp>
        <p:nvSpPr>
          <p:cNvPr id="32773" name="Text Box 7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451725" y="3068638"/>
            <a:ext cx="14398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900" b="1">
                <a:solidFill>
                  <a:schemeClr val="bg2"/>
                </a:solidFill>
              </a:rPr>
              <a:t>Das Reich des Messias (1000 J.)</a:t>
            </a: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7164388" y="2420938"/>
            <a:ext cx="0" cy="2808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2775" name="Line 13"/>
          <p:cNvSpPr>
            <a:spLocks noChangeShapeType="1"/>
          </p:cNvSpPr>
          <p:nvPr/>
        </p:nvSpPr>
        <p:spPr bwMode="auto">
          <a:xfrm>
            <a:off x="1042988" y="2565400"/>
            <a:ext cx="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0" y="191611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1. Kommen</a:t>
            </a:r>
          </a:p>
        </p:txBody>
      </p:sp>
      <p:sp>
        <p:nvSpPr>
          <p:cNvPr id="32777" name="Text Box 15"/>
          <p:cNvSpPr txBox="1">
            <a:spLocks noChangeArrowheads="1"/>
          </p:cNvSpPr>
          <p:nvPr/>
        </p:nvSpPr>
        <p:spPr bwMode="auto">
          <a:xfrm>
            <a:off x="6372225" y="2060575"/>
            <a:ext cx="221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2. Kommen</a:t>
            </a:r>
          </a:p>
        </p:txBody>
      </p:sp>
      <p:sp>
        <p:nvSpPr>
          <p:cNvPr id="32778" name="Textfeld 13"/>
          <p:cNvSpPr txBox="1">
            <a:spLocks noChangeArrowheads="1"/>
          </p:cNvSpPr>
          <p:nvPr/>
        </p:nvSpPr>
        <p:spPr bwMode="auto">
          <a:xfrm>
            <a:off x="7092950" y="836613"/>
            <a:ext cx="2051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chemeClr val="bg1"/>
                </a:solidFill>
              </a:rPr>
              <a:t>Weltweiter Friede: Alle Völker besuchen Jerusalem</a:t>
            </a:r>
          </a:p>
        </p:txBody>
      </p:sp>
      <p:sp>
        <p:nvSpPr>
          <p:cNvPr id="32779" name="Textfeld 14"/>
          <p:cNvSpPr txBox="1">
            <a:spLocks noChangeArrowheads="1"/>
          </p:cNvSpPr>
          <p:nvPr/>
        </p:nvSpPr>
        <p:spPr bwMode="auto">
          <a:xfrm>
            <a:off x="2555875" y="4076700"/>
            <a:ext cx="354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</a:rPr>
              <a:t>Jes 2,2-4; Mich 4,1-3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80975" y="404813"/>
            <a:ext cx="896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Der Angriff von </a:t>
            </a:r>
            <a:r>
              <a:rPr lang="de-DE" sz="4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Gog</a:t>
            </a:r>
            <a:endParaRPr lang="de-DE" sz="4800" b="1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0" y="4987925"/>
            <a:ext cx="8839200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4171950" y="3444875"/>
            <a:ext cx="3505200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Die grosse Drangsal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140200" y="3068638"/>
            <a:ext cx="71438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419350" y="2133600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 rot="-5400000">
            <a:off x="1355726" y="3663950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Entrückung</a:t>
            </a:r>
            <a:endParaRPr lang="de-DE" sz="16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8289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638550" y="3311525"/>
            <a:ext cx="457200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990850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314700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152775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4766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515100" y="1695450"/>
            <a:ext cx="2209800" cy="3887788"/>
            <a:chOff x="3768" y="1094"/>
            <a:chExt cx="1392" cy="2449"/>
          </a:xfrm>
        </p:grpSpPr>
        <p:sp>
          <p:nvSpPr>
            <p:cNvPr id="33810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811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812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chemeClr val="bg1"/>
                  </a:solidFill>
                </a:rPr>
                <a:t>Ankunft Jesu</a:t>
              </a:r>
              <a:endParaRPr lang="de-DE" altLang="de-DE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490538" y="1720850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Endzeit</a:t>
            </a:r>
          </a:p>
        </p:txBody>
      </p:sp>
      <p:sp>
        <p:nvSpPr>
          <p:cNvPr id="28688" name="AutoShape 8"/>
          <p:cNvSpPr>
            <a:spLocks noChangeArrowheads="1"/>
          </p:cNvSpPr>
          <p:nvPr/>
        </p:nvSpPr>
        <p:spPr bwMode="auto">
          <a:xfrm flipH="1">
            <a:off x="7885113" y="2492375"/>
            <a:ext cx="576262" cy="1533525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809" name="Textfeld 20"/>
          <p:cNvSpPr txBox="1">
            <a:spLocks noChangeArrowheads="1"/>
          </p:cNvSpPr>
          <p:nvPr/>
        </p:nvSpPr>
        <p:spPr bwMode="auto">
          <a:xfrm>
            <a:off x="3132138" y="5949950"/>
            <a:ext cx="2312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chemeClr val="bg1"/>
                </a:solidFill>
              </a:rPr>
              <a:t>Hes 38-39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4 Weltreiche</a:t>
            </a:r>
            <a:endParaRPr lang="de-DE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7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403350" y="5445125"/>
            <a:ext cx="5400675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CH" sz="2400" dirty="0">
                <a:latin typeface="Arial" charset="0"/>
                <a:cs typeface="Arial" charset="0"/>
              </a:rPr>
              <a:t>„</a:t>
            </a:r>
            <a:r>
              <a:rPr lang="de-CH" sz="2400" b="1" dirty="0">
                <a:latin typeface="Arial" charset="0"/>
                <a:cs typeface="Arial" charset="0"/>
              </a:rPr>
              <a:t>Die Zeiten der Nationen“</a:t>
            </a:r>
            <a:endParaRPr lang="de-DE" sz="2400" b="1" dirty="0">
              <a:latin typeface="Arial" charset="0"/>
              <a:cs typeface="Arial" charset="0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 rot="-5400000">
            <a:off x="95250" y="3008313"/>
            <a:ext cx="3810000" cy="762000"/>
          </a:xfrm>
          <a:prstGeom prst="rect">
            <a:avLst/>
          </a:prstGeom>
          <a:solidFill>
            <a:srgbClr val="FF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Babylon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 rot="-5400000">
            <a:off x="1319213" y="3008313"/>
            <a:ext cx="3810000" cy="762000"/>
          </a:xfrm>
          <a:prstGeom prst="rect">
            <a:avLst/>
          </a:prstGeom>
          <a:solidFill>
            <a:srgbClr val="C0C0C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Medopersien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 rot="-5400000">
            <a:off x="2687638" y="3008313"/>
            <a:ext cx="3810000" cy="762000"/>
          </a:xfrm>
          <a:prstGeom prst="rect">
            <a:avLst/>
          </a:prstGeom>
          <a:solidFill>
            <a:srgbClr val="FFCC99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Griechenland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 rot="-5400000">
            <a:off x="3984625" y="3008313"/>
            <a:ext cx="3810000" cy="762000"/>
          </a:xfrm>
          <a:prstGeom prst="rect">
            <a:avLst/>
          </a:prstGeom>
          <a:solidFill>
            <a:srgbClr val="00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Rom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 rot="-5400000">
            <a:off x="5784850" y="2936875"/>
            <a:ext cx="3810000" cy="762000"/>
          </a:xfrm>
          <a:prstGeom prst="rect">
            <a:avLst/>
          </a:prstGeom>
          <a:solidFill>
            <a:srgbClr val="FFFFFF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5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Reich Gottes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4825" name="Textfeld 8"/>
          <p:cNvSpPr txBox="1">
            <a:spLocks noChangeArrowheads="1"/>
          </p:cNvSpPr>
          <p:nvPr/>
        </p:nvSpPr>
        <p:spPr bwMode="auto">
          <a:xfrm>
            <a:off x="7451725" y="5805488"/>
            <a:ext cx="141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chemeClr val="bg1"/>
                </a:solidFill>
              </a:rPr>
              <a:t>Dan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nimBg="1" autoUpdateAnimBg="0"/>
      <p:bldP spid="331781" grpId="0" animBg="1" autoUpdateAnimBg="0"/>
      <p:bldP spid="331782" grpId="0" animBg="1" autoUpdateAnimBg="0"/>
      <p:bldP spid="331783" grpId="0" animBg="1" autoUpdateAnimBg="0"/>
      <p:bldP spid="331784" grpId="0" animBg="1" autoUpdateAnimBg="0"/>
      <p:bldP spid="331784" grpId="1" animBg="1"/>
      <p:bldP spid="331784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80975" y="404813"/>
            <a:ext cx="896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 Endgericht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0" y="4987925"/>
            <a:ext cx="8839200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4171950" y="3444875"/>
            <a:ext cx="3505200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Die grosse Drangsal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140200" y="3068638"/>
            <a:ext cx="71438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2419350" y="2133600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 rot="-5400000">
            <a:off x="1355726" y="3663950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Entrückung</a:t>
            </a:r>
            <a:endParaRPr lang="de-DE" sz="16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8289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638550" y="3311525"/>
            <a:ext cx="457200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990850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314700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152775" y="3560763"/>
            <a:ext cx="152400" cy="13319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476625" y="3559175"/>
            <a:ext cx="152400" cy="13319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6515100" y="1695450"/>
            <a:ext cx="2209800" cy="3887788"/>
            <a:chOff x="3768" y="1094"/>
            <a:chExt cx="1392" cy="2449"/>
          </a:xfrm>
        </p:grpSpPr>
        <p:sp>
          <p:nvSpPr>
            <p:cNvPr id="3585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5858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5859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5860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chemeClr val="bg1"/>
                  </a:solidFill>
                </a:rPr>
                <a:t>Ankunft Jesu</a:t>
              </a:r>
              <a:endParaRPr lang="de-DE" altLang="de-DE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490538" y="1720850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de-DE">
                <a:solidFill>
                  <a:srgbClr val="00FF00"/>
                </a:solidFill>
              </a:rPr>
              <a:t>Endzeit</a:t>
            </a:r>
          </a:p>
        </p:txBody>
      </p:sp>
      <p:sp>
        <p:nvSpPr>
          <p:cNvPr id="35856" name="Textfeld 20"/>
          <p:cNvSpPr txBox="1">
            <a:spLocks noChangeArrowheads="1"/>
          </p:cNvSpPr>
          <p:nvPr/>
        </p:nvSpPr>
        <p:spPr bwMode="auto">
          <a:xfrm>
            <a:off x="3132138" y="5949950"/>
            <a:ext cx="421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chemeClr val="bg1"/>
                </a:solidFill>
              </a:rPr>
              <a:t>Mat 13,39-41.49-50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4625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de-D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Ist die Einteilung der Heilsgeschichte in Dispensationen (Zeitalter) biblisch?</a:t>
            </a:r>
            <a:endParaRPr lang="de-DE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55650" y="1700213"/>
            <a:ext cx="7848600" cy="151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Einteilung in Heilszeitalter</a:t>
            </a:r>
            <a:endParaRPr lang="de-DE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b="1" smtClean="0">
                <a:solidFill>
                  <a:srgbClr val="FFFF00"/>
                </a:solidFill>
              </a:rPr>
              <a:t>	</a:t>
            </a:r>
            <a:r>
              <a:rPr lang="en-US" altLang="de-DE" sz="2400" b="1" smtClean="0">
                <a:solidFill>
                  <a:schemeClr val="bg1"/>
                </a:solidFill>
              </a:rPr>
              <a:t>Eph 1:  </a:t>
            </a:r>
            <a:r>
              <a:rPr lang="en-US" altLang="de-DE" sz="2400" b="1" smtClean="0">
                <a:solidFill>
                  <a:srgbClr val="FFFF00"/>
                </a:solidFill>
              </a:rPr>
              <a:t>20 ... er [Gott] setzte ihn [Christus] zu seiner Rechten ... 21 über jedes Fürstentum und jede Gewalt und Kraft und Herrschaft und jeden Namen, der genannt wird, nicht allein </a:t>
            </a:r>
            <a:r>
              <a:rPr lang="en-US" altLang="de-DE" sz="2400" b="1" smtClean="0">
                <a:solidFill>
                  <a:srgbClr val="99FF33"/>
                </a:solidFill>
              </a:rPr>
              <a:t>in diesem Zeitalter </a:t>
            </a:r>
            <a:r>
              <a:rPr lang="en-US" altLang="de-DE" sz="2400" b="1" smtClean="0">
                <a:solidFill>
                  <a:schemeClr val="bg1"/>
                </a:solidFill>
              </a:rPr>
              <a:t>[</a:t>
            </a:r>
            <a:r>
              <a:rPr lang="en-US" altLang="de-DE" sz="2400" b="1" i="1" smtClean="0">
                <a:solidFill>
                  <a:schemeClr val="bg1"/>
                </a:solidFill>
              </a:rPr>
              <a:t>aion</a:t>
            </a:r>
            <a:r>
              <a:rPr lang="en-US" altLang="de-DE" sz="2400" b="1" smtClean="0">
                <a:solidFill>
                  <a:schemeClr val="bg1"/>
                </a:solidFill>
              </a:rPr>
              <a:t>]</a:t>
            </a:r>
            <a:r>
              <a:rPr lang="en-US" altLang="de-DE" sz="2400" b="1" smtClean="0">
                <a:solidFill>
                  <a:srgbClr val="FFFF00"/>
                </a:solidFill>
              </a:rPr>
              <a:t>, sondern auch </a:t>
            </a:r>
            <a:r>
              <a:rPr lang="en-US" altLang="de-DE" sz="2400" b="1" smtClean="0">
                <a:solidFill>
                  <a:srgbClr val="99FF33"/>
                </a:solidFill>
              </a:rPr>
              <a:t>in dem zukünftigen, </a:t>
            </a:r>
            <a:r>
              <a:rPr lang="en-US" altLang="de-DE" sz="2400" b="1" smtClean="0">
                <a:solidFill>
                  <a:srgbClr val="FFFF00"/>
                </a:solidFill>
              </a:rPr>
              <a:t>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sz="2400" smtClean="0">
                <a:solidFill>
                  <a:schemeClr val="bg1"/>
                </a:solidFill>
              </a:rPr>
              <a:t>Vgl. Mat 12,32; Mark 10,30; Luk 18,30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i="1" smtClean="0">
                <a:solidFill>
                  <a:srgbClr val="FF33CC"/>
                </a:solidFill>
              </a:rPr>
              <a:t>	</a:t>
            </a:r>
            <a:r>
              <a:rPr lang="en-US" altLang="de-DE" sz="2400" b="1" i="1" smtClean="0">
                <a:solidFill>
                  <a:srgbClr val="FF33CC"/>
                </a:solidFill>
              </a:rPr>
              <a:t>aion</a:t>
            </a:r>
            <a:r>
              <a:rPr lang="en-US" altLang="de-DE" sz="2400" i="1" smtClean="0">
                <a:solidFill>
                  <a:schemeClr val="bg1"/>
                </a:solidFill>
              </a:rPr>
              <a:t> </a:t>
            </a:r>
            <a:r>
              <a:rPr lang="en-US" altLang="de-DE" sz="2400" smtClean="0">
                <a:solidFill>
                  <a:schemeClr val="bg1"/>
                </a:solidFill>
              </a:rPr>
              <a:t>= Zeitalter, Zeitlauf, Welt, Ewigkeit; = hebr. </a:t>
            </a:r>
            <a:r>
              <a:rPr lang="en-US" altLang="de-DE" sz="2400" b="1" i="1" smtClean="0">
                <a:solidFill>
                  <a:srgbClr val="FF33CC"/>
                </a:solidFill>
              </a:rPr>
              <a:t>‘olam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de-CH" altLang="de-DE" sz="2400" smtClean="0">
                <a:solidFill>
                  <a:schemeClr val="bg1"/>
                </a:solidFill>
                <a:sym typeface="Wingdings" panose="05000000000000000000" pitchFamily="2" charset="2"/>
              </a:rPr>
              <a:t>In diesen Stellen werden 2 Zeitalter unterschieden.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de-CH" altLang="de-DE" sz="2400" smtClean="0">
                <a:solidFill>
                  <a:schemeClr val="bg1"/>
                </a:solidFill>
              </a:rPr>
              <a:t>wie in der rabbinischen Literatur: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CH" altLang="de-DE" sz="2000" b="1" i="1" smtClean="0">
                <a:solidFill>
                  <a:srgbClr val="99FF33"/>
                </a:solidFill>
              </a:rPr>
              <a:t>ha‘olam hazeh:</a:t>
            </a:r>
            <a:r>
              <a:rPr lang="de-CH" altLang="de-DE" sz="2000" i="1" smtClean="0">
                <a:solidFill>
                  <a:srgbClr val="99FF33"/>
                </a:solidFill>
              </a:rPr>
              <a:t> </a:t>
            </a:r>
            <a:r>
              <a:rPr lang="de-CH" altLang="de-DE" sz="2000" smtClean="0">
                <a:solidFill>
                  <a:schemeClr val="bg1"/>
                </a:solidFill>
              </a:rPr>
              <a:t>dieses Zeitalter 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CH" altLang="de-DE" sz="2000" b="1" i="1" smtClean="0">
                <a:solidFill>
                  <a:srgbClr val="99FF33"/>
                </a:solidFill>
              </a:rPr>
              <a:t>ha‘olam haba‘:</a:t>
            </a:r>
            <a:r>
              <a:rPr lang="de-CH" altLang="de-DE" sz="2000" i="1" smtClean="0">
                <a:solidFill>
                  <a:srgbClr val="99FF33"/>
                </a:solidFill>
              </a:rPr>
              <a:t> </a:t>
            </a:r>
            <a:r>
              <a:rPr lang="de-CH" altLang="de-DE" sz="2000" smtClean="0">
                <a:solidFill>
                  <a:schemeClr val="bg1"/>
                </a:solidFill>
              </a:rPr>
              <a:t>das zukünftige Zeitalter (= das messianische Reich)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e-CH" altLang="de-DE" sz="20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20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 rot="-5400000">
            <a:off x="7127876" y="2994025"/>
            <a:ext cx="3452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6516688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8172450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588125" y="4868863"/>
            <a:ext cx="149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zukünftige 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16688" y="4292600"/>
            <a:ext cx="1655762" cy="501650"/>
            <a:chOff x="1104" y="2570"/>
            <a:chExt cx="2688" cy="262"/>
          </a:xfrm>
        </p:grpSpPr>
        <p:sp>
          <p:nvSpPr>
            <p:cNvPr id="38936" name="Line 12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38937" name="Rectangle 13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99342" name="Line 14"/>
          <p:cNvSpPr>
            <a:spLocks noChangeShapeType="1"/>
          </p:cNvSpPr>
          <p:nvPr/>
        </p:nvSpPr>
        <p:spPr bwMode="auto">
          <a:xfrm>
            <a:off x="4284663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84663" y="4292600"/>
            <a:ext cx="2230437" cy="501650"/>
            <a:chOff x="1104" y="2570"/>
            <a:chExt cx="2688" cy="262"/>
          </a:xfrm>
        </p:grpSpPr>
        <p:sp>
          <p:nvSpPr>
            <p:cNvPr id="38934" name="Line 16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38935" name="Rectangle 17"/>
            <p:cNvSpPr>
              <a:spLocks noChangeArrowheads="1"/>
            </p:cNvSpPr>
            <p:nvPr/>
          </p:nvSpPr>
          <p:spPr bwMode="auto">
            <a:xfrm>
              <a:off x="1156" y="2570"/>
              <a:ext cx="21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4787900" y="4868863"/>
            <a:ext cx="1700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gegenwärtige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38927" name="Group 19"/>
          <p:cNvGrpSpPr>
            <a:grpSpLocks/>
          </p:cNvGrpSpPr>
          <p:nvPr/>
        </p:nvGrpSpPr>
        <p:grpSpPr bwMode="auto">
          <a:xfrm>
            <a:off x="3563938" y="3357563"/>
            <a:ext cx="2087562" cy="2533650"/>
            <a:chOff x="2208" y="1020"/>
            <a:chExt cx="1272" cy="1596"/>
          </a:xfrm>
        </p:grpSpPr>
        <p:grpSp>
          <p:nvGrpSpPr>
            <p:cNvPr id="38928" name="Group 20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38932" name="Rectangle 21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3" name="Rectangle 22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38929" name="Group 23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38930" name="Rectangle 2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1" name="Rectangle 2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  <p:bldP spid="99337" grpId="0" animBg="1"/>
      <p:bldP spid="99338" grpId="0"/>
      <p:bldP spid="99342" grpId="0" animBg="1"/>
      <p:bldP spid="993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468313" y="1412875"/>
            <a:ext cx="8351837" cy="17287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80400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400" b="1" smtClean="0">
                <a:solidFill>
                  <a:schemeClr val="bg1"/>
                </a:solidFill>
              </a:rPr>
              <a:t>	Kol 1: </a:t>
            </a:r>
            <a:r>
              <a:rPr lang="en-US" altLang="de-DE" sz="2400" b="1" smtClean="0">
                <a:solidFill>
                  <a:srgbClr val="FFFF00"/>
                </a:solidFill>
              </a:rPr>
              <a:t>... 26 das Geheimnis, welches </a:t>
            </a:r>
            <a:r>
              <a:rPr lang="en-US" altLang="de-DE" sz="2400" b="1" smtClean="0">
                <a:solidFill>
                  <a:srgbClr val="99FF33"/>
                </a:solidFill>
              </a:rPr>
              <a:t>von den Zeitaltern</a:t>
            </a:r>
            <a:r>
              <a:rPr lang="en-US" altLang="de-DE" sz="2400" b="1" smtClean="0">
                <a:solidFill>
                  <a:srgbClr val="FFFF00"/>
                </a:solidFill>
              </a:rPr>
              <a:t> und </a:t>
            </a:r>
            <a:r>
              <a:rPr lang="en-US" altLang="de-DE" sz="2400" b="1" smtClean="0">
                <a:solidFill>
                  <a:srgbClr val="FFCCFF"/>
                </a:solidFill>
              </a:rPr>
              <a:t>von den Generationen</a:t>
            </a:r>
            <a:r>
              <a:rPr lang="en-US" altLang="de-DE" sz="2400" b="1" smtClean="0">
                <a:solidFill>
                  <a:srgbClr val="FFFF00"/>
                </a:solidFill>
              </a:rPr>
              <a:t> </a:t>
            </a:r>
            <a:r>
              <a:rPr lang="en-US" altLang="de-DE" sz="2400" b="1" smtClean="0">
                <a:solidFill>
                  <a:srgbClr val="99FF33"/>
                </a:solidFill>
              </a:rPr>
              <a:t>her</a:t>
            </a:r>
            <a:r>
              <a:rPr lang="en-US" altLang="de-DE" sz="2400" b="1" smtClean="0">
                <a:solidFill>
                  <a:srgbClr val="FFFF00"/>
                </a:solidFill>
              </a:rPr>
              <a:t> verborgen war, </a:t>
            </a:r>
            <a:r>
              <a:rPr lang="en-US" altLang="de-DE" sz="2400" b="1" smtClean="0">
                <a:solidFill>
                  <a:srgbClr val="99FF33"/>
                </a:solidFill>
              </a:rPr>
              <a:t>jetzt</a:t>
            </a:r>
            <a:r>
              <a:rPr lang="en-US" altLang="de-DE" sz="2400" b="1" smtClean="0">
                <a:solidFill>
                  <a:srgbClr val="FFFF00"/>
                </a:solidFill>
              </a:rPr>
              <a:t> aber seinen Heiligen geoffenbart worden ist,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>
                <a:solidFill>
                  <a:schemeClr val="bg1"/>
                </a:solidFill>
              </a:rPr>
              <a:t>Vgl. Röm 16,25; 1Kor 10,11; 2Tim 1,9; Hebr. 9,26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è"/>
            </a:pPr>
            <a:r>
              <a:rPr lang="de-CH" altLang="de-DE" sz="2400" smtClean="0">
                <a:solidFill>
                  <a:schemeClr val="bg1"/>
                </a:solidFill>
                <a:sym typeface="Wingdings" panose="05000000000000000000" pitchFamily="2" charset="2"/>
              </a:rPr>
              <a:t>In diesen Stellen wird von früheren </a:t>
            </a:r>
            <a:r>
              <a:rPr lang="de-CH" altLang="de-DE" sz="2400" smtClean="0">
                <a:solidFill>
                  <a:srgbClr val="99FF33"/>
                </a:solidFill>
                <a:sym typeface="Wingdings" panose="05000000000000000000" pitchFamily="2" charset="2"/>
              </a:rPr>
              <a:t>Zeitaltern</a:t>
            </a:r>
            <a:r>
              <a:rPr lang="de-CH" altLang="de-DE" sz="2400" smtClean="0">
                <a:solidFill>
                  <a:schemeClr val="bg1"/>
                </a:solidFill>
                <a:sym typeface="Wingdings" panose="05000000000000000000" pitchFamily="2" charset="2"/>
              </a:rPr>
              <a:t> (Plural) gesprochen.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è"/>
            </a:pPr>
            <a:r>
              <a:rPr lang="de-CH" altLang="de-DE" sz="2400" smtClean="0">
                <a:solidFill>
                  <a:schemeClr val="bg1"/>
                </a:solidFill>
                <a:sym typeface="Wingdings" panose="05000000000000000000" pitchFamily="2" charset="2"/>
              </a:rPr>
              <a:t>Plural = mindestens </a:t>
            </a:r>
            <a:r>
              <a:rPr lang="de-CH" altLang="de-DE" sz="2400" smtClean="0">
                <a:solidFill>
                  <a:srgbClr val="99FF33"/>
                </a:solidFill>
                <a:sym typeface="Wingdings" panose="05000000000000000000" pitchFamily="2" charset="2"/>
              </a:rPr>
              <a:t>2</a:t>
            </a:r>
            <a:r>
              <a:rPr lang="de-CH" altLang="de-DE" sz="2400" smtClean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è"/>
            </a:pPr>
            <a:r>
              <a:rPr lang="de-CH" altLang="de-DE" sz="2400" smtClean="0">
                <a:solidFill>
                  <a:schemeClr val="bg1"/>
                </a:solidFill>
                <a:sym typeface="Wingdings" panose="05000000000000000000" pitchFamily="2" charset="2"/>
              </a:rPr>
              <a:t> Eph 1,21 und Kol 1,26 reden von mindestens </a:t>
            </a:r>
            <a:r>
              <a:rPr lang="de-CH" altLang="de-DE" sz="2400" smtClean="0">
                <a:solidFill>
                  <a:srgbClr val="99FF33"/>
                </a:solidFill>
                <a:sym typeface="Wingdings" panose="05000000000000000000" pitchFamily="2" charset="2"/>
              </a:rPr>
              <a:t>4</a:t>
            </a:r>
            <a:r>
              <a:rPr lang="de-CH" altLang="de-DE" sz="2400" smtClean="0">
                <a:solidFill>
                  <a:schemeClr val="bg1"/>
                </a:solidFill>
                <a:sym typeface="Wingdings" panose="05000000000000000000" pitchFamily="2" charset="2"/>
              </a:rPr>
              <a:t> Zeitaltern!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i="1" smtClean="0">
              <a:solidFill>
                <a:schemeClr val="bg1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Einteilung in Heilszeitalter</a:t>
            </a:r>
            <a:endParaRPr lang="de-DE" b="1" smtClean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 rot="-5400000">
            <a:off x="7127876" y="2994025"/>
            <a:ext cx="3452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516688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8172450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588125" y="4868863"/>
            <a:ext cx="149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zukünftige 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516688" y="4292600"/>
            <a:ext cx="1655762" cy="501650"/>
            <a:chOff x="1104" y="2570"/>
            <a:chExt cx="2688" cy="262"/>
          </a:xfrm>
        </p:grpSpPr>
        <p:sp>
          <p:nvSpPr>
            <p:cNvPr id="40995" name="Line 12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0996" name="Rectangle 13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0972" name="Line 14"/>
          <p:cNvSpPr>
            <a:spLocks noChangeShapeType="1"/>
          </p:cNvSpPr>
          <p:nvPr/>
        </p:nvSpPr>
        <p:spPr bwMode="auto">
          <a:xfrm>
            <a:off x="4211638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40973" name="Group 15"/>
          <p:cNvGrpSpPr>
            <a:grpSpLocks/>
          </p:cNvGrpSpPr>
          <p:nvPr/>
        </p:nvGrpSpPr>
        <p:grpSpPr bwMode="auto">
          <a:xfrm>
            <a:off x="4211638" y="4292600"/>
            <a:ext cx="2303462" cy="501650"/>
            <a:chOff x="1104" y="2570"/>
            <a:chExt cx="2688" cy="262"/>
          </a:xfrm>
        </p:grpSpPr>
        <p:sp>
          <p:nvSpPr>
            <p:cNvPr id="40993" name="Line 16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0994" name="Rectangle 17"/>
            <p:cNvSpPr>
              <a:spLocks noChangeArrowheads="1"/>
            </p:cNvSpPr>
            <p:nvPr/>
          </p:nvSpPr>
          <p:spPr bwMode="auto">
            <a:xfrm>
              <a:off x="1156" y="2570"/>
              <a:ext cx="21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4859338" y="4868863"/>
            <a:ext cx="1700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gegenwärtige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0975" name="Group 19"/>
          <p:cNvGrpSpPr>
            <a:grpSpLocks/>
          </p:cNvGrpSpPr>
          <p:nvPr/>
        </p:nvGrpSpPr>
        <p:grpSpPr bwMode="auto">
          <a:xfrm>
            <a:off x="3563938" y="3357563"/>
            <a:ext cx="2087562" cy="2533650"/>
            <a:chOff x="2208" y="1020"/>
            <a:chExt cx="1272" cy="1596"/>
          </a:xfrm>
        </p:grpSpPr>
        <p:grpSp>
          <p:nvGrpSpPr>
            <p:cNvPr id="40987" name="Group 20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40991" name="Rectangle 21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0992" name="Rectangle 22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40988" name="Group 23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40989" name="Rectangle 2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0990" name="Rectangle 2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120858" name="Line 26"/>
          <p:cNvSpPr>
            <a:spLocks noChangeShapeType="1"/>
          </p:cNvSpPr>
          <p:nvPr/>
        </p:nvSpPr>
        <p:spPr bwMode="auto">
          <a:xfrm>
            <a:off x="900113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900113" y="4292600"/>
            <a:ext cx="1655762" cy="501650"/>
            <a:chOff x="1104" y="2570"/>
            <a:chExt cx="2688" cy="262"/>
          </a:xfrm>
        </p:grpSpPr>
        <p:sp>
          <p:nvSpPr>
            <p:cNvPr id="40985" name="Line 28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0986" name="Rectangle 29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20862" name="Line 30"/>
          <p:cNvSpPr>
            <a:spLocks noChangeShapeType="1"/>
          </p:cNvSpPr>
          <p:nvPr/>
        </p:nvSpPr>
        <p:spPr bwMode="auto">
          <a:xfrm>
            <a:off x="2555875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0863" name="Line 31"/>
          <p:cNvSpPr>
            <a:spLocks noChangeShapeType="1"/>
          </p:cNvSpPr>
          <p:nvPr/>
        </p:nvSpPr>
        <p:spPr bwMode="auto">
          <a:xfrm>
            <a:off x="4140200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555875" y="4292600"/>
            <a:ext cx="1584325" cy="501650"/>
            <a:chOff x="1104" y="2570"/>
            <a:chExt cx="2688" cy="262"/>
          </a:xfrm>
        </p:grpSpPr>
        <p:sp>
          <p:nvSpPr>
            <p:cNvPr id="40983" name="Line 33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0984" name="Rectangle 34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971550" y="4868863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früheres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sp>
        <p:nvSpPr>
          <p:cNvPr id="120868" name="Text Box 36"/>
          <p:cNvSpPr txBox="1">
            <a:spLocks noChangeArrowheads="1"/>
          </p:cNvSpPr>
          <p:nvPr/>
        </p:nvSpPr>
        <p:spPr bwMode="auto">
          <a:xfrm>
            <a:off x="2555875" y="4868863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früheres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8" grpId="0" animBg="1"/>
      <p:bldP spid="120862" grpId="0" animBg="1"/>
      <p:bldP spid="120863" grpId="0" animBg="1"/>
      <p:bldP spid="120867" grpId="0"/>
      <p:bldP spid="1208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7041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de-CH" sz="3600" kern="10">
                <a:ln w="9525"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Prophetie aktuell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8047038" y="4797425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800">
              <a:solidFill>
                <a:schemeClr val="bg1"/>
              </a:solidFill>
            </a:endParaRPr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395288" y="45085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C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Wie muss man Prophetie korrekt auslegen?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7216775" y="625633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chemeClr val="bg1"/>
                </a:solidFill>
              </a:rPr>
              <a:t>Roger Liebi</a:t>
            </a:r>
            <a:endParaRPr lang="de-DE" altLang="de-DE">
              <a:solidFill>
                <a:schemeClr val="bg1"/>
              </a:solidFill>
            </a:endParaRPr>
          </a:p>
        </p:txBody>
      </p:sp>
      <p:pic>
        <p:nvPicPr>
          <p:cNvPr id="5126" name="Picture 8" descr="C:\Users\Roger\Pictures\PictureProject\0010\DSCN8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27088" y="1628775"/>
            <a:ext cx="7921625" cy="1368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b="1" smtClean="0">
                <a:solidFill>
                  <a:schemeClr val="bg1"/>
                </a:solidFill>
              </a:rPr>
              <a:t>	Eph 1: </a:t>
            </a:r>
            <a:r>
              <a:rPr lang="en-US" altLang="de-DE" sz="2400" b="1" smtClean="0">
                <a:solidFill>
                  <a:srgbClr val="FFFF00"/>
                </a:solidFill>
              </a:rPr>
              <a:t>...</a:t>
            </a:r>
            <a:r>
              <a:rPr lang="en-US" altLang="de-DE" sz="2400" b="1" smtClean="0">
                <a:solidFill>
                  <a:schemeClr val="bg1"/>
                </a:solidFill>
              </a:rPr>
              <a:t> </a:t>
            </a:r>
            <a:r>
              <a:rPr lang="en-US" altLang="de-DE" sz="2400" b="1" smtClean="0">
                <a:solidFill>
                  <a:srgbClr val="FFFF00"/>
                </a:solidFill>
              </a:rPr>
              <a:t>10 für </a:t>
            </a:r>
            <a:r>
              <a:rPr lang="en-US" altLang="de-DE" sz="2400" b="1" smtClean="0">
                <a:solidFill>
                  <a:srgbClr val="99FF33"/>
                </a:solidFill>
              </a:rPr>
              <a:t>die Verwaltung</a:t>
            </a:r>
            <a:r>
              <a:rPr lang="en-US" altLang="de-DE" sz="2400" b="1" smtClean="0">
                <a:solidFill>
                  <a:srgbClr val="FFFF00"/>
                </a:solidFill>
              </a:rPr>
              <a:t> </a:t>
            </a:r>
            <a:r>
              <a:rPr lang="en-US" altLang="de-DE" sz="2400" b="1" smtClean="0">
                <a:solidFill>
                  <a:schemeClr val="bg1"/>
                </a:solidFill>
              </a:rPr>
              <a:t>[</a:t>
            </a:r>
            <a:r>
              <a:rPr lang="en-US" altLang="de-DE" sz="2400" b="1" i="1" smtClean="0">
                <a:solidFill>
                  <a:schemeClr val="bg1"/>
                </a:solidFill>
              </a:rPr>
              <a:t>oikonomia</a:t>
            </a:r>
            <a:r>
              <a:rPr lang="en-US" altLang="de-DE" sz="2400" b="1" smtClean="0">
                <a:solidFill>
                  <a:schemeClr val="bg1"/>
                </a:solidFill>
              </a:rPr>
              <a:t>] </a:t>
            </a:r>
            <a:r>
              <a:rPr lang="en-US" altLang="de-DE" sz="2400" b="1" smtClean="0">
                <a:solidFill>
                  <a:srgbClr val="99FF33"/>
                </a:solidFill>
              </a:rPr>
              <a:t>der Fülle der Zeiten</a:t>
            </a:r>
            <a:r>
              <a:rPr lang="en-US" altLang="de-DE" sz="2400" b="1" smtClean="0">
                <a:solidFill>
                  <a:srgbClr val="FFFF00"/>
                </a:solidFill>
              </a:rPr>
              <a:t>: alles unter ein Haupt zusammen-zubringen in dem Christus, das was in den Himmeln und das, was auf der Erde ist, in ihm, 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sz="2400" smtClean="0">
                <a:solidFill>
                  <a:schemeClr val="bg1"/>
                </a:solidFill>
              </a:rPr>
              <a:t>Erklärung: Im 1000jährigen Reich wird Christus über die ganze Welt regieren. Dieses Reich wird hier genannt: die Verwaltung der Fülle der Zeiten.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sz="1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de-DE" sz="2400" i="1" smtClean="0">
                <a:solidFill>
                  <a:schemeClr val="bg1"/>
                </a:solidFill>
              </a:rPr>
              <a:t>oikonomia </a:t>
            </a:r>
            <a:r>
              <a:rPr lang="en-US" altLang="de-DE" sz="2400" smtClean="0">
                <a:solidFill>
                  <a:schemeClr val="bg1"/>
                </a:solidFill>
              </a:rPr>
              <a:t>= Haushaltung, Hausgesetz, Verwaltung, Dispensation (engl. to dispense = verwalten), lat. “dispensatio”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de-CH" altLang="de-DE" sz="2400" b="1" smtClean="0">
                <a:solidFill>
                  <a:srgbClr val="99FF33"/>
                </a:solidFill>
                <a:sym typeface="Wingdings" panose="05000000000000000000" pitchFamily="2" charset="2"/>
              </a:rPr>
              <a:t>„Dispensationalismus“ = Einteilung der biblischen Geschichte in verschiedene Dispensationen / Haushaltungen / Zeitalter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 Fülle der Zeiten</a:t>
            </a:r>
            <a:endParaRPr lang="de-DE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 rot="-5400000">
            <a:off x="7127876" y="2994025"/>
            <a:ext cx="3452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516688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8172450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588125" y="4868863"/>
            <a:ext cx="149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zukünftige 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6516688" y="4292600"/>
            <a:ext cx="1655762" cy="501650"/>
            <a:chOff x="1104" y="2570"/>
            <a:chExt cx="2688" cy="262"/>
          </a:xfrm>
        </p:grpSpPr>
        <p:sp>
          <p:nvSpPr>
            <p:cNvPr id="43034" name="Line 12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3035" name="Rectangle 13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4284663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43021" name="Group 15"/>
          <p:cNvGrpSpPr>
            <a:grpSpLocks/>
          </p:cNvGrpSpPr>
          <p:nvPr/>
        </p:nvGrpSpPr>
        <p:grpSpPr bwMode="auto">
          <a:xfrm>
            <a:off x="4284663" y="4292600"/>
            <a:ext cx="2230437" cy="501650"/>
            <a:chOff x="1104" y="2570"/>
            <a:chExt cx="2688" cy="262"/>
          </a:xfrm>
        </p:grpSpPr>
        <p:sp>
          <p:nvSpPr>
            <p:cNvPr id="43032" name="Line 16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3033" name="Rectangle 17"/>
            <p:cNvSpPr>
              <a:spLocks noChangeArrowheads="1"/>
            </p:cNvSpPr>
            <p:nvPr/>
          </p:nvSpPr>
          <p:spPr bwMode="auto">
            <a:xfrm>
              <a:off x="1156" y="2570"/>
              <a:ext cx="21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4859338" y="4868863"/>
            <a:ext cx="1700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gegenwärtige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3023" name="Group 19"/>
          <p:cNvGrpSpPr>
            <a:grpSpLocks/>
          </p:cNvGrpSpPr>
          <p:nvPr/>
        </p:nvGrpSpPr>
        <p:grpSpPr bwMode="auto">
          <a:xfrm>
            <a:off x="3563938" y="3357563"/>
            <a:ext cx="2087562" cy="2533650"/>
            <a:chOff x="2208" y="1020"/>
            <a:chExt cx="1272" cy="1596"/>
          </a:xfrm>
        </p:grpSpPr>
        <p:grpSp>
          <p:nvGrpSpPr>
            <p:cNvPr id="43026" name="Group 20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43030" name="Rectangle 21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3031" name="Rectangle 22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43027" name="Group 23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43028" name="Rectangle 2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3029" name="Rectangle 2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5795963" y="2924175"/>
            <a:ext cx="1368425" cy="17287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572000" y="1987550"/>
            <a:ext cx="3144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2400" b="1">
                <a:solidFill>
                  <a:srgbClr val="99FF33"/>
                </a:solidFill>
              </a:rPr>
              <a:t>„Die </a:t>
            </a:r>
            <a:r>
              <a:rPr lang="de-CH" altLang="de-DE" sz="2400" b="1">
                <a:solidFill>
                  <a:srgbClr val="FFFF00"/>
                </a:solidFill>
              </a:rPr>
              <a:t>Verwaltung </a:t>
            </a:r>
          </a:p>
          <a:p>
            <a:pPr eaLnBrk="1" hangingPunct="1"/>
            <a:r>
              <a:rPr lang="de-CH" altLang="de-DE" sz="2400" b="1">
                <a:solidFill>
                  <a:srgbClr val="99FF33"/>
                </a:solidFill>
              </a:rPr>
              <a:t>der Fülle der Zeiten“</a:t>
            </a:r>
            <a:endParaRPr lang="de-DE" altLang="de-DE" sz="2400" b="1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6" grpId="0" animBg="1"/>
      <p:bldP spid="1177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 rot="-5400000">
            <a:off x="7127876" y="2994025"/>
            <a:ext cx="3452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6516688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8172450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588125" y="4868863"/>
            <a:ext cx="149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zukünftige 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6516688" y="4292600"/>
            <a:ext cx="1655762" cy="501650"/>
            <a:chOff x="1104" y="2570"/>
            <a:chExt cx="2688" cy="262"/>
          </a:xfrm>
        </p:grpSpPr>
        <p:sp>
          <p:nvSpPr>
            <p:cNvPr id="44058" name="Line 12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4059" name="Rectangle 13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4284663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44045" name="Group 15"/>
          <p:cNvGrpSpPr>
            <a:grpSpLocks/>
          </p:cNvGrpSpPr>
          <p:nvPr/>
        </p:nvGrpSpPr>
        <p:grpSpPr bwMode="auto">
          <a:xfrm>
            <a:off x="4284663" y="4292600"/>
            <a:ext cx="2230437" cy="501650"/>
            <a:chOff x="1104" y="2570"/>
            <a:chExt cx="2688" cy="262"/>
          </a:xfrm>
        </p:grpSpPr>
        <p:sp>
          <p:nvSpPr>
            <p:cNvPr id="44056" name="Line 16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4057" name="Rectangle 17"/>
            <p:cNvSpPr>
              <a:spLocks noChangeArrowheads="1"/>
            </p:cNvSpPr>
            <p:nvPr/>
          </p:nvSpPr>
          <p:spPr bwMode="auto">
            <a:xfrm>
              <a:off x="1156" y="2570"/>
              <a:ext cx="21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4046" name="Text Box 18"/>
          <p:cNvSpPr txBox="1">
            <a:spLocks noChangeArrowheads="1"/>
          </p:cNvSpPr>
          <p:nvPr/>
        </p:nvSpPr>
        <p:spPr bwMode="auto">
          <a:xfrm>
            <a:off x="4859338" y="4868863"/>
            <a:ext cx="1700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gegenwärtige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4047" name="Group 19"/>
          <p:cNvGrpSpPr>
            <a:grpSpLocks/>
          </p:cNvGrpSpPr>
          <p:nvPr/>
        </p:nvGrpSpPr>
        <p:grpSpPr bwMode="auto">
          <a:xfrm>
            <a:off x="3563938" y="3357563"/>
            <a:ext cx="2087562" cy="2533650"/>
            <a:chOff x="2208" y="1020"/>
            <a:chExt cx="1272" cy="1596"/>
          </a:xfrm>
        </p:grpSpPr>
        <p:grpSp>
          <p:nvGrpSpPr>
            <p:cNvPr id="44050" name="Group 20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44054" name="Rectangle 21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4055" name="Rectangle 22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44051" name="Group 23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44052" name="Rectangle 2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4053" name="Rectangle 2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44048" name="Line 26"/>
          <p:cNvSpPr>
            <a:spLocks noChangeShapeType="1"/>
          </p:cNvSpPr>
          <p:nvPr/>
        </p:nvSpPr>
        <p:spPr bwMode="auto">
          <a:xfrm>
            <a:off x="5795963" y="2924175"/>
            <a:ext cx="1368425" cy="17287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4049" name="Text Box 27"/>
          <p:cNvSpPr txBox="1">
            <a:spLocks noChangeArrowheads="1"/>
          </p:cNvSpPr>
          <p:nvPr/>
        </p:nvSpPr>
        <p:spPr bwMode="auto">
          <a:xfrm>
            <a:off x="4572000" y="1987550"/>
            <a:ext cx="3144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2400" b="1">
                <a:solidFill>
                  <a:srgbClr val="99FF33"/>
                </a:solidFill>
              </a:rPr>
              <a:t>„Die </a:t>
            </a:r>
            <a:r>
              <a:rPr lang="de-CH" altLang="de-DE" sz="2400" b="1">
                <a:solidFill>
                  <a:srgbClr val="FFFF00"/>
                </a:solidFill>
              </a:rPr>
              <a:t>Haushaltung </a:t>
            </a:r>
          </a:p>
          <a:p>
            <a:pPr eaLnBrk="1" hangingPunct="1"/>
            <a:r>
              <a:rPr lang="de-CH" altLang="de-DE" sz="2400" b="1">
                <a:solidFill>
                  <a:srgbClr val="99FF33"/>
                </a:solidFill>
              </a:rPr>
              <a:t>der Fülle der Zeiten“</a:t>
            </a:r>
            <a:endParaRPr lang="de-DE" altLang="de-DE" sz="2400" b="1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 rot="-5400000">
            <a:off x="7127876" y="2994025"/>
            <a:ext cx="3452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6516688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8172450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588125" y="4868863"/>
            <a:ext cx="149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zukünftige 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6516688" y="4292600"/>
            <a:ext cx="1655762" cy="501650"/>
            <a:chOff x="1104" y="2570"/>
            <a:chExt cx="2688" cy="262"/>
          </a:xfrm>
        </p:grpSpPr>
        <p:sp>
          <p:nvSpPr>
            <p:cNvPr id="45082" name="Line 12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5083" name="Rectangle 13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5068" name="Line 14"/>
          <p:cNvSpPr>
            <a:spLocks noChangeShapeType="1"/>
          </p:cNvSpPr>
          <p:nvPr/>
        </p:nvSpPr>
        <p:spPr bwMode="auto">
          <a:xfrm>
            <a:off x="4284663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45069" name="Group 15"/>
          <p:cNvGrpSpPr>
            <a:grpSpLocks/>
          </p:cNvGrpSpPr>
          <p:nvPr/>
        </p:nvGrpSpPr>
        <p:grpSpPr bwMode="auto">
          <a:xfrm>
            <a:off x="4284663" y="4292600"/>
            <a:ext cx="2230437" cy="501650"/>
            <a:chOff x="1104" y="2570"/>
            <a:chExt cx="2688" cy="262"/>
          </a:xfrm>
        </p:grpSpPr>
        <p:sp>
          <p:nvSpPr>
            <p:cNvPr id="45080" name="Line 16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5081" name="Rectangle 17"/>
            <p:cNvSpPr>
              <a:spLocks noChangeArrowheads="1"/>
            </p:cNvSpPr>
            <p:nvPr/>
          </p:nvSpPr>
          <p:spPr bwMode="auto">
            <a:xfrm>
              <a:off x="1156" y="2570"/>
              <a:ext cx="21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4859338" y="4868863"/>
            <a:ext cx="1700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gegenwärtige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5071" name="Group 19"/>
          <p:cNvGrpSpPr>
            <a:grpSpLocks/>
          </p:cNvGrpSpPr>
          <p:nvPr/>
        </p:nvGrpSpPr>
        <p:grpSpPr bwMode="auto">
          <a:xfrm>
            <a:off x="3563938" y="3357563"/>
            <a:ext cx="2087562" cy="2533650"/>
            <a:chOff x="2208" y="1020"/>
            <a:chExt cx="1272" cy="1596"/>
          </a:xfrm>
        </p:grpSpPr>
        <p:grpSp>
          <p:nvGrpSpPr>
            <p:cNvPr id="45074" name="Group 20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45078" name="Rectangle 21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5079" name="Rectangle 22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45075" name="Group 23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45076" name="Rectangle 2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5077" name="Rectangle 2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45072" name="Line 26"/>
          <p:cNvSpPr>
            <a:spLocks noChangeShapeType="1"/>
          </p:cNvSpPr>
          <p:nvPr/>
        </p:nvSpPr>
        <p:spPr bwMode="auto">
          <a:xfrm>
            <a:off x="5795963" y="2924175"/>
            <a:ext cx="1368425" cy="17287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5073" name="Text Box 27"/>
          <p:cNvSpPr txBox="1">
            <a:spLocks noChangeArrowheads="1"/>
          </p:cNvSpPr>
          <p:nvPr/>
        </p:nvSpPr>
        <p:spPr bwMode="auto">
          <a:xfrm>
            <a:off x="4572000" y="1987550"/>
            <a:ext cx="3144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2400" b="1">
                <a:solidFill>
                  <a:srgbClr val="99FF33"/>
                </a:solidFill>
              </a:rPr>
              <a:t>„Die </a:t>
            </a:r>
            <a:r>
              <a:rPr lang="de-CH" altLang="de-DE" sz="2400" b="1">
                <a:solidFill>
                  <a:srgbClr val="FFFF00"/>
                </a:solidFill>
              </a:rPr>
              <a:t>Dispensation </a:t>
            </a:r>
          </a:p>
          <a:p>
            <a:pPr eaLnBrk="1" hangingPunct="1"/>
            <a:r>
              <a:rPr lang="de-CH" altLang="de-DE" sz="2400" b="1">
                <a:solidFill>
                  <a:srgbClr val="99FF33"/>
                </a:solidFill>
              </a:rPr>
              <a:t>der Fülle der Zeiten“</a:t>
            </a:r>
            <a:endParaRPr lang="de-DE" altLang="de-DE" sz="2400" b="1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 rot="-5400000">
            <a:off x="7127876" y="2994025"/>
            <a:ext cx="3452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516688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8172450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588125" y="4868863"/>
            <a:ext cx="149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zukünftige 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6516688" y="4292600"/>
            <a:ext cx="1655762" cy="501650"/>
            <a:chOff x="1104" y="2570"/>
            <a:chExt cx="2688" cy="262"/>
          </a:xfrm>
        </p:grpSpPr>
        <p:sp>
          <p:nvSpPr>
            <p:cNvPr id="46106" name="Line 12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6107" name="Rectangle 13"/>
            <p:cNvSpPr>
              <a:spLocks noChangeArrowheads="1"/>
            </p:cNvSpPr>
            <p:nvPr/>
          </p:nvSpPr>
          <p:spPr bwMode="auto">
            <a:xfrm>
              <a:off x="1155" y="2570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6092" name="Line 14"/>
          <p:cNvSpPr>
            <a:spLocks noChangeShapeType="1"/>
          </p:cNvSpPr>
          <p:nvPr/>
        </p:nvSpPr>
        <p:spPr bwMode="auto">
          <a:xfrm>
            <a:off x="4284663" y="4797425"/>
            <a:ext cx="0" cy="1079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grpSp>
        <p:nvGrpSpPr>
          <p:cNvPr id="46093" name="Group 15"/>
          <p:cNvGrpSpPr>
            <a:grpSpLocks/>
          </p:cNvGrpSpPr>
          <p:nvPr/>
        </p:nvGrpSpPr>
        <p:grpSpPr bwMode="auto">
          <a:xfrm>
            <a:off x="4284663" y="4292600"/>
            <a:ext cx="2230437" cy="501650"/>
            <a:chOff x="1104" y="2570"/>
            <a:chExt cx="2688" cy="262"/>
          </a:xfrm>
        </p:grpSpPr>
        <p:sp>
          <p:nvSpPr>
            <p:cNvPr id="46104" name="Line 16"/>
            <p:cNvSpPr>
              <a:spLocks noChangeShapeType="1"/>
            </p:cNvSpPr>
            <p:nvPr/>
          </p:nvSpPr>
          <p:spPr bwMode="auto">
            <a:xfrm flipV="1">
              <a:off x="1104" y="2832"/>
              <a:ext cx="26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46105" name="Rectangle 17"/>
            <p:cNvSpPr>
              <a:spLocks noChangeArrowheads="1"/>
            </p:cNvSpPr>
            <p:nvPr/>
          </p:nvSpPr>
          <p:spPr bwMode="auto">
            <a:xfrm>
              <a:off x="1156" y="2570"/>
              <a:ext cx="21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</a:pPr>
              <a:endParaRPr kumimoji="1" lang="fr-FR" altLang="de-D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6094" name="Text Box 18"/>
          <p:cNvSpPr txBox="1">
            <a:spLocks noChangeArrowheads="1"/>
          </p:cNvSpPr>
          <p:nvPr/>
        </p:nvSpPr>
        <p:spPr bwMode="auto">
          <a:xfrm>
            <a:off x="4859338" y="4868863"/>
            <a:ext cx="1700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Das gegenwärtige</a:t>
            </a:r>
          </a:p>
          <a:p>
            <a:pPr eaLnBrk="1" hangingPunct="1"/>
            <a:r>
              <a:rPr lang="de-CH" altLang="de-DE" sz="1400" b="1">
                <a:solidFill>
                  <a:schemeClr val="bg1"/>
                </a:solidFill>
              </a:rPr>
              <a:t>Zeitalter</a:t>
            </a:r>
            <a:endParaRPr lang="de-DE" altLang="de-DE" sz="1400" b="1">
              <a:solidFill>
                <a:schemeClr val="bg1"/>
              </a:solidFill>
            </a:endParaRPr>
          </a:p>
        </p:txBody>
      </p:sp>
      <p:grpSp>
        <p:nvGrpSpPr>
          <p:cNvPr id="46095" name="Group 19"/>
          <p:cNvGrpSpPr>
            <a:grpSpLocks/>
          </p:cNvGrpSpPr>
          <p:nvPr/>
        </p:nvGrpSpPr>
        <p:grpSpPr bwMode="auto">
          <a:xfrm>
            <a:off x="3563938" y="3357563"/>
            <a:ext cx="2087562" cy="2533650"/>
            <a:chOff x="2208" y="1020"/>
            <a:chExt cx="1272" cy="1596"/>
          </a:xfrm>
        </p:grpSpPr>
        <p:grpSp>
          <p:nvGrpSpPr>
            <p:cNvPr id="46098" name="Group 20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46102" name="Rectangle 21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6103" name="Rectangle 22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46099" name="Group 23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46100" name="Rectangle 2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6101" name="Rectangle 2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46096" name="Line 26"/>
          <p:cNvSpPr>
            <a:spLocks noChangeShapeType="1"/>
          </p:cNvSpPr>
          <p:nvPr/>
        </p:nvSpPr>
        <p:spPr bwMode="auto">
          <a:xfrm>
            <a:off x="5795963" y="2924175"/>
            <a:ext cx="1368425" cy="17287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6097" name="Text Box 27"/>
          <p:cNvSpPr txBox="1">
            <a:spLocks noChangeArrowheads="1"/>
          </p:cNvSpPr>
          <p:nvPr/>
        </p:nvSpPr>
        <p:spPr bwMode="auto">
          <a:xfrm>
            <a:off x="4284663" y="1989138"/>
            <a:ext cx="3452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99FF33"/>
                </a:solidFill>
              </a:rPr>
              <a:t>Off 20,1-10</a:t>
            </a:r>
          </a:p>
          <a:p>
            <a:pPr eaLnBrk="1" hangingPunct="1"/>
            <a:r>
              <a:rPr lang="de-DE" altLang="de-DE" sz="2400" b="1">
                <a:solidFill>
                  <a:srgbClr val="99FF33"/>
                </a:solidFill>
              </a:rPr>
              <a:t>Das 1000jährige 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4625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de-D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de-DE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Amillennialismus</a:t>
            </a:r>
            <a:r>
              <a:rPr lang="de-D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Postmillennialismus</a:t>
            </a:r>
            <a:r>
              <a:rPr lang="de-D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de-DE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Prämillennialismus</a:t>
            </a:r>
            <a:endParaRPr lang="de-DE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 </a:t>
            </a:r>
            <a:r>
              <a:rPr lang="fr-FR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1000jährige Reich </a:t>
            </a:r>
            <a:r>
              <a:rPr lang="fr-FR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ist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jetzt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! »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9388" y="2420938"/>
            <a:ext cx="406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721600" y="2349500"/>
            <a:ext cx="2843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Amillennialismus</a:t>
            </a:r>
            <a:endParaRPr lang="fr-FR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6" name="AutoShape 24"/>
          <p:cNvSpPr>
            <a:spLocks noChangeArrowheads="1"/>
          </p:cNvSpPr>
          <p:nvPr/>
        </p:nvSpPr>
        <p:spPr bwMode="auto">
          <a:xfrm>
            <a:off x="827088" y="3573463"/>
            <a:ext cx="7561262" cy="485775"/>
          </a:xfrm>
          <a:prstGeom prst="rightArrow">
            <a:avLst>
              <a:gd name="adj1" fmla="val 50000"/>
              <a:gd name="adj2" fmla="val 183542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Christus herrscht heute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84213" y="549275"/>
            <a:ext cx="7416800" cy="56880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55650" y="404813"/>
            <a:ext cx="8137525" cy="59769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4724400"/>
            <a:ext cx="8064500" cy="1225550"/>
          </a:xfrm>
          <a:prstGeom prst="leftRightArrow">
            <a:avLst>
              <a:gd name="adj1" fmla="val 60833"/>
              <a:gd name="adj2" fmla="val 4249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      </a:t>
            </a:r>
            <a:r>
              <a:rPr lang="fr-FR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Das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1000j. Reich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539750" y="3068638"/>
            <a:ext cx="0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8604250" y="2852738"/>
            <a:ext cx="0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9388" y="2420938"/>
            <a:ext cx="406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1. Kommen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721600" y="2349500"/>
            <a:ext cx="2843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de-DE">
                <a:solidFill>
                  <a:schemeClr val="bg1"/>
                </a:solidFill>
              </a:rPr>
              <a:t>2. Kommen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Postmillennialismus</a:t>
            </a:r>
            <a:endParaRPr lang="fr-FR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0" name="AutoShape 24"/>
          <p:cNvSpPr>
            <a:spLocks noChangeArrowheads="1"/>
          </p:cNvSpPr>
          <p:nvPr/>
        </p:nvSpPr>
        <p:spPr bwMode="auto">
          <a:xfrm>
            <a:off x="3779838" y="3573463"/>
            <a:ext cx="4608512" cy="485775"/>
          </a:xfrm>
          <a:prstGeom prst="rightArrow">
            <a:avLst>
              <a:gd name="adj1" fmla="val 50000"/>
              <a:gd name="adj2" fmla="val 183502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Christus herrscht immer mehr.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684213" y="549275"/>
            <a:ext cx="7416800" cy="56880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55650" y="404813"/>
            <a:ext cx="8137525" cy="59769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013325"/>
            <a:ext cx="9144000" cy="1319213"/>
          </a:xfrm>
          <a:prstGeom prst="leftRightArrow">
            <a:avLst>
              <a:gd name="adj1" fmla="val 60833"/>
              <a:gd name="adj2" fmla="val 56221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19250" y="333375"/>
            <a:ext cx="586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4400" b="1">
                <a:solidFill>
                  <a:srgbClr val="00FF00"/>
                </a:solidFill>
              </a:rPr>
              <a:t>Prämillennialismus</a:t>
            </a:r>
            <a:endParaRPr lang="fr-FR" altLang="de-DE" sz="4400" b="1">
              <a:solidFill>
                <a:srgbClr val="00FF00"/>
              </a:solidFill>
            </a:endParaRPr>
          </a:p>
        </p:txBody>
      </p:sp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7380288" y="2924175"/>
            <a:ext cx="1522412" cy="1522413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00FF00"/>
              </a:solidFill>
            </a:endParaRPr>
          </a:p>
        </p:txBody>
      </p:sp>
      <p:sp>
        <p:nvSpPr>
          <p:cNvPr id="50181" name="Text Box 7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451725" y="3068638"/>
            <a:ext cx="14398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900" b="1">
                <a:solidFill>
                  <a:schemeClr val="bg2"/>
                </a:solidFill>
              </a:rPr>
              <a:t>Das Reich des Messias (1000 J.)</a:t>
            </a:r>
          </a:p>
        </p:txBody>
      </p:sp>
      <p:sp>
        <p:nvSpPr>
          <p:cNvPr id="50182" name="Line 11"/>
          <p:cNvSpPr>
            <a:spLocks noChangeShapeType="1"/>
          </p:cNvSpPr>
          <p:nvPr/>
        </p:nvSpPr>
        <p:spPr bwMode="auto">
          <a:xfrm>
            <a:off x="7164388" y="2420938"/>
            <a:ext cx="0" cy="2808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3" name="Line 13"/>
          <p:cNvSpPr>
            <a:spLocks noChangeShapeType="1"/>
          </p:cNvSpPr>
          <p:nvPr/>
        </p:nvSpPr>
        <p:spPr bwMode="auto">
          <a:xfrm>
            <a:off x="1042988" y="2565400"/>
            <a:ext cx="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4" name="Text Box 14"/>
          <p:cNvSpPr txBox="1">
            <a:spLocks noChangeArrowheads="1"/>
          </p:cNvSpPr>
          <p:nvPr/>
        </p:nvSpPr>
        <p:spPr bwMode="auto">
          <a:xfrm>
            <a:off x="0" y="191611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1. Kommen</a:t>
            </a:r>
          </a:p>
        </p:txBody>
      </p:sp>
      <p:sp>
        <p:nvSpPr>
          <p:cNvPr id="50185" name="Text Box 15"/>
          <p:cNvSpPr txBox="1">
            <a:spLocks noChangeArrowheads="1"/>
          </p:cNvSpPr>
          <p:nvPr/>
        </p:nvSpPr>
        <p:spPr bwMode="auto">
          <a:xfrm>
            <a:off x="6372225" y="2060575"/>
            <a:ext cx="221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2. Kommen</a:t>
            </a:r>
          </a:p>
        </p:txBody>
      </p:sp>
      <p:sp>
        <p:nvSpPr>
          <p:cNvPr id="50186" name="Textfeld 14"/>
          <p:cNvSpPr txBox="1">
            <a:spLocks noChangeArrowheads="1"/>
          </p:cNvSpPr>
          <p:nvPr/>
        </p:nvSpPr>
        <p:spPr bwMode="auto">
          <a:xfrm>
            <a:off x="1979613" y="3500438"/>
            <a:ext cx="455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</a:rPr>
              <a:t>Off 19,11 und dann 20,1-10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86800" cy="4525962"/>
          </a:xfrm>
        </p:spPr>
        <p:txBody>
          <a:bodyPr/>
          <a:lstStyle/>
          <a:p>
            <a:pPr eaLnBrk="1" hangingPunct="1"/>
            <a:r>
              <a:rPr lang="de-CH" altLang="de-DE" smtClean="0">
                <a:solidFill>
                  <a:srgbClr val="99FF33"/>
                </a:solidFill>
              </a:rPr>
              <a:t>GNU = GNU 1.2 or later</a:t>
            </a:r>
            <a:r>
              <a:rPr lang="de-DE" altLang="de-DE" smtClean="0">
                <a:solidFill>
                  <a:srgbClr val="99FF33"/>
                </a:solidFill>
              </a:rPr>
              <a:t> </a:t>
            </a:r>
          </a:p>
          <a:p>
            <a:pPr eaLnBrk="1" hangingPunct="1"/>
            <a:endParaRPr lang="de-DE" altLang="de-DE" smtClean="0">
              <a:solidFill>
                <a:srgbClr val="99FF33"/>
              </a:solidFill>
            </a:endParaRPr>
          </a:p>
          <a:p>
            <a:pPr eaLnBrk="1" hangingPunct="1"/>
            <a:r>
              <a:rPr lang="de-DE" altLang="de-DE" smtClean="0">
                <a:solidFill>
                  <a:srgbClr val="FFFFFF"/>
                </a:solidFill>
              </a:rPr>
              <a:t>Genaue Information zur Lizenz GNU FDL:</a:t>
            </a:r>
          </a:p>
          <a:p>
            <a:pPr eaLnBrk="1" hangingPunct="1"/>
            <a:r>
              <a:rPr lang="de-DE" altLang="de-DE" smtClean="0">
                <a:solidFill>
                  <a:schemeClr val="bg1"/>
                </a:solidFill>
                <a:hlinkClick r:id="rId2"/>
              </a:rPr>
              <a:t>http://en.wikipedia.org/wiki/Wikipedia:Text of_the_GNU_Free_Documentation_License</a:t>
            </a:r>
            <a:endParaRPr lang="de-DE" altLang="de-DE" smtClean="0">
              <a:solidFill>
                <a:schemeClr val="bg1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95375" y="268288"/>
            <a:ext cx="74104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de-DE" sz="4800" b="1">
                <a:solidFill>
                  <a:srgbClr val="FFFF00"/>
                </a:solidFill>
              </a:rPr>
              <a:t>Quellen und Bildlizenzen</a:t>
            </a:r>
            <a:endParaRPr lang="de-DE" altLang="de-DE" sz="4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edition-nehemia.ch/j2/images/stories/virtuemart/product/1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381635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>
                <a:solidFill>
                  <a:schemeClr val="bg1"/>
                </a:solidFill>
              </a:rPr>
              <a:t>CCA</a:t>
            </a:r>
            <a:r>
              <a:rPr lang="de-CH" altLang="de-DE" smtClean="0"/>
              <a:t> </a:t>
            </a:r>
            <a:endParaRPr lang="de-DE" altLang="de-DE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eaLnBrk="1" hangingPunct="1"/>
            <a:r>
              <a:rPr lang="de-CH" altLang="de-DE" smtClean="0">
                <a:solidFill>
                  <a:schemeClr val="bg1"/>
                </a:solidFill>
              </a:rPr>
              <a:t>Genaue Information zur Lizenz Creative Commons (CC):</a:t>
            </a:r>
          </a:p>
          <a:p>
            <a:pPr eaLnBrk="1" hangingPunct="1"/>
            <a:r>
              <a:rPr lang="de-DE" altLang="de-DE" smtClean="0">
                <a:solidFill>
                  <a:schemeClr val="hlink"/>
                </a:solidFill>
              </a:rPr>
              <a:t>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400675"/>
          </a:xfrm>
        </p:spPr>
        <p:txBody>
          <a:bodyPr/>
          <a:lstStyle/>
          <a:p>
            <a:pPr algn="l" eaLnBrk="1" hangingPunct="1"/>
            <a:r>
              <a:rPr lang="de-CH" altLang="de-DE" sz="3200" smtClean="0">
                <a:solidFill>
                  <a:srgbClr val="FFFFFF"/>
                </a:solidFill>
              </a:rPr>
              <a:t>FB = Freies Bild (public domain)</a:t>
            </a:r>
            <a:br>
              <a:rPr lang="de-CH" altLang="de-DE" sz="3200" smtClean="0">
                <a:solidFill>
                  <a:srgbClr val="FFFFFF"/>
                </a:solidFill>
              </a:rPr>
            </a:br>
            <a:r>
              <a:rPr lang="de-CH" altLang="de-DE" sz="3200" smtClean="0">
                <a:solidFill>
                  <a:srgbClr val="FFFFFF"/>
                </a:solidFill>
              </a:rPr>
              <a:t/>
            </a:r>
            <a:br>
              <a:rPr lang="de-CH" altLang="de-DE" sz="3200" smtClean="0">
                <a:solidFill>
                  <a:srgbClr val="FFFFFF"/>
                </a:solidFill>
              </a:rPr>
            </a:br>
            <a:r>
              <a:rPr lang="de-CH" altLang="de-DE" sz="3200" smtClean="0">
                <a:solidFill>
                  <a:srgbClr val="FFFFFF"/>
                </a:solidFill>
              </a:rPr>
              <a:t>RL = Roger Liebi</a:t>
            </a:r>
            <a:br>
              <a:rPr lang="de-CH" altLang="de-DE" sz="3200" smtClean="0">
                <a:solidFill>
                  <a:srgbClr val="FFFFFF"/>
                </a:solidFill>
              </a:rPr>
            </a:br>
            <a:r>
              <a:rPr lang="de-CH" altLang="de-DE" sz="3200" smtClean="0">
                <a:solidFill>
                  <a:srgbClr val="FFFFFF"/>
                </a:solidFill>
              </a:rPr>
              <a:t/>
            </a:r>
            <a:br>
              <a:rPr lang="de-CH" altLang="de-DE" sz="3200" smtClean="0">
                <a:solidFill>
                  <a:srgbClr val="FFFFFF"/>
                </a:solidFill>
              </a:rPr>
            </a:br>
            <a:r>
              <a:rPr lang="de-CH" altLang="de-DE" sz="3200" smtClean="0">
                <a:solidFill>
                  <a:srgbClr val="FFFFFF"/>
                </a:solidFill>
              </a:rPr>
              <a:t>Bibelzitate: </a:t>
            </a:r>
            <a:br>
              <a:rPr lang="de-CH" altLang="de-DE" sz="3200" smtClean="0">
                <a:solidFill>
                  <a:srgbClr val="FFFFFF"/>
                </a:solidFill>
              </a:rPr>
            </a:br>
            <a:r>
              <a:rPr lang="de-CH" altLang="de-DE" sz="3200" smtClean="0">
                <a:solidFill>
                  <a:srgbClr val="FFFFFF"/>
                </a:solidFill>
              </a:rPr>
              <a:t>Elberfelder 1905 (leicht überarbeitet von RL)</a:t>
            </a:r>
            <a:endParaRPr lang="de-DE" altLang="de-DE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419225"/>
          </a:xfrm>
        </p:spPr>
        <p:txBody>
          <a:bodyPr/>
          <a:lstStyle/>
          <a:p>
            <a:pPr>
              <a:defRPr/>
            </a:pPr>
            <a:r>
              <a:rPr lang="de-DE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Endzeit: eine Periode </a:t>
            </a:r>
            <a:r>
              <a:rPr lang="de-DE" sz="4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4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de-DE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bereits </a:t>
            </a:r>
            <a:r>
              <a:rPr lang="de-DE" sz="4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</a:t>
            </a:r>
            <a:r>
              <a:rPr lang="de-DE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Jahren</a:t>
            </a:r>
          </a:p>
        </p:txBody>
      </p:sp>
      <p:sp>
        <p:nvSpPr>
          <p:cNvPr id="7171" name="AutoShape 3">
            <a:hlinkClick r:id="rId3" action="ppaction://hlinkpres?slideindex=1&amp;slidetitle="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3141663"/>
            <a:ext cx="8229600" cy="1512887"/>
          </a:xfrm>
          <a:prstGeom prst="leftRightArrow">
            <a:avLst>
              <a:gd name="adj1" fmla="val 60833"/>
              <a:gd name="adj2" fmla="val 35131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de-DE" smtClean="0"/>
              <a:t>Rückkehr der Juden ab 1882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21300862" flipV="1">
            <a:off x="1116013" y="3716338"/>
            <a:ext cx="1366837" cy="3024187"/>
          </a:xfrm>
          <a:prstGeom prst="curvedLeftArrow">
            <a:avLst>
              <a:gd name="adj1" fmla="val 44251"/>
              <a:gd name="adj2" fmla="val 885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8101013" y="1268413"/>
            <a:ext cx="0" cy="208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042988" y="2636838"/>
            <a:ext cx="0" cy="7921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835150" y="2636838"/>
            <a:ext cx="0" cy="7921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851275" y="2636838"/>
            <a:ext cx="0" cy="7921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140200" y="2636838"/>
            <a:ext cx="0" cy="7921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940425" y="2636838"/>
            <a:ext cx="0" cy="7921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7019925" y="2636838"/>
            <a:ext cx="0" cy="7921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7675" y="1687513"/>
            <a:ext cx="142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4400">
                <a:solidFill>
                  <a:schemeClr val="bg1"/>
                </a:solidFill>
              </a:rPr>
              <a:t>1882</a:t>
            </a:r>
            <a:endParaRPr lang="de-DE" altLang="de-DE" sz="4400">
              <a:solidFill>
                <a:schemeClr val="bg1"/>
              </a:solidFill>
            </a:endParaRPr>
          </a:p>
        </p:txBody>
      </p:sp>
      <p:sp>
        <p:nvSpPr>
          <p:cNvPr id="593933" name="Oval 13"/>
          <p:cNvSpPr>
            <a:spLocks noChangeArrowheads="1"/>
          </p:cNvSpPr>
          <p:nvPr/>
        </p:nvSpPr>
        <p:spPr bwMode="auto">
          <a:xfrm rot="-4857145">
            <a:off x="1404937" y="-1041399"/>
            <a:ext cx="6373813" cy="89646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2" name="Textfeld 13"/>
          <p:cNvSpPr txBox="1">
            <a:spLocks noChangeArrowheads="1"/>
          </p:cNvSpPr>
          <p:nvPr/>
        </p:nvSpPr>
        <p:spPr bwMode="auto">
          <a:xfrm>
            <a:off x="2700338" y="4868863"/>
            <a:ext cx="5684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Bereits mehr als 175 erfüllte Prophezeiungen erfüllt.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4625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de-D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Hat die Endzeit nicht schon vor über 2000 Jahren begonnen?</a:t>
            </a:r>
            <a:endParaRPr lang="de-DE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AutoShape 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 rot="-5400000">
            <a:off x="6953250" y="2992438"/>
            <a:ext cx="3452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971550" y="2781300"/>
            <a:ext cx="3124200" cy="2879725"/>
          </a:xfrm>
          <a:prstGeom prst="rect">
            <a:avLst/>
          </a:prstGeom>
          <a:solidFill>
            <a:srgbClr val="00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Altes Testament</a:t>
            </a:r>
            <a:endParaRPr kumimoji="1" lang="fr-FR" sz="12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kumimoji="1" lang="fr-FR" sz="2000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39 Bücher</a:t>
            </a:r>
            <a:endParaRPr kumimoji="1" lang="fr-FR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lnSpc>
                <a:spcPct val="170000"/>
              </a:lnSpc>
              <a:spcBef>
                <a:spcPct val="50000"/>
              </a:spcBef>
              <a:defRPr/>
            </a:pPr>
            <a:r>
              <a:rPr kumimoji="1" lang="fr-FR" sz="1600" b="1" i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Verheissung: Der Messias wird kommen.</a:t>
            </a:r>
            <a:endParaRPr kumimoji="1" lang="fr-FR" sz="12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92500" y="1196975"/>
            <a:ext cx="2087563" cy="4537075"/>
            <a:chOff x="2208" y="1020"/>
            <a:chExt cx="1272" cy="1596"/>
          </a:xfrm>
        </p:grpSpPr>
        <p:grpSp>
          <p:nvGrpSpPr>
            <p:cNvPr id="9227" name="Group 18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9231" name="Rectangle 19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32" name="Rectangle 20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9228" name="Group 21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9229" name="Rectangle 22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30" name="Rectangle 23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4932363" y="3860800"/>
            <a:ext cx="31337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„Als aber die Fülle der Zeit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gekommen war, sandte Gott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seinen Sohn …“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Gal 4,4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3" grpId="0" animBg="1"/>
      <p:bldP spid="21517" grpId="0"/>
      <p:bldP spid="21518" grpId="0"/>
      <p:bldP spid="21519" grpId="0" animBg="1" autoUpdateAnimBg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1. Mose bis Offenbarung</a:t>
            </a:r>
            <a:endParaRPr lang="de-DE" sz="40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AutoShape 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32450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de-DE" sz="3600">
              <a:solidFill>
                <a:schemeClr val="bg1"/>
              </a:solidFill>
            </a:endParaRPr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-2052638" y="0"/>
            <a:ext cx="3240088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0245" name="Oval 9"/>
          <p:cNvSpPr>
            <a:spLocks noChangeArrowheads="1"/>
          </p:cNvSpPr>
          <p:nvPr/>
        </p:nvSpPr>
        <p:spPr bwMode="auto">
          <a:xfrm>
            <a:off x="7812088" y="0"/>
            <a:ext cx="3240087" cy="580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 rot="-5400000">
            <a:off x="-2324894" y="2324894"/>
            <a:ext cx="522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Schöpfung: Im Anfang</a:t>
            </a:r>
            <a:endParaRPr lang="de-DE" altLang="de-DE" sz="3200" b="1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 rot="-5400000">
            <a:off x="6953250" y="2992438"/>
            <a:ext cx="3452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3200" b="1"/>
              <a:t>Neue Schöpfung</a:t>
            </a:r>
            <a:endParaRPr lang="de-DE" altLang="de-DE" sz="3200" b="1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971550" y="2781300"/>
            <a:ext cx="3124200" cy="2879725"/>
          </a:xfrm>
          <a:prstGeom prst="rect">
            <a:avLst/>
          </a:prstGeom>
          <a:solidFill>
            <a:srgbClr val="00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fr-F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Altes Testament</a:t>
            </a:r>
            <a:endParaRPr kumimoji="1" lang="fr-FR" sz="12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kumimoji="1" lang="fr-FR" sz="2000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39 Bücher</a:t>
            </a:r>
            <a:endParaRPr kumimoji="1" lang="fr-FR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lnSpc>
                <a:spcPct val="170000"/>
              </a:lnSpc>
              <a:spcBef>
                <a:spcPct val="50000"/>
              </a:spcBef>
              <a:defRPr/>
            </a:pPr>
            <a:r>
              <a:rPr kumimoji="1" lang="fr-FR" sz="1600" b="1" i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Verheissung: Der Messias wird kommen.</a:t>
            </a:r>
            <a:endParaRPr kumimoji="1" lang="fr-FR" sz="12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249" name="Group 17"/>
          <p:cNvGrpSpPr>
            <a:grpSpLocks/>
          </p:cNvGrpSpPr>
          <p:nvPr/>
        </p:nvGrpSpPr>
        <p:grpSpPr bwMode="auto">
          <a:xfrm>
            <a:off x="3492500" y="1196975"/>
            <a:ext cx="2087563" cy="4537075"/>
            <a:chOff x="2208" y="1020"/>
            <a:chExt cx="1272" cy="1596"/>
          </a:xfrm>
        </p:grpSpPr>
        <p:grpSp>
          <p:nvGrpSpPr>
            <p:cNvPr id="10251" name="Group 18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10255" name="Rectangle 19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0256" name="Rectangle 20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10252" name="Group 21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10253" name="Rectangle 22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0254" name="Rectangle 23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4932363" y="2708275"/>
            <a:ext cx="2808287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„Nachdem Gott vielfältig und auf vielerlei Weise ehemals zu den Vätern geredet hat in den Propheten, hat er am Ende dieser Tage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zu uns geredet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 Sohn.“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Heb 1,1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Bildschirmpräsentation (4:3)</PresentationFormat>
  <Paragraphs>391</Paragraphs>
  <Slides>51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8" baseType="lpstr">
      <vt:lpstr>Arial</vt:lpstr>
      <vt:lpstr>Wingdings</vt:lpstr>
      <vt:lpstr>Wingdings 2</vt:lpstr>
      <vt:lpstr>Tahoma</vt:lpstr>
      <vt:lpstr>Arial Black</vt:lpstr>
      <vt:lpstr>Times New Roman</vt:lpstr>
      <vt:lpstr>Standarddesign</vt:lpstr>
      <vt:lpstr>Meine Homepage:</vt:lpstr>
      <vt:lpstr>Vorträge:</vt:lpstr>
      <vt:lpstr>Urheberrechtlicher Hinweis</vt:lpstr>
      <vt:lpstr>PowerPoint-Präsentation</vt:lpstr>
      <vt:lpstr>PowerPoint-Präsentation</vt:lpstr>
      <vt:lpstr>Endzeit: eine Periode  von bereits 130 Jahren</vt:lpstr>
      <vt:lpstr>PowerPoint-Präsentation</vt:lpstr>
      <vt:lpstr>Von 1. Mose bis Offenbarung</vt:lpstr>
      <vt:lpstr>Von 1. Mose bis Offenbarung</vt:lpstr>
      <vt:lpstr>Von 1. Mose bis Offenbarung</vt:lpstr>
      <vt:lpstr>Von 1. Mose bis Offenbarung</vt:lpstr>
      <vt:lpstr>Von einem Ende zum anderen Ende</vt:lpstr>
      <vt:lpstr>Die Anfangszeit</vt:lpstr>
      <vt:lpstr>Die Endzeit</vt:lpstr>
      <vt:lpstr>PowerPoint-Präsentation</vt:lpstr>
      <vt:lpstr>Antichristen und der Antichrist</vt:lpstr>
      <vt:lpstr>«spätere Zeiten» - «letzte Tage»</vt:lpstr>
      <vt:lpstr>Lange Zeit</vt:lpstr>
      <vt:lpstr>Das Evangelium für alle Nationen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katastrophale Angriff  aus dem Norden</vt:lpstr>
      <vt:lpstr>Der katastrophale Angriff  aus dem Norden</vt:lpstr>
      <vt:lpstr>PowerPoint-Präsentation</vt:lpstr>
      <vt:lpstr>Israel sucht den Messias</vt:lpstr>
      <vt:lpstr>Heimkehr, wiederhergestelltes Land</vt:lpstr>
      <vt:lpstr>PowerPoint-Präsentation</vt:lpstr>
      <vt:lpstr>PowerPoint-Präsentation</vt:lpstr>
      <vt:lpstr>Die 4 Weltreiche</vt:lpstr>
      <vt:lpstr>PowerPoint-Präsentation</vt:lpstr>
      <vt:lpstr>PowerPoint-Präsentation</vt:lpstr>
      <vt:lpstr>Einteilung in Heilszeitalter</vt:lpstr>
      <vt:lpstr>Von 1. Mose bis Offenbarung</vt:lpstr>
      <vt:lpstr>II. Einteilung in Heilszeitalter</vt:lpstr>
      <vt:lpstr>Von 1. Mose bis Offenbarung</vt:lpstr>
      <vt:lpstr>Die Fülle der Zeiten</vt:lpstr>
      <vt:lpstr>Von 1. Mose bis Offenbarung</vt:lpstr>
      <vt:lpstr>Von 1. Mose bis Offenbarung</vt:lpstr>
      <vt:lpstr>Von 1. Mose bis Offenbarung</vt:lpstr>
      <vt:lpstr>Von 1. Mose bis Offenbarung</vt:lpstr>
      <vt:lpstr>PowerPoint-Präsentation</vt:lpstr>
      <vt:lpstr>Amillennialismus</vt:lpstr>
      <vt:lpstr>Postmillennialismus</vt:lpstr>
      <vt:lpstr>PowerPoint-Präsentation</vt:lpstr>
      <vt:lpstr>PowerPoint-Präsentation</vt:lpstr>
      <vt:lpstr>CCA </vt:lpstr>
      <vt:lpstr>FB = Freies Bild (public domain)  RL = Roger Liebi  Bibelzitate:  Elberfelder 1905 (leicht überarbeitet von RL)</vt:lpstr>
    </vt:vector>
  </TitlesOfParts>
  <Company>Sherut Meshichi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Roger Liebi</dc:creator>
  <cp:lastModifiedBy>Christoph Berger</cp:lastModifiedBy>
  <cp:revision>189</cp:revision>
  <dcterms:created xsi:type="dcterms:W3CDTF">2008-11-26T10:34:48Z</dcterms:created>
  <dcterms:modified xsi:type="dcterms:W3CDTF">2016-05-23T08:57:04Z</dcterms:modified>
</cp:coreProperties>
</file>