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6" r:id="rId1"/>
  </p:sldMasterIdLst>
  <p:notesMasterIdLst>
    <p:notesMasterId r:id="rId62"/>
  </p:notesMasterIdLst>
  <p:sldIdLst>
    <p:sldId id="443" r:id="rId2"/>
    <p:sldId id="444" r:id="rId3"/>
    <p:sldId id="445" r:id="rId4"/>
    <p:sldId id="441" r:id="rId5"/>
    <p:sldId id="426" r:id="rId6"/>
    <p:sldId id="477" r:id="rId7"/>
    <p:sldId id="363" r:id="rId8"/>
    <p:sldId id="380" r:id="rId9"/>
    <p:sldId id="364" r:id="rId10"/>
    <p:sldId id="327" r:id="rId11"/>
    <p:sldId id="365" r:id="rId12"/>
    <p:sldId id="328" r:id="rId13"/>
    <p:sldId id="366" r:id="rId14"/>
    <p:sldId id="329" r:id="rId15"/>
    <p:sldId id="381" r:id="rId16"/>
    <p:sldId id="367" r:id="rId17"/>
    <p:sldId id="368" r:id="rId18"/>
    <p:sldId id="369" r:id="rId19"/>
    <p:sldId id="370" r:id="rId20"/>
    <p:sldId id="371" r:id="rId21"/>
    <p:sldId id="372" r:id="rId22"/>
    <p:sldId id="373" r:id="rId23"/>
    <p:sldId id="374" r:id="rId24"/>
    <p:sldId id="375" r:id="rId25"/>
    <p:sldId id="446" r:id="rId26"/>
    <p:sldId id="447" r:id="rId27"/>
    <p:sldId id="448" r:id="rId28"/>
    <p:sldId id="449" r:id="rId29"/>
    <p:sldId id="450" r:id="rId30"/>
    <p:sldId id="451" r:id="rId31"/>
    <p:sldId id="452" r:id="rId32"/>
    <p:sldId id="453" r:id="rId33"/>
    <p:sldId id="454" r:id="rId34"/>
    <p:sldId id="455" r:id="rId35"/>
    <p:sldId id="456" r:id="rId36"/>
    <p:sldId id="457" r:id="rId37"/>
    <p:sldId id="458" r:id="rId38"/>
    <p:sldId id="459" r:id="rId39"/>
    <p:sldId id="460" r:id="rId40"/>
    <p:sldId id="461" r:id="rId41"/>
    <p:sldId id="462" r:id="rId42"/>
    <p:sldId id="463" r:id="rId43"/>
    <p:sldId id="464" r:id="rId44"/>
    <p:sldId id="465" r:id="rId45"/>
    <p:sldId id="466" r:id="rId46"/>
    <p:sldId id="467" r:id="rId47"/>
    <p:sldId id="468" r:id="rId48"/>
    <p:sldId id="469" r:id="rId49"/>
    <p:sldId id="470" r:id="rId50"/>
    <p:sldId id="471" r:id="rId51"/>
    <p:sldId id="472" r:id="rId52"/>
    <p:sldId id="473" r:id="rId53"/>
    <p:sldId id="474" r:id="rId54"/>
    <p:sldId id="475" r:id="rId55"/>
    <p:sldId id="476" r:id="rId56"/>
    <p:sldId id="325" r:id="rId57"/>
    <p:sldId id="442" r:id="rId58"/>
    <p:sldId id="437" r:id="rId59"/>
    <p:sldId id="438" r:id="rId60"/>
    <p:sldId id="439" r:id="rId6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FC24"/>
    <a:srgbClr val="9AF828"/>
    <a:srgbClr val="1016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76" autoAdjust="0"/>
    <p:restoredTop sz="94615" autoAdjust="0"/>
  </p:normalViewPr>
  <p:slideViewPr>
    <p:cSldViewPr>
      <p:cViewPr varScale="1">
        <p:scale>
          <a:sx n="84" d="100"/>
          <a:sy n="84" d="100"/>
        </p:scale>
        <p:origin x="183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F5798E-86C0-4FF7-AC83-1B3CFEBB6BF6}" type="datetimeFigureOut">
              <a:rPr lang="de-DE" smtClean="0"/>
              <a:pPr/>
              <a:t>24.03.2015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620970-64A5-4F88-A13F-221ECB408DD3}" type="slidenum">
              <a:rPr lang="de-DE" smtClean="0"/>
              <a:pPr/>
              <a:t>‹Nr.›</a:t>
            </a:fld>
            <a:endParaRPr lang="de-DE"/>
          </a:p>
        </p:txBody>
      </p:sp>
    </p:spTree>
    <p:extLst>
      <p:ext uri="{BB962C8B-B14F-4D97-AF65-F5344CB8AC3E}">
        <p14:creationId xmlns:p14="http://schemas.microsoft.com/office/powerpoint/2010/main" val="2812452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
          <p:cNvSpPr>
            <a:spLocks noGrp="1" noRot="1" noChangeAspect="1" noChangeArrowheads="1" noTextEdit="1"/>
          </p:cNvSpPr>
          <p:nvPr>
            <p:ph type="sldImg"/>
          </p:nvPr>
        </p:nvSpPr>
        <p:spPr>
          <a:xfrm>
            <a:off x="1143000" y="695325"/>
            <a:ext cx="4572000" cy="3429000"/>
          </a:xfrm>
          <a:solidFill>
            <a:srgbClr val="FFFFFF"/>
          </a:solidFill>
          <a:ln/>
        </p:spPr>
      </p:sp>
      <p:sp>
        <p:nvSpPr>
          <p:cNvPr id="91139" name="Rectangle 2"/>
          <p:cNvSpPr>
            <a:spLocks noGrp="1" noChangeArrowheads="1"/>
          </p:cNvSpPr>
          <p:nvPr>
            <p:ph type="body" idx="1"/>
          </p:nvPr>
        </p:nvSpPr>
        <p:spPr>
          <a:noFill/>
          <a:ln/>
        </p:spPr>
        <p:txBody>
          <a:bodyPr wrap="none" anchor="ctr"/>
          <a:lstStyle/>
          <a:p>
            <a:endParaRPr lang="de-DE" smtClean="0"/>
          </a:p>
        </p:txBody>
      </p:sp>
    </p:spTree>
    <p:extLst>
      <p:ext uri="{BB962C8B-B14F-4D97-AF65-F5344CB8AC3E}">
        <p14:creationId xmlns:p14="http://schemas.microsoft.com/office/powerpoint/2010/main" val="4185376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1"/>
          <p:cNvSpPr>
            <a:spLocks noGrp="1" noRot="1" noChangeAspect="1" noChangeArrowheads="1" noTextEdit="1"/>
          </p:cNvSpPr>
          <p:nvPr>
            <p:ph type="sldImg"/>
          </p:nvPr>
        </p:nvSpPr>
        <p:spPr>
          <a:xfrm>
            <a:off x="1143000" y="695325"/>
            <a:ext cx="4572000" cy="3429000"/>
          </a:xfrm>
          <a:solidFill>
            <a:srgbClr val="FFFFFF"/>
          </a:solidFill>
          <a:ln/>
        </p:spPr>
      </p:sp>
      <p:sp>
        <p:nvSpPr>
          <p:cNvPr id="92163" name="Rectangle 2"/>
          <p:cNvSpPr>
            <a:spLocks noGrp="1" noChangeArrowheads="1"/>
          </p:cNvSpPr>
          <p:nvPr>
            <p:ph type="body" idx="1"/>
          </p:nvPr>
        </p:nvSpPr>
        <p:spPr>
          <a:noFill/>
          <a:ln/>
        </p:spPr>
        <p:txBody>
          <a:bodyPr wrap="none" anchor="ctr"/>
          <a:lstStyle/>
          <a:p>
            <a:endParaRPr lang="de-DE" smtClean="0"/>
          </a:p>
        </p:txBody>
      </p:sp>
    </p:spTree>
    <p:extLst>
      <p:ext uri="{BB962C8B-B14F-4D97-AF65-F5344CB8AC3E}">
        <p14:creationId xmlns:p14="http://schemas.microsoft.com/office/powerpoint/2010/main" val="3480064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9" name="Untertitel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Titel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de-DE" smtClean="0"/>
              <a:t>Titelmasterformat durch Klicken bearbeiten</a:t>
            </a:r>
            <a:endParaRPr kumimoji="0" lang="en-US"/>
          </a:p>
        </p:txBody>
      </p:sp>
      <p:cxnSp>
        <p:nvCxnSpPr>
          <p:cNvPr id="8" name="Gerade Verbindung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umsplatzhalter 14"/>
          <p:cNvSpPr>
            <a:spLocks noGrp="1"/>
          </p:cNvSpPr>
          <p:nvPr>
            <p:ph type="dt" sz="half" idx="10"/>
          </p:nvPr>
        </p:nvSpPr>
        <p:spPr/>
        <p:txBody>
          <a:bodyPr/>
          <a:lstStyle/>
          <a:p>
            <a:fld id="{F88888E0-E4FE-4935-A8B9-453080C2BDC2}" type="datetimeFigureOut">
              <a:rPr lang="de-DE" smtClean="0"/>
              <a:pPr/>
              <a:t>24.03.2015</a:t>
            </a:fld>
            <a:endParaRPr lang="de-DE"/>
          </a:p>
        </p:txBody>
      </p:sp>
      <p:sp>
        <p:nvSpPr>
          <p:cNvPr id="16" name="Foliennummernplatzhalter 15"/>
          <p:cNvSpPr>
            <a:spLocks noGrp="1"/>
          </p:cNvSpPr>
          <p:nvPr>
            <p:ph type="sldNum" sz="quarter" idx="11"/>
          </p:nvPr>
        </p:nvSpPr>
        <p:spPr/>
        <p:txBody>
          <a:bodyPr/>
          <a:lstStyle/>
          <a:p>
            <a:fld id="{E9ECA504-589B-41E2-8F21-28ED4484864E}" type="slidenum">
              <a:rPr lang="de-DE" smtClean="0"/>
              <a:pPr/>
              <a:t>‹Nr.›</a:t>
            </a:fld>
            <a:endParaRPr lang="de-DE"/>
          </a:p>
        </p:txBody>
      </p:sp>
      <p:sp>
        <p:nvSpPr>
          <p:cNvPr id="17" name="Fußzeilenplatzhalter 16"/>
          <p:cNvSpPr>
            <a:spLocks noGrp="1"/>
          </p:cNvSpPr>
          <p:nvPr>
            <p:ph type="ftr" sz="quarter" idx="12"/>
          </p:nvPr>
        </p:nvSpPr>
        <p:spPr/>
        <p:txBody>
          <a:bodyPr/>
          <a:lstStyle/>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F88888E0-E4FE-4935-A8B9-453080C2BDC2}" type="datetimeFigureOut">
              <a:rPr lang="de-DE" smtClean="0"/>
              <a:pPr/>
              <a:t>24.03.2015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9ECA504-589B-41E2-8F21-28ED4484864E}"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F88888E0-E4FE-4935-A8B9-453080C2BDC2}" type="datetimeFigureOut">
              <a:rPr lang="de-DE" smtClean="0"/>
              <a:pPr/>
              <a:t>24.03.2015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9ECA504-589B-41E2-8F21-28ED4484864E}"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9" name="Inhaltsplatzhalter 8"/>
          <p:cNvSpPr>
            <a:spLocks noGrp="1"/>
          </p:cNvSpPr>
          <p:nvPr>
            <p:ph idx="1"/>
          </p:nvPr>
        </p:nvSpPr>
        <p:spPr>
          <a:xfrm>
            <a:off x="457200" y="1524000"/>
            <a:ext cx="82296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4" name="Datumsplatzhalter 13"/>
          <p:cNvSpPr>
            <a:spLocks noGrp="1"/>
          </p:cNvSpPr>
          <p:nvPr>
            <p:ph type="dt" sz="half" idx="14"/>
          </p:nvPr>
        </p:nvSpPr>
        <p:spPr/>
        <p:txBody>
          <a:bodyPr/>
          <a:lstStyle/>
          <a:p>
            <a:fld id="{F88888E0-E4FE-4935-A8B9-453080C2BDC2}" type="datetimeFigureOut">
              <a:rPr lang="de-DE" smtClean="0"/>
              <a:pPr/>
              <a:t>24.03.2015</a:t>
            </a:fld>
            <a:endParaRPr lang="de-DE"/>
          </a:p>
        </p:txBody>
      </p:sp>
      <p:sp>
        <p:nvSpPr>
          <p:cNvPr id="15" name="Foliennummernplatzhalter 14"/>
          <p:cNvSpPr>
            <a:spLocks noGrp="1"/>
          </p:cNvSpPr>
          <p:nvPr>
            <p:ph type="sldNum" sz="quarter" idx="15"/>
          </p:nvPr>
        </p:nvSpPr>
        <p:spPr/>
        <p:txBody>
          <a:bodyPr/>
          <a:lstStyle>
            <a:lvl1pPr algn="ctr">
              <a:defRPr/>
            </a:lvl1pPr>
          </a:lstStyle>
          <a:p>
            <a:fld id="{E9ECA504-589B-41E2-8F21-28ED4484864E}" type="slidenum">
              <a:rPr lang="de-DE" smtClean="0"/>
              <a:pPr/>
              <a:t>‹Nr.›</a:t>
            </a:fld>
            <a:endParaRPr lang="de-DE"/>
          </a:p>
        </p:txBody>
      </p:sp>
      <p:sp>
        <p:nvSpPr>
          <p:cNvPr id="16" name="Fußzeilenplatzhalter 15"/>
          <p:cNvSpPr>
            <a:spLocks noGrp="1"/>
          </p:cNvSpPr>
          <p:nvPr>
            <p:ph type="ftr" sz="quarter" idx="16"/>
          </p:nvPr>
        </p:nvSpPr>
        <p:spPr/>
        <p:txBody>
          <a:bodyPr/>
          <a:lstStyle/>
          <a:p>
            <a:endParaRPr lang="de-DE"/>
          </a:p>
        </p:txBody>
      </p:sp>
      <p:sp>
        <p:nvSpPr>
          <p:cNvPr id="17" name="Titel 16"/>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F88888E0-E4FE-4935-A8B9-453080C2BDC2}" type="datetimeFigureOut">
              <a:rPr lang="de-DE" smtClean="0"/>
              <a:pPr/>
              <a:t>24.03.2015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9ECA504-589B-41E2-8F21-28ED4484864E}" type="slidenum">
              <a:rPr lang="de-DE" smtClean="0"/>
              <a:pPr/>
              <a:t>‹Nr.›</a:t>
            </a:fld>
            <a:endParaRPr lang="de-DE"/>
          </a:p>
        </p:txBody>
      </p:sp>
      <p:sp>
        <p:nvSpPr>
          <p:cNvPr id="2" name="Titel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cxnSp>
        <p:nvCxnSpPr>
          <p:cNvPr id="7" name="Gerade Verbindung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F88888E0-E4FE-4935-A8B9-453080C2BDC2}" type="datetimeFigureOut">
              <a:rPr lang="de-DE" smtClean="0"/>
              <a:pPr/>
              <a:t>24.03.2015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9ECA504-589B-41E2-8F21-28ED4484864E}" type="slidenum">
              <a:rPr lang="de-DE" smtClean="0"/>
              <a:pPr/>
              <a:t>‹Nr.›</a:t>
            </a:fld>
            <a:endParaRPr lang="de-DE"/>
          </a:p>
        </p:txBody>
      </p:sp>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11" name="Inhaltsplatzhalter 10"/>
          <p:cNvSpPr>
            <a:spLocks noGrp="1"/>
          </p:cNvSpPr>
          <p:nvPr>
            <p:ph sz="half" idx="1"/>
          </p:nvPr>
        </p:nvSpPr>
        <p:spPr>
          <a:xfrm>
            <a:off x="457200" y="1524000"/>
            <a:ext cx="4059936"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half" idx="2"/>
          </p:nvPr>
        </p:nvSpPr>
        <p:spPr>
          <a:xfrm>
            <a:off x="4648200" y="1524000"/>
            <a:ext cx="4059936"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9" name="Foliennummernplatzhalter 8"/>
          <p:cNvSpPr>
            <a:spLocks noGrp="1"/>
          </p:cNvSpPr>
          <p:nvPr>
            <p:ph type="sldNum" sz="quarter" idx="12"/>
          </p:nvPr>
        </p:nvSpPr>
        <p:spPr/>
        <p:txBody>
          <a:bodyPr/>
          <a:lstStyle/>
          <a:p>
            <a:fld id="{E9ECA504-589B-41E2-8F21-28ED4484864E}" type="slidenum">
              <a:rPr lang="de-DE" smtClean="0"/>
              <a:pPr/>
              <a:t>‹Nr.›</a:t>
            </a:fld>
            <a:endParaRPr lang="de-DE"/>
          </a:p>
        </p:txBody>
      </p:sp>
      <p:sp>
        <p:nvSpPr>
          <p:cNvPr id="8" name="Fußzeilenplatzhalter 7"/>
          <p:cNvSpPr>
            <a:spLocks noGrp="1"/>
          </p:cNvSpPr>
          <p:nvPr>
            <p:ph type="ftr" sz="quarter" idx="11"/>
          </p:nvPr>
        </p:nvSpPr>
        <p:spPr/>
        <p:txBody>
          <a:bodyPr/>
          <a:lstStyle/>
          <a:p>
            <a:endParaRPr lang="de-DE"/>
          </a:p>
        </p:txBody>
      </p:sp>
      <p:sp>
        <p:nvSpPr>
          <p:cNvPr id="7" name="Datumsplatzhalter 6"/>
          <p:cNvSpPr>
            <a:spLocks noGrp="1"/>
          </p:cNvSpPr>
          <p:nvPr>
            <p:ph type="dt" sz="half" idx="10"/>
          </p:nvPr>
        </p:nvSpPr>
        <p:spPr/>
        <p:txBody>
          <a:bodyPr/>
          <a:lstStyle/>
          <a:p>
            <a:fld id="{F88888E0-E4FE-4935-A8B9-453080C2BDC2}" type="datetimeFigureOut">
              <a:rPr lang="de-DE" smtClean="0"/>
              <a:pPr/>
              <a:t>24.03.2015</a:t>
            </a:fld>
            <a:endParaRPr lang="de-DE"/>
          </a:p>
        </p:txBody>
      </p:sp>
      <p:sp>
        <p:nvSpPr>
          <p:cNvPr id="3" name="Textplatzhalt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32" name="Inhaltsplatzhalter 31"/>
          <p:cNvSpPr>
            <a:spLocks noGrp="1"/>
          </p:cNvSpPr>
          <p:nvPr>
            <p:ph sz="half" idx="2"/>
          </p:nvPr>
        </p:nvSpPr>
        <p:spPr>
          <a:xfrm>
            <a:off x="457200" y="2201896"/>
            <a:ext cx="4038600" cy="391363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34" name="Inhaltsplatzhalter 33"/>
          <p:cNvSpPr>
            <a:spLocks noGrp="1"/>
          </p:cNvSpPr>
          <p:nvPr>
            <p:ph sz="quarter" idx="4"/>
          </p:nvPr>
        </p:nvSpPr>
        <p:spPr>
          <a:xfrm>
            <a:off x="4649788" y="2201896"/>
            <a:ext cx="4038600" cy="391363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 name="Titel 1"/>
          <p:cNvSpPr>
            <a:spLocks noGrp="1"/>
          </p:cNvSpPr>
          <p:nvPr>
            <p:ph type="title"/>
          </p:nvPr>
        </p:nvSpPr>
        <p:spPr>
          <a:xfrm>
            <a:off x="457200" y="155448"/>
            <a:ext cx="8229600" cy="1143000"/>
          </a:xfrm>
        </p:spPr>
        <p:txBody>
          <a:bodyPr anchor="b" anchorCtr="0"/>
          <a:lstStyle>
            <a:lvl1pPr>
              <a:defRPr/>
            </a:lvl1pPr>
          </a:lstStyle>
          <a:p>
            <a:r>
              <a:rPr kumimoji="0" lang="de-DE" smtClean="0"/>
              <a:t>Titelmasterformat durch Klicken bearbeiten</a:t>
            </a:r>
            <a:endParaRPr kumimoji="0" lang="en-US"/>
          </a:p>
        </p:txBody>
      </p:sp>
      <p:sp>
        <p:nvSpPr>
          <p:cNvPr id="12" name="Textplatzhalt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cxnSp>
        <p:nvCxnSpPr>
          <p:cNvPr id="10" name="Gerade Verbindung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F88888E0-E4FE-4935-A8B9-453080C2BDC2}" type="datetimeFigureOut">
              <a:rPr lang="de-DE" smtClean="0"/>
              <a:pPr/>
              <a:t>24.03.2015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9ECA504-589B-41E2-8F21-28ED4484864E}" type="slidenum">
              <a:rPr lang="de-DE" smtClean="0"/>
              <a:pPr/>
              <a:t>‹Nr.›</a:t>
            </a:fld>
            <a:endParaRPr lang="de-DE"/>
          </a:p>
        </p:txBody>
      </p:sp>
      <p:sp>
        <p:nvSpPr>
          <p:cNvPr id="2" name="Titel 1"/>
          <p:cNvSpPr>
            <a:spLocks noGrp="1"/>
          </p:cNvSpPr>
          <p:nvPr>
            <p:ph type="title"/>
          </p:nvPr>
        </p:nvSpPr>
        <p:spPr/>
        <p:txBody>
          <a:bodyPr/>
          <a:lstStyle/>
          <a:p>
            <a:r>
              <a:rPr kumimoji="0" lang="de-DE" smtClean="0"/>
              <a:t>Titelmasterformat durch Klicken bearbeiten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88888E0-E4FE-4935-A8B9-453080C2BDC2}" type="datetimeFigureOut">
              <a:rPr lang="de-DE" smtClean="0"/>
              <a:pPr/>
              <a:t>24.03.2015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9ECA504-589B-41E2-8F21-28ED4484864E}"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9" name="Inhaltsplatzhalter 28"/>
          <p:cNvSpPr>
            <a:spLocks noGrp="1"/>
          </p:cNvSpPr>
          <p:nvPr>
            <p:ph sz="quarter" idx="1"/>
          </p:nvPr>
        </p:nvSpPr>
        <p:spPr>
          <a:xfrm>
            <a:off x="457200" y="457200"/>
            <a:ext cx="6248400" cy="5715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3" name="Textplatzhalt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31" name="Titel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de-DE" smtClean="0"/>
              <a:t>Titelmasterformat durch Klicken bearbeiten</a:t>
            </a:r>
            <a:endParaRPr kumimoji="0" lang="en-US"/>
          </a:p>
        </p:txBody>
      </p:sp>
      <p:sp>
        <p:nvSpPr>
          <p:cNvPr id="8" name="Datumsplatzhalter 7"/>
          <p:cNvSpPr>
            <a:spLocks noGrp="1"/>
          </p:cNvSpPr>
          <p:nvPr>
            <p:ph type="dt" sz="half" idx="14"/>
          </p:nvPr>
        </p:nvSpPr>
        <p:spPr/>
        <p:txBody>
          <a:bodyPr/>
          <a:lstStyle/>
          <a:p>
            <a:fld id="{F88888E0-E4FE-4935-A8B9-453080C2BDC2}" type="datetimeFigureOut">
              <a:rPr lang="de-DE" smtClean="0"/>
              <a:pPr/>
              <a:t>24.03.2015</a:t>
            </a:fld>
            <a:endParaRPr lang="de-DE"/>
          </a:p>
        </p:txBody>
      </p:sp>
      <p:sp>
        <p:nvSpPr>
          <p:cNvPr id="9" name="Foliennummernplatzhalter 8"/>
          <p:cNvSpPr>
            <a:spLocks noGrp="1"/>
          </p:cNvSpPr>
          <p:nvPr>
            <p:ph type="sldNum" sz="quarter" idx="15"/>
          </p:nvPr>
        </p:nvSpPr>
        <p:spPr/>
        <p:txBody>
          <a:bodyPr/>
          <a:lstStyle/>
          <a:p>
            <a:fld id="{E9ECA504-589B-41E2-8F21-28ED4484864E}" type="slidenum">
              <a:rPr lang="de-DE" smtClean="0"/>
              <a:pPr/>
              <a:t>‹Nr.›</a:t>
            </a:fld>
            <a:endParaRPr lang="de-DE"/>
          </a:p>
        </p:txBody>
      </p:sp>
      <p:sp>
        <p:nvSpPr>
          <p:cNvPr id="10" name="Fußzeilenplatzhalter 9"/>
          <p:cNvSpPr>
            <a:spLocks noGrp="1"/>
          </p:cNvSpPr>
          <p:nvPr>
            <p:ph type="ftr" sz="quarter" idx="16"/>
          </p:nvPr>
        </p:nvSpPr>
        <p:spPr/>
        <p:txBody>
          <a:bodyPr/>
          <a:lstStyle/>
          <a:p>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de-DE" smtClean="0"/>
              <a:t>Bild durch Klicken auf Symbol hinzufügen</a:t>
            </a:r>
            <a:endParaRPr kumimoji="0" lang="en-US"/>
          </a:p>
        </p:txBody>
      </p:sp>
      <p:sp>
        <p:nvSpPr>
          <p:cNvPr id="4" name="Textplatzhalt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8" name="Datumsplatzhalter 7"/>
          <p:cNvSpPr>
            <a:spLocks noGrp="1"/>
          </p:cNvSpPr>
          <p:nvPr>
            <p:ph type="dt" sz="half" idx="10"/>
          </p:nvPr>
        </p:nvSpPr>
        <p:spPr/>
        <p:txBody>
          <a:bodyPr/>
          <a:lstStyle/>
          <a:p>
            <a:fld id="{F88888E0-E4FE-4935-A8B9-453080C2BDC2}" type="datetimeFigureOut">
              <a:rPr lang="de-DE" smtClean="0"/>
              <a:pPr/>
              <a:t>24.03.2015</a:t>
            </a:fld>
            <a:endParaRPr lang="de-DE"/>
          </a:p>
        </p:txBody>
      </p:sp>
      <p:sp>
        <p:nvSpPr>
          <p:cNvPr id="9" name="Foliennummernplatzhalter 8"/>
          <p:cNvSpPr>
            <a:spLocks noGrp="1"/>
          </p:cNvSpPr>
          <p:nvPr>
            <p:ph type="sldNum" sz="quarter" idx="11"/>
          </p:nvPr>
        </p:nvSpPr>
        <p:spPr/>
        <p:txBody>
          <a:bodyPr/>
          <a:lstStyle/>
          <a:p>
            <a:fld id="{E9ECA504-589B-41E2-8F21-28ED4484864E}" type="slidenum">
              <a:rPr lang="de-DE" smtClean="0"/>
              <a:pPr/>
              <a:t>‹Nr.›</a:t>
            </a:fld>
            <a:endParaRPr lang="de-DE"/>
          </a:p>
        </p:txBody>
      </p:sp>
      <p:sp>
        <p:nvSpPr>
          <p:cNvPr id="10" name="Fußzeilenplatzhalter 9"/>
          <p:cNvSpPr>
            <a:spLocks noGrp="1"/>
          </p:cNvSpPr>
          <p:nvPr>
            <p:ph type="ftr" sz="quarter" idx="12"/>
          </p:nvPr>
        </p:nvSpPr>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platzhalt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4" name="Datumsplatzhalt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88888E0-E4FE-4935-A8B9-453080C2BDC2}" type="datetimeFigureOut">
              <a:rPr lang="de-DE" smtClean="0"/>
              <a:pPr/>
              <a:t>24.03.2015</a:t>
            </a:fld>
            <a:endParaRPr lang="de-DE"/>
          </a:p>
        </p:txBody>
      </p:sp>
      <p:sp>
        <p:nvSpPr>
          <p:cNvPr id="10" name="Fußzeilenplatzhalt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de-DE"/>
          </a:p>
        </p:txBody>
      </p:sp>
      <p:sp>
        <p:nvSpPr>
          <p:cNvPr id="22" name="Foliennummernplatzhalt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9ECA504-589B-41E2-8F21-28ED4484864E}" type="slidenum">
              <a:rPr lang="de-DE" smtClean="0"/>
              <a:pPr/>
              <a:t>‹Nr.›</a:t>
            </a:fld>
            <a:endParaRPr lang="de-DE"/>
          </a:p>
        </p:txBody>
      </p:sp>
      <p:sp>
        <p:nvSpPr>
          <p:cNvPr id="5" name="Titelplatzhalt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de-DE" smtClean="0"/>
              <a:t>Titelmasterformat durch Klicken bearbeiten</a:t>
            </a:r>
            <a:endParaRPr kumimoji="0" lang="en-US"/>
          </a:p>
        </p:txBody>
      </p:sp>
    </p:spTree>
  </p:cSld>
  <p:clrMap bg1="dk1" tx1="lt1" bg2="dk2" tx2="lt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ogerliebi.c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rogerliebi.ch/"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lv.de/"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en.wikipedia.org/wiki/Wikipedia:Textof_the_GNU_Free_Documentation_License"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Grp="1" noChangeArrowheads="1"/>
          </p:cNvSpPr>
          <p:nvPr>
            <p:ph type="title" idx="4294967295"/>
          </p:nvPr>
        </p:nvSpPr>
        <p:spPr>
          <a:xfrm>
            <a:off x="457200" y="631825"/>
            <a:ext cx="8229600" cy="706438"/>
          </a:xfrm>
          <a:solidFill>
            <a:srgbClr val="33CCCC"/>
          </a:solidFill>
        </p:spPr>
        <p:txBody>
          <a:bodyPr>
            <a:spAutoFit/>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000" dirty="0" err="1" smtClean="0">
                <a:effectLst>
                  <a:outerShdw blurRad="38100" dist="38100" dir="2700000" algn="tl">
                    <a:srgbClr val="000000"/>
                  </a:outerShdw>
                </a:effectLst>
                <a:latin typeface="Arial" pitchFamily="34" charset="0"/>
                <a:cs typeface="Arial" pitchFamily="34" charset="0"/>
              </a:rPr>
              <a:t>Meine</a:t>
            </a:r>
            <a:r>
              <a:rPr lang="en-GB" sz="4000" dirty="0" smtClean="0">
                <a:effectLst>
                  <a:outerShdw blurRad="38100" dist="38100" dir="2700000" algn="tl">
                    <a:srgbClr val="000000"/>
                  </a:outerShdw>
                </a:effectLst>
                <a:latin typeface="Arial" pitchFamily="34" charset="0"/>
                <a:cs typeface="Arial" pitchFamily="34" charset="0"/>
              </a:rPr>
              <a:t> Homepage:</a:t>
            </a:r>
          </a:p>
        </p:txBody>
      </p:sp>
      <p:sp>
        <p:nvSpPr>
          <p:cNvPr id="2051" name="Rectangle 2"/>
          <p:cNvSpPr>
            <a:spLocks noGrp="1" noChangeArrowheads="1"/>
          </p:cNvSpPr>
          <p:nvPr>
            <p:ph type="body" idx="4294967295"/>
          </p:nvPr>
        </p:nvSpPr>
        <p:spPr>
          <a:xfrm>
            <a:off x="468313" y="1844675"/>
            <a:ext cx="8302625" cy="4278313"/>
          </a:xfrm>
        </p:spPr>
        <p:txBody>
          <a:bodyPr>
            <a:spAutoFit/>
          </a:bodyPr>
          <a:lstStyle/>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err="1" smtClean="0">
                <a:solidFill>
                  <a:srgbClr val="FF3300"/>
                </a:solidFill>
                <a:latin typeface="Arial" charset="0"/>
                <a:cs typeface="Arial" charset="0"/>
              </a:rPr>
              <a:t>Herzlich</a:t>
            </a:r>
            <a:r>
              <a:rPr lang="en-GB" b="1" dirty="0" smtClean="0">
                <a:solidFill>
                  <a:srgbClr val="FF3300"/>
                </a:solidFill>
                <a:latin typeface="Arial" charset="0"/>
                <a:cs typeface="Arial" charset="0"/>
              </a:rPr>
              <a:t> </a:t>
            </a:r>
            <a:r>
              <a:rPr lang="en-GB" b="1" dirty="0" err="1" smtClean="0">
                <a:solidFill>
                  <a:srgbClr val="FF3300"/>
                </a:solidFill>
                <a:latin typeface="Arial" charset="0"/>
                <a:cs typeface="Arial" charset="0"/>
              </a:rPr>
              <a:t>willkommen</a:t>
            </a:r>
            <a:r>
              <a:rPr lang="en-GB" b="1" dirty="0" smtClean="0">
                <a:solidFill>
                  <a:srgbClr val="FF3300"/>
                </a:solidFill>
                <a:latin typeface="Arial" charset="0"/>
                <a:cs typeface="Arial" charset="0"/>
              </a:rPr>
              <a:t>!</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000" b="1" dirty="0" smtClean="0">
              <a:solidFill>
                <a:srgbClr val="FF3300"/>
              </a:solidFill>
              <a:latin typeface="Arial" charset="0"/>
              <a:cs typeface="Arial" charset="0"/>
            </a:endParaRPr>
          </a:p>
          <a:p>
            <a:pPr algn="ct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solidFill>
                  <a:srgbClr val="FFCC00"/>
                </a:solidFill>
                <a:latin typeface="Arial" charset="0"/>
                <a:cs typeface="Arial" charset="0"/>
                <a:hlinkClick r:id="rId3"/>
              </a:rPr>
              <a:t>www.rogerliebi.ch</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000" b="1" dirty="0" smtClean="0">
              <a:solidFill>
                <a:srgbClr val="FF3300"/>
              </a:solidFill>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b="1" dirty="0" smtClean="0">
              <a:solidFill>
                <a:schemeClr val="bg1"/>
              </a:solidFill>
              <a:latin typeface="Arial" charset="0"/>
              <a:cs typeface="Arial"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err="1" smtClean="0">
                <a:solidFill>
                  <a:srgbClr val="FFFFFF"/>
                </a:solidFill>
                <a:effectLst>
                  <a:outerShdw blurRad="38100" dist="38100" dir="2700000" algn="tl">
                    <a:srgbClr val="000000">
                      <a:alpha val="43137"/>
                    </a:srgbClr>
                  </a:outerShdw>
                </a:effectLst>
                <a:latin typeface="Arial" charset="0"/>
                <a:cs typeface="Arial" charset="0"/>
              </a:rPr>
              <a:t>Veranstaltungskalender</a:t>
            </a:r>
            <a:endParaRPr lang="en-GB" b="1" dirty="0" smtClean="0">
              <a:solidFill>
                <a:srgbClr val="FFFFFF"/>
              </a:solidFill>
              <a:effectLst>
                <a:outerShdw blurRad="38100" dist="38100" dir="2700000" algn="tl">
                  <a:srgbClr val="000000">
                    <a:alpha val="43137"/>
                  </a:srgbClr>
                </a:outerShdw>
              </a:effectLst>
              <a:latin typeface="Arial" charset="0"/>
              <a:cs typeface="Arial"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err="1" smtClean="0">
                <a:solidFill>
                  <a:srgbClr val="FFFFFF"/>
                </a:solidFill>
                <a:effectLst>
                  <a:outerShdw blurRad="38100" dist="38100" dir="2700000" algn="tl">
                    <a:srgbClr val="000000">
                      <a:alpha val="43137"/>
                    </a:srgbClr>
                  </a:outerShdw>
                </a:effectLst>
                <a:latin typeface="Arial" charset="0"/>
                <a:cs typeface="Arial" charset="0"/>
              </a:rPr>
              <a:t>Skripte</a:t>
            </a:r>
            <a:r>
              <a:rPr lang="en-GB" b="1" dirty="0" smtClean="0">
                <a:solidFill>
                  <a:srgbClr val="FFFFFF"/>
                </a:solidFill>
                <a:effectLst>
                  <a:outerShdw blurRad="38100" dist="38100" dir="2700000" algn="tl">
                    <a:srgbClr val="000000">
                      <a:alpha val="43137"/>
                    </a:srgbClr>
                  </a:outerShdw>
                </a:effectLst>
                <a:latin typeface="Arial" charset="0"/>
                <a:cs typeface="Arial" charset="0"/>
              </a:rPr>
              <a:t> </a:t>
            </a:r>
            <a:r>
              <a:rPr lang="en-GB" b="1" dirty="0" err="1" smtClean="0">
                <a:solidFill>
                  <a:srgbClr val="FFFFFF"/>
                </a:solidFill>
                <a:effectLst>
                  <a:outerShdw blurRad="38100" dist="38100" dir="2700000" algn="tl">
                    <a:srgbClr val="000000">
                      <a:alpha val="43137"/>
                    </a:srgbClr>
                  </a:outerShdw>
                </a:effectLst>
                <a:latin typeface="Arial" charset="0"/>
                <a:cs typeface="Arial" charset="0"/>
              </a:rPr>
              <a:t>zum</a:t>
            </a:r>
            <a:r>
              <a:rPr lang="en-GB" b="1" dirty="0" smtClean="0">
                <a:solidFill>
                  <a:srgbClr val="FFFFFF"/>
                </a:solidFill>
                <a:effectLst>
                  <a:outerShdw blurRad="38100" dist="38100" dir="2700000" algn="tl">
                    <a:srgbClr val="000000">
                      <a:alpha val="43137"/>
                    </a:srgbClr>
                  </a:outerShdw>
                </a:effectLst>
                <a:latin typeface="Arial" charset="0"/>
                <a:cs typeface="Arial" charset="0"/>
              </a:rPr>
              <a:t> </a:t>
            </a:r>
            <a:r>
              <a:rPr lang="en-GB" b="1" dirty="0" err="1" smtClean="0">
                <a:solidFill>
                  <a:srgbClr val="FFFFFF"/>
                </a:solidFill>
                <a:effectLst>
                  <a:outerShdw blurRad="38100" dist="38100" dir="2700000" algn="tl">
                    <a:srgbClr val="000000">
                      <a:alpha val="43137"/>
                    </a:srgbClr>
                  </a:outerShdw>
                </a:effectLst>
                <a:latin typeface="Arial" charset="0"/>
                <a:cs typeface="Arial" charset="0"/>
              </a:rPr>
              <a:t>Downloaden</a:t>
            </a:r>
            <a:endParaRPr lang="en-GB" b="1" dirty="0" smtClean="0">
              <a:solidFill>
                <a:srgbClr val="FFFFFF"/>
              </a:solidFill>
              <a:effectLst>
                <a:outerShdw blurRad="38100" dist="38100" dir="2700000" algn="tl">
                  <a:srgbClr val="000000">
                    <a:alpha val="43137"/>
                  </a:srgbClr>
                </a:outerShdw>
              </a:effectLst>
              <a:latin typeface="Arial" charset="0"/>
              <a:cs typeface="Arial"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solidFill>
                  <a:srgbClr val="FFFFFF"/>
                </a:solidFill>
                <a:effectLst>
                  <a:outerShdw blurRad="38100" dist="38100" dir="2700000" algn="tl">
                    <a:srgbClr val="000000">
                      <a:alpha val="43137"/>
                    </a:srgbClr>
                  </a:outerShdw>
                </a:effectLst>
                <a:latin typeface="Arial" charset="0"/>
                <a:cs typeface="Arial" charset="0"/>
              </a:rPr>
              <a:t>Shop: </a:t>
            </a:r>
            <a:r>
              <a:rPr lang="en-GB" b="1" dirty="0" err="1" smtClean="0">
                <a:solidFill>
                  <a:srgbClr val="FFFFFF"/>
                </a:solidFill>
                <a:effectLst>
                  <a:outerShdw blurRad="38100" dist="38100" dir="2700000" algn="tl">
                    <a:srgbClr val="000000">
                      <a:alpha val="43137"/>
                    </a:srgbClr>
                  </a:outerShdw>
                </a:effectLst>
                <a:latin typeface="Arial" charset="0"/>
                <a:cs typeface="Arial" charset="0"/>
              </a:rPr>
              <a:t>Kassetten</a:t>
            </a:r>
            <a:r>
              <a:rPr lang="en-GB" b="1" dirty="0" smtClean="0">
                <a:solidFill>
                  <a:srgbClr val="FFFFFF"/>
                </a:solidFill>
                <a:effectLst>
                  <a:outerShdw blurRad="38100" dist="38100" dir="2700000" algn="tl">
                    <a:srgbClr val="000000">
                      <a:alpha val="43137"/>
                    </a:srgbClr>
                  </a:outerShdw>
                </a:effectLst>
                <a:latin typeface="Arial" charset="0"/>
                <a:cs typeface="Arial" charset="0"/>
              </a:rPr>
              <a:t>, </a:t>
            </a:r>
            <a:r>
              <a:rPr lang="en-GB" b="1" dirty="0" err="1" smtClean="0">
                <a:solidFill>
                  <a:srgbClr val="FFFFFF"/>
                </a:solidFill>
                <a:effectLst>
                  <a:outerShdw blurRad="38100" dist="38100" dir="2700000" algn="tl">
                    <a:srgbClr val="000000">
                      <a:alpha val="43137"/>
                    </a:srgbClr>
                  </a:outerShdw>
                </a:effectLst>
                <a:latin typeface="Arial" charset="0"/>
                <a:cs typeface="Arial" charset="0"/>
              </a:rPr>
              <a:t>Bücher</a:t>
            </a:r>
            <a:endParaRPr lang="en-GB" b="1" dirty="0" smtClean="0">
              <a:solidFill>
                <a:srgbClr val="FFFFFF"/>
              </a:solidFill>
              <a:effectLst>
                <a:outerShdw blurRad="38100" dist="38100" dir="2700000" algn="tl">
                  <a:srgbClr val="000000">
                    <a:alpha val="43137"/>
                  </a:srgbClr>
                </a:outerShdw>
              </a:effectLst>
              <a:latin typeface="Arial" charset="0"/>
              <a:cs typeface="Arial"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solidFill>
                  <a:srgbClr val="FFFFFF"/>
                </a:solidFill>
                <a:effectLst>
                  <a:outerShdw blurRad="38100" dist="38100" dir="2700000" algn="tl">
                    <a:srgbClr val="000000">
                      <a:alpha val="43137"/>
                    </a:srgbClr>
                  </a:outerShdw>
                </a:effectLst>
                <a:latin typeface="Arial" charset="0"/>
                <a:cs typeface="Arial" charset="0"/>
              </a:rPr>
              <a:t>etc.</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cstate="print"/>
          <a:srcRect/>
          <a:stretch>
            <a:fillRect/>
          </a:stretch>
        </p:blipFill>
        <p:spPr bwMode="auto">
          <a:xfrm>
            <a:off x="1763688" y="476672"/>
            <a:ext cx="5476875" cy="5324475"/>
          </a:xfrm>
          <a:prstGeom prst="rect">
            <a:avLst/>
          </a:prstGeom>
          <a:noFill/>
          <a:ln w="9525">
            <a:noFill/>
            <a:miter lim="800000"/>
            <a:headEnd/>
            <a:tailEnd/>
          </a:ln>
        </p:spPr>
      </p:pic>
      <p:sp>
        <p:nvSpPr>
          <p:cNvPr id="5" name="Textfeld 4"/>
          <p:cNvSpPr txBox="1"/>
          <p:nvPr/>
        </p:nvSpPr>
        <p:spPr>
          <a:xfrm>
            <a:off x="4499992" y="260648"/>
            <a:ext cx="2757486" cy="246221"/>
          </a:xfrm>
          <a:prstGeom prst="rect">
            <a:avLst/>
          </a:prstGeom>
          <a:noFill/>
        </p:spPr>
        <p:txBody>
          <a:bodyPr wrap="none" rtlCol="0">
            <a:spAutoFit/>
          </a:bodyPr>
          <a:lstStyle/>
          <a:p>
            <a:r>
              <a:rPr lang="de-DE" sz="1000" dirty="0" smtClean="0"/>
              <a:t>Wolfgang </a:t>
            </a:r>
            <a:r>
              <a:rPr lang="de-DE" sz="1000" dirty="0" err="1" smtClean="0"/>
              <a:t>Meinhart</a:t>
            </a:r>
            <a:r>
              <a:rPr lang="de-DE" sz="1000" dirty="0" smtClean="0"/>
              <a:t>, Hamburg GNU 1.2 </a:t>
            </a:r>
            <a:r>
              <a:rPr lang="de-DE" sz="1000" dirty="0" err="1" smtClean="0"/>
              <a:t>orlater</a:t>
            </a:r>
            <a:endParaRPr lang="de-DE" sz="1000" dirty="0"/>
          </a:p>
        </p:txBody>
      </p:sp>
      <p:sp>
        <p:nvSpPr>
          <p:cNvPr id="6" name="Textfeld 5"/>
          <p:cNvSpPr txBox="1"/>
          <p:nvPr/>
        </p:nvSpPr>
        <p:spPr>
          <a:xfrm>
            <a:off x="1763688" y="5805264"/>
            <a:ext cx="5318507" cy="461665"/>
          </a:xfrm>
          <a:prstGeom prst="rect">
            <a:avLst/>
          </a:prstGeom>
          <a:noFill/>
        </p:spPr>
        <p:txBody>
          <a:bodyPr wrap="none" rtlCol="0">
            <a:spAutoFit/>
          </a:bodyPr>
          <a:lstStyle/>
          <a:p>
            <a:r>
              <a:rPr lang="de-DE" sz="2400" dirty="0" smtClean="0">
                <a:effectLst>
                  <a:outerShdw blurRad="38100" dist="38100" dir="2700000" algn="tl">
                    <a:srgbClr val="000000">
                      <a:alpha val="43137"/>
                    </a:srgbClr>
                  </a:outerShdw>
                </a:effectLst>
              </a:rPr>
              <a:t>Alexander der </a:t>
            </a:r>
            <a:r>
              <a:rPr lang="de-DE" sz="2400" dirty="0" err="1" smtClean="0">
                <a:effectLst>
                  <a:outerShdw blurRad="38100" dist="38100" dir="2700000" algn="tl">
                    <a:srgbClr val="000000">
                      <a:alpha val="43137"/>
                    </a:srgbClr>
                  </a:outerShdw>
                </a:effectLst>
              </a:rPr>
              <a:t>Grosse</a:t>
            </a:r>
            <a:r>
              <a:rPr lang="de-DE" sz="2400" dirty="0" smtClean="0">
                <a:effectLst>
                  <a:outerShdw blurRad="38100" dist="38100" dir="2700000" algn="tl">
                    <a:srgbClr val="000000">
                      <a:alpha val="43137"/>
                    </a:srgbClr>
                  </a:outerShdw>
                </a:effectLst>
              </a:rPr>
              <a:t> (336 – 323 v. Chr.)</a:t>
            </a:r>
            <a:endParaRPr lang="de-DE"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073352"/>
          </a:xfrm>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„Und </a:t>
            </a:r>
            <a:r>
              <a:rPr lang="de-CH" i="1" dirty="0" smtClean="0">
                <a:solidFill>
                  <a:srgbClr val="90FC24"/>
                </a:solidFill>
                <a:effectLst>
                  <a:outerShdw blurRad="38100" dist="38100" dir="2700000" algn="tl">
                    <a:srgbClr val="000000">
                      <a:alpha val="43137"/>
                    </a:srgbClr>
                  </a:outerShdw>
                </a:effectLst>
              </a:rPr>
              <a:t>sobald </a:t>
            </a:r>
            <a:r>
              <a:rPr lang="de-CH" i="1" dirty="0" smtClean="0">
                <a:solidFill>
                  <a:srgbClr val="FFFF00"/>
                </a:solidFill>
                <a:effectLst>
                  <a:outerShdw blurRad="38100" dist="38100" dir="2700000" algn="tl">
                    <a:srgbClr val="000000">
                      <a:alpha val="43137"/>
                    </a:srgbClr>
                  </a:outerShdw>
                </a:effectLst>
              </a:rPr>
              <a:t>er aufgestanden ist, wird sein Reich </a:t>
            </a:r>
            <a:r>
              <a:rPr lang="de-CH" i="1" dirty="0" smtClean="0">
                <a:solidFill>
                  <a:srgbClr val="90FC24"/>
                </a:solidFill>
                <a:effectLst>
                  <a:outerShdw blurRad="38100" dist="38100" dir="2700000" algn="tl">
                    <a:srgbClr val="000000">
                      <a:alpha val="43137"/>
                    </a:srgbClr>
                  </a:outerShdw>
                </a:effectLst>
              </a:rPr>
              <a:t>zertrümmert</a:t>
            </a:r>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nach den vier Winden des Himmels hin </a:t>
            </a:r>
            <a:r>
              <a:rPr lang="de-CH" i="1" dirty="0" smtClean="0">
                <a:solidFill>
                  <a:srgbClr val="FFFF00"/>
                </a:solidFill>
                <a:effectLst>
                  <a:outerShdw blurRad="38100" dist="38100" dir="2700000" algn="tl">
                    <a:srgbClr val="000000">
                      <a:alpha val="43137"/>
                    </a:srgbClr>
                  </a:outerShdw>
                </a:effectLst>
              </a:rPr>
              <a:t>zerteilt werden. Aber </a:t>
            </a:r>
            <a:r>
              <a:rPr lang="de-CH" i="1" dirty="0" smtClean="0">
                <a:solidFill>
                  <a:srgbClr val="90FC24"/>
                </a:solidFill>
                <a:effectLst>
                  <a:outerShdw blurRad="38100" dist="38100" dir="2700000" algn="tl">
                    <a:srgbClr val="000000">
                      <a:alpha val="43137"/>
                    </a:srgbClr>
                  </a:outerShdw>
                </a:effectLst>
              </a:rPr>
              <a:t>nicht für seine Nachkommen </a:t>
            </a:r>
            <a:r>
              <a:rPr lang="de-CH" i="1" dirty="0" smtClean="0">
                <a:solidFill>
                  <a:srgbClr val="FFFF00"/>
                </a:solidFill>
                <a:effectLst>
                  <a:outerShdw blurRad="38100" dist="38100" dir="2700000" algn="tl">
                    <a:srgbClr val="000000">
                      <a:alpha val="43137"/>
                    </a:srgbClr>
                  </a:outerShdw>
                </a:effectLst>
              </a:rPr>
              <a:t>wird es sein und nicht nach der Macht, mit welcher er geherrscht hat; denn sein Reich wird zerstört und anderen zuteil werden, mit Ausschluss von jenen“ </a:t>
            </a:r>
            <a:r>
              <a:rPr lang="de-CH" dirty="0" smtClean="0">
                <a:solidFill>
                  <a:srgbClr val="FFFF00"/>
                </a:solidFill>
                <a:effectLst>
                  <a:outerShdw blurRad="38100" dist="38100" dir="2700000" algn="tl">
                    <a:srgbClr val="000000">
                      <a:alpha val="43137"/>
                    </a:srgbClr>
                  </a:outerShdw>
                </a:effectLst>
              </a:rPr>
              <a:t>(11,4).</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Die Glanzzeit Alexanders des </a:t>
            </a:r>
            <a:r>
              <a:rPr lang="de-CH" dirty="0" err="1" smtClean="0">
                <a:effectLst>
                  <a:outerShdw blurRad="38100" dist="38100" dir="2700000" algn="tl">
                    <a:srgbClr val="000000">
                      <a:alpha val="43137"/>
                    </a:srgbClr>
                  </a:outerShdw>
                </a:effectLst>
              </a:rPr>
              <a:t>Großen</a:t>
            </a:r>
            <a:r>
              <a:rPr lang="de-CH" dirty="0" smtClean="0">
                <a:effectLst>
                  <a:outerShdw blurRad="38100" dist="38100" dir="2700000" algn="tl">
                    <a:srgbClr val="000000">
                      <a:alpha val="43137"/>
                    </a:srgbClr>
                  </a:outerShdw>
                </a:effectLst>
              </a:rPr>
              <a:t> dauerte lediglich etwas mehr als 10 Jahre. Um 323 v. Chr. erlag er einem Malariafieber. Er hinterließ zwar bei seinem Tode einen Sohn namens Herkules. Ein weiterer Sohn wurde kurz darauf geboren. Beide wurden jedoch in der Folge ermordet. So teilten die Generäle Alexanders und deren Nachfolger das große Erbe nach harten Kämpfen unter sich auf. Das Griechische Weltreich wurde aufgesplittert und </a:t>
            </a:r>
            <a:r>
              <a:rPr lang="de-CH" i="1" dirty="0" smtClean="0">
                <a:solidFill>
                  <a:srgbClr val="90FC24"/>
                </a:solidFill>
                <a:effectLst>
                  <a:outerShdw blurRad="38100" dist="38100" dir="2700000" algn="tl">
                    <a:srgbClr val="000000">
                      <a:alpha val="43137"/>
                    </a:srgbClr>
                  </a:outerShdw>
                </a:effectLst>
              </a:rPr>
              <a:t>„nach den vier Winden des Himmels hin zerteilt“</a:t>
            </a:r>
            <a:r>
              <a:rPr lang="de-CH" i="1" dirty="0" smtClean="0">
                <a:effectLst>
                  <a:outerShdw blurRad="38100" dist="38100" dir="2700000" algn="tl">
                    <a:srgbClr val="000000">
                      <a:alpha val="43137"/>
                    </a:srgbClr>
                  </a:outerShdw>
                </a:effectLst>
              </a:rPr>
              <a:t>.</a:t>
            </a:r>
            <a:endParaRPr lang="de-DE" dirty="0" smtClean="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Die Diadochenreiche</a:t>
            </a:r>
            <a:endParaRPr lang="de-DE" dirty="0">
              <a:solidFill>
                <a:srgbClr val="FFC000"/>
              </a:solidFill>
              <a:effectLst>
                <a:outerShdw blurRad="38100" dist="38100" dir="2700000" algn="tl">
                  <a:srgbClr val="000000">
                    <a:alpha val="43137"/>
                  </a:srgbClr>
                </a:outerShdw>
              </a:effectLst>
            </a:endParaRPr>
          </a:p>
        </p:txBody>
      </p:sp>
      <p:pic>
        <p:nvPicPr>
          <p:cNvPr id="4" name="Picture 3"/>
          <p:cNvPicPr>
            <a:picLocks noChangeAspect="1" noChangeArrowheads="1"/>
          </p:cNvPicPr>
          <p:nvPr/>
        </p:nvPicPr>
        <p:blipFill>
          <a:blip r:embed="rId2" cstate="print"/>
          <a:srcRect/>
          <a:stretch>
            <a:fillRect/>
          </a:stretch>
        </p:blipFill>
        <p:spPr bwMode="auto">
          <a:xfrm>
            <a:off x="6350733" y="0"/>
            <a:ext cx="2793267" cy="13407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7" name="Picture 3"/>
          <p:cNvPicPr>
            <a:picLocks noChangeAspect="1" noChangeArrowheads="1"/>
          </p:cNvPicPr>
          <p:nvPr/>
        </p:nvPicPr>
        <p:blipFill>
          <a:blip r:embed="rId2" cstate="print"/>
          <a:srcRect/>
          <a:stretch>
            <a:fillRect/>
          </a:stretch>
        </p:blipFill>
        <p:spPr bwMode="auto">
          <a:xfrm>
            <a:off x="0" y="548680"/>
            <a:ext cx="9151017" cy="4392488"/>
          </a:xfrm>
          <a:prstGeom prst="rect">
            <a:avLst/>
          </a:prstGeom>
          <a:noFill/>
          <a:ln w="9525">
            <a:noFill/>
            <a:miter lim="800000"/>
            <a:headEnd/>
            <a:tailEnd/>
          </a:ln>
        </p:spPr>
      </p:pic>
      <p:sp>
        <p:nvSpPr>
          <p:cNvPr id="6" name="Textfeld 5"/>
          <p:cNvSpPr txBox="1"/>
          <p:nvPr/>
        </p:nvSpPr>
        <p:spPr>
          <a:xfrm>
            <a:off x="6804248" y="260648"/>
            <a:ext cx="1887055" cy="246221"/>
          </a:xfrm>
          <a:prstGeom prst="rect">
            <a:avLst/>
          </a:prstGeom>
          <a:noFill/>
        </p:spPr>
        <p:txBody>
          <a:bodyPr wrap="none" rtlCol="0">
            <a:spAutoFit/>
          </a:bodyPr>
          <a:lstStyle/>
          <a:p>
            <a:r>
              <a:rPr lang="de-DE" sz="1000" dirty="0" err="1" smtClean="0"/>
              <a:t>Captain</a:t>
            </a:r>
            <a:r>
              <a:rPr lang="de-DE" sz="1000" dirty="0" smtClean="0"/>
              <a:t> Blood GNU 1.2 </a:t>
            </a:r>
            <a:r>
              <a:rPr lang="de-DE" sz="1000" dirty="0" err="1" smtClean="0"/>
              <a:t>or</a:t>
            </a:r>
            <a:r>
              <a:rPr lang="de-DE" sz="1000" dirty="0" smtClean="0"/>
              <a:t> </a:t>
            </a:r>
            <a:r>
              <a:rPr lang="de-DE" sz="1000" dirty="0" err="1" smtClean="0"/>
              <a:t>later</a:t>
            </a:r>
            <a:endParaRPr lang="de-DE" sz="1000" dirty="0"/>
          </a:p>
        </p:txBody>
      </p:sp>
      <p:sp>
        <p:nvSpPr>
          <p:cNvPr id="7" name="Textfeld 6"/>
          <p:cNvSpPr txBox="1"/>
          <p:nvPr/>
        </p:nvSpPr>
        <p:spPr>
          <a:xfrm>
            <a:off x="4067944" y="2852936"/>
            <a:ext cx="652743" cy="769441"/>
          </a:xfrm>
          <a:prstGeom prst="rect">
            <a:avLst/>
          </a:prstGeom>
          <a:noFill/>
        </p:spPr>
        <p:txBody>
          <a:bodyPr wrap="none" rtlCol="0">
            <a:spAutoFit/>
          </a:bodyPr>
          <a:lstStyle/>
          <a:p>
            <a:r>
              <a:rPr lang="de-DE" sz="4400" b="1" dirty="0" smtClean="0">
                <a:solidFill>
                  <a:schemeClr val="bg1"/>
                </a:solidFill>
                <a:effectLst>
                  <a:outerShdw blurRad="38100" dist="38100" dir="2700000" algn="tl">
                    <a:srgbClr val="000000">
                      <a:alpha val="43137"/>
                    </a:srgbClr>
                  </a:outerShdw>
                </a:effectLst>
              </a:rPr>
              <a:t>O</a:t>
            </a:r>
            <a:endParaRPr lang="de-DE" sz="4400" b="1" dirty="0">
              <a:solidFill>
                <a:schemeClr val="bg1"/>
              </a:solidFill>
              <a:effectLst>
                <a:outerShdw blurRad="38100" dist="38100" dir="2700000" algn="tl">
                  <a:srgbClr val="000000">
                    <a:alpha val="43137"/>
                  </a:srgbClr>
                </a:outerShdw>
              </a:effectLst>
            </a:endParaRPr>
          </a:p>
        </p:txBody>
      </p:sp>
      <p:sp>
        <p:nvSpPr>
          <p:cNvPr id="8" name="Textfeld 7"/>
          <p:cNvSpPr txBox="1"/>
          <p:nvPr/>
        </p:nvSpPr>
        <p:spPr>
          <a:xfrm>
            <a:off x="2267744" y="764704"/>
            <a:ext cx="611065" cy="769441"/>
          </a:xfrm>
          <a:prstGeom prst="rect">
            <a:avLst/>
          </a:prstGeom>
          <a:noFill/>
        </p:spPr>
        <p:txBody>
          <a:bodyPr wrap="none" rtlCol="0">
            <a:spAutoFit/>
          </a:bodyPr>
          <a:lstStyle/>
          <a:p>
            <a:r>
              <a:rPr lang="de-DE" sz="4400" b="1" dirty="0" smtClean="0">
                <a:solidFill>
                  <a:schemeClr val="bg1"/>
                </a:solidFill>
                <a:effectLst>
                  <a:outerShdw blurRad="38100" dist="38100" dir="2700000" algn="tl">
                    <a:srgbClr val="000000">
                      <a:alpha val="43137"/>
                    </a:srgbClr>
                  </a:outerShdw>
                </a:effectLst>
              </a:rPr>
              <a:t>N</a:t>
            </a:r>
            <a:endParaRPr lang="de-DE" sz="4400" b="1" dirty="0">
              <a:solidFill>
                <a:schemeClr val="bg1"/>
              </a:solidFill>
              <a:effectLst>
                <a:outerShdw blurRad="38100" dist="38100" dir="2700000" algn="tl">
                  <a:srgbClr val="000000">
                    <a:alpha val="43137"/>
                  </a:srgbClr>
                </a:outerShdw>
              </a:effectLst>
            </a:endParaRPr>
          </a:p>
        </p:txBody>
      </p:sp>
      <p:sp>
        <p:nvSpPr>
          <p:cNvPr id="9" name="Textfeld 8"/>
          <p:cNvSpPr txBox="1"/>
          <p:nvPr/>
        </p:nvSpPr>
        <p:spPr>
          <a:xfrm>
            <a:off x="2123728" y="4005064"/>
            <a:ext cx="482824" cy="769441"/>
          </a:xfrm>
          <a:prstGeom prst="rect">
            <a:avLst/>
          </a:prstGeom>
          <a:noFill/>
        </p:spPr>
        <p:txBody>
          <a:bodyPr wrap="none" rtlCol="0">
            <a:spAutoFit/>
          </a:bodyPr>
          <a:lstStyle/>
          <a:p>
            <a:r>
              <a:rPr lang="de-DE" sz="4400" b="1" dirty="0" smtClean="0">
                <a:solidFill>
                  <a:schemeClr val="bg1"/>
                </a:solidFill>
                <a:effectLst>
                  <a:outerShdw blurRad="38100" dist="38100" dir="2700000" algn="tl">
                    <a:srgbClr val="000000">
                      <a:alpha val="43137"/>
                    </a:srgbClr>
                  </a:outerShdw>
                </a:effectLst>
              </a:rPr>
              <a:t>S</a:t>
            </a:r>
            <a:endParaRPr lang="de-DE" sz="4400" b="1" dirty="0">
              <a:solidFill>
                <a:schemeClr val="bg1"/>
              </a:solidFill>
              <a:effectLst>
                <a:outerShdw blurRad="38100" dist="38100" dir="2700000" algn="tl">
                  <a:srgbClr val="000000">
                    <a:alpha val="43137"/>
                  </a:srgbClr>
                </a:outerShdw>
              </a:effectLst>
            </a:endParaRPr>
          </a:p>
        </p:txBody>
      </p:sp>
      <p:sp>
        <p:nvSpPr>
          <p:cNvPr id="10" name="Textfeld 9"/>
          <p:cNvSpPr txBox="1"/>
          <p:nvPr/>
        </p:nvSpPr>
        <p:spPr>
          <a:xfrm>
            <a:off x="1331640" y="1772816"/>
            <a:ext cx="737702" cy="769441"/>
          </a:xfrm>
          <a:prstGeom prst="rect">
            <a:avLst/>
          </a:prstGeom>
          <a:noFill/>
        </p:spPr>
        <p:txBody>
          <a:bodyPr wrap="none" rtlCol="0">
            <a:spAutoFit/>
          </a:bodyPr>
          <a:lstStyle/>
          <a:p>
            <a:r>
              <a:rPr lang="de-DE" sz="4400" b="1" dirty="0" smtClean="0">
                <a:solidFill>
                  <a:schemeClr val="bg1"/>
                </a:solidFill>
                <a:effectLst>
                  <a:outerShdw blurRad="38100" dist="38100" dir="2700000" algn="tl">
                    <a:srgbClr val="000000">
                      <a:alpha val="43137"/>
                    </a:srgbClr>
                  </a:outerShdw>
                </a:effectLst>
              </a:rPr>
              <a:t>W</a:t>
            </a:r>
            <a:endParaRPr lang="de-DE" sz="4400" b="1" dirty="0">
              <a:solidFill>
                <a:schemeClr val="bg1"/>
              </a:solidFill>
              <a:effectLst>
                <a:outerShdw blurRad="38100" dist="38100" dir="2700000" algn="tl">
                  <a:srgbClr val="000000">
                    <a:alpha val="43137"/>
                  </a:srgbClr>
                </a:outerShdw>
              </a:effectLst>
            </a:endParaRPr>
          </a:p>
        </p:txBody>
      </p:sp>
      <p:sp>
        <p:nvSpPr>
          <p:cNvPr id="11" name="Textfeld 10"/>
          <p:cNvSpPr txBox="1"/>
          <p:nvPr/>
        </p:nvSpPr>
        <p:spPr>
          <a:xfrm>
            <a:off x="3275856" y="5661248"/>
            <a:ext cx="184731" cy="369332"/>
          </a:xfrm>
          <a:prstGeom prst="rect">
            <a:avLst/>
          </a:prstGeom>
          <a:noFill/>
        </p:spPr>
        <p:txBody>
          <a:bodyPr wrap="none" rtlCol="0">
            <a:spAutoFit/>
          </a:bodyPr>
          <a:lstStyle/>
          <a:p>
            <a:endParaRPr lang="de-DE" dirty="0"/>
          </a:p>
        </p:txBody>
      </p:sp>
      <p:sp>
        <p:nvSpPr>
          <p:cNvPr id="12" name="Textfeld 11"/>
          <p:cNvSpPr txBox="1"/>
          <p:nvPr/>
        </p:nvSpPr>
        <p:spPr>
          <a:xfrm flipH="1">
            <a:off x="1259631" y="4941168"/>
            <a:ext cx="6912768" cy="1938992"/>
          </a:xfrm>
          <a:prstGeom prst="rect">
            <a:avLst/>
          </a:prstGeom>
          <a:noFill/>
        </p:spPr>
        <p:txBody>
          <a:bodyPr wrap="square" rtlCol="0">
            <a:spAutoFit/>
          </a:bodyPr>
          <a:lstStyle/>
          <a:p>
            <a:pPr lvl="1"/>
            <a:r>
              <a:rPr lang="fr-FR" sz="2400" dirty="0" err="1" smtClean="0">
                <a:effectLst>
                  <a:outerShdw blurRad="38100" dist="38100" dir="2700000" algn="tl">
                    <a:srgbClr val="000000">
                      <a:alpha val="43137"/>
                    </a:srgbClr>
                  </a:outerShdw>
                </a:effectLst>
              </a:rPr>
              <a:t>Das</a:t>
            </a:r>
            <a:r>
              <a:rPr lang="fr-FR" sz="2400" dirty="0" smtClean="0">
                <a:effectLst>
                  <a:outerShdw blurRad="38100" dist="38100" dir="2700000" algn="tl">
                    <a:srgbClr val="000000">
                      <a:alpha val="43137"/>
                    </a:srgbClr>
                  </a:outerShdw>
                </a:effectLst>
              </a:rPr>
              <a:t> Reich des Ptolemäus (S)</a:t>
            </a:r>
            <a:endParaRPr lang="de-DE" sz="2400" dirty="0" smtClean="0">
              <a:effectLst>
                <a:outerShdw blurRad="38100" dist="38100" dir="2700000" algn="tl">
                  <a:srgbClr val="000000">
                    <a:alpha val="43137"/>
                  </a:srgbClr>
                </a:outerShdw>
              </a:effectLst>
            </a:endParaRPr>
          </a:p>
          <a:p>
            <a:pPr lvl="1"/>
            <a:r>
              <a:rPr lang="fr-FR" sz="2400" dirty="0" err="1" smtClean="0">
                <a:effectLst>
                  <a:outerShdw blurRad="38100" dist="38100" dir="2700000" algn="tl">
                    <a:srgbClr val="000000">
                      <a:alpha val="43137"/>
                    </a:srgbClr>
                  </a:outerShdw>
                </a:effectLst>
              </a:rPr>
              <a:t>Das</a:t>
            </a:r>
            <a:r>
              <a:rPr lang="fr-FR" sz="2400" dirty="0" smtClean="0">
                <a:effectLst>
                  <a:outerShdw blurRad="38100" dist="38100" dir="2700000" algn="tl">
                    <a:srgbClr val="000000">
                      <a:alpha val="43137"/>
                    </a:srgbClr>
                  </a:outerShdw>
                </a:effectLst>
              </a:rPr>
              <a:t> Reich des </a:t>
            </a:r>
            <a:r>
              <a:rPr lang="fr-FR" sz="2400" dirty="0" err="1" smtClean="0">
                <a:effectLst>
                  <a:outerShdw blurRad="38100" dist="38100" dir="2700000" algn="tl">
                    <a:srgbClr val="000000">
                      <a:alpha val="43137"/>
                    </a:srgbClr>
                  </a:outerShdw>
                </a:effectLst>
              </a:rPr>
              <a:t>Seleukus</a:t>
            </a:r>
            <a:r>
              <a:rPr lang="fr-FR" sz="2400" dirty="0" smtClean="0">
                <a:effectLst>
                  <a:outerShdw blurRad="38100" dist="38100" dir="2700000" algn="tl">
                    <a:srgbClr val="000000">
                      <a:alpha val="43137"/>
                    </a:srgbClr>
                  </a:outerShdw>
                </a:effectLst>
              </a:rPr>
              <a:t> (O)</a:t>
            </a:r>
            <a:endParaRPr lang="de-DE" sz="2400" dirty="0" smtClean="0">
              <a:effectLst>
                <a:outerShdw blurRad="38100" dist="38100" dir="2700000" algn="tl">
                  <a:srgbClr val="000000">
                    <a:alpha val="43137"/>
                  </a:srgbClr>
                </a:outerShdw>
              </a:effectLst>
            </a:endParaRPr>
          </a:p>
          <a:p>
            <a:pPr lvl="1"/>
            <a:r>
              <a:rPr lang="fr-FR" sz="2400" dirty="0" err="1" smtClean="0">
                <a:effectLst>
                  <a:outerShdw blurRad="38100" dist="38100" dir="2700000" algn="tl">
                    <a:srgbClr val="000000">
                      <a:alpha val="43137"/>
                    </a:srgbClr>
                  </a:outerShdw>
                </a:effectLst>
              </a:rPr>
              <a:t>Das</a:t>
            </a:r>
            <a:r>
              <a:rPr lang="fr-FR" sz="2400" dirty="0" smtClean="0">
                <a:effectLst>
                  <a:outerShdw blurRad="38100" dist="38100" dir="2700000" algn="tl">
                    <a:srgbClr val="000000">
                      <a:alpha val="43137"/>
                    </a:srgbClr>
                  </a:outerShdw>
                </a:effectLst>
              </a:rPr>
              <a:t> Reich des </a:t>
            </a:r>
            <a:r>
              <a:rPr lang="fr-FR" sz="2400" dirty="0" err="1" smtClean="0">
                <a:effectLst>
                  <a:outerShdw blurRad="38100" dist="38100" dir="2700000" algn="tl">
                    <a:srgbClr val="000000">
                      <a:alpha val="43137"/>
                    </a:srgbClr>
                  </a:outerShdw>
                </a:effectLst>
              </a:rPr>
              <a:t>Kassander</a:t>
            </a:r>
            <a:r>
              <a:rPr lang="fr-FR" sz="2400" dirty="0" smtClean="0">
                <a:effectLst>
                  <a:outerShdw blurRad="38100" dist="38100" dir="2700000" algn="tl">
                    <a:srgbClr val="000000">
                      <a:alpha val="43137"/>
                    </a:srgbClr>
                  </a:outerShdw>
                </a:effectLst>
              </a:rPr>
              <a:t> (W)</a:t>
            </a:r>
            <a:endParaRPr lang="de-DE" sz="2400" dirty="0" smtClean="0">
              <a:effectLst>
                <a:outerShdw blurRad="38100" dist="38100" dir="2700000" algn="tl">
                  <a:srgbClr val="000000">
                    <a:alpha val="43137"/>
                  </a:srgbClr>
                </a:outerShdw>
              </a:effectLst>
            </a:endParaRPr>
          </a:p>
          <a:p>
            <a:pPr lvl="1"/>
            <a:r>
              <a:rPr lang="fr-FR" sz="2400" dirty="0" err="1" smtClean="0">
                <a:effectLst>
                  <a:outerShdw blurRad="38100" dist="38100" dir="2700000" algn="tl">
                    <a:srgbClr val="000000">
                      <a:alpha val="43137"/>
                    </a:srgbClr>
                  </a:outerShdw>
                </a:effectLst>
              </a:rPr>
              <a:t>Das</a:t>
            </a:r>
            <a:r>
              <a:rPr lang="fr-FR" sz="2400" dirty="0" smtClean="0">
                <a:effectLst>
                  <a:outerShdw blurRad="38100" dist="38100" dir="2700000" algn="tl">
                    <a:srgbClr val="000000">
                      <a:alpha val="43137"/>
                    </a:srgbClr>
                  </a:outerShdw>
                </a:effectLst>
              </a:rPr>
              <a:t> Reich des </a:t>
            </a:r>
            <a:r>
              <a:rPr lang="fr-FR" sz="2400" dirty="0" err="1" smtClean="0">
                <a:effectLst>
                  <a:outerShdw blurRad="38100" dist="38100" dir="2700000" algn="tl">
                    <a:srgbClr val="000000">
                      <a:alpha val="43137"/>
                    </a:srgbClr>
                  </a:outerShdw>
                </a:effectLst>
              </a:rPr>
              <a:t>Lysimachus</a:t>
            </a:r>
            <a:r>
              <a:rPr lang="fr-FR" sz="2400" dirty="0" smtClean="0">
                <a:effectLst>
                  <a:outerShdw blurRad="38100" dist="38100" dir="2700000" algn="tl">
                    <a:srgbClr val="000000">
                      <a:alpha val="43137"/>
                    </a:srgbClr>
                  </a:outerShdw>
                </a:effectLst>
              </a:rPr>
              <a:t> (N) </a:t>
            </a:r>
            <a:endParaRPr lang="de-DE" sz="2400" dirty="0" smtClean="0">
              <a:effectLst>
                <a:outerShdw blurRad="38100" dist="38100" dir="2700000" algn="tl">
                  <a:srgbClr val="000000">
                    <a:alpha val="43137"/>
                  </a:srgbClr>
                </a:outerShdw>
              </a:effectLst>
            </a:endParaRPr>
          </a:p>
          <a:p>
            <a:endParaRPr lang="de-DE"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CH" dirty="0" smtClean="0">
                <a:effectLst>
                  <a:outerShdw blurRad="38100" dist="38100" dir="2700000" algn="tl">
                    <a:srgbClr val="000000">
                      <a:alpha val="43137"/>
                    </a:srgbClr>
                  </a:outerShdw>
                </a:effectLst>
              </a:rPr>
              <a:t>In den folgenden Versen beschäftigt sich die Prophetie Daniels nur noch mit </a:t>
            </a:r>
            <a:r>
              <a:rPr lang="de-CH" dirty="0" smtClean="0">
                <a:solidFill>
                  <a:srgbClr val="90FC24"/>
                </a:solidFill>
                <a:effectLst>
                  <a:outerShdw blurRad="38100" dist="38100" dir="2700000" algn="tl">
                    <a:srgbClr val="000000">
                      <a:alpha val="43137"/>
                    </a:srgbClr>
                  </a:outerShdw>
                </a:effectLst>
              </a:rPr>
              <a:t>Syrien</a:t>
            </a:r>
            <a:r>
              <a:rPr lang="de-CH" dirty="0" smtClean="0">
                <a:effectLst>
                  <a:outerShdw blurRad="38100" dist="38100" dir="2700000" algn="tl">
                    <a:srgbClr val="000000">
                      <a:alpha val="43137"/>
                    </a:srgbClr>
                  </a:outerShdw>
                </a:effectLst>
              </a:rPr>
              <a:t> und </a:t>
            </a:r>
            <a:r>
              <a:rPr lang="de-CH" dirty="0" smtClean="0">
                <a:solidFill>
                  <a:srgbClr val="90FC24"/>
                </a:solidFill>
                <a:effectLst>
                  <a:outerShdw blurRad="38100" dist="38100" dir="2700000" algn="tl">
                    <a:srgbClr val="000000">
                      <a:alpha val="43137"/>
                    </a:srgbClr>
                  </a:outerShdw>
                </a:effectLst>
              </a:rPr>
              <a:t>Ägypten</a:t>
            </a:r>
            <a:r>
              <a:rPr lang="de-CH" dirty="0" smtClean="0">
                <a:effectLst>
                  <a:outerShdw blurRad="38100" dist="38100" dir="2700000" algn="tl">
                    <a:srgbClr val="000000">
                      <a:alpha val="43137"/>
                    </a:srgbClr>
                  </a:outerShdw>
                </a:effectLst>
              </a:rPr>
              <a:t>, weil diese beiden Länder in der Geschichte des Volkes Israel eine sehr bedeutende Rolle spielen sollten. Das Land Israel wurde nämlich in der Zeit nach Alexander von diesen beiden Großmächten wie ein Spielball hin und her geworfen. In dieser Zeit hatten die Juden unsäglich viel zu leiden. Von Israel aus gesehen lag Syrien im Norden, deshalb wird der jeweilige Herrscher dieses Landes bei Daniel als </a:t>
            </a:r>
            <a:r>
              <a:rPr lang="de-CH" dirty="0" smtClean="0">
                <a:solidFill>
                  <a:srgbClr val="90FC24"/>
                </a:solidFill>
                <a:effectLst>
                  <a:outerShdw blurRad="38100" dist="38100" dir="2700000" algn="tl">
                    <a:srgbClr val="000000">
                      <a:alpha val="43137"/>
                    </a:srgbClr>
                  </a:outerShdw>
                </a:effectLst>
              </a:rPr>
              <a:t>„König des Nordens“ </a:t>
            </a:r>
            <a:r>
              <a:rPr lang="de-CH" dirty="0" smtClean="0">
                <a:effectLst>
                  <a:outerShdw blurRad="38100" dist="38100" dir="2700000" algn="tl">
                    <a:srgbClr val="000000">
                      <a:alpha val="43137"/>
                    </a:srgbClr>
                  </a:outerShdw>
                </a:effectLst>
              </a:rPr>
              <a:t>bezeichnet. Analog dazu wird der jeweilige Herrscher Ägyptens als </a:t>
            </a:r>
            <a:r>
              <a:rPr lang="de-CH" dirty="0" smtClean="0">
                <a:solidFill>
                  <a:srgbClr val="90FC24"/>
                </a:solidFill>
                <a:effectLst>
                  <a:outerShdw blurRad="38100" dist="38100" dir="2700000" algn="tl">
                    <a:srgbClr val="000000">
                      <a:alpha val="43137"/>
                    </a:srgbClr>
                  </a:outerShdw>
                </a:effectLst>
              </a:rPr>
              <a:t>„König des Südens“ </a:t>
            </a:r>
            <a:r>
              <a:rPr lang="de-CH" dirty="0" smtClean="0">
                <a:effectLst>
                  <a:outerShdw blurRad="38100" dist="38100" dir="2700000" algn="tl">
                    <a:srgbClr val="000000">
                      <a:alpha val="43137"/>
                    </a:srgbClr>
                  </a:outerShdw>
                </a:effectLst>
              </a:rPr>
              <a:t>betitelt.</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179512" y="548680"/>
            <a:ext cx="8964488" cy="1152128"/>
          </a:xfrm>
        </p:spPr>
        <p:txBody>
          <a:bodyPr>
            <a:normAutofit fontScale="90000"/>
          </a:bodyPr>
          <a:lstStyle/>
          <a:p>
            <a:r>
              <a:rPr lang="de-CH" dirty="0" smtClean="0">
                <a:solidFill>
                  <a:srgbClr val="FFC000"/>
                </a:solidFill>
              </a:rPr>
              <a:t/>
            </a:r>
            <a:br>
              <a:rPr lang="de-CH" dirty="0" smtClean="0">
                <a:solidFill>
                  <a:srgbClr val="FFC000"/>
                </a:solidFill>
              </a:rPr>
            </a:br>
            <a:r>
              <a:rPr lang="de-CH" dirty="0" smtClean="0">
                <a:solidFill>
                  <a:srgbClr val="FFC000"/>
                </a:solidFill>
                <a:effectLst>
                  <a:outerShdw blurRad="38100" dist="38100" dir="2700000" algn="tl">
                    <a:srgbClr val="000000">
                      <a:alpha val="43137"/>
                    </a:srgbClr>
                  </a:outerShdw>
                </a:effectLst>
              </a:rPr>
              <a:t>Syrien und Ägypten im Visier der Prophetie</a:t>
            </a:r>
            <a:r>
              <a:rPr lang="de-DE" dirty="0" smtClean="0">
                <a:effectLst>
                  <a:outerShdw blurRad="38100" dist="38100" dir="2700000" algn="tl">
                    <a:srgbClr val="000000">
                      <a:alpha val="43137"/>
                    </a:srgbClr>
                  </a:outerShdw>
                </a:effectLst>
              </a:rPr>
              <a:t/>
            </a:r>
            <a:br>
              <a:rPr lang="de-DE" dirty="0" smtClean="0">
                <a:effectLst>
                  <a:outerShdw blurRad="38100" dist="38100" dir="2700000" algn="tl">
                    <a:srgbClr val="000000">
                      <a:alpha val="43137"/>
                    </a:srgbClr>
                  </a:outerShdw>
                </a:effectLst>
              </a:rPr>
            </a:br>
            <a:endParaRPr lang="de-DE"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MiddleEast"/>
          <p:cNvPicPr>
            <a:picLocks noChangeAspect="1" noChangeArrowheads="1"/>
          </p:cNvPicPr>
          <p:nvPr/>
        </p:nvPicPr>
        <p:blipFill>
          <a:blip r:embed="rId2" cstate="print"/>
          <a:srcRect/>
          <a:stretch>
            <a:fillRect/>
          </a:stretch>
        </p:blipFill>
        <p:spPr>
          <a:xfrm>
            <a:off x="2267744" y="0"/>
            <a:ext cx="5389563" cy="6858000"/>
          </a:xfrm>
          <a:prstGeom prst="rect">
            <a:avLst/>
          </a:prstGeom>
          <a:noFill/>
        </p:spPr>
      </p:pic>
      <p:sp>
        <p:nvSpPr>
          <p:cNvPr id="6" name="Inhaltsplatzhalter 5"/>
          <p:cNvSpPr txBox="1">
            <a:spLocks noGrp="1"/>
          </p:cNvSpPr>
          <p:nvPr>
            <p:ph idx="1"/>
          </p:nvPr>
        </p:nvSpPr>
        <p:spPr>
          <a:xfrm>
            <a:off x="467544" y="5373216"/>
            <a:ext cx="2952328" cy="1077218"/>
          </a:xfrm>
          <a:prstGeom prst="rect">
            <a:avLst/>
          </a:prstGeom>
          <a:noFill/>
        </p:spPr>
        <p:txBody>
          <a:bodyPr wrap="square" rtlCol="0">
            <a:spAutoFit/>
          </a:bodyPr>
          <a:lstStyle/>
          <a:p>
            <a:r>
              <a:rPr lang="de-DE" sz="3200" dirty="0" smtClean="0">
                <a:effectLst>
                  <a:outerShdw blurRad="38100" dist="38100" dir="2700000" algn="tl">
                    <a:srgbClr val="000000">
                      <a:alpha val="43137"/>
                    </a:srgbClr>
                  </a:outerShdw>
                </a:effectLst>
              </a:rPr>
              <a:t>Der König des Südens</a:t>
            </a:r>
            <a:endParaRPr lang="de-DE" sz="3200" dirty="0">
              <a:effectLst>
                <a:outerShdw blurRad="38100" dist="38100" dir="2700000" algn="tl">
                  <a:srgbClr val="000000">
                    <a:alpha val="43137"/>
                  </a:srgbClr>
                </a:outerShdw>
              </a:effectLst>
            </a:endParaRPr>
          </a:p>
        </p:txBody>
      </p:sp>
      <p:sp>
        <p:nvSpPr>
          <p:cNvPr id="7" name="Inhaltsplatzhalter 5"/>
          <p:cNvSpPr txBox="1">
            <a:spLocks/>
          </p:cNvSpPr>
          <p:nvPr/>
        </p:nvSpPr>
        <p:spPr>
          <a:xfrm>
            <a:off x="3923928" y="1340768"/>
            <a:ext cx="2952328" cy="1077218"/>
          </a:xfrm>
          <a:prstGeom prst="rect">
            <a:avLst/>
          </a:prstGeom>
          <a:noFill/>
        </p:spPr>
        <p:txBody>
          <a:bodyPr vert="horz" wrap="square" rtlCol="0">
            <a:sp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r>
              <a:rPr kumimoji="0" lang="de-DE"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Der König des Nordens</a:t>
            </a:r>
            <a:endParaRPr kumimoji="0" lang="de-DE"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8" name="Text Box 24"/>
          <p:cNvSpPr txBox="1">
            <a:spLocks noChangeArrowheads="1"/>
          </p:cNvSpPr>
          <p:nvPr/>
        </p:nvSpPr>
        <p:spPr bwMode="auto">
          <a:xfrm>
            <a:off x="6156176" y="5877272"/>
            <a:ext cx="519694" cy="246221"/>
          </a:xfrm>
          <a:prstGeom prst="rect">
            <a:avLst/>
          </a:prstGeom>
          <a:noFill/>
          <a:ln w="9525" algn="ctr">
            <a:noFill/>
            <a:miter lim="800000"/>
            <a:headEnd/>
            <a:tailEnd/>
          </a:ln>
        </p:spPr>
        <p:txBody>
          <a:bodyPr wrap="none">
            <a:spAutoFit/>
          </a:bodyPr>
          <a:lstStyle/>
          <a:p>
            <a:r>
              <a:rPr lang="de-CH" sz="1000" b="0" dirty="0"/>
              <a:t>NASA</a:t>
            </a:r>
            <a:endParaRPr lang="de-DE" sz="1000" b="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2" descr="MiddleEast"/>
          <p:cNvPicPr>
            <a:picLocks noChangeAspect="1" noChangeArrowheads="1"/>
          </p:cNvPicPr>
          <p:nvPr/>
        </p:nvPicPr>
        <p:blipFill>
          <a:blip r:embed="rId2" cstate="print"/>
          <a:srcRect/>
          <a:stretch>
            <a:fillRect/>
          </a:stretch>
        </p:blipFill>
        <p:spPr>
          <a:xfrm>
            <a:off x="0" y="0"/>
            <a:ext cx="5389563" cy="6858000"/>
          </a:xfrm>
          <a:prstGeom prst="rect">
            <a:avLst/>
          </a:prstGeom>
          <a:noFill/>
        </p:spPr>
      </p:pic>
      <p:sp>
        <p:nvSpPr>
          <p:cNvPr id="2" name="Inhaltsplatzhalter 1"/>
          <p:cNvSpPr>
            <a:spLocks noGrp="1"/>
          </p:cNvSpPr>
          <p:nvPr>
            <p:ph idx="1"/>
          </p:nvPr>
        </p:nvSpPr>
        <p:spPr>
          <a:xfrm>
            <a:off x="5364088" y="332656"/>
            <a:ext cx="3779912" cy="7344816"/>
          </a:xfrm>
        </p:spPr>
        <p:txBody>
          <a:bodyPr>
            <a:normAutofit fontScale="70000" lnSpcReduction="20000"/>
          </a:bodyPr>
          <a:lstStyle/>
          <a:p>
            <a:r>
              <a:rPr lang="de-CH" b="1" dirty="0" smtClean="0">
                <a:solidFill>
                  <a:srgbClr val="FFC000"/>
                </a:solidFill>
                <a:effectLst>
                  <a:outerShdw blurRad="38100" dist="38100" dir="2700000" algn="tl">
                    <a:srgbClr val="000000">
                      <a:alpha val="43137"/>
                    </a:srgbClr>
                  </a:outerShdw>
                </a:effectLst>
              </a:rPr>
              <a:t>Ägypten</a:t>
            </a:r>
            <a:endParaRPr lang="de-DE" b="1" dirty="0" smtClean="0">
              <a:solidFill>
                <a:srgbClr val="FFC000"/>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323–285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I. </a:t>
            </a:r>
            <a:r>
              <a:rPr lang="de-CH" dirty="0" err="1" smtClean="0">
                <a:solidFill>
                  <a:srgbClr val="90FC24"/>
                </a:solidFill>
                <a:effectLst>
                  <a:outerShdw blurRad="38100" dist="38100" dir="2700000" algn="tl">
                    <a:srgbClr val="000000">
                      <a:alpha val="43137"/>
                    </a:srgbClr>
                  </a:outerShdw>
                </a:effectLst>
              </a:rPr>
              <a:t>Soter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285–247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II. </a:t>
            </a:r>
            <a:r>
              <a:rPr lang="de-CH" dirty="0" err="1" smtClean="0">
                <a:solidFill>
                  <a:srgbClr val="90FC24"/>
                </a:solidFill>
                <a:effectLst>
                  <a:outerShdw blurRad="38100" dist="38100" dir="2700000" algn="tl">
                    <a:srgbClr val="000000">
                      <a:alpha val="43137"/>
                    </a:srgbClr>
                  </a:outerShdw>
                </a:effectLst>
              </a:rPr>
              <a:t>Philadelphus</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247–222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III. </a:t>
            </a:r>
            <a:r>
              <a:rPr lang="de-CH" dirty="0" err="1" smtClean="0">
                <a:solidFill>
                  <a:srgbClr val="90FC24"/>
                </a:solidFill>
                <a:effectLst>
                  <a:outerShdw blurRad="38100" dist="38100" dir="2700000" algn="tl">
                    <a:srgbClr val="000000">
                      <a:alpha val="43137"/>
                    </a:srgbClr>
                  </a:outerShdw>
                </a:effectLst>
              </a:rPr>
              <a:t>Euergetes</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222–205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IV. </a:t>
            </a:r>
            <a:r>
              <a:rPr lang="de-CH" dirty="0" err="1" smtClean="0">
                <a:solidFill>
                  <a:srgbClr val="90FC24"/>
                </a:solidFill>
                <a:effectLst>
                  <a:outerShdw blurRad="38100" dist="38100" dir="2700000" algn="tl">
                    <a:srgbClr val="000000">
                      <a:alpha val="43137"/>
                    </a:srgbClr>
                  </a:outerShdw>
                </a:effectLst>
              </a:rPr>
              <a:t>Philopator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205–182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V. </a:t>
            </a:r>
            <a:r>
              <a:rPr lang="de-CH" dirty="0" err="1" smtClean="0">
                <a:solidFill>
                  <a:srgbClr val="90FC24"/>
                </a:solidFill>
                <a:effectLst>
                  <a:outerShdw blurRad="38100" dist="38100" dir="2700000" algn="tl">
                    <a:srgbClr val="000000">
                      <a:alpha val="43137"/>
                    </a:srgbClr>
                  </a:outerShdw>
                </a:effectLst>
              </a:rPr>
              <a:t>Epiphanes</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l82–145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VI. </a:t>
            </a:r>
            <a:r>
              <a:rPr lang="de-CH" dirty="0" err="1" smtClean="0">
                <a:solidFill>
                  <a:srgbClr val="90FC24"/>
                </a:solidFill>
                <a:effectLst>
                  <a:outerShdw blurRad="38100" dist="38100" dir="2700000" algn="tl">
                    <a:srgbClr val="000000">
                      <a:alpha val="43137"/>
                    </a:srgbClr>
                  </a:outerShdw>
                </a:effectLst>
              </a:rPr>
              <a:t>Philometor</a:t>
            </a:r>
            <a:endParaRPr lang="de-DE" dirty="0" smtClean="0">
              <a:solidFill>
                <a:srgbClr val="90FC24"/>
              </a:solidFill>
              <a:effectLst>
                <a:outerShdw blurRad="38100" dist="38100" dir="2700000" algn="tl">
                  <a:srgbClr val="000000">
                    <a:alpha val="43137"/>
                  </a:srgbClr>
                </a:outerShdw>
              </a:effectLst>
            </a:endParaRPr>
          </a:p>
          <a:p>
            <a:endParaRPr lang="de-DE" dirty="0" smtClean="0">
              <a:effectLst>
                <a:outerShdw blurRad="38100" dist="38100" dir="2700000" algn="tl">
                  <a:srgbClr val="000000">
                    <a:alpha val="43137"/>
                  </a:srgbClr>
                </a:outerShdw>
              </a:effectLst>
            </a:endParaRPr>
          </a:p>
          <a:p>
            <a:r>
              <a:rPr lang="de-CH" b="1" dirty="0" smtClean="0">
                <a:solidFill>
                  <a:srgbClr val="FFC000"/>
                </a:solidFill>
                <a:effectLst>
                  <a:outerShdw blurRad="38100" dist="38100" dir="2700000" algn="tl">
                    <a:srgbClr val="000000">
                      <a:alpha val="43137"/>
                    </a:srgbClr>
                  </a:outerShdw>
                </a:effectLst>
              </a:rPr>
              <a:t>Syrien</a:t>
            </a:r>
            <a:endParaRPr lang="de-DE" b="1" dirty="0" smtClean="0">
              <a:solidFill>
                <a:srgbClr val="FFC000"/>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312–281 Seleukus I. </a:t>
            </a:r>
            <a:r>
              <a:rPr lang="de-CH" dirty="0" err="1" smtClean="0">
                <a:solidFill>
                  <a:srgbClr val="90FC24"/>
                </a:solidFill>
                <a:effectLst>
                  <a:outerShdw blurRad="38100" dist="38100" dir="2700000" algn="tl">
                    <a:srgbClr val="000000">
                      <a:alpha val="43137"/>
                    </a:srgbClr>
                  </a:outerShdw>
                </a:effectLst>
              </a:rPr>
              <a:t>Nikator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281–261 Antiochus I. </a:t>
            </a:r>
            <a:r>
              <a:rPr lang="de-CH" dirty="0" err="1" smtClean="0">
                <a:solidFill>
                  <a:srgbClr val="90FC24"/>
                </a:solidFill>
                <a:effectLst>
                  <a:outerShdw blurRad="38100" dist="38100" dir="2700000" algn="tl">
                    <a:srgbClr val="000000">
                      <a:alpha val="43137"/>
                    </a:srgbClr>
                  </a:outerShdw>
                </a:effectLst>
              </a:rPr>
              <a:t>Soter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261–246 Antiochus II. Theos</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246–226 Seleukus II. </a:t>
            </a:r>
            <a:r>
              <a:rPr lang="de-CH" dirty="0" err="1" smtClean="0">
                <a:solidFill>
                  <a:srgbClr val="90FC24"/>
                </a:solidFill>
                <a:effectLst>
                  <a:outerShdw blurRad="38100" dist="38100" dir="2700000" algn="tl">
                    <a:srgbClr val="000000">
                      <a:alpha val="43137"/>
                    </a:srgbClr>
                  </a:outerShdw>
                </a:effectLst>
              </a:rPr>
              <a:t>Kallinikus</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226–223 Seleukus III. </a:t>
            </a:r>
            <a:r>
              <a:rPr lang="de-CH" dirty="0" err="1" smtClean="0">
                <a:solidFill>
                  <a:srgbClr val="90FC24"/>
                </a:solidFill>
                <a:effectLst>
                  <a:outerShdw blurRad="38100" dist="38100" dir="2700000" algn="tl">
                    <a:srgbClr val="000000">
                      <a:alpha val="43137"/>
                    </a:srgbClr>
                  </a:outerShdw>
                </a:effectLst>
              </a:rPr>
              <a:t>Soter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223–187 Antiochus III. der </a:t>
            </a:r>
            <a:r>
              <a:rPr lang="de-CH" dirty="0" err="1" smtClean="0">
                <a:solidFill>
                  <a:srgbClr val="90FC24"/>
                </a:solidFill>
                <a:effectLst>
                  <a:outerShdw blurRad="38100" dist="38100" dir="2700000" algn="tl">
                    <a:srgbClr val="000000">
                      <a:alpha val="43137"/>
                    </a:srgbClr>
                  </a:outerShdw>
                </a:effectLst>
              </a:rPr>
              <a:t>Große</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187–175 Seleukus IV. </a:t>
            </a:r>
            <a:r>
              <a:rPr lang="de-CH" dirty="0" err="1" smtClean="0">
                <a:solidFill>
                  <a:srgbClr val="90FC24"/>
                </a:solidFill>
                <a:effectLst>
                  <a:outerShdw blurRad="38100" dist="38100" dir="2700000" algn="tl">
                    <a:srgbClr val="000000">
                      <a:alpha val="43137"/>
                    </a:srgbClr>
                  </a:outerShdw>
                </a:effectLst>
              </a:rPr>
              <a:t>Philopator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175–163 Antiochus IV. </a:t>
            </a:r>
            <a:r>
              <a:rPr lang="de-CH" dirty="0" err="1" smtClean="0">
                <a:solidFill>
                  <a:srgbClr val="90FC24"/>
                </a:solidFill>
                <a:effectLst>
                  <a:outerShdw blurRad="38100" dist="38100" dir="2700000" algn="tl">
                    <a:srgbClr val="000000">
                      <a:alpha val="43137"/>
                    </a:srgbClr>
                  </a:outerShdw>
                </a:effectLst>
              </a:rPr>
              <a:t>Epiphanes</a:t>
            </a:r>
            <a:endParaRPr lang="de-DE" dirty="0" smtClean="0">
              <a:solidFill>
                <a:srgbClr val="90FC24"/>
              </a:solidFill>
              <a:effectLst>
                <a:outerShdw blurRad="38100" dist="38100" dir="2700000" algn="tl">
                  <a:srgbClr val="000000">
                    <a:alpha val="43137"/>
                  </a:srgbClr>
                </a:outerShdw>
              </a:effectLst>
            </a:endParaRPr>
          </a:p>
          <a:p>
            <a:endParaRPr lang="de-DE" dirty="0" smtClean="0"/>
          </a:p>
          <a:p>
            <a:pPr>
              <a:buNone/>
            </a:pPr>
            <a:r>
              <a:rPr lang="de-CH" dirty="0" smtClean="0"/>
              <a:t> </a:t>
            </a:r>
            <a:endParaRPr lang="de-DE" dirty="0"/>
          </a:p>
        </p:txBody>
      </p:sp>
      <p:sp>
        <p:nvSpPr>
          <p:cNvPr id="4" name="Inhaltsplatzhalter 5"/>
          <p:cNvSpPr txBox="1">
            <a:spLocks/>
          </p:cNvSpPr>
          <p:nvPr/>
        </p:nvSpPr>
        <p:spPr>
          <a:xfrm>
            <a:off x="2051720" y="1268760"/>
            <a:ext cx="2952328" cy="1077218"/>
          </a:xfrm>
          <a:prstGeom prst="rect">
            <a:avLst/>
          </a:prstGeom>
          <a:noFill/>
        </p:spPr>
        <p:txBody>
          <a:bodyPr vert="horz" wrap="square" rtlCol="0">
            <a:sp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r>
              <a:rPr kumimoji="0" lang="de-DE"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Der König des Nordens</a:t>
            </a:r>
            <a:endParaRPr kumimoji="0" lang="de-DE"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5" name="Inhaltsplatzhalter 5"/>
          <p:cNvSpPr txBox="1">
            <a:spLocks/>
          </p:cNvSpPr>
          <p:nvPr/>
        </p:nvSpPr>
        <p:spPr>
          <a:xfrm>
            <a:off x="0" y="5373216"/>
            <a:ext cx="2952328" cy="1077218"/>
          </a:xfrm>
          <a:prstGeom prst="rect">
            <a:avLst/>
          </a:prstGeom>
          <a:noFill/>
        </p:spPr>
        <p:txBody>
          <a:bodyPr vert="horz" wrap="square" rtlCol="0">
            <a:sp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r>
              <a:rPr kumimoji="0" lang="de-DE"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Der König des Südens</a:t>
            </a:r>
            <a:endParaRPr kumimoji="0" lang="de-DE"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7" name="Text Box 24"/>
          <p:cNvSpPr txBox="1">
            <a:spLocks noChangeArrowheads="1"/>
          </p:cNvSpPr>
          <p:nvPr/>
        </p:nvSpPr>
        <p:spPr bwMode="auto">
          <a:xfrm>
            <a:off x="4283968" y="6021288"/>
            <a:ext cx="519694" cy="246221"/>
          </a:xfrm>
          <a:prstGeom prst="rect">
            <a:avLst/>
          </a:prstGeom>
          <a:noFill/>
          <a:ln w="9525" algn="ctr">
            <a:noFill/>
            <a:miter lim="800000"/>
            <a:headEnd/>
            <a:tailEnd/>
          </a:ln>
        </p:spPr>
        <p:txBody>
          <a:bodyPr wrap="none">
            <a:spAutoFit/>
          </a:bodyPr>
          <a:lstStyle/>
          <a:p>
            <a:r>
              <a:rPr lang="de-CH" sz="1000" b="0" dirty="0"/>
              <a:t>NASA</a:t>
            </a:r>
            <a:endParaRPr lang="de-DE" sz="1000" b="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484784"/>
            <a:ext cx="8229600" cy="4611216"/>
          </a:xfrm>
        </p:spPr>
        <p:txBody>
          <a:bodyPr/>
          <a:lstStyle/>
          <a:p>
            <a:r>
              <a:rPr lang="de-CH" i="1" dirty="0" smtClean="0">
                <a:solidFill>
                  <a:srgbClr val="FFFF00"/>
                </a:solidFill>
                <a:effectLst>
                  <a:outerShdw blurRad="38100" dist="38100" dir="2700000" algn="tl">
                    <a:srgbClr val="000000">
                      <a:alpha val="43137"/>
                    </a:srgbClr>
                  </a:outerShdw>
                </a:effectLst>
              </a:rPr>
              <a:t>„Und der König des Südens wird </a:t>
            </a:r>
            <a:r>
              <a:rPr lang="de-CH" i="1" dirty="0" smtClean="0">
                <a:solidFill>
                  <a:srgbClr val="90FC24"/>
                </a:solidFill>
                <a:effectLst>
                  <a:outerShdw blurRad="38100" dist="38100" dir="2700000" algn="tl">
                    <a:srgbClr val="000000">
                      <a:alpha val="43137"/>
                    </a:srgbClr>
                  </a:outerShdw>
                </a:effectLst>
              </a:rPr>
              <a:t>stark werden</a:t>
            </a:r>
            <a:r>
              <a:rPr lang="de-CH" i="1" dirty="0" smtClean="0">
                <a:solidFill>
                  <a:srgbClr val="FFFF00"/>
                </a:solidFill>
                <a:effectLst>
                  <a:outerShdw blurRad="38100" dist="38100" dir="2700000" algn="tl">
                    <a:srgbClr val="000000">
                      <a:alpha val="43137"/>
                    </a:srgbClr>
                  </a:outerShdw>
                </a:effectLst>
              </a:rPr>
              <a:t>“ </a:t>
            </a:r>
            <a:r>
              <a:rPr lang="de-CH" dirty="0" smtClean="0">
                <a:solidFill>
                  <a:srgbClr val="FFFF00"/>
                </a:solidFill>
                <a:effectLst>
                  <a:outerShdw blurRad="38100" dist="38100" dir="2700000" algn="tl">
                    <a:srgbClr val="000000">
                      <a:alpha val="43137"/>
                    </a:srgbClr>
                  </a:outerShdw>
                </a:effectLst>
              </a:rPr>
              <a:t>(11,5a).</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Mit dem </a:t>
            </a:r>
            <a:r>
              <a:rPr lang="de-CH" dirty="0" smtClean="0">
                <a:solidFill>
                  <a:srgbClr val="FFFF00"/>
                </a:solidFill>
                <a:effectLst>
                  <a:outerShdw blurRad="38100" dist="38100" dir="2700000" algn="tl">
                    <a:srgbClr val="000000">
                      <a:alpha val="43137"/>
                    </a:srgbClr>
                  </a:outerShdw>
                </a:effectLst>
              </a:rPr>
              <a:t>„König des Südens“ </a:t>
            </a:r>
            <a:r>
              <a:rPr lang="de-CH" dirty="0" smtClean="0">
                <a:effectLst>
                  <a:outerShdw blurRad="38100" dist="38100" dir="2700000" algn="tl">
                    <a:srgbClr val="000000">
                      <a:alpha val="43137"/>
                    </a:srgbClr>
                  </a:outerShdw>
                </a:effectLst>
              </a:rPr>
              <a:t>ist hier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 </a:t>
            </a:r>
            <a:r>
              <a:rPr lang="de-CH" dirty="0" err="1" smtClean="0">
                <a:effectLst>
                  <a:outerShdw blurRad="38100" dist="38100" dir="2700000" algn="tl">
                    <a:srgbClr val="000000">
                      <a:alpha val="43137"/>
                    </a:srgbClr>
                  </a:outerShdw>
                </a:effectLst>
              </a:rPr>
              <a:t>Soter</a:t>
            </a:r>
            <a:r>
              <a:rPr lang="de-CH" smtClean="0">
                <a:effectLst>
                  <a:outerShdw blurRad="38100" dist="38100" dir="2700000" algn="tl">
                    <a:srgbClr val="000000">
                      <a:alpha val="43137"/>
                    </a:srgbClr>
                  </a:outerShdw>
                </a:effectLst>
              </a:rPr>
              <a:t>  gemeint</a:t>
            </a:r>
            <a:r>
              <a:rPr lang="de-CH" dirty="0" smtClean="0">
                <a:effectLst>
                  <a:outerShdw blurRad="38100" dist="38100" dir="2700000" algn="tl">
                    <a:srgbClr val="000000">
                      <a:alpha val="43137"/>
                    </a:srgbClr>
                  </a:outerShdw>
                </a:effectLst>
              </a:rPr>
              <a:t>. Er war einer der begabtesten Generäle Alexanders des </a:t>
            </a:r>
            <a:r>
              <a:rPr lang="de-CH" dirty="0" err="1" smtClean="0">
                <a:effectLst>
                  <a:outerShdw blurRad="38100" dist="38100" dir="2700000" algn="tl">
                    <a:srgbClr val="000000">
                      <a:alpha val="43137"/>
                    </a:srgbClr>
                  </a:outerShdw>
                </a:effectLst>
              </a:rPr>
              <a:t>Großen</a:t>
            </a:r>
            <a:r>
              <a:rPr lang="de-CH" dirty="0" smtClean="0">
                <a:effectLst>
                  <a:outerShdw blurRad="38100" dist="38100" dir="2700000" algn="tl">
                    <a:srgbClr val="000000">
                      <a:alpha val="43137"/>
                    </a:srgbClr>
                  </a:outerShdw>
                </a:effectLst>
              </a:rPr>
              <a:t>. Nach dessen Tod machte er sich zum Herrscher über Ägypten. So gründete er die ptolemäische Dynastie. Um 320 v. Chr. eroberte er Phönizien, </a:t>
            </a:r>
            <a:r>
              <a:rPr lang="de-CH" dirty="0" err="1" smtClean="0">
                <a:effectLst>
                  <a:outerShdw blurRad="38100" dist="38100" dir="2700000" algn="tl">
                    <a:srgbClr val="000000">
                      <a:alpha val="43137"/>
                    </a:srgbClr>
                  </a:outerShdw>
                </a:effectLst>
              </a:rPr>
              <a:t>Kölesyrien</a:t>
            </a:r>
            <a:r>
              <a:rPr lang="de-CH" dirty="0" smtClean="0">
                <a:effectLst>
                  <a:outerShdw blurRad="38100" dist="38100" dir="2700000" algn="tl">
                    <a:srgbClr val="000000">
                      <a:alpha val="43137"/>
                    </a:srgbClr>
                  </a:outerShdw>
                </a:effectLst>
              </a:rPr>
              <a:t> und Israel und dehnte so seine Macht aus.</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457200" y="764704"/>
            <a:ext cx="8229600" cy="1080120"/>
          </a:xfrm>
        </p:spPr>
        <p:txBody>
          <a:bodyPr>
            <a:normAutofit fontScale="90000"/>
          </a:bodyPr>
          <a:lstStyle/>
          <a:p>
            <a:r>
              <a:rPr lang="fr-FR" dirty="0" smtClean="0">
                <a:solidFill>
                  <a:srgbClr val="FFC000"/>
                </a:solidFill>
                <a:effectLst>
                  <a:outerShdw blurRad="38100" dist="38100" dir="2700000" algn="tl">
                    <a:srgbClr val="000000">
                      <a:alpha val="43137"/>
                    </a:srgbClr>
                  </a:outerShdw>
                </a:effectLst>
              </a:rPr>
              <a:t>Ptolemäus  I. </a:t>
            </a:r>
            <a:r>
              <a:rPr lang="fr-FR" dirty="0" err="1" smtClean="0">
                <a:solidFill>
                  <a:srgbClr val="FFC000"/>
                </a:solidFill>
                <a:effectLst>
                  <a:outerShdw blurRad="38100" dist="38100" dir="2700000" algn="tl">
                    <a:srgbClr val="000000">
                      <a:alpha val="43137"/>
                    </a:srgbClr>
                  </a:outerShdw>
                </a:effectLst>
              </a:rPr>
              <a:t>Soter</a:t>
            </a:r>
            <a:r>
              <a:rPr lang="fr-FR" dirty="0" smtClean="0">
                <a:solidFill>
                  <a:srgbClr val="FFC000"/>
                </a:solidFill>
                <a:effectLst>
                  <a:outerShdw blurRad="38100" dist="38100" dir="2700000" algn="tl">
                    <a:srgbClr val="000000">
                      <a:alpha val="43137"/>
                    </a:srgbClr>
                  </a:outerShdw>
                </a:effectLst>
              </a:rPr>
              <a:t> (323–285 v. Chr.)</a:t>
            </a:r>
            <a:r>
              <a:rPr lang="de-DE" dirty="0" smtClean="0">
                <a:solidFill>
                  <a:srgbClr val="FFC000"/>
                </a:solidFill>
                <a:effectLst>
                  <a:outerShdw blurRad="38100" dist="38100" dir="2700000" algn="tl">
                    <a:srgbClr val="000000">
                      <a:alpha val="43137"/>
                    </a:srgbClr>
                  </a:outerShdw>
                </a:effectLst>
              </a:rPr>
              <a:t/>
            </a:r>
            <a:br>
              <a:rPr lang="de-DE" dirty="0" smtClean="0">
                <a:solidFill>
                  <a:srgbClr val="FFC000"/>
                </a:solidFill>
                <a:effectLst>
                  <a:outerShdw blurRad="38100" dist="38100" dir="2700000" algn="tl">
                    <a:srgbClr val="000000">
                      <a:alpha val="43137"/>
                    </a:srgbClr>
                  </a:outerShdw>
                </a:effectLst>
              </a:rPr>
            </a:br>
            <a:endParaRPr lang="de-DE" dirty="0">
              <a:solidFill>
                <a:srgbClr val="FFC000"/>
              </a:solidFill>
              <a:effectLst>
                <a:outerShdw blurRad="38100" dist="38100" dir="2700000" algn="tl">
                  <a:srgbClr val="000000">
                    <a:alpha val="43137"/>
                  </a:srgbClr>
                </a:outerShdw>
              </a:effectLst>
            </a:endParaRPr>
          </a:p>
        </p:txBody>
      </p:sp>
      <p:pic>
        <p:nvPicPr>
          <p:cNvPr id="4" name="Picture 12" descr="Nile_River_and_delta_from_orbit"/>
          <p:cNvPicPr>
            <a:picLocks noChangeAspect="1" noChangeArrowheads="1"/>
          </p:cNvPicPr>
          <p:nvPr/>
        </p:nvPicPr>
        <p:blipFill>
          <a:blip r:embed="rId2" cstate="print"/>
          <a:srcRect/>
          <a:stretch>
            <a:fillRect/>
          </a:stretch>
        </p:blipFill>
        <p:spPr>
          <a:xfrm>
            <a:off x="3491880" y="4653136"/>
            <a:ext cx="2330326" cy="1831416"/>
          </a:xfrm>
          <a:prstGeom prst="rect">
            <a:avLst/>
          </a:prstGeom>
          <a:noFill/>
        </p:spPr>
      </p:pic>
      <p:sp>
        <p:nvSpPr>
          <p:cNvPr id="5" name="Text Box 24"/>
          <p:cNvSpPr txBox="1">
            <a:spLocks noChangeArrowheads="1"/>
          </p:cNvSpPr>
          <p:nvPr/>
        </p:nvSpPr>
        <p:spPr bwMode="auto">
          <a:xfrm>
            <a:off x="5292080" y="6237312"/>
            <a:ext cx="519694" cy="246221"/>
          </a:xfrm>
          <a:prstGeom prst="rect">
            <a:avLst/>
          </a:prstGeom>
          <a:noFill/>
          <a:ln w="9525" algn="ctr">
            <a:noFill/>
            <a:miter lim="800000"/>
            <a:headEnd/>
            <a:tailEnd/>
          </a:ln>
        </p:spPr>
        <p:txBody>
          <a:bodyPr wrap="none">
            <a:spAutoFit/>
          </a:bodyPr>
          <a:lstStyle/>
          <a:p>
            <a:r>
              <a:rPr lang="de-CH" sz="1000" b="0" dirty="0"/>
              <a:t>NASA</a:t>
            </a:r>
            <a:endParaRPr lang="de-DE" sz="1000" b="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„Und </a:t>
            </a:r>
            <a:r>
              <a:rPr lang="de-CH" i="1" dirty="0" smtClean="0">
                <a:solidFill>
                  <a:srgbClr val="90FC24"/>
                </a:solidFill>
                <a:effectLst>
                  <a:outerShdw blurRad="38100" dist="38100" dir="2700000" algn="tl">
                    <a:srgbClr val="000000">
                      <a:alpha val="43137"/>
                    </a:srgbClr>
                  </a:outerShdw>
                </a:effectLst>
              </a:rPr>
              <a:t>einer von seinen Obersten </a:t>
            </a:r>
            <a:r>
              <a:rPr lang="de-CH" i="1" dirty="0" smtClean="0">
                <a:solidFill>
                  <a:srgbClr val="FFFF00"/>
                </a:solidFill>
                <a:effectLst>
                  <a:outerShdw blurRad="38100" dist="38100" dir="2700000" algn="tl">
                    <a:srgbClr val="000000">
                      <a:alpha val="43137"/>
                    </a:srgbClr>
                  </a:outerShdw>
                </a:effectLst>
              </a:rPr>
              <a:t>wird stark werden </a:t>
            </a:r>
            <a:r>
              <a:rPr lang="de-CH" i="1" dirty="0" smtClean="0">
                <a:solidFill>
                  <a:srgbClr val="90FC24"/>
                </a:solidFill>
                <a:effectLst>
                  <a:outerShdw blurRad="38100" dist="38100" dir="2700000" algn="tl">
                    <a:srgbClr val="000000">
                      <a:alpha val="43137"/>
                    </a:srgbClr>
                  </a:outerShdw>
                </a:effectLst>
              </a:rPr>
              <a:t>über ihn hinaus </a:t>
            </a:r>
            <a:r>
              <a:rPr lang="de-CH" i="1" dirty="0" smtClean="0">
                <a:solidFill>
                  <a:srgbClr val="FFFF00"/>
                </a:solidFill>
                <a:effectLst>
                  <a:outerShdw blurRad="38100" dist="38100" dir="2700000" algn="tl">
                    <a:srgbClr val="000000">
                      <a:alpha val="43137"/>
                    </a:srgbClr>
                  </a:outerShdw>
                </a:effectLst>
              </a:rPr>
              <a:t>und wird herrschen: Seine Herrschaft wird eine </a:t>
            </a:r>
            <a:r>
              <a:rPr lang="de-CH" i="1" dirty="0" smtClean="0">
                <a:solidFill>
                  <a:srgbClr val="90FC24"/>
                </a:solidFill>
                <a:effectLst>
                  <a:outerShdw blurRad="38100" dist="38100" dir="2700000" algn="tl">
                    <a:srgbClr val="000000">
                      <a:alpha val="43137"/>
                    </a:srgbClr>
                  </a:outerShdw>
                </a:effectLst>
              </a:rPr>
              <a:t>große </a:t>
            </a:r>
            <a:r>
              <a:rPr lang="de-CH" i="1" dirty="0" smtClean="0">
                <a:solidFill>
                  <a:srgbClr val="FFFF00"/>
                </a:solidFill>
                <a:effectLst>
                  <a:outerShdw blurRad="38100" dist="38100" dir="2700000" algn="tl">
                    <a:srgbClr val="000000">
                      <a:alpha val="43137"/>
                    </a:srgbClr>
                  </a:outerShdw>
                </a:effectLst>
              </a:rPr>
              <a:t>Herrschaft sein“ </a:t>
            </a:r>
            <a:r>
              <a:rPr lang="de-CH" dirty="0" smtClean="0">
                <a:solidFill>
                  <a:srgbClr val="FFFF00"/>
                </a:solidFill>
                <a:effectLst>
                  <a:outerShdw blurRad="38100" dist="38100" dir="2700000" algn="tl">
                    <a:srgbClr val="000000">
                      <a:alpha val="43137"/>
                    </a:srgbClr>
                  </a:outerShdw>
                </a:effectLst>
              </a:rPr>
              <a:t>(11,5b und c).</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Seleukus I. </a:t>
            </a:r>
            <a:r>
              <a:rPr lang="de-CH" dirty="0" err="1" smtClean="0">
                <a:effectLst>
                  <a:outerShdw blurRad="38100" dist="38100" dir="2700000" algn="tl">
                    <a:srgbClr val="000000">
                      <a:alpha val="43137"/>
                    </a:srgbClr>
                  </a:outerShdw>
                </a:effectLst>
              </a:rPr>
              <a:t>Nikator</a:t>
            </a:r>
            <a:r>
              <a:rPr lang="de-CH" dirty="0" smtClean="0">
                <a:effectLst>
                  <a:outerShdw blurRad="38100" dist="38100" dir="2700000" algn="tl">
                    <a:srgbClr val="000000">
                      <a:alpha val="43137"/>
                    </a:srgbClr>
                  </a:outerShdw>
                </a:effectLst>
              </a:rPr>
              <a:t>, ein früherer Feldherr des Königs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 </a:t>
            </a:r>
            <a:r>
              <a:rPr lang="de-CH" i="1" dirty="0" smtClean="0">
                <a:effectLst>
                  <a:outerShdw blurRad="38100" dist="38100" dir="2700000" algn="tl">
                    <a:srgbClr val="000000">
                      <a:alpha val="43137"/>
                    </a:srgbClr>
                  </a:outerShdw>
                </a:effectLst>
              </a:rPr>
              <a:t>(„einer von seinen Obersten“), </a:t>
            </a:r>
            <a:r>
              <a:rPr lang="de-CH" dirty="0" smtClean="0">
                <a:effectLst>
                  <a:outerShdw blurRad="38100" dist="38100" dir="2700000" algn="tl">
                    <a:srgbClr val="000000">
                      <a:alpha val="43137"/>
                    </a:srgbClr>
                  </a:outerShdw>
                </a:effectLst>
              </a:rPr>
              <a:t>machte sich um 312 v. Chr. unabhängig und erlangte die Herrschaft über Syrien. Er begründete die Dynastie der </a:t>
            </a:r>
            <a:r>
              <a:rPr lang="de-CH" dirty="0" err="1" smtClean="0">
                <a:effectLst>
                  <a:outerShdw blurRad="38100" dist="38100" dir="2700000" algn="tl">
                    <a:srgbClr val="000000">
                      <a:alpha val="43137"/>
                    </a:srgbClr>
                  </a:outerShdw>
                </a:effectLst>
              </a:rPr>
              <a:t>Seleuziden</a:t>
            </a:r>
            <a:r>
              <a:rPr lang="de-CH" dirty="0" smtClean="0">
                <a:effectLst>
                  <a:outerShdw blurRad="38100" dist="38100" dir="2700000" algn="tl">
                    <a:srgbClr val="000000">
                      <a:alpha val="43137"/>
                    </a:srgbClr>
                  </a:outerShdw>
                </a:effectLst>
              </a:rPr>
              <a:t>. Sein Reich war das größte der Diadochenreiche.</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lstStyle/>
          <a:p>
            <a:r>
              <a:rPr lang="de-CH" dirty="0" smtClean="0">
                <a:solidFill>
                  <a:srgbClr val="FFC000"/>
                </a:solidFill>
                <a:effectLst>
                  <a:outerShdw blurRad="38100" dist="38100" dir="2700000" algn="tl">
                    <a:srgbClr val="000000">
                      <a:alpha val="43137"/>
                    </a:srgbClr>
                  </a:outerShdw>
                </a:effectLst>
              </a:rPr>
              <a:t>Seleukus I. </a:t>
            </a:r>
            <a:r>
              <a:rPr lang="de-CH" dirty="0" err="1" smtClean="0">
                <a:solidFill>
                  <a:srgbClr val="FFC000"/>
                </a:solidFill>
                <a:effectLst>
                  <a:outerShdw blurRad="38100" dist="38100" dir="2700000" algn="tl">
                    <a:srgbClr val="000000">
                      <a:alpha val="43137"/>
                    </a:srgbClr>
                  </a:outerShdw>
                </a:effectLst>
              </a:rPr>
              <a:t>Nikanor</a:t>
            </a:r>
            <a:r>
              <a:rPr lang="de-CH" dirty="0" smtClean="0">
                <a:solidFill>
                  <a:srgbClr val="FFC000"/>
                </a:solidFill>
                <a:effectLst>
                  <a:outerShdw blurRad="38100" dist="38100" dir="2700000" algn="tl">
                    <a:srgbClr val="000000">
                      <a:alpha val="43137"/>
                    </a:srgbClr>
                  </a:outerShdw>
                </a:effectLst>
              </a:rPr>
              <a:t> (312–281 v. Chr.)</a:t>
            </a:r>
            <a:endParaRPr lang="de-DE" dirty="0" smtClean="0">
              <a:solidFill>
                <a:srgbClr val="FFC000"/>
              </a:solidFill>
              <a:effectLst>
                <a:outerShdw blurRad="38100" dist="38100" dir="2700000" algn="tl">
                  <a:srgbClr val="000000">
                    <a:alpha val="43137"/>
                  </a:srgbClr>
                </a:outerShdw>
              </a:effectLst>
            </a:endParaRPr>
          </a:p>
        </p:txBody>
      </p:sp>
      <p:pic>
        <p:nvPicPr>
          <p:cNvPr id="4" name="Picture 3"/>
          <p:cNvPicPr>
            <a:picLocks noChangeAspect="1" noChangeArrowheads="1"/>
          </p:cNvPicPr>
          <p:nvPr/>
        </p:nvPicPr>
        <p:blipFill>
          <a:blip r:embed="rId2" cstate="print"/>
          <a:srcRect/>
          <a:stretch>
            <a:fillRect/>
          </a:stretch>
        </p:blipFill>
        <p:spPr bwMode="auto">
          <a:xfrm>
            <a:off x="4283968" y="5013176"/>
            <a:ext cx="2880320" cy="1382553"/>
          </a:xfrm>
          <a:prstGeom prst="rect">
            <a:avLst/>
          </a:prstGeom>
          <a:noFill/>
          <a:ln w="9525">
            <a:noFill/>
            <a:miter lim="800000"/>
            <a:headEnd/>
            <a:tailEnd/>
          </a:ln>
        </p:spPr>
      </p:pic>
      <p:sp>
        <p:nvSpPr>
          <p:cNvPr id="5" name="Textfeld 4"/>
          <p:cNvSpPr txBox="1"/>
          <p:nvPr/>
        </p:nvSpPr>
        <p:spPr>
          <a:xfrm>
            <a:off x="5292080" y="6381328"/>
            <a:ext cx="1556836" cy="215444"/>
          </a:xfrm>
          <a:prstGeom prst="rect">
            <a:avLst/>
          </a:prstGeom>
          <a:noFill/>
        </p:spPr>
        <p:txBody>
          <a:bodyPr wrap="none" rtlCol="0">
            <a:spAutoFit/>
          </a:bodyPr>
          <a:lstStyle/>
          <a:p>
            <a:r>
              <a:rPr lang="de-DE" sz="800" dirty="0" err="1" smtClean="0"/>
              <a:t>Captain</a:t>
            </a:r>
            <a:r>
              <a:rPr lang="de-DE" sz="800" dirty="0" smtClean="0"/>
              <a:t> Blood GNU 1.2 </a:t>
            </a:r>
            <a:r>
              <a:rPr lang="de-DE" sz="800" dirty="0" err="1" smtClean="0"/>
              <a:t>or</a:t>
            </a:r>
            <a:r>
              <a:rPr lang="de-DE" sz="800" dirty="0" smtClean="0"/>
              <a:t> </a:t>
            </a:r>
            <a:r>
              <a:rPr lang="de-DE" sz="800" dirty="0" err="1" smtClean="0"/>
              <a:t>later</a:t>
            </a:r>
            <a:endParaRPr lang="de-DE" sz="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4929336"/>
          </a:xfrm>
        </p:spPr>
        <p:txBody>
          <a:bodyPr>
            <a:normAutofit fontScale="92500" lnSpcReduction="10000"/>
          </a:bodyPr>
          <a:lstStyle/>
          <a:p>
            <a:r>
              <a:rPr lang="de-CH" i="1" dirty="0" smtClean="0">
                <a:solidFill>
                  <a:srgbClr val="FFFF00"/>
                </a:solidFill>
                <a:effectLst>
                  <a:outerShdw blurRad="38100" dist="38100" dir="2700000" algn="tl">
                    <a:srgbClr val="000000">
                      <a:alpha val="43137"/>
                    </a:srgbClr>
                  </a:outerShdw>
                </a:effectLst>
              </a:rPr>
              <a:t>„Und nach Verlauf von Jahren werden sie sich verbünden; und </a:t>
            </a:r>
            <a:r>
              <a:rPr lang="de-CH" i="1" dirty="0" smtClean="0">
                <a:solidFill>
                  <a:srgbClr val="90FC24"/>
                </a:solidFill>
                <a:effectLst>
                  <a:outerShdw blurRad="38100" dist="38100" dir="2700000" algn="tl">
                    <a:srgbClr val="000000">
                      <a:alpha val="43137"/>
                    </a:srgbClr>
                  </a:outerShdw>
                </a:effectLst>
              </a:rPr>
              <a:t>die Tochter des Königs des Südens </a:t>
            </a:r>
            <a:r>
              <a:rPr lang="de-CH" i="1" dirty="0" smtClean="0">
                <a:solidFill>
                  <a:srgbClr val="FFFF00"/>
                </a:solidFill>
                <a:effectLst>
                  <a:outerShdw blurRad="38100" dist="38100" dir="2700000" algn="tl">
                    <a:srgbClr val="000000">
                      <a:alpha val="43137"/>
                    </a:srgbClr>
                  </a:outerShdw>
                </a:effectLst>
              </a:rPr>
              <a:t>wird </a:t>
            </a:r>
            <a:r>
              <a:rPr lang="de-CH" i="1" dirty="0" smtClean="0">
                <a:solidFill>
                  <a:srgbClr val="90FC24"/>
                </a:solidFill>
                <a:effectLst>
                  <a:outerShdw blurRad="38100" dist="38100" dir="2700000" algn="tl">
                    <a:srgbClr val="000000">
                      <a:alpha val="43137"/>
                    </a:srgbClr>
                  </a:outerShdw>
                </a:effectLst>
              </a:rPr>
              <a:t>zu dem König des Nordens kommen</a:t>
            </a:r>
            <a:r>
              <a:rPr lang="de-CH" i="1" dirty="0" smtClean="0">
                <a:solidFill>
                  <a:srgbClr val="FFFF00"/>
                </a:solidFill>
                <a:effectLst>
                  <a:outerShdw blurRad="38100" dist="38100" dir="2700000" algn="tl">
                    <a:srgbClr val="000000">
                      <a:alpha val="43137"/>
                    </a:srgbClr>
                  </a:outerShdw>
                </a:effectLst>
              </a:rPr>
              <a:t>, um einen Ausgleich zu bewirken“ </a:t>
            </a:r>
            <a:r>
              <a:rPr lang="de-CH" dirty="0" smtClean="0">
                <a:solidFill>
                  <a:srgbClr val="FFFF00"/>
                </a:solidFill>
                <a:effectLst>
                  <a:outerShdw blurRad="38100" dist="38100" dir="2700000" algn="tl">
                    <a:srgbClr val="000000">
                      <a:alpha val="43137"/>
                    </a:srgbClr>
                  </a:outerShdw>
                </a:effectLst>
              </a:rPr>
              <a:t>(11,6a).</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In diesem Vers geht es nicht mehr um die beiden in 11,5 genannten Könige, sondern um deren Nachkommen: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a:t>
            </a:r>
            <a:r>
              <a:rPr lang="de-CH" baseline="30000" dirty="0" smtClean="0">
                <a:effectLst>
                  <a:outerShdw blurRad="38100" dist="38100" dir="2700000" algn="tl">
                    <a:srgbClr val="000000">
                      <a:alpha val="43137"/>
                    </a:srgbClr>
                  </a:outerShdw>
                </a:effectLst>
              </a:rPr>
              <a:t> </a:t>
            </a:r>
            <a:r>
              <a:rPr lang="de-CH" dirty="0" smtClean="0">
                <a:effectLst>
                  <a:outerShdw blurRad="38100" dist="38100" dir="2700000" algn="tl">
                    <a:srgbClr val="000000">
                      <a:alpha val="43137"/>
                    </a:srgbClr>
                  </a:outerShdw>
                </a:effectLst>
              </a:rPr>
              <a:t>und Antiochus II. Der zeitliche Sprung wird angedeutet durch: </a:t>
            </a:r>
            <a:r>
              <a:rPr lang="de-CH" i="1" dirty="0" smtClean="0">
                <a:solidFill>
                  <a:srgbClr val="FFFF00"/>
                </a:solidFill>
                <a:effectLst>
                  <a:outerShdw blurRad="38100" dist="38100" dir="2700000" algn="tl">
                    <a:srgbClr val="000000">
                      <a:alpha val="43137"/>
                    </a:srgbClr>
                  </a:outerShdw>
                </a:effectLst>
              </a:rPr>
              <a:t>„Und nach Verlauf von Jahren ...“</a:t>
            </a:r>
            <a:r>
              <a:rPr lang="de-CH" i="1" dirty="0" smtClean="0">
                <a:effectLst>
                  <a:outerShdw blurRad="38100" dist="38100" dir="2700000" algn="tl">
                    <a:srgbClr val="000000">
                      <a:alpha val="43137"/>
                    </a:srgbClr>
                  </a:outerShdw>
                </a:effectLst>
              </a:rPr>
              <a:t>.</a:t>
            </a:r>
            <a:endParaRPr lang="de-DE" dirty="0" smtClean="0">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Um den jahrelangen, blutigen Kriegskonflikten zwischen Ägypten und Syrien ein Ende zu bereiten, versuchten sich die beiden Königshäuser zu verbinden: Um 252 v. Chr. verstieß Antiochus II. seine Frau </a:t>
            </a:r>
            <a:r>
              <a:rPr lang="de-CH" dirty="0" err="1" smtClean="0">
                <a:effectLst>
                  <a:outerShdw blurRad="38100" dist="38100" dir="2700000" algn="tl">
                    <a:srgbClr val="000000">
                      <a:alpha val="43137"/>
                    </a:srgbClr>
                  </a:outerShdw>
                </a:effectLst>
              </a:rPr>
              <a:t>Laodike</a:t>
            </a:r>
            <a:r>
              <a:rPr lang="de-CH" dirty="0" smtClean="0">
                <a:effectLst>
                  <a:outerShdw blurRad="38100" dist="38100" dir="2700000" algn="tl">
                    <a:srgbClr val="000000">
                      <a:alpha val="43137"/>
                    </a:srgbClr>
                  </a:outerShdw>
                </a:effectLst>
              </a:rPr>
              <a:t> und heiratete </a:t>
            </a:r>
            <a:r>
              <a:rPr lang="de-CH" dirty="0" err="1" smtClean="0">
                <a:effectLst>
                  <a:outerShdw blurRad="38100" dist="38100" dir="2700000" algn="tl">
                    <a:srgbClr val="000000">
                      <a:alpha val="43137"/>
                    </a:srgbClr>
                  </a:outerShdw>
                </a:effectLst>
              </a:rPr>
              <a:t>Berenike</a:t>
            </a:r>
            <a:r>
              <a:rPr lang="de-CH" dirty="0" smtClean="0">
                <a:effectLst>
                  <a:outerShdw blurRad="38100" dist="38100" dir="2700000" algn="tl">
                    <a:srgbClr val="000000">
                      <a:alpha val="43137"/>
                    </a:srgbClr>
                  </a:outerShdw>
                </a:effectLst>
              </a:rPr>
              <a:t>, die Tochter des </a:t>
            </a:r>
            <a:r>
              <a:rPr lang="de-CH" dirty="0" err="1" smtClean="0">
                <a:effectLst>
                  <a:outerShdw blurRad="38100" dist="38100" dir="2700000" algn="tl">
                    <a:srgbClr val="000000">
                      <a:alpha val="43137"/>
                    </a:srgbClr>
                  </a:outerShdw>
                </a:effectLst>
              </a:rPr>
              <a:t>Ägypterkönigs</a:t>
            </a:r>
            <a:r>
              <a:rPr lang="de-CH" dirty="0" smtClean="0">
                <a:effectLst>
                  <a:outerShdw blurRad="38100" dist="38100" dir="2700000" algn="tl">
                    <a:srgbClr val="000000">
                      <a:alpha val="43137"/>
                    </a:srgbClr>
                  </a:outerShdw>
                </a:effectLst>
              </a:rPr>
              <a:t>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179512" y="152400"/>
            <a:ext cx="8964488" cy="1764432"/>
          </a:xfrm>
        </p:spPr>
        <p:txBody>
          <a:bodyPr>
            <a:normAutofit fontScale="90000"/>
          </a:bodyPr>
          <a:lstStyle/>
          <a:p>
            <a:r>
              <a:rPr lang="en-GB" sz="3600" dirty="0" err="1" smtClean="0">
                <a:solidFill>
                  <a:srgbClr val="FFC000"/>
                </a:solidFill>
                <a:effectLst>
                  <a:outerShdw blurRad="38100" dist="38100" dir="2700000" algn="tl">
                    <a:srgbClr val="000000">
                      <a:alpha val="43137"/>
                    </a:srgbClr>
                  </a:outerShdw>
                </a:effectLst>
              </a:rPr>
              <a:t>Ptolemäus</a:t>
            </a:r>
            <a:r>
              <a:rPr lang="en-GB" sz="3600" dirty="0" smtClean="0">
                <a:solidFill>
                  <a:srgbClr val="FFC000"/>
                </a:solidFill>
                <a:effectLst>
                  <a:outerShdw blurRad="38100" dist="38100" dir="2700000" algn="tl">
                    <a:srgbClr val="000000">
                      <a:alpha val="43137"/>
                    </a:srgbClr>
                  </a:outerShdw>
                </a:effectLst>
              </a:rPr>
              <a:t> II. </a:t>
            </a:r>
            <a:r>
              <a:rPr lang="en-GB" sz="3600" dirty="0" err="1" smtClean="0">
                <a:solidFill>
                  <a:srgbClr val="FFC000"/>
                </a:solidFill>
                <a:effectLst>
                  <a:outerShdw blurRad="38100" dist="38100" dir="2700000" algn="tl">
                    <a:srgbClr val="000000">
                      <a:alpha val="43137"/>
                    </a:srgbClr>
                  </a:outerShdw>
                </a:effectLst>
              </a:rPr>
              <a:t>Philadelphus</a:t>
            </a:r>
            <a:r>
              <a:rPr lang="en-GB" sz="3600" dirty="0" smtClean="0">
                <a:solidFill>
                  <a:srgbClr val="FFC000"/>
                </a:solidFill>
                <a:effectLst>
                  <a:outerShdw blurRad="38100" dist="38100" dir="2700000" algn="tl">
                    <a:srgbClr val="000000">
                      <a:alpha val="43137"/>
                    </a:srgbClr>
                  </a:outerShdw>
                </a:effectLst>
              </a:rPr>
              <a:t> (285–246 v. Chr.) und Antiochus II. </a:t>
            </a:r>
            <a:r>
              <a:rPr lang="de-CH" sz="3600" dirty="0" smtClean="0">
                <a:solidFill>
                  <a:srgbClr val="FFC000"/>
                </a:solidFill>
                <a:effectLst>
                  <a:outerShdw blurRad="38100" dist="38100" dir="2700000" algn="tl">
                    <a:srgbClr val="000000">
                      <a:alpha val="43137"/>
                    </a:srgbClr>
                  </a:outerShdw>
                </a:effectLst>
              </a:rPr>
              <a:t>Theos (261–246 v. Chr.)</a:t>
            </a:r>
            <a:r>
              <a:rPr lang="de-DE" dirty="0" smtClean="0">
                <a:effectLst>
                  <a:outerShdw blurRad="38100" dist="38100" dir="2700000" algn="tl">
                    <a:srgbClr val="000000">
                      <a:alpha val="43137"/>
                    </a:srgbClr>
                  </a:outerShdw>
                </a:effectLst>
              </a:rPr>
              <a:t/>
            </a:r>
            <a:br>
              <a:rPr lang="de-DE" dirty="0" smtClean="0">
                <a:effectLst>
                  <a:outerShdw blurRad="38100" dist="38100" dir="2700000" algn="tl">
                    <a:srgbClr val="000000">
                      <a:alpha val="43137"/>
                    </a:srgbClr>
                  </a:outerShdw>
                </a:effectLst>
              </a:rPr>
            </a:br>
            <a:endParaRPr lang="de-DE"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073352"/>
          </a:xfrm>
        </p:spPr>
        <p:txBody>
          <a:bodyPr>
            <a:normAutofit fontScale="85000" lnSpcReduction="20000"/>
          </a:bodyPr>
          <a:lstStyle/>
          <a:p>
            <a:r>
              <a:rPr lang="de-CH" dirty="0" smtClean="0">
                <a:effectLst>
                  <a:outerShdw blurRad="38100" dist="38100" dir="2700000" algn="tl">
                    <a:srgbClr val="000000">
                      <a:alpha val="43137"/>
                    </a:srgbClr>
                  </a:outerShdw>
                </a:effectLst>
              </a:rPr>
              <a:t>Aus diesen ethisch unhaltbaren Friedensbemühungen gab es jedoch letztlich eine Katastrophe:</a:t>
            </a:r>
            <a:endParaRPr lang="de-DE" dirty="0" smtClean="0">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a:t>
            </a:r>
            <a:r>
              <a:rPr lang="de-CH" dirty="0" err="1" smtClean="0">
                <a:effectLst>
                  <a:outerShdw blurRad="38100" dist="38100" dir="2700000" algn="tl">
                    <a:srgbClr val="000000">
                      <a:alpha val="43137"/>
                    </a:srgbClr>
                  </a:outerShdw>
                </a:effectLst>
              </a:rPr>
              <a:t>Laodike</a:t>
            </a:r>
            <a:r>
              <a:rPr lang="de-CH" dirty="0" smtClean="0">
                <a:effectLst>
                  <a:outerShdw blurRad="38100" dist="38100" dir="2700000" algn="tl">
                    <a:srgbClr val="000000">
                      <a:alpha val="43137"/>
                    </a:srgbClr>
                  </a:outerShdw>
                </a:effectLst>
              </a:rPr>
              <a:t> ließ aus Rache ihren früheren Mann Antiochus II. einige Jahre nach seiner Heirat mit </a:t>
            </a:r>
            <a:r>
              <a:rPr lang="de-CH" dirty="0" err="1" smtClean="0">
                <a:effectLst>
                  <a:outerShdw blurRad="38100" dist="38100" dir="2700000" algn="tl">
                    <a:srgbClr val="000000">
                      <a:alpha val="43137"/>
                    </a:srgbClr>
                  </a:outerShdw>
                </a:effectLst>
              </a:rPr>
              <a:t>Berenike</a:t>
            </a:r>
            <a:r>
              <a:rPr lang="de-CH" dirty="0" smtClean="0">
                <a:effectLst>
                  <a:outerShdw blurRad="38100" dist="38100" dir="2700000" algn="tl">
                    <a:srgbClr val="000000">
                      <a:alpha val="43137"/>
                    </a:srgbClr>
                  </a:outerShdw>
                </a:effectLst>
              </a:rPr>
              <a:t> vergiften und ebenso den kleinen Sohn aus dieser Ehe.</a:t>
            </a:r>
            <a:endParaRPr lang="de-DE" dirty="0" smtClean="0">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Darauf floh </a:t>
            </a:r>
            <a:r>
              <a:rPr lang="de-CH" dirty="0" err="1" smtClean="0">
                <a:effectLst>
                  <a:outerShdw blurRad="38100" dist="38100" dir="2700000" algn="tl">
                    <a:srgbClr val="000000">
                      <a:alpha val="43137"/>
                    </a:srgbClr>
                  </a:outerShdw>
                </a:effectLst>
              </a:rPr>
              <a:t>Berenike</a:t>
            </a:r>
            <a:r>
              <a:rPr lang="de-CH" dirty="0" smtClean="0">
                <a:effectLst>
                  <a:outerShdw blurRad="38100" dist="38100" dir="2700000" algn="tl">
                    <a:srgbClr val="000000">
                      <a:alpha val="43137"/>
                    </a:srgbClr>
                  </a:outerShdw>
                </a:effectLst>
              </a:rPr>
              <a:t> mit einigen Getreuen nach Daphne (bei </a:t>
            </a:r>
            <a:r>
              <a:rPr lang="de-CH" dirty="0" err="1" smtClean="0">
                <a:effectLst>
                  <a:outerShdw blurRad="38100" dist="38100" dir="2700000" algn="tl">
                    <a:srgbClr val="000000">
                      <a:alpha val="43137"/>
                    </a:srgbClr>
                  </a:outerShdw>
                </a:effectLst>
              </a:rPr>
              <a:t>Antiochia</a:t>
            </a:r>
            <a:r>
              <a:rPr lang="de-CH" dirty="0" smtClean="0">
                <a:effectLst>
                  <a:outerShdw blurRad="38100" dist="38100" dir="2700000" algn="tl">
                    <a:srgbClr val="000000">
                      <a:alpha val="43137"/>
                    </a:srgbClr>
                  </a:outerShdw>
                </a:effectLst>
              </a:rPr>
              <a:t>). Seleukus II., der Sohn der </a:t>
            </a:r>
            <a:r>
              <a:rPr lang="de-CH" dirty="0" err="1" smtClean="0">
                <a:effectLst>
                  <a:outerShdw blurRad="38100" dist="38100" dir="2700000" algn="tl">
                    <a:srgbClr val="000000">
                      <a:alpha val="43137"/>
                    </a:srgbClr>
                  </a:outerShdw>
                </a:effectLst>
              </a:rPr>
              <a:t>Laodike</a:t>
            </a:r>
            <a:r>
              <a:rPr lang="de-CH" dirty="0" smtClean="0">
                <a:effectLst>
                  <a:outerShdw blurRad="38100" dist="38100" dir="2700000" algn="tl">
                    <a:srgbClr val="000000">
                      <a:alpha val="43137"/>
                    </a:srgbClr>
                  </a:outerShdw>
                </a:effectLst>
              </a:rPr>
              <a:t>, folgte ihr dorthin, nahm diese Stadt ein und brachte </a:t>
            </a:r>
            <a:r>
              <a:rPr lang="de-CH" dirty="0" err="1" smtClean="0">
                <a:effectLst>
                  <a:outerShdw blurRad="38100" dist="38100" dir="2700000" algn="tl">
                    <a:srgbClr val="000000">
                      <a:alpha val="43137"/>
                    </a:srgbClr>
                  </a:outerShdw>
                </a:effectLst>
              </a:rPr>
              <a:t>Berenike</a:t>
            </a:r>
            <a:r>
              <a:rPr lang="de-CH" dirty="0" smtClean="0">
                <a:effectLst>
                  <a:outerShdw blurRad="38100" dist="38100" dir="2700000" algn="tl">
                    <a:srgbClr val="000000">
                      <a:alpha val="43137"/>
                    </a:srgbClr>
                  </a:outerShdw>
                </a:effectLst>
              </a:rPr>
              <a:t> samt ihrem Gefolge um. In dieser Zeit starb auch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 der Vater </a:t>
            </a:r>
            <a:r>
              <a:rPr lang="de-CH" dirty="0" err="1" smtClean="0">
                <a:effectLst>
                  <a:outerShdw blurRad="38100" dist="38100" dir="2700000" algn="tl">
                    <a:srgbClr val="000000">
                      <a:alpha val="43137"/>
                    </a:srgbClr>
                  </a:outerShdw>
                </a:effectLst>
              </a:rPr>
              <a:t>Berenikes</a:t>
            </a:r>
            <a:r>
              <a:rPr lang="de-CH" dirty="0" smtClean="0">
                <a:effectLst>
                  <a:outerShdw blurRad="38100" dist="38100" dir="2700000" algn="tl">
                    <a:srgbClr val="000000">
                      <a:alpha val="43137"/>
                    </a:srgbClr>
                  </a:outerShdw>
                </a:effectLst>
              </a:rPr>
              <a:t>. Diese Ereignisse wurden in 11,6b und c vo­rausgesehen:</a:t>
            </a:r>
            <a:endParaRPr lang="de-DE" dirty="0" smtClean="0">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a:t>
            </a:r>
            <a:r>
              <a:rPr lang="de-CH" i="1" dirty="0" smtClean="0">
                <a:solidFill>
                  <a:srgbClr val="FFFF00"/>
                </a:solidFill>
                <a:effectLst>
                  <a:outerShdw blurRad="38100" dist="38100" dir="2700000" algn="tl">
                    <a:srgbClr val="000000">
                      <a:alpha val="43137"/>
                    </a:srgbClr>
                  </a:outerShdw>
                </a:effectLst>
              </a:rPr>
              <a:t>„Aber </a:t>
            </a:r>
            <a:r>
              <a:rPr lang="de-CH" i="1" dirty="0" smtClean="0">
                <a:solidFill>
                  <a:srgbClr val="90FC24"/>
                </a:solidFill>
                <a:effectLst>
                  <a:outerShdw blurRad="38100" dist="38100" dir="2700000" algn="tl">
                    <a:srgbClr val="000000">
                      <a:alpha val="43137"/>
                    </a:srgbClr>
                  </a:outerShdw>
                </a:effectLst>
              </a:rPr>
              <a:t>sie </a:t>
            </a:r>
            <a:r>
              <a:rPr lang="de-CH" dirty="0" smtClean="0">
                <a:solidFill>
                  <a:srgbClr val="90FC24"/>
                </a:solidFill>
                <a:effectLst>
                  <a:outerShdw blurRad="38100" dist="38100" dir="2700000" algn="tl">
                    <a:srgbClr val="000000">
                      <a:alpha val="43137"/>
                    </a:srgbClr>
                  </a:outerShdw>
                </a:effectLst>
              </a:rPr>
              <a:t>[</a:t>
            </a:r>
            <a:r>
              <a:rPr lang="de-CH" dirty="0" err="1" smtClean="0">
                <a:solidFill>
                  <a:srgbClr val="90FC24"/>
                </a:solidFill>
                <a:effectLst>
                  <a:outerShdw blurRad="38100" dist="38100" dir="2700000" algn="tl">
                    <a:srgbClr val="000000">
                      <a:alpha val="43137"/>
                    </a:srgbClr>
                  </a:outerShdw>
                </a:effectLst>
              </a:rPr>
              <a:t>Berenike</a:t>
            </a:r>
            <a:r>
              <a:rPr lang="de-CH" dirty="0" smtClean="0">
                <a:solidFill>
                  <a:srgbClr val="90FC24"/>
                </a:solidFill>
                <a:effectLst>
                  <a:outerShdw blurRad="38100" dist="38100" dir="2700000" algn="tl">
                    <a:srgbClr val="000000">
                      <a:alpha val="43137"/>
                    </a:srgbClr>
                  </a:outerShdw>
                </a:effectLst>
              </a:rPr>
              <a:t>] </a:t>
            </a:r>
            <a:r>
              <a:rPr lang="de-CH" i="1" dirty="0" smtClean="0">
                <a:solidFill>
                  <a:srgbClr val="FFFF00"/>
                </a:solidFill>
                <a:effectLst>
                  <a:outerShdw blurRad="38100" dist="38100" dir="2700000" algn="tl">
                    <a:srgbClr val="000000">
                      <a:alpha val="43137"/>
                    </a:srgbClr>
                  </a:outerShdw>
                </a:effectLst>
              </a:rPr>
              <a:t>wird die Kraft des Armes nicht behalten </a:t>
            </a:r>
            <a:r>
              <a:rPr lang="de-CH" dirty="0" smtClean="0">
                <a:solidFill>
                  <a:srgbClr val="FFFF00"/>
                </a:solidFill>
                <a:effectLst>
                  <a:outerShdw blurRad="38100" dist="38100" dir="2700000" algn="tl">
                    <a:srgbClr val="000000">
                      <a:alpha val="43137"/>
                    </a:srgbClr>
                  </a:outerShdw>
                </a:effectLst>
              </a:rPr>
              <a:t>[sie musste fliehen],</a:t>
            </a:r>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er </a:t>
            </a:r>
            <a:r>
              <a:rPr lang="de-CH" dirty="0" smtClean="0">
                <a:solidFill>
                  <a:srgbClr val="90FC24"/>
                </a:solidFill>
                <a:effectLst>
                  <a:outerShdw blurRad="38100" dist="38100" dir="2700000" algn="tl">
                    <a:srgbClr val="000000">
                      <a:alpha val="43137"/>
                    </a:srgbClr>
                  </a:outerShdw>
                </a:effectLst>
              </a:rPr>
              <a:t>[Antiochus II.] </a:t>
            </a:r>
            <a:r>
              <a:rPr lang="de-CH" i="1" dirty="0" smtClean="0">
                <a:solidFill>
                  <a:srgbClr val="FFFF00"/>
                </a:solidFill>
                <a:effectLst>
                  <a:outerShdw blurRad="38100" dist="38100" dir="2700000" algn="tl">
                    <a:srgbClr val="000000">
                      <a:alpha val="43137"/>
                    </a:srgbClr>
                  </a:outerShdw>
                </a:effectLst>
              </a:rPr>
              <a:t>wird nicht bestehen noch sein Arm </a:t>
            </a:r>
            <a:r>
              <a:rPr lang="de-CH" dirty="0" smtClean="0">
                <a:solidFill>
                  <a:srgbClr val="FFFF00"/>
                </a:solidFill>
                <a:effectLst>
                  <a:outerShdw blurRad="38100" dist="38100" dir="2700000" algn="tl">
                    <a:srgbClr val="000000">
                      <a:alpha val="43137"/>
                    </a:srgbClr>
                  </a:outerShdw>
                </a:effectLst>
              </a:rPr>
              <a:t>[seine Macht],</a:t>
            </a:r>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sie </a:t>
            </a:r>
            <a:r>
              <a:rPr lang="de-CH" dirty="0" smtClean="0">
                <a:solidFill>
                  <a:srgbClr val="90FC24"/>
                </a:solidFill>
                <a:effectLst>
                  <a:outerShdw blurRad="38100" dist="38100" dir="2700000" algn="tl">
                    <a:srgbClr val="000000">
                      <a:alpha val="43137"/>
                    </a:srgbClr>
                  </a:outerShdw>
                </a:effectLst>
              </a:rPr>
              <a:t>[</a:t>
            </a:r>
            <a:r>
              <a:rPr lang="de-CH" dirty="0" err="1" smtClean="0">
                <a:solidFill>
                  <a:srgbClr val="90FC24"/>
                </a:solidFill>
                <a:effectLst>
                  <a:outerShdw blurRad="38100" dist="38100" dir="2700000" algn="tl">
                    <a:srgbClr val="000000">
                      <a:alpha val="43137"/>
                    </a:srgbClr>
                  </a:outerShdw>
                </a:effectLst>
              </a:rPr>
              <a:t>Berenike</a:t>
            </a:r>
            <a:r>
              <a:rPr lang="de-CH" dirty="0" smtClean="0">
                <a:solidFill>
                  <a:srgbClr val="90FC24"/>
                </a:solidFill>
                <a:effectLst>
                  <a:outerShdw blurRad="38100" dist="38100" dir="2700000" algn="tl">
                    <a:srgbClr val="000000">
                      <a:alpha val="43137"/>
                    </a:srgbClr>
                  </a:outerShdw>
                </a:effectLst>
              </a:rPr>
              <a:t>)]</a:t>
            </a:r>
            <a:r>
              <a:rPr lang="de-CH" i="1" dirty="0" smtClean="0">
                <a:solidFill>
                  <a:srgbClr val="FFFF00"/>
                </a:solidFill>
                <a:effectLst>
                  <a:outerShdw blurRad="38100" dist="38100" dir="2700000" algn="tl">
                    <a:srgbClr val="000000">
                      <a:alpha val="43137"/>
                    </a:srgbClr>
                  </a:outerShdw>
                </a:effectLst>
              </a:rPr>
              <a:t>wird </a:t>
            </a:r>
            <a:r>
              <a:rPr lang="de-CH" i="1" dirty="0" smtClean="0">
                <a:solidFill>
                  <a:srgbClr val="90FC24"/>
                </a:solidFill>
                <a:effectLst>
                  <a:outerShdw blurRad="38100" dist="38100" dir="2700000" algn="tl">
                    <a:srgbClr val="000000">
                      <a:alpha val="43137"/>
                    </a:srgbClr>
                  </a:outerShdw>
                </a:effectLst>
              </a:rPr>
              <a:t>dahingegeben werden, sie </a:t>
            </a:r>
            <a:r>
              <a:rPr lang="de-CH" dirty="0" smtClean="0">
                <a:solidFill>
                  <a:srgbClr val="90FC24"/>
                </a:solidFill>
                <a:effectLst>
                  <a:outerShdw blurRad="38100" dist="38100" dir="2700000" algn="tl">
                    <a:srgbClr val="000000">
                      <a:alpha val="43137"/>
                    </a:srgbClr>
                  </a:outerShdw>
                </a:effectLst>
              </a:rPr>
              <a:t>[</a:t>
            </a:r>
            <a:r>
              <a:rPr lang="de-CH" dirty="0" err="1" smtClean="0">
                <a:solidFill>
                  <a:srgbClr val="90FC24"/>
                </a:solidFill>
                <a:effectLst>
                  <a:outerShdw blurRad="38100" dist="38100" dir="2700000" algn="tl">
                    <a:srgbClr val="000000">
                      <a:alpha val="43137"/>
                    </a:srgbClr>
                  </a:outerShdw>
                </a:effectLst>
              </a:rPr>
              <a:t>Berenike</a:t>
            </a:r>
            <a:r>
              <a:rPr lang="de-CH" dirty="0" smtClean="0">
                <a:solidFill>
                  <a:srgbClr val="90FC24"/>
                </a:solidFill>
                <a:effectLst>
                  <a:outerShdw blurRad="38100" dist="38100" dir="2700000" algn="tl">
                    <a:srgbClr val="000000">
                      <a:alpha val="43137"/>
                    </a:srgbClr>
                  </a:outerShdw>
                </a:effectLst>
              </a:rPr>
              <a:t>] </a:t>
            </a:r>
            <a:r>
              <a:rPr lang="de-CH" i="1" dirty="0" smtClean="0">
                <a:solidFill>
                  <a:srgbClr val="90FC24"/>
                </a:solidFill>
                <a:effectLst>
                  <a:outerShdw blurRad="38100" dist="38100" dir="2700000" algn="tl">
                    <a:srgbClr val="000000">
                      <a:alpha val="43137"/>
                    </a:srgbClr>
                  </a:outerShdw>
                </a:effectLst>
              </a:rPr>
              <a:t>und die sie eingeführt haben </a:t>
            </a:r>
            <a:r>
              <a:rPr lang="de-CH" dirty="0" smtClean="0">
                <a:solidFill>
                  <a:srgbClr val="90FC24"/>
                </a:solidFill>
                <a:effectLst>
                  <a:outerShdw blurRad="38100" dist="38100" dir="2700000" algn="tl">
                    <a:srgbClr val="000000">
                      <a:alpha val="43137"/>
                    </a:srgbClr>
                  </a:outerShdw>
                </a:effectLst>
              </a:rPr>
              <a:t>[ihre Getreuen]</a:t>
            </a:r>
            <a:r>
              <a:rPr lang="de-CH" dirty="0" smtClean="0">
                <a:solidFill>
                  <a:srgbClr val="FFFF00"/>
                </a:solidFill>
                <a:effectLst>
                  <a:outerShdw blurRad="38100" dist="38100" dir="2700000" algn="tl">
                    <a:srgbClr val="000000">
                      <a:alpha val="43137"/>
                    </a:srgbClr>
                  </a:outerShdw>
                </a:effectLst>
              </a:rPr>
              <a:t>,</a:t>
            </a:r>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der sie gezeugt </a:t>
            </a:r>
            <a:r>
              <a:rPr lang="de-CH" dirty="0" smtClean="0">
                <a:solidFill>
                  <a:srgbClr val="90FC24"/>
                </a:solidFill>
                <a:effectLst>
                  <a:outerShdw blurRad="38100" dist="38100" dir="2700000" algn="tl">
                    <a:srgbClr val="000000">
                      <a:alpha val="43137"/>
                    </a:srgbClr>
                  </a:outerShdw>
                </a:effectLst>
              </a:rPr>
              <a:t>[</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II.]</a:t>
            </a:r>
            <a:r>
              <a:rPr lang="de-CH" dirty="0" smtClean="0">
                <a:solidFill>
                  <a:srgbClr val="FFFF00"/>
                </a:solidFill>
                <a:effectLst>
                  <a:outerShdw blurRad="38100" dist="38100" dir="2700000" algn="tl">
                    <a:srgbClr val="000000">
                      <a:alpha val="43137"/>
                    </a:srgbClr>
                  </a:outerShdw>
                </a:effectLst>
              </a:rPr>
              <a:t>,</a:t>
            </a:r>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der sie in jenen Zeiten unterstützt hat </a:t>
            </a:r>
            <a:r>
              <a:rPr lang="de-CH" dirty="0" smtClean="0">
                <a:solidFill>
                  <a:srgbClr val="90FC24"/>
                </a:solidFill>
                <a:effectLst>
                  <a:outerShdw blurRad="38100" dist="38100" dir="2700000" algn="tl">
                    <a:srgbClr val="000000">
                      <a:alpha val="43137"/>
                    </a:srgbClr>
                  </a:outerShdw>
                </a:effectLst>
              </a:rPr>
              <a:t>[Antiochus II.]</a:t>
            </a:r>
            <a:r>
              <a:rPr lang="de-CH" dirty="0" smtClean="0">
                <a:solidFill>
                  <a:srgbClr val="FFFF00"/>
                </a:solidFill>
                <a:effectLst>
                  <a:outerShdw blurRad="38100" dist="38100" dir="2700000" algn="tl">
                    <a:srgbClr val="000000">
                      <a:alpha val="43137"/>
                    </a:srgbClr>
                  </a:outerShdw>
                </a:effectLst>
              </a:rPr>
              <a:t>.“</a:t>
            </a:r>
            <a:endParaRPr lang="de-DE" dirty="0" smtClean="0">
              <a:solidFill>
                <a:srgbClr val="FFFF00"/>
              </a:solidFill>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457200" y="152400"/>
            <a:ext cx="8229600" cy="1764432"/>
          </a:xfrm>
        </p:spPr>
        <p:txBody>
          <a:bodyPr>
            <a:normAutofit/>
          </a:bodyPr>
          <a:lstStyle/>
          <a:p>
            <a:r>
              <a:rPr lang="de-CH" dirty="0" smtClean="0">
                <a:solidFill>
                  <a:srgbClr val="FFC000"/>
                </a:solidFill>
                <a:effectLst>
                  <a:outerShdw blurRad="38100" dist="38100" dir="2700000" algn="tl">
                    <a:srgbClr val="000000">
                      <a:alpha val="43137"/>
                    </a:srgbClr>
                  </a:outerShdw>
                </a:effectLst>
              </a:rPr>
              <a:t>Ein totaler Fehlschlag</a:t>
            </a:r>
            <a:r>
              <a:rPr lang="de-DE" dirty="0" smtClean="0">
                <a:solidFill>
                  <a:srgbClr val="FFC000"/>
                </a:solidFill>
                <a:effectLst>
                  <a:outerShdw blurRad="38100" dist="38100" dir="2700000" algn="tl">
                    <a:srgbClr val="000000">
                      <a:alpha val="43137"/>
                    </a:srgbClr>
                  </a:outerShdw>
                </a:effectLst>
              </a:rPr>
              <a:t/>
            </a:r>
            <a:br>
              <a:rPr lang="de-DE" dirty="0" smtClean="0">
                <a:solidFill>
                  <a:srgbClr val="FFC000"/>
                </a:solidFill>
                <a:effectLst>
                  <a:outerShdw blurRad="38100" dist="38100" dir="2700000" algn="tl">
                    <a:srgbClr val="000000">
                      <a:alpha val="43137"/>
                    </a:srgbClr>
                  </a:outerShdw>
                </a:effectLst>
              </a:rPr>
            </a:br>
            <a:endParaRPr lang="de-DE"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idx="4294967295"/>
          </p:nvPr>
        </p:nvSpPr>
        <p:spPr>
          <a:xfrm>
            <a:off x="457200" y="631825"/>
            <a:ext cx="8229600" cy="706438"/>
          </a:xfrm>
          <a:solidFill>
            <a:srgbClr val="33CCCC"/>
          </a:solidFill>
        </p:spPr>
        <p:txBody>
          <a:bodyPr>
            <a:spAutoFit/>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smtClean="0">
                <a:latin typeface="Arial" charset="0"/>
              </a:rPr>
              <a:t>Vorträge:</a:t>
            </a:r>
          </a:p>
        </p:txBody>
      </p:sp>
      <p:sp>
        <p:nvSpPr>
          <p:cNvPr id="2051" name="Rectangle 2"/>
          <p:cNvSpPr>
            <a:spLocks noGrp="1" noChangeArrowheads="1"/>
          </p:cNvSpPr>
          <p:nvPr>
            <p:ph type="body" idx="4294967295"/>
          </p:nvPr>
        </p:nvSpPr>
        <p:spPr>
          <a:xfrm>
            <a:off x="468313" y="1844675"/>
            <a:ext cx="8302625" cy="3465564"/>
          </a:xfrm>
        </p:spPr>
        <p:txBody>
          <a:bodyPr>
            <a:spAutoFit/>
          </a:bodyPr>
          <a:lstStyle/>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solidFill>
                  <a:srgbClr val="FF3300"/>
                </a:solidFill>
                <a:effectLst>
                  <a:outerShdw blurRad="38100" dist="38100" dir="2700000" algn="tl">
                    <a:srgbClr val="000000">
                      <a:alpha val="43137"/>
                    </a:srgbClr>
                  </a:outerShdw>
                </a:effectLst>
                <a:latin typeface="Arial" pitchFamily="34" charset="0"/>
              </a:rPr>
              <a:t>Herzlich</a:t>
            </a:r>
            <a:r>
              <a:rPr lang="en-GB" b="1" dirty="0" smtClean="0">
                <a:solidFill>
                  <a:srgbClr val="FF3300"/>
                </a:solidFill>
                <a:effectLst>
                  <a:outerShdw blurRad="38100" dist="38100" dir="2700000" algn="tl">
                    <a:srgbClr val="000000">
                      <a:alpha val="43137"/>
                    </a:srgbClr>
                  </a:outerShdw>
                </a:effectLst>
                <a:latin typeface="Arial" pitchFamily="34" charset="0"/>
              </a:rPr>
              <a:t> </a:t>
            </a:r>
            <a:r>
              <a:rPr lang="en-GB" b="1" dirty="0" err="1" smtClean="0">
                <a:solidFill>
                  <a:srgbClr val="FF3300"/>
                </a:solidFill>
                <a:effectLst>
                  <a:outerShdw blurRad="38100" dist="38100" dir="2700000" algn="tl">
                    <a:srgbClr val="000000">
                      <a:alpha val="43137"/>
                    </a:srgbClr>
                  </a:outerShdw>
                </a:effectLst>
                <a:latin typeface="Arial" pitchFamily="34" charset="0"/>
              </a:rPr>
              <a:t>willkommen</a:t>
            </a:r>
            <a:r>
              <a:rPr lang="en-GB" b="1" dirty="0" smtClean="0">
                <a:solidFill>
                  <a:srgbClr val="FF3300"/>
                </a:solidFill>
                <a:effectLst>
                  <a:outerShdw blurRad="38100" dist="38100" dir="2700000" algn="tl">
                    <a:srgbClr val="000000">
                      <a:alpha val="43137"/>
                    </a:srgbClr>
                  </a:outerShdw>
                </a:effectLst>
                <a:latin typeface="Arial" pitchFamily="34" charset="0"/>
              </a:rPr>
              <a:t>!</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000" b="1" dirty="0" smtClean="0">
              <a:solidFill>
                <a:srgbClr val="FF3300"/>
              </a:solidFill>
              <a:effectLst>
                <a:outerShdw blurRad="38100" dist="38100" dir="2700000" algn="tl">
                  <a:srgbClr val="000000">
                    <a:alpha val="43137"/>
                  </a:srgbClr>
                </a:outerShdw>
              </a:effectLst>
              <a:latin typeface="Arial" pitchFamily="34" charset="0"/>
            </a:endParaRPr>
          </a:p>
          <a:p>
            <a:pPr algn="ct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smtClean="0">
                <a:solidFill>
                  <a:srgbClr val="FFCC00"/>
                </a:solidFill>
                <a:effectLst>
                  <a:outerShdw blurRad="38100" dist="38100" dir="2700000" algn="tl">
                    <a:srgbClr val="000000">
                      <a:alpha val="43137"/>
                    </a:srgbClr>
                  </a:outerShdw>
                </a:effectLst>
                <a:latin typeface="Arial" pitchFamily="34" charset="0"/>
                <a:hlinkClick r:id="rId3"/>
              </a:rPr>
              <a:t>www.sermon-online.de</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000" b="1" dirty="0" smtClean="0">
              <a:solidFill>
                <a:srgbClr val="FF3300"/>
              </a:solidFill>
              <a:effectLst>
                <a:outerShdw blurRad="38100" dist="38100" dir="2700000" algn="tl">
                  <a:srgbClr val="000000">
                    <a:alpha val="43137"/>
                  </a:srgbClr>
                </a:outerShdw>
              </a:effectLst>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000" b="1" dirty="0" smtClean="0">
              <a:solidFill>
                <a:schemeClr val="bg1"/>
              </a:solidFill>
              <a:effectLst>
                <a:outerShdw blurRad="38100" dist="38100" dir="2700000" algn="tl">
                  <a:srgbClr val="000000">
                    <a:alpha val="43137"/>
                  </a:srgbClr>
                </a:outerShdw>
              </a:effectLst>
              <a:latin typeface="Arial" pitchFamily="34" charset="0"/>
            </a:endParaRPr>
          </a:p>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b="1" dirty="0" smtClean="0">
                <a:solidFill>
                  <a:srgbClr val="FFFFFF"/>
                </a:solidFill>
                <a:effectLst>
                  <a:outerShdw blurRad="38100" dist="38100" dir="2700000" algn="tl">
                    <a:srgbClr val="000000">
                      <a:alpha val="43137"/>
                    </a:srgbClr>
                  </a:outerShdw>
                </a:effectLst>
                <a:latin typeface="Arial" pitchFamily="34" charset="0"/>
                <a:sym typeface="Wingdings" pitchFamily="2" charset="2"/>
              </a:rPr>
              <a:t> “Roger </a:t>
            </a:r>
            <a:r>
              <a:rPr lang="en-GB" sz="2000" b="1" dirty="0" err="1" smtClean="0">
                <a:solidFill>
                  <a:srgbClr val="FFFFFF"/>
                </a:solidFill>
                <a:effectLst>
                  <a:outerShdw blurRad="38100" dist="38100" dir="2700000" algn="tl">
                    <a:srgbClr val="000000">
                      <a:alpha val="43137"/>
                    </a:srgbClr>
                  </a:outerShdw>
                </a:effectLst>
                <a:latin typeface="Arial" pitchFamily="34" charset="0"/>
                <a:sym typeface="Wingdings" pitchFamily="2" charset="2"/>
              </a:rPr>
              <a:t>Liebi</a:t>
            </a:r>
            <a:r>
              <a:rPr lang="en-GB" sz="2000" b="1" dirty="0" smtClean="0">
                <a:solidFill>
                  <a:srgbClr val="FFFFFF"/>
                </a:solidFill>
                <a:effectLst>
                  <a:outerShdw blurRad="38100" dist="38100" dir="2700000" algn="tl">
                    <a:srgbClr val="000000">
                      <a:alpha val="43137"/>
                    </a:srgbClr>
                  </a:outerShdw>
                </a:effectLst>
                <a:latin typeface="Arial" pitchFamily="34" charset="0"/>
                <a:sym typeface="Wingdings" pitchFamily="2" charset="2"/>
              </a:rPr>
              <a:t>”</a:t>
            </a:r>
          </a:p>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solidFill>
                  <a:srgbClr val="FFFFFF"/>
                </a:solidFill>
                <a:effectLst>
                  <a:outerShdw blurRad="38100" dist="38100" dir="2700000" algn="tl">
                    <a:srgbClr val="000000">
                      <a:alpha val="43137"/>
                    </a:srgbClr>
                  </a:outerShdw>
                </a:effectLst>
                <a:latin typeface="Arial" pitchFamily="34" charset="0"/>
                <a:sym typeface="Wingdings" pitchFamily="2" charset="2"/>
              </a:rPr>
              <a:t>Gratisdownload</a:t>
            </a:r>
            <a:r>
              <a:rPr lang="en-GB" b="1" dirty="0" smtClean="0">
                <a:solidFill>
                  <a:srgbClr val="FFFFFF"/>
                </a:solidFill>
                <a:effectLst>
                  <a:outerShdw blurRad="38100" dist="38100" dir="2700000" algn="tl">
                    <a:srgbClr val="000000">
                      <a:alpha val="43137"/>
                    </a:srgbClr>
                  </a:outerShdw>
                </a:effectLst>
                <a:latin typeface="Arial" pitchFamily="34" charset="0"/>
                <a:sym typeface="Wingdings" pitchFamily="2" charset="2"/>
              </a:rPr>
              <a:t> von </a:t>
            </a:r>
          </a:p>
          <a:p>
            <a:pPr algn="ctr" eaLnBrk="1" hangingPunct="1">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solidFill>
                  <a:srgbClr val="FFFFFF"/>
                </a:solidFill>
                <a:effectLst>
                  <a:outerShdw blurRad="38100" dist="38100" dir="2700000" algn="tl">
                    <a:srgbClr val="000000">
                      <a:alpha val="43137"/>
                    </a:srgbClr>
                  </a:outerShdw>
                </a:effectLst>
                <a:latin typeface="Arial" pitchFamily="34" charset="0"/>
                <a:sym typeface="Wingdings" pitchFamily="2" charset="2"/>
              </a:rPr>
              <a:t>über</a:t>
            </a:r>
            <a:r>
              <a:rPr lang="en-GB" b="1" dirty="0" smtClean="0">
                <a:solidFill>
                  <a:srgbClr val="FFFFFF"/>
                </a:solidFill>
                <a:effectLst>
                  <a:outerShdw blurRad="38100" dist="38100" dir="2700000" algn="tl">
                    <a:srgbClr val="000000">
                      <a:alpha val="43137"/>
                    </a:srgbClr>
                  </a:outerShdw>
                </a:effectLst>
                <a:latin typeface="Arial" pitchFamily="34" charset="0"/>
                <a:sym typeface="Wingdings" pitchFamily="2" charset="2"/>
              </a:rPr>
              <a:t> 400 </a:t>
            </a:r>
            <a:r>
              <a:rPr lang="en-GB" b="1" dirty="0" err="1" smtClean="0">
                <a:solidFill>
                  <a:srgbClr val="FFFFFF"/>
                </a:solidFill>
                <a:effectLst>
                  <a:outerShdw blurRad="38100" dist="38100" dir="2700000" algn="tl">
                    <a:srgbClr val="000000">
                      <a:alpha val="43137"/>
                    </a:srgbClr>
                  </a:outerShdw>
                </a:effectLst>
                <a:latin typeface="Arial" pitchFamily="34" charset="0"/>
                <a:sym typeface="Wingdings" pitchFamily="2" charset="2"/>
              </a:rPr>
              <a:t>Vortrag</a:t>
            </a:r>
            <a:r>
              <a:rPr lang="en-GB" b="1" dirty="0" smtClean="0">
                <a:solidFill>
                  <a:srgbClr val="FFFFFF"/>
                </a:solidFill>
                <a:effectLst>
                  <a:outerShdw blurRad="38100" dist="38100" dir="2700000" algn="tl">
                    <a:srgbClr val="000000">
                      <a:alpha val="43137"/>
                    </a:srgbClr>
                  </a:outerShdw>
                </a:effectLst>
                <a:latin typeface="Arial" pitchFamily="34" charset="0"/>
                <a:sym typeface="Wingdings" pitchFamily="2" charset="2"/>
              </a:rPr>
              <a:t>-Files</a:t>
            </a:r>
            <a:endParaRPr lang="en-GB" b="1" dirty="0" smtClean="0">
              <a:solidFill>
                <a:srgbClr val="FFFFFF"/>
              </a:solidFill>
              <a:effectLst>
                <a:outerShdw blurRad="38100" dist="38100" dir="2700000" algn="tl">
                  <a:srgbClr val="000000">
                    <a:alpha val="43137"/>
                  </a:srgbClr>
                </a:outerShdw>
              </a:effectLst>
              <a:latin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073352"/>
          </a:xfrm>
        </p:spPr>
        <p:txBody>
          <a:bodyPr>
            <a:normAutofit lnSpcReduction="10000"/>
          </a:bodyPr>
          <a:lstStyle/>
          <a:p>
            <a:r>
              <a:rPr lang="de-CH" i="1" dirty="0" smtClean="0">
                <a:solidFill>
                  <a:srgbClr val="FFFF00"/>
                </a:solidFill>
                <a:effectLst>
                  <a:outerShdw blurRad="38100" dist="38100" dir="2700000" algn="tl">
                    <a:srgbClr val="000000">
                      <a:alpha val="43137"/>
                    </a:srgbClr>
                  </a:outerShdw>
                </a:effectLst>
              </a:rPr>
              <a:t>„Doch </a:t>
            </a:r>
            <a:r>
              <a:rPr lang="de-CH" i="1" dirty="0" smtClean="0">
                <a:solidFill>
                  <a:srgbClr val="90FC24"/>
                </a:solidFill>
                <a:effectLst>
                  <a:outerShdw blurRad="38100" dist="38100" dir="2700000" algn="tl">
                    <a:srgbClr val="000000">
                      <a:alpha val="43137"/>
                    </a:srgbClr>
                  </a:outerShdw>
                </a:effectLst>
              </a:rPr>
              <a:t>einer von den Schösslingen ihrer Wurzeln </a:t>
            </a:r>
            <a:r>
              <a:rPr lang="de-CH" i="1" dirty="0" smtClean="0">
                <a:solidFill>
                  <a:srgbClr val="FFFF00"/>
                </a:solidFill>
                <a:effectLst>
                  <a:outerShdw blurRad="38100" dist="38100" dir="2700000" algn="tl">
                    <a:srgbClr val="000000">
                      <a:alpha val="43137"/>
                    </a:srgbClr>
                  </a:outerShdw>
                </a:effectLst>
              </a:rPr>
              <a:t>wird </a:t>
            </a:r>
            <a:r>
              <a:rPr lang="de-CH" i="1" dirty="0" smtClean="0">
                <a:solidFill>
                  <a:srgbClr val="90FC24"/>
                </a:solidFill>
                <a:effectLst>
                  <a:outerShdw blurRad="38100" dist="38100" dir="2700000" algn="tl">
                    <a:srgbClr val="000000">
                      <a:alpha val="43137"/>
                    </a:srgbClr>
                  </a:outerShdw>
                </a:effectLst>
              </a:rPr>
              <a:t>an seiner Statt</a:t>
            </a:r>
            <a:r>
              <a:rPr lang="de-CH" i="1" dirty="0" smtClean="0">
                <a:solidFill>
                  <a:srgbClr val="FFFF00"/>
                </a:solidFill>
                <a:effectLst>
                  <a:outerShdw blurRad="38100" dist="38100" dir="2700000" algn="tl">
                    <a:srgbClr val="000000">
                      <a:alpha val="43137"/>
                    </a:srgbClr>
                  </a:outerShdw>
                </a:effectLst>
              </a:rPr>
              <a:t> aufstehen; und er wird </a:t>
            </a:r>
            <a:r>
              <a:rPr lang="de-CH" i="1" dirty="0" smtClean="0">
                <a:solidFill>
                  <a:srgbClr val="90FC24"/>
                </a:solidFill>
                <a:effectLst>
                  <a:outerShdw blurRad="38100" dist="38100" dir="2700000" algn="tl">
                    <a:srgbClr val="000000">
                      <a:alpha val="43137"/>
                    </a:srgbClr>
                  </a:outerShdw>
                </a:effectLst>
              </a:rPr>
              <a:t>gegen die Heeresmacht kommen</a:t>
            </a:r>
            <a:r>
              <a:rPr lang="de-CH" i="1" dirty="0" smtClean="0">
                <a:solidFill>
                  <a:srgbClr val="FFFF00"/>
                </a:solidFill>
                <a:effectLst>
                  <a:outerShdw blurRad="38100" dist="38100" dir="2700000" algn="tl">
                    <a:srgbClr val="000000">
                      <a:alpha val="43137"/>
                    </a:srgbClr>
                  </a:outerShdw>
                </a:effectLst>
              </a:rPr>
              <a:t>, und er wird in die Festungen des Königs des Nordens eindringen und mit ihnen nach Gutdünken verfahren und wird </a:t>
            </a:r>
            <a:r>
              <a:rPr lang="de-CH" i="1" dirty="0" smtClean="0">
                <a:solidFill>
                  <a:srgbClr val="90FC24"/>
                </a:solidFill>
                <a:effectLst>
                  <a:outerShdw blurRad="38100" dist="38100" dir="2700000" algn="tl">
                    <a:srgbClr val="000000">
                      <a:alpha val="43137"/>
                    </a:srgbClr>
                  </a:outerShdw>
                </a:effectLst>
              </a:rPr>
              <a:t>siegen</a:t>
            </a:r>
            <a:r>
              <a:rPr lang="de-CH" i="1" dirty="0" smtClean="0">
                <a:solidFill>
                  <a:srgbClr val="FFFF00"/>
                </a:solidFill>
                <a:effectLst>
                  <a:outerShdw blurRad="38100" dist="38100" dir="2700000" algn="tl">
                    <a:srgbClr val="000000">
                      <a:alpha val="43137"/>
                    </a:srgbClr>
                  </a:outerShdw>
                </a:effectLst>
              </a:rPr>
              <a:t>“ </a:t>
            </a:r>
            <a:r>
              <a:rPr lang="de-CH" dirty="0" smtClean="0">
                <a:solidFill>
                  <a:srgbClr val="FFFF00"/>
                </a:solidFill>
                <a:effectLst>
                  <a:outerShdw blurRad="38100" dist="38100" dir="2700000" algn="tl">
                    <a:srgbClr val="000000">
                      <a:alpha val="43137"/>
                    </a:srgbClr>
                  </a:outerShdw>
                </a:effectLst>
              </a:rPr>
              <a:t>(11,7).</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III. </a:t>
            </a:r>
            <a:r>
              <a:rPr lang="de-CH" dirty="0" err="1" smtClean="0">
                <a:effectLst>
                  <a:outerShdw blurRad="38100" dist="38100" dir="2700000" algn="tl">
                    <a:srgbClr val="000000">
                      <a:alpha val="43137"/>
                    </a:srgbClr>
                  </a:outerShdw>
                </a:effectLst>
              </a:rPr>
              <a:t>Euergetes</a:t>
            </a:r>
            <a:r>
              <a:rPr lang="de-CH" dirty="0" smtClean="0">
                <a:effectLst>
                  <a:outerShdw blurRad="38100" dist="38100" dir="2700000" algn="tl">
                    <a:srgbClr val="000000">
                      <a:alpha val="43137"/>
                    </a:srgbClr>
                  </a:outerShdw>
                </a:effectLst>
              </a:rPr>
              <a:t> übernahm die Herrschaft seines Vaters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 Als Bruder </a:t>
            </a:r>
            <a:r>
              <a:rPr lang="de-CH" dirty="0" err="1" smtClean="0">
                <a:effectLst>
                  <a:outerShdw blurRad="38100" dist="38100" dir="2700000" algn="tl">
                    <a:srgbClr val="000000">
                      <a:alpha val="43137"/>
                    </a:srgbClr>
                  </a:outerShdw>
                </a:effectLst>
              </a:rPr>
              <a:t>Berenikes</a:t>
            </a:r>
            <a:r>
              <a:rPr lang="de-CH" dirty="0" smtClean="0">
                <a:effectLst>
                  <a:outerShdw blurRad="38100" dist="38100" dir="2700000" algn="tl">
                    <a:srgbClr val="000000">
                      <a:alpha val="43137"/>
                    </a:srgbClr>
                  </a:outerShdw>
                </a:effectLst>
              </a:rPr>
              <a:t> </a:t>
            </a:r>
            <a:r>
              <a:rPr lang="de-CH" i="1" dirty="0" smtClean="0">
                <a:effectLst>
                  <a:outerShdw blurRad="38100" dist="38100" dir="2700000" algn="tl">
                    <a:srgbClr val="000000">
                      <a:alpha val="43137"/>
                    </a:srgbClr>
                  </a:outerShdw>
                </a:effectLst>
              </a:rPr>
              <a:t>(</a:t>
            </a:r>
            <a:r>
              <a:rPr lang="de-CH" i="1" dirty="0" smtClean="0">
                <a:solidFill>
                  <a:srgbClr val="FFFF00"/>
                </a:solidFill>
                <a:effectLst>
                  <a:outerShdw blurRad="38100" dist="38100" dir="2700000" algn="tl">
                    <a:srgbClr val="000000">
                      <a:alpha val="43137"/>
                    </a:srgbClr>
                  </a:outerShdw>
                </a:effectLst>
              </a:rPr>
              <a:t>„einer von den Schösslingen ihrer Wurzeln“</a:t>
            </a:r>
            <a:r>
              <a:rPr lang="de-CH" i="1" dirty="0" smtClean="0">
                <a:effectLst>
                  <a:outerShdw blurRad="38100" dist="38100" dir="2700000" algn="tl">
                    <a:srgbClr val="000000">
                      <a:alpha val="43137"/>
                    </a:srgbClr>
                  </a:outerShdw>
                </a:effectLst>
              </a:rPr>
              <a:t>, </a:t>
            </a:r>
            <a:r>
              <a:rPr lang="de-CH" dirty="0" smtClean="0">
                <a:effectLst>
                  <a:outerShdw blurRad="38100" dist="38100" dir="2700000" algn="tl">
                    <a:srgbClr val="000000">
                      <a:alpha val="43137"/>
                    </a:srgbClr>
                  </a:outerShdw>
                </a:effectLst>
              </a:rPr>
              <a:t>d. h. aus der gleichen Familie) wollte er sie rächen. Er mobilisierte ein mächtiges Heer und besiegte in einer Reihe von Kämpfen Seleukus II. </a:t>
            </a:r>
            <a:r>
              <a:rPr lang="de-CH" dirty="0" err="1" smtClean="0">
                <a:effectLst>
                  <a:outerShdw blurRad="38100" dist="38100" dir="2700000" algn="tl">
                    <a:srgbClr val="000000">
                      <a:alpha val="43137"/>
                    </a:srgbClr>
                  </a:outerShdw>
                </a:effectLst>
              </a:rPr>
              <a:t>Kallinikos</a:t>
            </a:r>
            <a:r>
              <a:rPr lang="de-CH" dirty="0" smtClean="0">
                <a:effectLst>
                  <a:outerShdw blurRad="38100" dist="38100" dir="2700000" algn="tl">
                    <a:srgbClr val="000000">
                      <a:alpha val="43137"/>
                    </a:srgbClr>
                  </a:outerShdw>
                </a:effectLst>
              </a:rPr>
              <a:t>.</a:t>
            </a:r>
            <a:r>
              <a:rPr lang="de-CH" baseline="30000" dirty="0" smtClean="0">
                <a:effectLst>
                  <a:outerShdw blurRad="38100" dist="38100" dir="2700000" algn="tl">
                    <a:srgbClr val="000000">
                      <a:alpha val="43137"/>
                    </a:srgbClr>
                  </a:outerShdw>
                </a:effectLst>
              </a:rPr>
              <a:t> </a:t>
            </a:r>
            <a:r>
              <a:rPr lang="de-CH" dirty="0" smtClean="0">
                <a:effectLst>
                  <a:outerShdw blurRad="38100" dist="38100" dir="2700000" algn="tl">
                    <a:srgbClr val="000000">
                      <a:alpha val="43137"/>
                    </a:srgbClr>
                  </a:outerShdw>
                </a:effectLst>
              </a:rPr>
              <a:t>Dabei eroberte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III. u. a. auch die syrische Festung </a:t>
            </a:r>
            <a:r>
              <a:rPr lang="de-CH" dirty="0" err="1" smtClean="0">
                <a:effectLst>
                  <a:outerShdw blurRad="38100" dist="38100" dir="2700000" algn="tl">
                    <a:srgbClr val="000000">
                      <a:alpha val="43137"/>
                    </a:srgbClr>
                  </a:outerShdw>
                </a:effectLst>
              </a:rPr>
              <a:t>Seleukia</a:t>
            </a:r>
            <a:r>
              <a:rPr lang="de-CH" dirty="0" smtClean="0">
                <a:effectLst>
                  <a:outerShdw blurRad="38100" dist="38100" dir="2700000" algn="tl">
                    <a:srgbClr val="000000">
                      <a:alpha val="43137"/>
                    </a:srgbClr>
                  </a:outerShdw>
                </a:effectLst>
              </a:rPr>
              <a:t>.</a:t>
            </a:r>
            <a:endParaRPr lang="de-DE" dirty="0" smtClean="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a:xfrm>
            <a:off x="457200" y="152400"/>
            <a:ext cx="8229600" cy="1764432"/>
          </a:xfrm>
        </p:spPr>
        <p:txBody>
          <a:bodyPr>
            <a:normAutofit fontScale="90000"/>
          </a:bodyPr>
          <a:lstStyle/>
          <a:p>
            <a:r>
              <a:rPr lang="de-CH" sz="3600" dirty="0" err="1" smtClean="0">
                <a:solidFill>
                  <a:srgbClr val="FFC000"/>
                </a:solidFill>
                <a:effectLst>
                  <a:outerShdw blurRad="38100" dist="38100" dir="2700000" algn="tl">
                    <a:srgbClr val="000000">
                      <a:alpha val="43137"/>
                    </a:srgbClr>
                  </a:outerShdw>
                </a:effectLst>
              </a:rPr>
              <a:t>Ptolemäus</a:t>
            </a:r>
            <a:r>
              <a:rPr lang="de-CH" sz="3600" dirty="0" smtClean="0">
                <a:solidFill>
                  <a:srgbClr val="FFC000"/>
                </a:solidFill>
                <a:effectLst>
                  <a:outerShdw blurRad="38100" dist="38100" dir="2700000" algn="tl">
                    <a:srgbClr val="000000">
                      <a:alpha val="43137"/>
                    </a:srgbClr>
                  </a:outerShdw>
                </a:effectLst>
              </a:rPr>
              <a:t> III. </a:t>
            </a:r>
            <a:r>
              <a:rPr lang="de-CH" sz="3600" dirty="0" err="1" smtClean="0">
                <a:solidFill>
                  <a:srgbClr val="FFC000"/>
                </a:solidFill>
                <a:effectLst>
                  <a:outerShdw blurRad="38100" dist="38100" dir="2700000" algn="tl">
                    <a:srgbClr val="000000">
                      <a:alpha val="43137"/>
                    </a:srgbClr>
                  </a:outerShdw>
                </a:effectLst>
              </a:rPr>
              <a:t>Euergetes</a:t>
            </a:r>
            <a:r>
              <a:rPr lang="de-CH" sz="3600" dirty="0" smtClean="0">
                <a:solidFill>
                  <a:srgbClr val="FFC000"/>
                </a:solidFill>
                <a:effectLst>
                  <a:outerShdw blurRad="38100" dist="38100" dir="2700000" algn="tl">
                    <a:srgbClr val="000000">
                      <a:alpha val="43137"/>
                    </a:srgbClr>
                  </a:outerShdw>
                </a:effectLst>
              </a:rPr>
              <a:t> (246–221 v. Chr.) und Seleukus II. </a:t>
            </a:r>
            <a:r>
              <a:rPr lang="de-CH" sz="3600" dirty="0" err="1" smtClean="0">
                <a:solidFill>
                  <a:srgbClr val="FFC000"/>
                </a:solidFill>
                <a:effectLst>
                  <a:outerShdw blurRad="38100" dist="38100" dir="2700000" algn="tl">
                    <a:srgbClr val="000000">
                      <a:alpha val="43137"/>
                    </a:srgbClr>
                  </a:outerShdw>
                </a:effectLst>
              </a:rPr>
              <a:t>Kalinnikos</a:t>
            </a:r>
            <a:r>
              <a:rPr lang="de-CH" sz="3600" dirty="0" smtClean="0">
                <a:solidFill>
                  <a:srgbClr val="FFC000"/>
                </a:solidFill>
                <a:effectLst>
                  <a:outerShdw blurRad="38100" dist="38100" dir="2700000" algn="tl">
                    <a:srgbClr val="000000">
                      <a:alpha val="43137"/>
                    </a:srgbClr>
                  </a:outerShdw>
                </a:effectLst>
              </a:rPr>
              <a:t> (246–226 v. Chr.)</a:t>
            </a:r>
            <a:r>
              <a:rPr lang="de-DE" dirty="0" smtClean="0">
                <a:effectLst>
                  <a:outerShdw blurRad="38100" dist="38100" dir="2700000" algn="tl">
                    <a:srgbClr val="000000">
                      <a:alpha val="43137"/>
                    </a:srgbClr>
                  </a:outerShdw>
                </a:effectLst>
              </a:rPr>
              <a:t/>
            </a:r>
            <a:br>
              <a:rPr lang="de-DE" dirty="0" smtClean="0">
                <a:effectLst>
                  <a:outerShdw blurRad="38100" dist="38100" dir="2700000" algn="tl">
                    <a:srgbClr val="000000">
                      <a:alpha val="43137"/>
                    </a:srgbClr>
                  </a:outerShdw>
                </a:effectLst>
              </a:rPr>
            </a:br>
            <a:endParaRPr lang="de-DE"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56792"/>
            <a:ext cx="8229600" cy="4539208"/>
          </a:xfrm>
        </p:spPr>
        <p:txBody>
          <a:bodyPr>
            <a:normAutofit lnSpcReduction="10000"/>
          </a:bodyPr>
          <a:lstStyle/>
          <a:p>
            <a:r>
              <a:rPr lang="de-CH" i="1" dirty="0" smtClean="0">
                <a:solidFill>
                  <a:srgbClr val="FFFF00"/>
                </a:solidFill>
                <a:effectLst>
                  <a:outerShdw blurRad="38100" dist="38100" dir="2700000" algn="tl">
                    <a:srgbClr val="000000">
                      <a:alpha val="43137"/>
                    </a:srgbClr>
                  </a:outerShdw>
                </a:effectLst>
              </a:rPr>
              <a:t>„Und er wird auch ihre Götter samt ihren gegossenen Bildern, samt ihren kostbaren Geräten, Silber und Gold, nach Ägypten </a:t>
            </a:r>
            <a:r>
              <a:rPr lang="de-CH" i="1" dirty="0" smtClean="0">
                <a:solidFill>
                  <a:srgbClr val="90FC24"/>
                </a:solidFill>
                <a:effectLst>
                  <a:outerShdw blurRad="38100" dist="38100" dir="2700000" algn="tl">
                    <a:srgbClr val="000000">
                      <a:alpha val="43137"/>
                    </a:srgbClr>
                  </a:outerShdw>
                </a:effectLst>
              </a:rPr>
              <a:t>in die Gefangenschaft führen</a:t>
            </a:r>
            <a:r>
              <a:rPr lang="de-CH" i="1" dirty="0" smtClean="0">
                <a:solidFill>
                  <a:srgbClr val="FFFF00"/>
                </a:solidFill>
                <a:effectLst>
                  <a:outerShdw blurRad="38100" dist="38100" dir="2700000" algn="tl">
                    <a:srgbClr val="000000">
                      <a:alpha val="43137"/>
                    </a:srgbClr>
                  </a:outerShdw>
                </a:effectLst>
              </a:rPr>
              <a:t>; und er wird </a:t>
            </a:r>
            <a:r>
              <a:rPr lang="de-CH" i="1" dirty="0" smtClean="0">
                <a:solidFill>
                  <a:srgbClr val="90FC24"/>
                </a:solidFill>
                <a:effectLst>
                  <a:outerShdw blurRad="38100" dist="38100" dir="2700000" algn="tl">
                    <a:srgbClr val="000000">
                      <a:alpha val="43137"/>
                    </a:srgbClr>
                  </a:outerShdw>
                </a:effectLst>
              </a:rPr>
              <a:t>jahrelang standhalten </a:t>
            </a:r>
            <a:r>
              <a:rPr lang="de-CH" i="1" dirty="0" smtClean="0">
                <a:solidFill>
                  <a:srgbClr val="FFFF00"/>
                </a:solidFill>
                <a:effectLst>
                  <a:outerShdw blurRad="38100" dist="38100" dir="2700000" algn="tl">
                    <a:srgbClr val="000000">
                      <a:alpha val="43137"/>
                    </a:srgbClr>
                  </a:outerShdw>
                </a:effectLst>
              </a:rPr>
              <a:t>vor dem König des Nordens“ </a:t>
            </a:r>
            <a:r>
              <a:rPr lang="de-CH" dirty="0" smtClean="0">
                <a:solidFill>
                  <a:srgbClr val="FFFF00"/>
                </a:solidFill>
                <a:effectLst>
                  <a:outerShdw blurRad="38100" dist="38100" dir="2700000" algn="tl">
                    <a:srgbClr val="000000">
                      <a:alpha val="43137"/>
                    </a:srgbClr>
                  </a:outerShdw>
                </a:effectLst>
              </a:rPr>
              <a:t>(11,8).</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Als in </a:t>
            </a:r>
            <a:r>
              <a:rPr lang="de-CH" dirty="0" err="1" smtClean="0">
                <a:effectLst>
                  <a:outerShdw blurRad="38100" dist="38100" dir="2700000" algn="tl">
                    <a:srgbClr val="000000">
                      <a:alpha val="43137"/>
                    </a:srgbClr>
                  </a:outerShdw>
                </a:effectLst>
              </a:rPr>
              <a:t>Kyrene</a:t>
            </a:r>
            <a:r>
              <a:rPr lang="de-CH" dirty="0" smtClean="0">
                <a:effectLst>
                  <a:outerShdw blurRad="38100" dist="38100" dir="2700000" algn="tl">
                    <a:srgbClr val="000000">
                      <a:alpha val="43137"/>
                    </a:srgbClr>
                  </a:outerShdw>
                </a:effectLst>
              </a:rPr>
              <a:t> ein Aufstand losbrach, </a:t>
            </a:r>
            <a:r>
              <a:rPr lang="de-CH" dirty="0" err="1" smtClean="0">
                <a:effectLst>
                  <a:outerShdw blurRad="38100" dist="38100" dir="2700000" algn="tl">
                    <a:srgbClr val="000000">
                      <a:alpha val="43137"/>
                    </a:srgbClr>
                  </a:outerShdw>
                </a:effectLst>
              </a:rPr>
              <a:t>mußte</a:t>
            </a:r>
            <a:r>
              <a:rPr lang="de-CH" dirty="0" smtClean="0">
                <a:effectLst>
                  <a:outerShdw blurRad="38100" dist="38100" dir="2700000" algn="tl">
                    <a:srgbClr val="000000">
                      <a:alpha val="43137"/>
                    </a:srgbClr>
                  </a:outerShdw>
                </a:effectLst>
              </a:rPr>
              <a:t>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III. nach Ägypten zurückkehren. Allerdings nahm er dabei eine riesige Beute mit sich: unermessliche Schätze, zahllose Heiligtümer und Götzenbilder, sowie auch viele Gefangene von hoher Stellung in Syrien. In der Folge ruhte der Kampf zwischen Syrien und Ägypten für einige Jahre.</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457200" y="404664"/>
            <a:ext cx="8229600" cy="1512168"/>
          </a:xfrm>
        </p:spPr>
        <p:txBody>
          <a:bodyPr>
            <a:normAutofit fontScale="90000"/>
          </a:bodyPr>
          <a:lstStyle/>
          <a:p>
            <a:r>
              <a:rPr lang="de-CH" dirty="0" smtClean="0">
                <a:solidFill>
                  <a:srgbClr val="FFC000"/>
                </a:solidFill>
              </a:rPr>
              <a:t/>
            </a:r>
            <a:br>
              <a:rPr lang="de-CH" dirty="0" smtClean="0">
                <a:solidFill>
                  <a:srgbClr val="FFC000"/>
                </a:solidFill>
              </a:rPr>
            </a:br>
            <a:r>
              <a:rPr lang="de-CH" dirty="0" smtClean="0">
                <a:solidFill>
                  <a:srgbClr val="FFC000"/>
                </a:solidFill>
                <a:effectLst>
                  <a:outerShdw blurRad="38100" dist="38100" dir="2700000" algn="tl">
                    <a:srgbClr val="000000">
                      <a:alpha val="43137"/>
                    </a:srgbClr>
                  </a:outerShdw>
                </a:effectLst>
              </a:rPr>
              <a:t>Ägyptens Kriegsbeute</a:t>
            </a:r>
            <a:r>
              <a:rPr lang="de-DE" dirty="0" smtClean="0">
                <a:solidFill>
                  <a:srgbClr val="FFC000"/>
                </a:solidFill>
                <a:effectLst>
                  <a:outerShdw blurRad="38100" dist="38100" dir="2700000" algn="tl">
                    <a:srgbClr val="000000">
                      <a:alpha val="43137"/>
                    </a:srgbClr>
                  </a:outerShdw>
                </a:effectLst>
              </a:rPr>
              <a:t/>
            </a:r>
            <a:br>
              <a:rPr lang="de-DE" dirty="0" smtClean="0">
                <a:solidFill>
                  <a:srgbClr val="FFC000"/>
                </a:solidFill>
                <a:effectLst>
                  <a:outerShdw blurRad="38100" dist="38100" dir="2700000" algn="tl">
                    <a:srgbClr val="000000">
                      <a:alpha val="43137"/>
                    </a:srgbClr>
                  </a:outerShdw>
                </a:effectLst>
              </a:rPr>
            </a:br>
            <a:endParaRPr lang="de-DE"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„Und dieser wird in das Reich des Königs des Südens </a:t>
            </a:r>
            <a:r>
              <a:rPr lang="de-CH" i="1" dirty="0" smtClean="0">
                <a:solidFill>
                  <a:srgbClr val="90FC24"/>
                </a:solidFill>
                <a:effectLst>
                  <a:outerShdw blurRad="38100" dist="38100" dir="2700000" algn="tl">
                    <a:srgbClr val="000000">
                      <a:alpha val="43137"/>
                    </a:srgbClr>
                  </a:outerShdw>
                </a:effectLst>
              </a:rPr>
              <a:t>kommen, aber </a:t>
            </a:r>
            <a:r>
              <a:rPr lang="de-CH" i="1" dirty="0" smtClean="0">
                <a:solidFill>
                  <a:srgbClr val="FFFF00"/>
                </a:solidFill>
                <a:effectLst>
                  <a:outerShdw blurRad="38100" dist="38100" dir="2700000" algn="tl">
                    <a:srgbClr val="000000">
                      <a:alpha val="43137"/>
                    </a:srgbClr>
                  </a:outerShdw>
                </a:effectLst>
              </a:rPr>
              <a:t>in sein Land zurückkehren“</a:t>
            </a:r>
            <a:r>
              <a:rPr lang="de-CH" dirty="0" smtClean="0">
                <a:solidFill>
                  <a:srgbClr val="FFFF00"/>
                </a:solidFill>
                <a:effectLst>
                  <a:outerShdw blurRad="38100" dist="38100" dir="2700000" algn="tl">
                    <a:srgbClr val="000000">
                      <a:alpha val="43137"/>
                    </a:srgbClr>
                  </a:outerShdw>
                </a:effectLst>
              </a:rPr>
              <a:t> (11,9).</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Um 242 v. Chr. holte Seleukus II. zu einem militärischen Gegenschlag aus. Jedoch hatte er dabei keinen Erfolg. Ägypten behauptete die Vorherrschaftsstellung.</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457200" y="152400"/>
            <a:ext cx="8229600" cy="1764432"/>
          </a:xfrm>
        </p:spPr>
        <p:txBody>
          <a:bodyPr>
            <a:normAutofit/>
          </a:bodyPr>
          <a:lstStyle/>
          <a:p>
            <a:r>
              <a:rPr lang="de-CH" dirty="0" smtClean="0">
                <a:solidFill>
                  <a:srgbClr val="FFC000"/>
                </a:solidFill>
                <a:effectLst>
                  <a:outerShdw blurRad="38100" dist="38100" dir="2700000" algn="tl">
                    <a:srgbClr val="000000">
                      <a:alpha val="43137"/>
                    </a:srgbClr>
                  </a:outerShdw>
                </a:effectLst>
              </a:rPr>
              <a:t>Syriens Gegenschlag</a:t>
            </a:r>
            <a:r>
              <a:rPr lang="de-DE" dirty="0" smtClean="0">
                <a:solidFill>
                  <a:srgbClr val="FFC000"/>
                </a:solidFill>
                <a:effectLst>
                  <a:outerShdw blurRad="38100" dist="38100" dir="2700000" algn="tl">
                    <a:srgbClr val="000000">
                      <a:alpha val="43137"/>
                    </a:srgbClr>
                  </a:outerShdw>
                </a:effectLst>
              </a:rPr>
              <a:t/>
            </a:r>
            <a:br>
              <a:rPr lang="de-DE" dirty="0" smtClean="0">
                <a:solidFill>
                  <a:srgbClr val="FFC000"/>
                </a:solidFill>
                <a:effectLst>
                  <a:outerShdw blurRad="38100" dist="38100" dir="2700000" algn="tl">
                    <a:srgbClr val="000000">
                      <a:alpha val="43137"/>
                    </a:srgbClr>
                  </a:outerShdw>
                </a:effectLst>
              </a:rPr>
            </a:br>
            <a:endParaRPr lang="de-DE" dirty="0">
              <a:solidFill>
                <a:srgbClr val="FFC000"/>
              </a:solidFill>
              <a:effectLst>
                <a:outerShdw blurRad="38100" dist="38100" dir="2700000" algn="tl">
                  <a:srgbClr val="000000">
                    <a:alpha val="43137"/>
                  </a:srgbClr>
                </a:outerShdw>
              </a:effectLst>
            </a:endParaRPr>
          </a:p>
        </p:txBody>
      </p:sp>
      <p:pic>
        <p:nvPicPr>
          <p:cNvPr id="4" name="Picture 12" descr="Nile_River_and_delta_from_orbit"/>
          <p:cNvPicPr>
            <a:picLocks noChangeAspect="1" noChangeArrowheads="1"/>
          </p:cNvPicPr>
          <p:nvPr/>
        </p:nvPicPr>
        <p:blipFill>
          <a:blip r:embed="rId2" cstate="print"/>
          <a:srcRect/>
          <a:stretch>
            <a:fillRect/>
          </a:stretch>
        </p:blipFill>
        <p:spPr>
          <a:xfrm>
            <a:off x="4644007" y="3933056"/>
            <a:ext cx="3298473" cy="2592288"/>
          </a:xfrm>
          <a:prstGeom prst="rect">
            <a:avLst/>
          </a:prstGeom>
          <a:noFill/>
        </p:spPr>
      </p:pic>
      <p:sp>
        <p:nvSpPr>
          <p:cNvPr id="5" name="Text Box 24"/>
          <p:cNvSpPr txBox="1">
            <a:spLocks noChangeArrowheads="1"/>
          </p:cNvSpPr>
          <p:nvPr/>
        </p:nvSpPr>
        <p:spPr bwMode="auto">
          <a:xfrm>
            <a:off x="7380312" y="6237312"/>
            <a:ext cx="519694" cy="246221"/>
          </a:xfrm>
          <a:prstGeom prst="rect">
            <a:avLst/>
          </a:prstGeom>
          <a:noFill/>
          <a:ln w="9525" algn="ctr">
            <a:noFill/>
            <a:miter lim="800000"/>
            <a:headEnd/>
            <a:tailEnd/>
          </a:ln>
        </p:spPr>
        <p:txBody>
          <a:bodyPr wrap="none">
            <a:spAutoFit/>
          </a:bodyPr>
          <a:lstStyle/>
          <a:p>
            <a:r>
              <a:rPr lang="de-CH" sz="1000" b="0" dirty="0"/>
              <a:t>NASA</a:t>
            </a:r>
            <a:endParaRPr lang="de-DE" sz="10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CH" i="1" dirty="0" smtClean="0">
                <a:solidFill>
                  <a:srgbClr val="FFFF00"/>
                </a:solidFill>
                <a:effectLst>
                  <a:outerShdw blurRad="38100" dist="38100" dir="2700000" algn="tl">
                    <a:srgbClr val="000000">
                      <a:alpha val="43137"/>
                    </a:srgbClr>
                  </a:outerShdw>
                </a:effectLst>
              </a:rPr>
              <a:t>„Aber </a:t>
            </a:r>
            <a:r>
              <a:rPr lang="de-CH" i="1" dirty="0" smtClean="0">
                <a:solidFill>
                  <a:srgbClr val="90FC24"/>
                </a:solidFill>
                <a:effectLst>
                  <a:outerShdw blurRad="38100" dist="38100" dir="2700000" algn="tl">
                    <a:srgbClr val="000000">
                      <a:alpha val="43137"/>
                    </a:srgbClr>
                  </a:outerShdw>
                </a:effectLst>
              </a:rPr>
              <a:t>seine Söhne </a:t>
            </a:r>
            <a:r>
              <a:rPr lang="de-CH" i="1" dirty="0" smtClean="0">
                <a:solidFill>
                  <a:srgbClr val="FFFF00"/>
                </a:solidFill>
                <a:effectLst>
                  <a:outerShdw blurRad="38100" dist="38100" dir="2700000" algn="tl">
                    <a:srgbClr val="000000">
                      <a:alpha val="43137"/>
                    </a:srgbClr>
                  </a:outerShdw>
                </a:effectLst>
              </a:rPr>
              <a:t>werden sich zum Krieg rüsten und eine Menge </a:t>
            </a:r>
            <a:r>
              <a:rPr lang="de-CH" i="1" dirty="0" smtClean="0">
                <a:solidFill>
                  <a:srgbClr val="90FC24"/>
                </a:solidFill>
                <a:effectLst>
                  <a:outerShdw blurRad="38100" dist="38100" dir="2700000" algn="tl">
                    <a:srgbClr val="000000">
                      <a:alpha val="43137"/>
                    </a:srgbClr>
                  </a:outerShdw>
                </a:effectLst>
              </a:rPr>
              <a:t>großer Heere zusammenbringen</a:t>
            </a:r>
            <a:r>
              <a:rPr lang="de-CH" i="1" dirty="0" smtClean="0">
                <a:solidFill>
                  <a:srgbClr val="FFFF00"/>
                </a:solidFill>
                <a:effectLst>
                  <a:outerShdw blurRad="38100" dist="38100" dir="2700000" algn="tl">
                    <a:srgbClr val="000000">
                      <a:alpha val="43137"/>
                    </a:srgbClr>
                  </a:outerShdw>
                </a:effectLst>
              </a:rPr>
              <a:t>; ...“ </a:t>
            </a:r>
            <a:r>
              <a:rPr lang="de-CH" dirty="0" smtClean="0">
                <a:solidFill>
                  <a:srgbClr val="FFFF00"/>
                </a:solidFill>
                <a:effectLst>
                  <a:outerShdw blurRad="38100" dist="38100" dir="2700000" algn="tl">
                    <a:srgbClr val="000000">
                      <a:alpha val="43137"/>
                    </a:srgbClr>
                  </a:outerShdw>
                </a:effectLst>
              </a:rPr>
              <a:t>(ll,l0a).</a:t>
            </a:r>
            <a:endParaRPr lang="de-DE" i="1" dirty="0" smtClean="0">
              <a:solidFill>
                <a:srgbClr val="FFFF00"/>
              </a:solidFill>
              <a:effectLst>
                <a:outerShdw blurRad="38100" dist="38100" dir="2700000" algn="tl">
                  <a:srgbClr val="000000">
                    <a:alpha val="43137"/>
                  </a:srgbClr>
                </a:outerShdw>
              </a:effectLst>
            </a:endParaRPr>
          </a:p>
          <a:p>
            <a:r>
              <a:rPr lang="de-CH" dirty="0" smtClean="0"/>
              <a:t>	</a:t>
            </a:r>
            <a:r>
              <a:rPr lang="de-CH" dirty="0" smtClean="0">
                <a:effectLst>
                  <a:outerShdw blurRad="38100" dist="38100" dir="2700000" algn="tl">
                    <a:srgbClr val="000000">
                      <a:alpha val="43137"/>
                    </a:srgbClr>
                  </a:outerShdw>
                </a:effectLst>
              </a:rPr>
              <a:t>Die beiden Söhne des </a:t>
            </a:r>
            <a:r>
              <a:rPr lang="de-CH" dirty="0" err="1" smtClean="0">
                <a:effectLst>
                  <a:outerShdw blurRad="38100" dist="38100" dir="2700000" algn="tl">
                    <a:srgbClr val="000000">
                      <a:alpha val="43137"/>
                    </a:srgbClr>
                  </a:outerShdw>
                </a:effectLst>
              </a:rPr>
              <a:t>Syrerkönigs</a:t>
            </a:r>
            <a:r>
              <a:rPr lang="de-CH" dirty="0" smtClean="0">
                <a:effectLst>
                  <a:outerShdw blurRad="38100" dist="38100" dir="2700000" algn="tl">
                    <a:srgbClr val="000000">
                      <a:alpha val="43137"/>
                    </a:srgbClr>
                  </a:outerShdw>
                </a:effectLst>
              </a:rPr>
              <a:t> Seleukus II., Seleukus III. und dessen Bruder Antiochus III., wollten den Kampf gegen Ägypten weiterführen. Dazu warben sie Massen von Söldnern an, um ein riesiges und kampftüchtiges Heer auf die Beine zu stellen.</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sz="3200" dirty="0" smtClean="0">
                <a:solidFill>
                  <a:srgbClr val="FFC000"/>
                </a:solidFill>
                <a:effectLst>
                  <a:outerShdw blurRad="38100" dist="38100" dir="2700000" algn="tl">
                    <a:srgbClr val="000000">
                      <a:alpha val="43137"/>
                    </a:srgbClr>
                  </a:outerShdw>
                </a:effectLst>
              </a:rPr>
              <a:t>Seleukus III. </a:t>
            </a:r>
            <a:r>
              <a:rPr lang="de-CH" sz="3200" dirty="0" err="1" smtClean="0">
                <a:solidFill>
                  <a:srgbClr val="FFC000"/>
                </a:solidFill>
                <a:effectLst>
                  <a:outerShdw blurRad="38100" dist="38100" dir="2700000" algn="tl">
                    <a:srgbClr val="000000">
                      <a:alpha val="43137"/>
                    </a:srgbClr>
                  </a:outerShdw>
                </a:effectLst>
              </a:rPr>
              <a:t>Soter</a:t>
            </a:r>
            <a:r>
              <a:rPr lang="de-CH" sz="3200" dirty="0" smtClean="0">
                <a:solidFill>
                  <a:srgbClr val="FFC000"/>
                </a:solidFill>
                <a:effectLst>
                  <a:outerShdw blurRad="38100" dist="38100" dir="2700000" algn="tl">
                    <a:srgbClr val="000000">
                      <a:alpha val="43137"/>
                    </a:srgbClr>
                  </a:outerShdw>
                </a:effectLst>
              </a:rPr>
              <a:t> (226–223 v. Chr.) und sein Bruder Antiochus III. der </a:t>
            </a:r>
            <a:r>
              <a:rPr lang="de-CH" sz="3200" dirty="0" err="1" smtClean="0">
                <a:solidFill>
                  <a:srgbClr val="FFC000"/>
                </a:solidFill>
                <a:effectLst>
                  <a:outerShdw blurRad="38100" dist="38100" dir="2700000" algn="tl">
                    <a:srgbClr val="000000">
                      <a:alpha val="43137"/>
                    </a:srgbClr>
                  </a:outerShdw>
                </a:effectLst>
              </a:rPr>
              <a:t>Große</a:t>
            </a:r>
            <a:r>
              <a:rPr lang="de-CH" sz="3200" dirty="0" smtClean="0">
                <a:solidFill>
                  <a:srgbClr val="FFC000"/>
                </a:solidFill>
                <a:effectLst>
                  <a:outerShdw blurRad="38100" dist="38100" dir="2700000" algn="tl">
                    <a:srgbClr val="000000">
                      <a:alpha val="43137"/>
                    </a:srgbClr>
                  </a:outerShdw>
                </a:effectLst>
              </a:rPr>
              <a:t> (222–187 v. Chr.)</a:t>
            </a:r>
            <a:endParaRPr lang="de-DE" sz="3200"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einer wird kommen </a:t>
            </a:r>
            <a:r>
              <a:rPr lang="de-CH" i="1" dirty="0" smtClean="0">
                <a:solidFill>
                  <a:srgbClr val="FFFF00"/>
                </a:solidFill>
                <a:effectLst>
                  <a:outerShdw blurRad="38100" dist="38100" dir="2700000" algn="tl">
                    <a:srgbClr val="000000">
                      <a:alpha val="43137"/>
                    </a:srgbClr>
                  </a:outerShdw>
                </a:effectLst>
              </a:rPr>
              <a:t>und überschwemmen und </a:t>
            </a:r>
            <a:r>
              <a:rPr lang="de-CH" i="1" dirty="0" smtClean="0">
                <a:solidFill>
                  <a:srgbClr val="90FC24"/>
                </a:solidFill>
                <a:effectLst>
                  <a:outerShdw blurRad="38100" dist="38100" dir="2700000" algn="tl">
                    <a:srgbClr val="000000">
                      <a:alpha val="43137"/>
                    </a:srgbClr>
                  </a:outerShdw>
                </a:effectLst>
              </a:rPr>
              <a:t>über die Grenze gehen</a:t>
            </a:r>
            <a:r>
              <a:rPr lang="de-CH" i="1" dirty="0" smtClean="0">
                <a:solidFill>
                  <a:srgbClr val="FFFF00"/>
                </a:solidFill>
                <a:effectLst>
                  <a:outerShdw blurRad="38100" dist="38100" dir="2700000" algn="tl">
                    <a:srgbClr val="000000">
                      <a:alpha val="43137"/>
                    </a:srgbClr>
                  </a:outerShdw>
                </a:effectLst>
              </a:rPr>
              <a:t>; und er wird </a:t>
            </a:r>
            <a:r>
              <a:rPr lang="de-CH" i="1" dirty="0" smtClean="0">
                <a:solidFill>
                  <a:srgbClr val="90FC24"/>
                </a:solidFill>
                <a:effectLst>
                  <a:outerShdw blurRad="38100" dist="38100" dir="2700000" algn="tl">
                    <a:srgbClr val="000000">
                      <a:alpha val="43137"/>
                    </a:srgbClr>
                  </a:outerShdw>
                </a:effectLst>
              </a:rPr>
              <a:t>wiederkommen</a:t>
            </a:r>
            <a:r>
              <a:rPr lang="de-CH" i="1" dirty="0" smtClean="0">
                <a:solidFill>
                  <a:srgbClr val="FFFF00"/>
                </a:solidFill>
                <a:effectLst>
                  <a:outerShdw blurRad="38100" dist="38100" dir="2700000" algn="tl">
                    <a:srgbClr val="000000">
                      <a:alpha val="43137"/>
                    </a:srgbClr>
                  </a:outerShdw>
                </a:effectLst>
              </a:rPr>
              <a:t> und Krieg führen </a:t>
            </a:r>
            <a:r>
              <a:rPr lang="de-CH" i="1" dirty="0" smtClean="0">
                <a:solidFill>
                  <a:srgbClr val="90FC24"/>
                </a:solidFill>
                <a:effectLst>
                  <a:outerShdw blurRad="38100" dist="38100" dir="2700000" algn="tl">
                    <a:srgbClr val="000000">
                      <a:alpha val="43137"/>
                    </a:srgbClr>
                  </a:outerShdw>
                </a:effectLst>
              </a:rPr>
              <a:t>bis zu seiner Festung</a:t>
            </a:r>
            <a:r>
              <a:rPr lang="de-CH" i="1" dirty="0" smtClean="0">
                <a:solidFill>
                  <a:srgbClr val="FFFF00"/>
                </a:solidFill>
                <a:effectLst>
                  <a:outerShdw blurRad="38100" dist="38100" dir="2700000" algn="tl">
                    <a:srgbClr val="000000">
                      <a:alpha val="43137"/>
                    </a:srgbClr>
                  </a:outerShdw>
                </a:effectLst>
              </a:rPr>
              <a:t>“ </a:t>
            </a:r>
            <a:r>
              <a:rPr lang="de-CH" dirty="0" smtClean="0">
                <a:solidFill>
                  <a:srgbClr val="FFFF00"/>
                </a:solidFill>
                <a:effectLst>
                  <a:outerShdw blurRad="38100" dist="38100" dir="2700000" algn="tl">
                    <a:srgbClr val="000000">
                      <a:alpha val="43137"/>
                    </a:srgbClr>
                  </a:outerShdw>
                </a:effectLst>
              </a:rPr>
              <a:t>(11,10b und c).</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In 11,10b ist plötzlich nur noch von einem der Söhne die Rede. Seleukus III. wurde nämlich um 223 v. Chr. mit Gift ermordet. So bezieht sich das Folgende nur noch auf Antiochus III. Um 221, 219 und 218 v. Chr. griff er dreimal Ägypten an und überschritt dabei die Grenze. Um 221 v. Chr. wurden seine Angriffe durch die ägyptischen Befestigungen im Libanon aufgefangen. Zwei Jahre später gelang es ihm jedoch, diesen Verteidigungsgürtel zu durchbrechen und dabei auch </a:t>
            </a:r>
            <a:r>
              <a:rPr lang="de-CH" dirty="0" err="1" smtClean="0">
                <a:effectLst>
                  <a:outerShdw blurRad="38100" dist="38100" dir="2700000" algn="tl">
                    <a:srgbClr val="000000">
                      <a:alpha val="43137"/>
                    </a:srgbClr>
                  </a:outerShdw>
                </a:effectLst>
              </a:rPr>
              <a:t>Tyrus</a:t>
            </a:r>
            <a:r>
              <a:rPr lang="de-CH" dirty="0" smtClean="0">
                <a:effectLst>
                  <a:outerShdw blurRad="38100" dist="38100" dir="2700000" algn="tl">
                    <a:srgbClr val="000000">
                      <a:alpha val="43137"/>
                    </a:srgbClr>
                  </a:outerShdw>
                </a:effectLst>
              </a:rPr>
              <a:t> und </a:t>
            </a:r>
            <a:r>
              <a:rPr lang="de-CH" dirty="0" err="1" smtClean="0">
                <a:effectLst>
                  <a:outerShdw blurRad="38100" dist="38100" dir="2700000" algn="tl">
                    <a:srgbClr val="000000">
                      <a:alpha val="43137"/>
                    </a:srgbClr>
                  </a:outerShdw>
                </a:effectLst>
              </a:rPr>
              <a:t>Akko</a:t>
            </a:r>
            <a:r>
              <a:rPr lang="de-CH" dirty="0" smtClean="0">
                <a:effectLst>
                  <a:outerShdw blurRad="38100" dist="38100" dir="2700000" algn="tl">
                    <a:srgbClr val="000000">
                      <a:alpha val="43137"/>
                    </a:srgbClr>
                  </a:outerShdw>
                </a:effectLst>
              </a:rPr>
              <a:t> einzunehmen. Dan 11,10c nimmt Bezug auf seine wiederholten Angriffe auf die </a:t>
            </a:r>
            <a:r>
              <a:rPr lang="de-CH" dirty="0" err="1" smtClean="0">
                <a:effectLst>
                  <a:outerShdw blurRad="38100" dist="38100" dir="2700000" algn="tl">
                    <a:srgbClr val="000000">
                      <a:alpha val="43137"/>
                    </a:srgbClr>
                  </a:outerShdw>
                </a:effectLst>
              </a:rPr>
              <a:t>Ägypterbefestigungen</a:t>
            </a:r>
            <a:r>
              <a:rPr lang="de-CH" dirty="0" smtClean="0">
                <a:effectLst>
                  <a:outerShdw blurRad="38100" dist="38100" dir="2700000" algn="tl">
                    <a:srgbClr val="000000">
                      <a:alpha val="43137"/>
                    </a:srgbClr>
                  </a:outerShdw>
                </a:effectLst>
              </a:rPr>
              <a:t> im Libanon.</a:t>
            </a:r>
            <a:endParaRPr lang="de-DE" i="1"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457200" y="188640"/>
            <a:ext cx="8229600" cy="1656184"/>
          </a:xfrm>
        </p:spPr>
        <p:txBody>
          <a:bodyPr>
            <a:normAutofit fontScale="90000"/>
          </a:bodyPr>
          <a:lstStyle/>
          <a:p>
            <a:r>
              <a:rPr lang="de-CH" dirty="0" smtClean="0">
                <a:solidFill>
                  <a:srgbClr val="FFC000"/>
                </a:solidFill>
              </a:rPr>
              <a:t/>
            </a:r>
            <a:br>
              <a:rPr lang="de-CH" dirty="0" smtClean="0">
                <a:solidFill>
                  <a:srgbClr val="FFC000"/>
                </a:solidFill>
              </a:rPr>
            </a:br>
            <a:r>
              <a:rPr lang="de-CH" dirty="0" smtClean="0">
                <a:solidFill>
                  <a:srgbClr val="FFC000"/>
                </a:solidFill>
                <a:effectLst>
                  <a:outerShdw blurRad="38100" dist="38100" dir="2700000" algn="tl">
                    <a:srgbClr val="000000">
                      <a:alpha val="43137"/>
                    </a:srgbClr>
                  </a:outerShdw>
                </a:effectLst>
              </a:rPr>
              <a:t>Syriens Erfolge</a:t>
            </a:r>
            <a:r>
              <a:rPr lang="de-DE" dirty="0" smtClean="0">
                <a:solidFill>
                  <a:srgbClr val="FFC000"/>
                </a:solidFill>
                <a:effectLst>
                  <a:outerShdw blurRad="38100" dist="38100" dir="2700000" algn="tl">
                    <a:srgbClr val="000000">
                      <a:alpha val="43137"/>
                    </a:srgbClr>
                  </a:outerShdw>
                </a:effectLst>
              </a:rPr>
              <a:t/>
            </a:r>
            <a:br>
              <a:rPr lang="de-DE" dirty="0" smtClean="0">
                <a:solidFill>
                  <a:srgbClr val="FFC000"/>
                </a:solidFill>
                <a:effectLst>
                  <a:outerShdw blurRad="38100" dist="38100" dir="2700000" algn="tl">
                    <a:srgbClr val="000000">
                      <a:alpha val="43137"/>
                    </a:srgbClr>
                  </a:outerShdw>
                </a:effectLst>
              </a:rPr>
            </a:br>
            <a:endParaRPr lang="de-DE"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85000" lnSpcReduction="20000"/>
          </a:bodyPr>
          <a:lstStyle/>
          <a:p>
            <a:r>
              <a:rPr lang="de-CH" dirty="0" smtClean="0">
                <a:effectLst>
                  <a:outerShdw blurRad="38100" dist="38100" dir="2700000" algn="tl">
                    <a:srgbClr val="000000">
                      <a:alpha val="43137"/>
                    </a:srgbClr>
                  </a:outerShdw>
                </a:effectLst>
              </a:rPr>
              <a:t>Als </a:t>
            </a:r>
            <a:r>
              <a:rPr lang="de-CH" dirty="0">
                <a:effectLst>
                  <a:outerShdw blurRad="38100" dist="38100" dir="2700000" algn="tl">
                    <a:srgbClr val="000000">
                      <a:alpha val="43137"/>
                    </a:srgbClr>
                  </a:outerShdw>
                </a:effectLst>
              </a:rPr>
              <a:t>Antiochus III. bei seiner dritten Offensive um 218 v. Chr. das Land Israel zum Teil eroberte, kam es zu einem besonderen Zornausbruch Ägyptens: Ptolemäus IV. Philopator</a:t>
            </a:r>
            <a:r>
              <a:rPr lang="de-CH" baseline="30000" dirty="0">
                <a:effectLst>
                  <a:outerShdw blurRad="38100" dist="38100" dir="2700000" algn="tl">
                    <a:srgbClr val="000000">
                      <a:alpha val="43137"/>
                    </a:srgbClr>
                  </a:outerShdw>
                </a:effectLst>
              </a:rPr>
              <a:t>165 </a:t>
            </a:r>
            <a:r>
              <a:rPr lang="de-CH" dirty="0">
                <a:effectLst>
                  <a:outerShdw blurRad="38100" dist="38100" dir="2700000" algn="tl">
                    <a:srgbClr val="000000">
                      <a:alpha val="43137"/>
                    </a:srgbClr>
                  </a:outerShdw>
                </a:effectLst>
              </a:rPr>
              <a:t>schlug zu und besiegte Antiochus III. um 217 v. Chr. in dem Entscheidungskampf von Raphia bei Gaza. Er verstand diesen Sieg aber nicht auszunutzen und ließ Antiochus III. einfach abziehen. Dies wurde in 11,11 und 12 vorausgesagt:</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der</a:t>
            </a:r>
            <a:r>
              <a:rPr lang="de-CH" i="1" dirty="0">
                <a:solidFill>
                  <a:srgbClr val="90FC24"/>
                </a:solidFill>
                <a:effectLst>
                  <a:outerShdw blurRad="38100" dist="38100" dir="2700000" algn="tl">
                    <a:srgbClr val="000000">
                      <a:alpha val="43137"/>
                    </a:srgbClr>
                  </a:outerShdw>
                </a:effectLst>
              </a:rPr>
              <a:t> König des Südens </a:t>
            </a:r>
            <a:r>
              <a:rPr lang="de-CH" dirty="0">
                <a:solidFill>
                  <a:srgbClr val="90FC24"/>
                </a:solidFill>
                <a:effectLst>
                  <a:outerShdw blurRad="38100" dist="38100" dir="2700000" algn="tl">
                    <a:srgbClr val="000000">
                      <a:alpha val="43137"/>
                    </a:srgbClr>
                  </a:outerShdw>
                </a:effectLst>
              </a:rPr>
              <a:t>(Ptolemäus IV.) </a:t>
            </a:r>
            <a:r>
              <a:rPr lang="de-CH" i="1" dirty="0">
                <a:solidFill>
                  <a:srgbClr val="FFFF00"/>
                </a:solidFill>
                <a:effectLst>
                  <a:outerShdw blurRad="38100" dist="38100" dir="2700000" algn="tl">
                    <a:srgbClr val="000000">
                      <a:alpha val="43137"/>
                    </a:srgbClr>
                  </a:outerShdw>
                </a:effectLst>
              </a:rPr>
              <a:t>wird sich erbittern und wird ausziehen und mit ihm, dem </a:t>
            </a:r>
            <a:r>
              <a:rPr lang="de-CH" i="1" dirty="0">
                <a:solidFill>
                  <a:srgbClr val="90FC24"/>
                </a:solidFill>
                <a:effectLst>
                  <a:outerShdw blurRad="38100" dist="38100" dir="2700000" algn="tl">
                    <a:srgbClr val="000000">
                      <a:alpha val="43137"/>
                    </a:srgbClr>
                  </a:outerShdw>
                </a:effectLst>
              </a:rPr>
              <a:t>König des Nordens </a:t>
            </a:r>
            <a:r>
              <a:rPr lang="de-CH" dirty="0">
                <a:solidFill>
                  <a:srgbClr val="90FC24"/>
                </a:solidFill>
                <a:effectLst>
                  <a:outerShdw blurRad="38100" dist="38100" dir="2700000" algn="tl">
                    <a:srgbClr val="000000">
                      <a:alpha val="43137"/>
                    </a:srgbClr>
                  </a:outerShdw>
                </a:effectLst>
              </a:rPr>
              <a:t>(Antiochus III.)</a:t>
            </a:r>
            <a:r>
              <a:rPr lang="de-CH" dirty="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streiten; und dieser </a:t>
            </a:r>
            <a:r>
              <a:rPr lang="de-CH" dirty="0">
                <a:solidFill>
                  <a:srgbClr val="FFFF00"/>
                </a:solidFill>
                <a:effectLst>
                  <a:outerShdw blurRad="38100" dist="38100" dir="2700000" algn="tl">
                    <a:srgbClr val="000000">
                      <a:alpha val="43137"/>
                    </a:srgbClr>
                  </a:outerShdw>
                </a:effectLst>
              </a:rPr>
              <a:t>(Antiochus III.) </a:t>
            </a:r>
            <a:r>
              <a:rPr lang="de-CH" i="1" dirty="0">
                <a:solidFill>
                  <a:srgbClr val="FFFF00"/>
                </a:solidFill>
                <a:effectLst>
                  <a:outerShdw blurRad="38100" dist="38100" dir="2700000" algn="tl">
                    <a:srgbClr val="000000">
                      <a:alpha val="43137"/>
                    </a:srgbClr>
                  </a:outerShdw>
                </a:effectLst>
              </a:rPr>
              <a:t>wird eine große Menge aufstellen, aber die Menge wird </a:t>
            </a:r>
            <a:r>
              <a:rPr lang="de-CH" i="1" dirty="0">
                <a:solidFill>
                  <a:srgbClr val="90FC24"/>
                </a:solidFill>
                <a:effectLst>
                  <a:outerShdw blurRad="38100" dist="38100" dir="2700000" algn="tl">
                    <a:srgbClr val="000000">
                      <a:alpha val="43137"/>
                    </a:srgbClr>
                  </a:outerShdw>
                </a:effectLst>
              </a:rPr>
              <a:t>in seine Hand </a:t>
            </a:r>
            <a:r>
              <a:rPr lang="de-CH" dirty="0">
                <a:solidFill>
                  <a:srgbClr val="90FC24"/>
                </a:solidFill>
                <a:effectLst>
                  <a:outerShdw blurRad="38100" dist="38100" dir="2700000" algn="tl">
                    <a:srgbClr val="000000">
                      <a:alpha val="43137"/>
                    </a:srgbClr>
                  </a:outerShdw>
                </a:effectLst>
              </a:rPr>
              <a:t>(in die Hand von Ptolemäus IV.) </a:t>
            </a:r>
            <a:r>
              <a:rPr lang="de-CH" i="1" dirty="0">
                <a:solidFill>
                  <a:srgbClr val="90FC24"/>
                </a:solidFill>
                <a:effectLst>
                  <a:outerShdw blurRad="38100" dist="38100" dir="2700000" algn="tl">
                    <a:srgbClr val="000000">
                      <a:alpha val="43137"/>
                    </a:srgbClr>
                  </a:outerShdw>
                </a:effectLst>
              </a:rPr>
              <a:t>gegeben</a:t>
            </a:r>
            <a:r>
              <a:rPr lang="de-CH" i="1" dirty="0">
                <a:solidFill>
                  <a:srgbClr val="FFFF00"/>
                </a:solidFill>
                <a:effectLst>
                  <a:outerShdw blurRad="38100" dist="38100" dir="2700000" algn="tl">
                    <a:srgbClr val="000000">
                      <a:alpha val="43137"/>
                    </a:srgbClr>
                  </a:outerShdw>
                </a:effectLst>
              </a:rPr>
              <a:t> werden. Und wie die Menge </a:t>
            </a:r>
            <a:r>
              <a:rPr lang="de-CH" dirty="0">
                <a:solidFill>
                  <a:srgbClr val="FFFF00"/>
                </a:solidFill>
                <a:effectLst>
                  <a:outerShdw blurRad="38100" dist="38100" dir="2700000" algn="tl">
                    <a:srgbClr val="000000">
                      <a:alpha val="43137"/>
                    </a:srgbClr>
                  </a:outerShdw>
                </a:effectLst>
              </a:rPr>
              <a:t>(die Truppen von Antiochus III.) </a:t>
            </a:r>
            <a:r>
              <a:rPr lang="de-CH" i="1" dirty="0">
                <a:solidFill>
                  <a:srgbClr val="FFFF00"/>
                </a:solidFill>
                <a:effectLst>
                  <a:outerShdw blurRad="38100" dist="38100" dir="2700000" algn="tl">
                    <a:srgbClr val="000000">
                      <a:alpha val="43137"/>
                    </a:srgbClr>
                  </a:outerShdw>
                </a:effectLst>
              </a:rPr>
              <a:t>aus dem Wege geräumt sein wird, wird sein Herz </a:t>
            </a:r>
            <a:r>
              <a:rPr lang="de-CH" dirty="0">
                <a:solidFill>
                  <a:srgbClr val="FFFF00"/>
                </a:solidFill>
                <a:effectLst>
                  <a:outerShdw blurRad="38100" dist="38100" dir="2700000" algn="tl">
                    <a:srgbClr val="000000">
                      <a:alpha val="43137"/>
                    </a:srgbClr>
                  </a:outerShdw>
                </a:effectLst>
              </a:rPr>
              <a:t>(das Herz von Ptolemäus IV.) </a:t>
            </a:r>
            <a:r>
              <a:rPr lang="de-CH" i="1" dirty="0">
                <a:solidFill>
                  <a:srgbClr val="FFFF00"/>
                </a:solidFill>
                <a:effectLst>
                  <a:outerShdw blurRad="38100" dist="38100" dir="2700000" algn="tl">
                    <a:srgbClr val="000000">
                      <a:alpha val="43137"/>
                    </a:srgbClr>
                  </a:outerShdw>
                </a:effectLst>
              </a:rPr>
              <a:t>sich erheben; und er </a:t>
            </a:r>
            <a:r>
              <a:rPr lang="de-CH" dirty="0">
                <a:solidFill>
                  <a:srgbClr val="FFFF00"/>
                </a:solidFill>
                <a:effectLst>
                  <a:outerShdw blurRad="38100" dist="38100" dir="2700000" algn="tl">
                    <a:srgbClr val="000000">
                      <a:alpha val="43137"/>
                    </a:srgbClr>
                  </a:outerShdw>
                </a:effectLst>
              </a:rPr>
              <a:t>(Ptolemäus IV.) </a:t>
            </a:r>
            <a:r>
              <a:rPr lang="de-CH" i="1" dirty="0">
                <a:solidFill>
                  <a:srgbClr val="FFFF00"/>
                </a:solidFill>
                <a:effectLst>
                  <a:outerShdw blurRad="38100" dist="38100" dir="2700000" algn="tl">
                    <a:srgbClr val="000000">
                      <a:alpha val="43137"/>
                    </a:srgbClr>
                  </a:outerShdw>
                </a:effectLst>
              </a:rPr>
              <a:t>wird Zehntausende niederwerfen, </a:t>
            </a:r>
            <a:r>
              <a:rPr lang="de-CH" i="1" dirty="0">
                <a:solidFill>
                  <a:srgbClr val="90FC24"/>
                </a:solidFill>
                <a:effectLst>
                  <a:outerShdw blurRad="38100" dist="38100" dir="2700000" algn="tl">
                    <a:srgbClr val="000000">
                      <a:alpha val="43137"/>
                    </a:srgbClr>
                  </a:outerShdw>
                </a:effectLst>
              </a:rPr>
              <a:t>aber nicht zu Macht kommen</a:t>
            </a:r>
            <a:r>
              <a:rPr lang="de-CH" i="1" dirty="0">
                <a:solidFill>
                  <a:srgbClr val="FFFF00"/>
                </a:solidFill>
                <a:effectLst>
                  <a:outerShdw blurRad="38100" dist="38100" dir="2700000" algn="tl">
                    <a:srgbClr val="000000">
                      <a:alpha val="43137"/>
                    </a:srgbClr>
                  </a:outerShdw>
                </a:effectLst>
              </a:rPr>
              <a:t>.“</a:t>
            </a:r>
            <a:endParaRPr lang="de-DE" dirty="0">
              <a:solidFill>
                <a:srgbClr val="FFFF00"/>
              </a:solidFill>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0" y="152400"/>
            <a:ext cx="9144000" cy="1219200"/>
          </a:xfrm>
        </p:spPr>
        <p:txBody>
          <a:bodyPr>
            <a:normAutofit fontScale="90000"/>
          </a:bodyPr>
          <a:lstStyle/>
          <a:p>
            <a:pPr algn="ctr"/>
            <a:r>
              <a:rPr lang="de-CH" dirty="0">
                <a:solidFill>
                  <a:srgbClr val="FFC000"/>
                </a:solidFill>
                <a:effectLst>
                  <a:outerShdw blurRad="38100" dist="38100" dir="2700000" algn="tl">
                    <a:srgbClr val="000000">
                      <a:alpha val="43137"/>
                    </a:srgbClr>
                  </a:outerShdw>
                </a:effectLst>
              </a:rPr>
              <a:t>Ptolemäus IV. </a:t>
            </a:r>
            <a:r>
              <a:rPr lang="de-CH" dirty="0" err="1">
                <a:solidFill>
                  <a:srgbClr val="FFC000"/>
                </a:solidFill>
                <a:effectLst>
                  <a:outerShdw blurRad="38100" dist="38100" dir="2700000" algn="tl">
                    <a:srgbClr val="000000">
                      <a:alpha val="43137"/>
                    </a:srgbClr>
                  </a:outerShdw>
                </a:effectLst>
              </a:rPr>
              <a:t>Philopator</a:t>
            </a:r>
            <a:r>
              <a:rPr lang="de-CH" dirty="0">
                <a:solidFill>
                  <a:srgbClr val="FFC000"/>
                </a:solidFill>
                <a:effectLst>
                  <a:outerShdw blurRad="38100" dist="38100" dir="2700000" algn="tl">
                    <a:srgbClr val="000000">
                      <a:alpha val="43137"/>
                    </a:srgbClr>
                  </a:outerShdw>
                </a:effectLst>
              </a:rPr>
              <a:t> (221–204 v. Chr</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6330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der König des Nordens wird </a:t>
            </a:r>
            <a:r>
              <a:rPr lang="de-CH" i="1" dirty="0">
                <a:solidFill>
                  <a:srgbClr val="90FC24"/>
                </a:solidFill>
                <a:effectLst>
                  <a:outerShdw blurRad="38100" dist="38100" dir="2700000" algn="tl">
                    <a:srgbClr val="000000">
                      <a:alpha val="43137"/>
                    </a:srgbClr>
                  </a:outerShdw>
                </a:effectLst>
              </a:rPr>
              <a:t>wiederkommen </a:t>
            </a:r>
            <a:r>
              <a:rPr lang="de-CH" i="1" dirty="0">
                <a:solidFill>
                  <a:srgbClr val="FFFF00"/>
                </a:solidFill>
                <a:effectLst>
                  <a:outerShdw blurRad="38100" dist="38100" dir="2700000" algn="tl">
                    <a:srgbClr val="000000">
                      <a:alpha val="43137"/>
                    </a:srgbClr>
                  </a:outerShdw>
                </a:effectLst>
              </a:rPr>
              <a:t>und eine Menge aufstellen, größer als die frühere; ja, </a:t>
            </a:r>
            <a:r>
              <a:rPr lang="de-CH" i="1" dirty="0">
                <a:solidFill>
                  <a:srgbClr val="90FC24"/>
                </a:solidFill>
                <a:effectLst>
                  <a:outerShdw blurRad="38100" dist="38100" dir="2700000" algn="tl">
                    <a:srgbClr val="000000">
                      <a:alpha val="43137"/>
                    </a:srgbClr>
                  </a:outerShdw>
                </a:effectLst>
              </a:rPr>
              <a:t>nach Verlauf der Zeiten von Jahren </a:t>
            </a:r>
            <a:r>
              <a:rPr lang="de-CH" i="1" dirty="0">
                <a:solidFill>
                  <a:srgbClr val="FFFF00"/>
                </a:solidFill>
                <a:effectLst>
                  <a:outerShdw blurRad="38100" dist="38100" dir="2700000" algn="tl">
                    <a:srgbClr val="000000">
                      <a:alpha val="43137"/>
                    </a:srgbClr>
                  </a:outerShdw>
                </a:effectLst>
              </a:rPr>
              <a:t>wird er </a:t>
            </a:r>
            <a:r>
              <a:rPr lang="de-CH" i="1" dirty="0">
                <a:solidFill>
                  <a:srgbClr val="90FC24"/>
                </a:solidFill>
                <a:effectLst>
                  <a:outerShdw blurRad="38100" dist="38100" dir="2700000" algn="tl">
                    <a:srgbClr val="000000">
                      <a:alpha val="43137"/>
                    </a:srgbClr>
                  </a:outerShdw>
                </a:effectLst>
              </a:rPr>
              <a:t>mit einem großen Heere</a:t>
            </a:r>
            <a:r>
              <a:rPr lang="de-CH" i="1" dirty="0">
                <a:solidFill>
                  <a:srgbClr val="FFFF00"/>
                </a:solidFill>
                <a:effectLst>
                  <a:outerShdw blurRad="38100" dist="38100" dir="2700000" algn="tl">
                    <a:srgbClr val="000000">
                      <a:alpha val="43137"/>
                    </a:srgbClr>
                  </a:outerShdw>
                </a:effectLst>
              </a:rPr>
              <a:t> und mit großer Ausrüstung kommen“ </a:t>
            </a:r>
            <a:r>
              <a:rPr lang="de-CH" dirty="0">
                <a:solidFill>
                  <a:srgbClr val="FFFF00"/>
                </a:solidFill>
                <a:effectLst>
                  <a:outerShdw blurRad="38100" dist="38100" dir="2700000" algn="tl">
                    <a:srgbClr val="000000">
                      <a:alpha val="43137"/>
                    </a:srgbClr>
                  </a:outerShdw>
                </a:effectLst>
              </a:rPr>
              <a:t>(11,13).</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204 v. Chr. starb Ptolemäus IV. Ihm folgte sein Sohn Ptolemäus V. Epiphanes</a:t>
            </a:r>
            <a:r>
              <a:rPr lang="de-CH" baseline="30000" dirty="0">
                <a:effectLst>
                  <a:outerShdw blurRad="38100" dist="38100" dir="2700000" algn="tl">
                    <a:srgbClr val="000000">
                      <a:alpha val="43137"/>
                    </a:srgbClr>
                  </a:outerShdw>
                </a:effectLst>
              </a:rPr>
              <a:t>166</a:t>
            </a:r>
            <a:r>
              <a:rPr lang="de-CH" dirty="0">
                <a:effectLst>
                  <a:outerShdw blurRad="38100" dist="38100" dir="2700000" algn="tl">
                    <a:srgbClr val="000000">
                      <a:alpha val="43137"/>
                    </a:srgbClr>
                  </a:outerShdw>
                </a:effectLst>
              </a:rPr>
              <a:t> als noch kleines Kind auf den Thron. Diese Situation wollte Antiochus III. ausnützen, um 16 Jahre nach seiner Niederlage in Raphia einen neuen Angriff gegen Ägypten zu starten.</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Syriens erneuter Angriff (201 v. Chr</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8632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in jenen Zeiten werden </a:t>
            </a:r>
            <a:r>
              <a:rPr lang="de-CH" i="1" dirty="0">
                <a:solidFill>
                  <a:srgbClr val="90FC24"/>
                </a:solidFill>
                <a:effectLst>
                  <a:outerShdw blurRad="38100" dist="38100" dir="2700000" algn="tl">
                    <a:srgbClr val="000000">
                      <a:alpha val="43137"/>
                    </a:srgbClr>
                  </a:outerShdw>
                </a:effectLst>
              </a:rPr>
              <a:t>viele aufstehen gegen </a:t>
            </a:r>
            <a:r>
              <a:rPr lang="de-CH" i="1" dirty="0">
                <a:solidFill>
                  <a:srgbClr val="FFFF00"/>
                </a:solidFill>
                <a:effectLst>
                  <a:outerShdw blurRad="38100" dist="38100" dir="2700000" algn="tl">
                    <a:srgbClr val="000000">
                      <a:alpha val="43137"/>
                    </a:srgbClr>
                  </a:outerShdw>
                </a:effectLst>
              </a:rPr>
              <a:t>den König des Südens; und </a:t>
            </a:r>
            <a:r>
              <a:rPr lang="de-CH" i="1" dirty="0">
                <a:solidFill>
                  <a:srgbClr val="90FC24"/>
                </a:solidFill>
                <a:effectLst>
                  <a:outerShdw blurRad="38100" dist="38100" dir="2700000" algn="tl">
                    <a:srgbClr val="000000">
                      <a:alpha val="43137"/>
                    </a:srgbClr>
                  </a:outerShdw>
                </a:effectLst>
              </a:rPr>
              <a:t>Gewalttätige deines Volkes </a:t>
            </a:r>
            <a:r>
              <a:rPr lang="de-CH" i="1" dirty="0">
                <a:solidFill>
                  <a:srgbClr val="FFFF00"/>
                </a:solidFill>
                <a:effectLst>
                  <a:outerShdw blurRad="38100" dist="38100" dir="2700000" algn="tl">
                    <a:srgbClr val="000000">
                      <a:alpha val="43137"/>
                    </a:srgbClr>
                  </a:outerShdw>
                </a:effectLst>
              </a:rPr>
              <a:t>werden sich erheben, um das Gesicht zu erfüllen, und </a:t>
            </a:r>
            <a:r>
              <a:rPr lang="de-CH" i="1" dirty="0">
                <a:solidFill>
                  <a:srgbClr val="90FC24"/>
                </a:solidFill>
                <a:effectLst>
                  <a:outerShdw blurRad="38100" dist="38100" dir="2700000" algn="tl">
                    <a:srgbClr val="000000">
                      <a:alpha val="43137"/>
                    </a:srgbClr>
                  </a:outerShdw>
                </a:effectLst>
              </a:rPr>
              <a:t>werden zu Fall kommen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(11,14).</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Der Zeitpunkt, den Antiochus III. wählte, um eine neue Offensive gegen Ägypten zu lancieren, war aus einem weiteren Grund für ihn sehr günstig: Das Ägyptische Reich war in diesem Moment durch innere Unruhen und Thronzwistigkeiten geschwächt. In Israel, das unter der Oberhoheit Ägyptens stand, machte ein Teil der Juden einen Bund mit Syrien gegen Ptolemäus V. Um 200 v. Chr. schlug Ägypten jedoch zurück: Unter dem Feldherrn </a:t>
            </a:r>
            <a:r>
              <a:rPr lang="de-CH" dirty="0" err="1">
                <a:effectLst>
                  <a:outerShdw blurRad="38100" dist="38100" dir="2700000" algn="tl">
                    <a:srgbClr val="000000">
                      <a:alpha val="43137"/>
                    </a:srgbClr>
                  </a:outerShdw>
                </a:effectLst>
              </a:rPr>
              <a:t>Skopas</a:t>
            </a:r>
            <a:r>
              <a:rPr lang="de-CH" dirty="0">
                <a:effectLst>
                  <a:outerShdw blurRad="38100" dist="38100" dir="2700000" algn="tl">
                    <a:srgbClr val="000000">
                      <a:alpha val="43137"/>
                    </a:srgbClr>
                  </a:outerShdw>
                </a:effectLst>
              </a:rPr>
              <a:t> attackierten sie die Syrer und rissen Israel wieder an sich zurück.</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fontScale="90000"/>
          </a:bodyPr>
          <a:lstStyle/>
          <a:p>
            <a:r>
              <a:rPr lang="fr-FR" dirty="0">
                <a:solidFill>
                  <a:srgbClr val="FFC000"/>
                </a:solidFill>
                <a:effectLst>
                  <a:outerShdw blurRad="38100" dist="38100" dir="2700000" algn="tl">
                    <a:srgbClr val="000000">
                      <a:alpha val="43137"/>
                    </a:srgbClr>
                  </a:outerShdw>
                </a:effectLst>
              </a:rPr>
              <a:t>Ptolemäus V. Epiphanes (204–181 v. Chr</a:t>
            </a:r>
            <a:r>
              <a:rPr lang="fr-FR"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48912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der </a:t>
            </a:r>
            <a:r>
              <a:rPr lang="de-CH" i="1" dirty="0">
                <a:solidFill>
                  <a:srgbClr val="90FC24"/>
                </a:solidFill>
                <a:effectLst>
                  <a:outerShdw blurRad="38100" dist="38100" dir="2700000" algn="tl">
                    <a:srgbClr val="000000">
                      <a:alpha val="43137"/>
                    </a:srgbClr>
                  </a:outerShdw>
                </a:effectLst>
              </a:rPr>
              <a:t>König des Nordens </a:t>
            </a:r>
            <a:r>
              <a:rPr lang="de-CH" i="1" dirty="0">
                <a:solidFill>
                  <a:srgbClr val="FFFF00"/>
                </a:solidFill>
                <a:effectLst>
                  <a:outerShdw blurRad="38100" dist="38100" dir="2700000" algn="tl">
                    <a:srgbClr val="000000">
                      <a:alpha val="43137"/>
                    </a:srgbClr>
                  </a:outerShdw>
                </a:effectLst>
              </a:rPr>
              <a:t>wird kommen und einen Wall aufwerfen und </a:t>
            </a:r>
            <a:r>
              <a:rPr lang="de-CH" i="1" dirty="0">
                <a:solidFill>
                  <a:srgbClr val="90FC24"/>
                </a:solidFill>
                <a:effectLst>
                  <a:outerShdw blurRad="38100" dist="38100" dir="2700000" algn="tl">
                    <a:srgbClr val="000000">
                      <a:alpha val="43137"/>
                    </a:srgbClr>
                  </a:outerShdw>
                </a:effectLst>
              </a:rPr>
              <a:t>eine befestigte Stadt einnehmen</a:t>
            </a:r>
            <a:r>
              <a:rPr lang="de-CH" i="1" dirty="0">
                <a:solidFill>
                  <a:srgbClr val="FFFF00"/>
                </a:solidFill>
                <a:effectLst>
                  <a:outerShdw blurRad="38100" dist="38100" dir="2700000" algn="tl">
                    <a:srgbClr val="000000">
                      <a:alpha val="43137"/>
                    </a:srgbClr>
                  </a:outerShdw>
                </a:effectLst>
              </a:rPr>
              <a:t>, und die Streitkräfte des Südens werden nicht standhalten; selbst </a:t>
            </a:r>
            <a:r>
              <a:rPr lang="de-CH" i="1" dirty="0">
                <a:solidFill>
                  <a:srgbClr val="90FC24"/>
                </a:solidFill>
                <a:effectLst>
                  <a:outerShdw blurRad="38100" dist="38100" dir="2700000" algn="tl">
                    <a:srgbClr val="000000">
                      <a:alpha val="43137"/>
                    </a:srgbClr>
                  </a:outerShdw>
                </a:effectLst>
              </a:rPr>
              <a:t>sein auserlesenes Volk wird keine Kraft haben</a:t>
            </a:r>
            <a:r>
              <a:rPr lang="de-CH" i="1" dirty="0">
                <a:solidFill>
                  <a:srgbClr val="FFFF00"/>
                </a:solidFill>
                <a:effectLst>
                  <a:outerShdw blurRad="38100" dist="38100" dir="2700000" algn="tl">
                    <a:srgbClr val="000000">
                      <a:alpha val="43137"/>
                    </a:srgbClr>
                  </a:outerShdw>
                </a:effectLst>
              </a:rPr>
              <a:t>, um standzuhalten“ </a:t>
            </a:r>
            <a:r>
              <a:rPr lang="de-CH" dirty="0">
                <a:solidFill>
                  <a:srgbClr val="FFFF00"/>
                </a:solidFill>
                <a:effectLst>
                  <a:outerShdw blurRad="38100" dist="38100" dir="2700000" algn="tl">
                    <a:srgbClr val="000000">
                      <a:alpha val="43137"/>
                    </a:srgbClr>
                  </a:outerShdw>
                </a:effectLst>
              </a:rPr>
              <a:t>(11,15).</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Antiochus III. griff jedoch von neuem an. Um 198 v. Chr. schlug er die ägyptische Armee, die wiederum von </a:t>
            </a:r>
            <a:r>
              <a:rPr lang="de-CH" dirty="0" err="1">
                <a:effectLst>
                  <a:outerShdw blurRad="38100" dist="38100" dir="2700000" algn="tl">
                    <a:srgbClr val="000000">
                      <a:alpha val="43137"/>
                    </a:srgbClr>
                  </a:outerShdw>
                </a:effectLst>
              </a:rPr>
              <a:t>Skopas</a:t>
            </a:r>
            <a:r>
              <a:rPr lang="de-CH" dirty="0">
                <a:effectLst>
                  <a:outerShdw blurRad="38100" dist="38100" dir="2700000" algn="tl">
                    <a:srgbClr val="000000">
                      <a:alpha val="43137"/>
                    </a:srgbClr>
                  </a:outerShdw>
                </a:effectLst>
              </a:rPr>
              <a:t> angeführt wurde, an der Jordanquelle bei </a:t>
            </a:r>
            <a:r>
              <a:rPr lang="de-CH" dirty="0" err="1">
                <a:effectLst>
                  <a:outerShdw blurRad="38100" dist="38100" dir="2700000" algn="tl">
                    <a:srgbClr val="000000">
                      <a:alpha val="43137"/>
                    </a:srgbClr>
                  </a:outerShdw>
                </a:effectLst>
              </a:rPr>
              <a:t>Banyas</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Skopas</a:t>
            </a:r>
            <a:r>
              <a:rPr lang="de-CH" dirty="0">
                <a:effectLst>
                  <a:outerShdw blurRad="38100" dist="38100" dir="2700000" algn="tl">
                    <a:srgbClr val="000000">
                      <a:alpha val="43137"/>
                    </a:srgbClr>
                  </a:outerShdw>
                </a:effectLst>
              </a:rPr>
              <a:t> floh darauf nach Sidon. Antiochus III. folgte ihm dorthin und nahm die Stadt nach einer Belagerung ein.</a:t>
            </a:r>
            <a:endParaRPr lang="de-DE" i="1"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Der Versuch der drei ägyptischen Führer </a:t>
            </a:r>
            <a:r>
              <a:rPr lang="de-CH" dirty="0" err="1">
                <a:effectLst>
                  <a:outerShdw blurRad="38100" dist="38100" dir="2700000" algn="tl">
                    <a:srgbClr val="000000">
                      <a:alpha val="43137"/>
                    </a:srgbClr>
                  </a:outerShdw>
                </a:effectLst>
              </a:rPr>
              <a:t>Eropas</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Menakles</a:t>
            </a:r>
            <a:r>
              <a:rPr lang="de-CH" dirty="0">
                <a:effectLst>
                  <a:outerShdw blurRad="38100" dist="38100" dir="2700000" algn="tl">
                    <a:srgbClr val="000000">
                      <a:alpha val="43137"/>
                    </a:srgbClr>
                  </a:outerShdw>
                </a:effectLst>
              </a:rPr>
              <a:t> und </a:t>
            </a:r>
            <a:r>
              <a:rPr lang="de-CH" dirty="0" err="1">
                <a:effectLst>
                  <a:outerShdw blurRad="38100" dist="38100" dir="2700000" algn="tl">
                    <a:srgbClr val="000000">
                      <a:alpha val="43137"/>
                    </a:srgbClr>
                  </a:outerShdw>
                </a:effectLst>
              </a:rPr>
              <a:t>Damoyenus</a:t>
            </a:r>
            <a:r>
              <a:rPr lang="de-CH" dirty="0">
                <a:effectLst>
                  <a:outerShdw blurRad="38100" dist="38100" dir="2700000" algn="tl">
                    <a:srgbClr val="000000">
                      <a:alpha val="43137"/>
                    </a:srgbClr>
                  </a:outerShdw>
                </a:effectLst>
              </a:rPr>
              <a:t>, den Feldherrn </a:t>
            </a:r>
            <a:r>
              <a:rPr lang="de-CH" dirty="0" err="1">
                <a:effectLst>
                  <a:outerShdw blurRad="38100" dist="38100" dir="2700000" algn="tl">
                    <a:srgbClr val="000000">
                      <a:alpha val="43137"/>
                    </a:srgbClr>
                  </a:outerShdw>
                </a:effectLst>
              </a:rPr>
              <a:t>Skopas</a:t>
            </a:r>
            <a:r>
              <a:rPr lang="de-CH" dirty="0">
                <a:effectLst>
                  <a:outerShdw blurRad="38100" dist="38100" dir="2700000" algn="tl">
                    <a:srgbClr val="000000">
                      <a:alpha val="43137"/>
                    </a:srgbClr>
                  </a:outerShdw>
                </a:effectLst>
              </a:rPr>
              <a:t> in Sidon zu befreien, war ein Fehlschlag. Antiochus III. trieb alle ägyptischen Streitkräfte in ihr Land zurück!</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Syriens </a:t>
            </a:r>
            <a:r>
              <a:rPr lang="de-CH" dirty="0" smtClean="0">
                <a:solidFill>
                  <a:srgbClr val="FFC000"/>
                </a:solidFill>
                <a:effectLst>
                  <a:outerShdw blurRad="38100" dist="38100" dir="2700000" algn="tl">
                    <a:srgbClr val="000000">
                      <a:alpha val="43137"/>
                    </a:srgbClr>
                  </a:outerShdw>
                </a:effectLst>
              </a:rPr>
              <a:t>Kriegserfolge</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2537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a:t>
            </a:r>
            <a:r>
              <a:rPr lang="de-CH" i="1" dirty="0">
                <a:solidFill>
                  <a:srgbClr val="90FC24"/>
                </a:solidFill>
                <a:effectLst>
                  <a:outerShdw blurRad="38100" dist="38100" dir="2700000" algn="tl">
                    <a:srgbClr val="000000">
                      <a:alpha val="43137"/>
                    </a:srgbClr>
                  </a:outerShdw>
                </a:effectLst>
              </a:rPr>
              <a:t>der, welcher </a:t>
            </a:r>
            <a:r>
              <a:rPr lang="de-CH" i="1" dirty="0">
                <a:solidFill>
                  <a:srgbClr val="FFFF00"/>
                </a:solidFill>
                <a:effectLst>
                  <a:outerShdw blurRad="38100" dist="38100" dir="2700000" algn="tl">
                    <a:srgbClr val="000000">
                      <a:alpha val="43137"/>
                    </a:srgbClr>
                  </a:outerShdw>
                </a:effectLst>
              </a:rPr>
              <a:t>gegen ihn </a:t>
            </a:r>
            <a:r>
              <a:rPr lang="de-CH" dirty="0">
                <a:solidFill>
                  <a:srgbClr val="FFFF00"/>
                </a:solidFill>
                <a:effectLst>
                  <a:outerShdw blurRad="38100" dist="38100" dir="2700000" algn="tl">
                    <a:srgbClr val="000000">
                      <a:alpha val="43137"/>
                    </a:srgbClr>
                  </a:outerShdw>
                </a:effectLst>
              </a:rPr>
              <a:t>(den König des Südens) </a:t>
            </a:r>
            <a:r>
              <a:rPr lang="de-CH" i="1" dirty="0">
                <a:solidFill>
                  <a:srgbClr val="FFFF00"/>
                </a:solidFill>
                <a:effectLst>
                  <a:outerShdw blurRad="38100" dist="38100" dir="2700000" algn="tl">
                    <a:srgbClr val="000000">
                      <a:alpha val="43137"/>
                    </a:srgbClr>
                  </a:outerShdw>
                </a:effectLst>
              </a:rPr>
              <a:t>gekommen ist, wird nach seinem Gutdünken handeln, und </a:t>
            </a:r>
            <a:r>
              <a:rPr lang="de-CH" i="1" dirty="0">
                <a:solidFill>
                  <a:srgbClr val="90FC24"/>
                </a:solidFill>
                <a:effectLst>
                  <a:outerShdw blurRad="38100" dist="38100" dir="2700000" algn="tl">
                    <a:srgbClr val="000000">
                      <a:alpha val="43137"/>
                    </a:srgbClr>
                  </a:outerShdw>
                </a:effectLst>
              </a:rPr>
              <a:t>niemand wird vor ihm bestehen</a:t>
            </a:r>
            <a:r>
              <a:rPr lang="de-CH" i="1" dirty="0">
                <a:solidFill>
                  <a:srgbClr val="FFFF00"/>
                </a:solidFill>
                <a:effectLst>
                  <a:outerShdw blurRad="38100" dist="38100" dir="2700000" algn="tl">
                    <a:srgbClr val="000000">
                      <a:alpha val="43137"/>
                    </a:srgbClr>
                  </a:outerShdw>
                </a:effectLst>
              </a:rPr>
              <a:t>; und er wird seinen </a:t>
            </a:r>
            <a:r>
              <a:rPr lang="de-CH" i="1" dirty="0">
                <a:solidFill>
                  <a:srgbClr val="90FC24"/>
                </a:solidFill>
                <a:effectLst>
                  <a:outerShdw blurRad="38100" dist="38100" dir="2700000" algn="tl">
                    <a:srgbClr val="000000">
                      <a:alpha val="43137"/>
                    </a:srgbClr>
                  </a:outerShdw>
                </a:effectLst>
              </a:rPr>
              <a:t>Stand nehmen im Lande der Zierde</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Vertilgung </a:t>
            </a:r>
            <a:r>
              <a:rPr lang="de-CH" i="1" dirty="0">
                <a:solidFill>
                  <a:srgbClr val="FFFF00"/>
                </a:solidFill>
                <a:effectLst>
                  <a:outerShdw blurRad="38100" dist="38100" dir="2700000" algn="tl">
                    <a:srgbClr val="000000">
                      <a:alpha val="43137"/>
                    </a:srgbClr>
                  </a:outerShdw>
                </a:effectLst>
              </a:rPr>
              <a:t>wird in seiner Hand sein“ </a:t>
            </a:r>
            <a:r>
              <a:rPr lang="de-CH" dirty="0">
                <a:solidFill>
                  <a:srgbClr val="FFFF00"/>
                </a:solidFill>
                <a:effectLst>
                  <a:outerShdw blurRad="38100" dist="38100" dir="2700000" algn="tl">
                    <a:srgbClr val="000000">
                      <a:alpha val="43137"/>
                    </a:srgbClr>
                  </a:outerShdw>
                </a:effectLst>
              </a:rPr>
              <a:t>(11,16).</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In dieser Zeit unterwarf sich Antiochus III. ganz Israel </a:t>
            </a:r>
            <a:r>
              <a:rPr lang="de-CH" i="1" dirty="0">
                <a:effectLst>
                  <a:outerShdw blurRad="38100" dist="38100" dir="2700000" algn="tl">
                    <a:srgbClr val="000000">
                      <a:alpha val="43137"/>
                    </a:srgbClr>
                  </a:outerShdw>
                </a:effectLst>
              </a:rPr>
              <a:t>(„das Land der Zierde“, </a:t>
            </a:r>
            <a:r>
              <a:rPr lang="de-CH" dirty="0">
                <a:effectLst>
                  <a:outerShdw blurRad="38100" dist="38100" dir="2700000" algn="tl">
                    <a:srgbClr val="000000">
                      <a:alpha val="43137"/>
                    </a:srgbClr>
                  </a:outerShdw>
                </a:effectLst>
              </a:rPr>
              <a:t>vgl. 8,9), </a:t>
            </a:r>
            <a:r>
              <a:rPr lang="de-CH" dirty="0" err="1">
                <a:effectLst>
                  <a:outerShdw blurRad="38100" dist="38100" dir="2700000" algn="tl">
                    <a:srgbClr val="000000">
                      <a:alpha val="43137"/>
                    </a:srgbClr>
                  </a:outerShdw>
                </a:effectLst>
              </a:rPr>
              <a:t>Kölesyrien</a:t>
            </a:r>
            <a:r>
              <a:rPr lang="de-CH" dirty="0">
                <a:effectLst>
                  <a:outerShdw blurRad="38100" dist="38100" dir="2700000" algn="tl">
                    <a:srgbClr val="000000">
                      <a:alpha val="43137"/>
                    </a:srgbClr>
                  </a:outerShdw>
                </a:effectLst>
              </a:rPr>
              <a:t> und Phönizien. Damit endete für Israel das „Ägyptische Jahrhundert“. Bis zum Jahr 143 v. Chr. kamen die Juden von da an unter syrische Vorherrschaft. In den eroberten Gebieten schaltete Antiochus III. alle Gegner aus.</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fontScale="90000"/>
          </a:bodyPr>
          <a:lstStyle/>
          <a:p>
            <a:r>
              <a:rPr lang="de-CH" dirty="0">
                <a:solidFill>
                  <a:srgbClr val="FFC000"/>
                </a:solidFill>
                <a:effectLst>
                  <a:outerShdw blurRad="38100" dist="38100" dir="2700000" algn="tl">
                    <a:srgbClr val="000000">
                      <a:alpha val="43137"/>
                    </a:srgbClr>
                  </a:outerShdw>
                </a:effectLst>
              </a:rPr>
              <a:t>Israel unter syrischer </a:t>
            </a:r>
            <a:r>
              <a:rPr lang="de-CH" dirty="0" smtClean="0">
                <a:solidFill>
                  <a:srgbClr val="FFC000"/>
                </a:solidFill>
                <a:effectLst>
                  <a:outerShdw blurRad="38100" dist="38100" dir="2700000" algn="tl">
                    <a:srgbClr val="000000">
                      <a:alpha val="43137"/>
                    </a:srgbClr>
                  </a:outerShdw>
                </a:effectLst>
              </a:rPr>
              <a:t>Fremdherrschaft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5018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1763688" y="620688"/>
            <a:ext cx="556319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de-DE"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Das Buch Daniel</a:t>
            </a:r>
            <a:endParaRPr lang="de-DE"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hteck 5"/>
          <p:cNvSpPr/>
          <p:nvPr/>
        </p:nvSpPr>
        <p:spPr>
          <a:xfrm>
            <a:off x="2211188" y="4365104"/>
            <a:ext cx="4886018"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de-DE"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Die Prophetie </a:t>
            </a:r>
          </a:p>
          <a:p>
            <a:pPr algn="ctr"/>
            <a:r>
              <a:rPr lang="de-DE"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 Kapitel 11</a:t>
            </a:r>
            <a:endParaRPr lang="de-DE"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Picture 2" descr="C:\Users\Roger\Pictures\PictureProject\0010\DSCN8326.JPG"/>
          <p:cNvPicPr>
            <a:picLocks noChangeAspect="1" noChangeArrowheads="1"/>
          </p:cNvPicPr>
          <p:nvPr/>
        </p:nvPicPr>
        <p:blipFill>
          <a:blip r:embed="rId2" cstate="print"/>
          <a:srcRect/>
          <a:stretch>
            <a:fillRect/>
          </a:stretch>
        </p:blipFill>
        <p:spPr bwMode="auto">
          <a:xfrm>
            <a:off x="3059832" y="1844824"/>
            <a:ext cx="3170635" cy="2376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er wird sein Angesicht darauf richten, mit der Macht seines ganzen Reiches zu kommen; indem er einen </a:t>
            </a:r>
            <a:r>
              <a:rPr lang="de-CH" i="1" dirty="0">
                <a:solidFill>
                  <a:srgbClr val="90FC24"/>
                </a:solidFill>
                <a:effectLst>
                  <a:outerShdw blurRad="38100" dist="38100" dir="2700000" algn="tl">
                    <a:srgbClr val="000000">
                      <a:alpha val="43137"/>
                    </a:srgbClr>
                  </a:outerShdw>
                </a:effectLst>
              </a:rPr>
              <a:t>Ausgleich</a:t>
            </a:r>
            <a:r>
              <a:rPr lang="de-CH" i="1" dirty="0">
                <a:solidFill>
                  <a:srgbClr val="FFFF00"/>
                </a:solidFill>
                <a:effectLst>
                  <a:outerShdw blurRad="38100" dist="38100" dir="2700000" algn="tl">
                    <a:srgbClr val="000000">
                      <a:alpha val="43137"/>
                    </a:srgbClr>
                  </a:outerShdw>
                </a:effectLst>
              </a:rPr>
              <a:t> im Sinn hat, und er wird ihn bewirken; und er wird </a:t>
            </a:r>
            <a:r>
              <a:rPr lang="de-CH" i="1" dirty="0">
                <a:solidFill>
                  <a:srgbClr val="90FC24"/>
                </a:solidFill>
                <a:effectLst>
                  <a:outerShdw blurRad="38100" dist="38100" dir="2700000" algn="tl">
                    <a:srgbClr val="000000">
                      <a:alpha val="43137"/>
                    </a:srgbClr>
                  </a:outerShdw>
                </a:effectLst>
              </a:rPr>
              <a:t>ihm eine Tochter </a:t>
            </a:r>
            <a:r>
              <a:rPr lang="de-CH" i="1" dirty="0">
                <a:solidFill>
                  <a:srgbClr val="FFFF00"/>
                </a:solidFill>
                <a:effectLst>
                  <a:outerShdw blurRad="38100" dist="38100" dir="2700000" algn="tl">
                    <a:srgbClr val="000000">
                      <a:alpha val="43137"/>
                    </a:srgbClr>
                  </a:outerShdw>
                </a:effectLst>
              </a:rPr>
              <a:t>von den Frauen </a:t>
            </a:r>
            <a:r>
              <a:rPr lang="de-CH" i="1" dirty="0">
                <a:solidFill>
                  <a:srgbClr val="90FC24"/>
                </a:solidFill>
                <a:effectLst>
                  <a:outerShdw blurRad="38100" dist="38100" dir="2700000" algn="tl">
                    <a:srgbClr val="000000">
                      <a:alpha val="43137"/>
                    </a:srgbClr>
                  </a:outerShdw>
                </a:effectLst>
              </a:rPr>
              <a:t>geben</a:t>
            </a:r>
            <a:r>
              <a:rPr lang="de-CH" i="1" dirty="0">
                <a:solidFill>
                  <a:srgbClr val="FFFF00"/>
                </a:solidFill>
                <a:effectLst>
                  <a:outerShdw blurRad="38100" dist="38100" dir="2700000" algn="tl">
                    <a:srgbClr val="000000">
                      <a:alpha val="43137"/>
                    </a:srgbClr>
                  </a:outerShdw>
                </a:effectLst>
              </a:rPr>
              <a:t>, zu ihrem Verderben; und sie wird nicht standhalten und wird </a:t>
            </a:r>
            <a:r>
              <a:rPr lang="de-CH" i="1" dirty="0">
                <a:solidFill>
                  <a:srgbClr val="90FC24"/>
                </a:solidFill>
                <a:effectLst>
                  <a:outerShdw blurRad="38100" dist="38100" dir="2700000" algn="tl">
                    <a:srgbClr val="000000">
                      <a:alpha val="43137"/>
                    </a:srgbClr>
                  </a:outerShdw>
                </a:effectLst>
              </a:rPr>
              <a:t>nichts für ihn sein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(11,17).</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ca. 194 v. Chr. versuchte Antiochus III. über eine Heirat, syrischen Einfluss auf Ägypten ausüben zu können. So gab er Ptolemäus V. seine Tochter Kleopatra zur Frau. Antiochus III. versprach dabei, ihr </a:t>
            </a:r>
            <a:r>
              <a:rPr lang="de-CH" dirty="0" err="1">
                <a:effectLst>
                  <a:outerShdw blurRad="38100" dist="38100" dir="2700000" algn="tl">
                    <a:srgbClr val="000000">
                      <a:alpha val="43137"/>
                    </a:srgbClr>
                  </a:outerShdw>
                </a:effectLst>
              </a:rPr>
              <a:t>Kölesyrien</a:t>
            </a:r>
            <a:r>
              <a:rPr lang="de-CH" dirty="0">
                <a:effectLst>
                  <a:outerShdw blurRad="38100" dist="38100" dir="2700000" algn="tl">
                    <a:srgbClr val="000000">
                      <a:alpha val="43137"/>
                    </a:srgbClr>
                  </a:outerShdw>
                </a:effectLst>
              </a:rPr>
              <a:t>, Phönizien und Israel als Mitgift zu geben. Doch der weitere Verlauf der Geschichte brachte die Machtpläne des </a:t>
            </a:r>
            <a:r>
              <a:rPr lang="de-CH" dirty="0" err="1">
                <a:effectLst>
                  <a:outerShdw blurRad="38100" dist="38100" dir="2700000" algn="tl">
                    <a:srgbClr val="000000">
                      <a:alpha val="43137"/>
                    </a:srgbClr>
                  </a:outerShdw>
                </a:effectLst>
              </a:rPr>
              <a:t>Syrerkönigs</a:t>
            </a:r>
            <a:r>
              <a:rPr lang="de-CH" dirty="0">
                <a:effectLst>
                  <a:outerShdw blurRad="38100" dist="38100" dir="2700000" algn="tl">
                    <a:srgbClr val="000000">
                      <a:alpha val="43137"/>
                    </a:srgbClr>
                  </a:outerShdw>
                </a:effectLst>
              </a:rPr>
              <a:t> Antiochus III. zum Scheitern. Zudem ergriff Kleopatra nach der Heirat sogleich Partei für ihren Ehegatten.</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Verheiratung mit </a:t>
            </a:r>
            <a:r>
              <a:rPr lang="de-CH" dirty="0" smtClean="0">
                <a:solidFill>
                  <a:srgbClr val="FFC000"/>
                </a:solidFill>
                <a:effectLst>
                  <a:outerShdw blurRad="38100" dist="38100" dir="2700000" algn="tl">
                    <a:srgbClr val="000000">
                      <a:alpha val="43137"/>
                    </a:srgbClr>
                  </a:outerShdw>
                </a:effectLst>
              </a:rPr>
              <a:t>Kleopatra</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67565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er wird sein Angesicht </a:t>
            </a:r>
            <a:r>
              <a:rPr lang="de-CH" i="1" dirty="0">
                <a:solidFill>
                  <a:srgbClr val="90FC24"/>
                </a:solidFill>
                <a:effectLst>
                  <a:outerShdw blurRad="38100" dist="38100" dir="2700000" algn="tl">
                    <a:srgbClr val="000000">
                      <a:alpha val="43137"/>
                    </a:srgbClr>
                  </a:outerShdw>
                </a:effectLst>
              </a:rPr>
              <a:t>nach den Inseln </a:t>
            </a:r>
            <a:r>
              <a:rPr lang="de-CH" i="1" dirty="0" smtClean="0">
                <a:solidFill>
                  <a:srgbClr val="90FC24"/>
                </a:solidFill>
                <a:effectLst>
                  <a:outerShdw blurRad="38100" dist="38100" dir="2700000" algn="tl">
                    <a:srgbClr val="000000">
                      <a:alpha val="43137"/>
                    </a:srgbClr>
                  </a:outerShdw>
                </a:effectLst>
              </a:rPr>
              <a:t>(</a:t>
            </a:r>
            <a:r>
              <a:rPr lang="de-CH" i="1" dirty="0" err="1" smtClean="0">
                <a:solidFill>
                  <a:srgbClr val="90FC24"/>
                </a:solidFill>
                <a:effectLst>
                  <a:outerShdw blurRad="38100" dist="38100" dir="2700000" algn="tl">
                    <a:srgbClr val="000000">
                      <a:alpha val="43137"/>
                    </a:srgbClr>
                  </a:outerShdw>
                </a:effectLst>
              </a:rPr>
              <a:t>hebr.</a:t>
            </a:r>
            <a:r>
              <a:rPr lang="de-CH" i="1" dirty="0" smtClean="0">
                <a:solidFill>
                  <a:srgbClr val="90FC24"/>
                </a:solidFill>
                <a:effectLst>
                  <a:outerShdw blurRad="38100" dist="38100" dir="2700000" algn="tl">
                    <a:srgbClr val="000000">
                      <a:alpha val="43137"/>
                    </a:srgbClr>
                  </a:outerShdw>
                </a:effectLst>
              </a:rPr>
              <a:t> `</a:t>
            </a:r>
            <a:r>
              <a:rPr lang="de-CH" i="1" dirty="0" err="1" smtClean="0">
                <a:solidFill>
                  <a:srgbClr val="90FC24"/>
                </a:solidFill>
                <a:effectLst>
                  <a:outerShdw blurRad="38100" dist="38100" dir="2700000" algn="tl">
                    <a:srgbClr val="000000">
                      <a:alpha val="43137"/>
                    </a:srgbClr>
                  </a:outerShdw>
                </a:effectLst>
              </a:rPr>
              <a:t>ijim</a:t>
            </a:r>
            <a:r>
              <a:rPr lang="de-CH" i="1" dirty="0" smtClean="0">
                <a:solidFill>
                  <a:srgbClr val="90FC24"/>
                </a:solidFill>
                <a:effectLst>
                  <a:outerShdw blurRad="38100" dist="38100" dir="2700000" algn="tl">
                    <a:srgbClr val="000000">
                      <a:alpha val="43137"/>
                    </a:srgbClr>
                  </a:outerShdw>
                </a:effectLst>
              </a:rPr>
              <a:t>) </a:t>
            </a:r>
            <a:r>
              <a:rPr lang="de-CH" i="1" dirty="0" smtClean="0">
                <a:solidFill>
                  <a:srgbClr val="FFFF00"/>
                </a:solidFill>
                <a:effectLst>
                  <a:outerShdw blurRad="38100" dist="38100" dir="2700000" algn="tl">
                    <a:srgbClr val="000000">
                      <a:alpha val="43137"/>
                    </a:srgbClr>
                  </a:outerShdw>
                </a:effectLst>
              </a:rPr>
              <a:t>hinwenden </a:t>
            </a:r>
            <a:r>
              <a:rPr lang="de-CH" i="1" dirty="0">
                <a:solidFill>
                  <a:srgbClr val="FFFF00"/>
                </a:solidFill>
                <a:effectLst>
                  <a:outerShdw blurRad="38100" dist="38100" dir="2700000" algn="tl">
                    <a:srgbClr val="000000">
                      <a:alpha val="43137"/>
                    </a:srgbClr>
                  </a:outerShdw>
                </a:effectLst>
              </a:rPr>
              <a:t>und </a:t>
            </a:r>
            <a:r>
              <a:rPr lang="de-CH" i="1" dirty="0">
                <a:solidFill>
                  <a:srgbClr val="90FC24"/>
                </a:solidFill>
                <a:effectLst>
                  <a:outerShdw blurRad="38100" dist="38100" dir="2700000" algn="tl">
                    <a:srgbClr val="000000">
                      <a:alpha val="43137"/>
                    </a:srgbClr>
                  </a:outerShdw>
                </a:effectLst>
              </a:rPr>
              <a:t>viele einnehmen</a:t>
            </a:r>
            <a:r>
              <a:rPr lang="de-CH" i="1" dirty="0">
                <a:solidFill>
                  <a:srgbClr val="FFFF00"/>
                </a:solidFill>
                <a:effectLst>
                  <a:outerShdw blurRad="38100" dist="38100" dir="2700000" algn="tl">
                    <a:srgbClr val="000000">
                      <a:alpha val="43137"/>
                    </a:srgbClr>
                  </a:outerShdw>
                </a:effectLst>
              </a:rPr>
              <a:t>, ...“ </a:t>
            </a:r>
            <a:r>
              <a:rPr lang="de-CH" dirty="0">
                <a:solidFill>
                  <a:srgbClr val="FFFF00"/>
                </a:solidFill>
                <a:effectLst>
                  <a:outerShdw blurRad="38100" dist="38100" dir="2700000" algn="tl">
                    <a:srgbClr val="000000">
                      <a:alpha val="43137"/>
                    </a:srgbClr>
                  </a:outerShdw>
                </a:effectLst>
              </a:rPr>
              <a:t>(11,18a).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Nach dem Friedensschluss mit Ägypten konzentrierte sich Antiochus auf andere Gebiete, um sie zu erobern. Zunächst riss er Thrakien </a:t>
            </a:r>
            <a:r>
              <a:rPr lang="de-CH" dirty="0" smtClean="0">
                <a:effectLst>
                  <a:outerShdw blurRad="38100" dist="38100" dir="2700000" algn="tl">
                    <a:srgbClr val="000000">
                      <a:alpha val="43137"/>
                    </a:srgbClr>
                  </a:outerShdw>
                </a:effectLst>
              </a:rPr>
              <a:t>(Gebiet in Bulgarien, Griechenland, Türkei) an </a:t>
            </a:r>
            <a:r>
              <a:rPr lang="de-CH" dirty="0">
                <a:effectLst>
                  <a:outerShdw blurRad="38100" dist="38100" dir="2700000" algn="tl">
                    <a:srgbClr val="000000">
                      <a:alpha val="43137"/>
                    </a:srgbClr>
                  </a:outerShdw>
                </a:effectLst>
              </a:rPr>
              <a:t>sich und unterwarf sich schließlich einen großen Teil der griechischen Inseln.</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Neue Erfolge </a:t>
            </a:r>
            <a:r>
              <a:rPr lang="de-CH" dirty="0" smtClean="0">
                <a:solidFill>
                  <a:srgbClr val="FFC000"/>
                </a:solidFill>
                <a:effectLst>
                  <a:outerShdw blurRad="38100" dist="38100" dir="2700000" algn="tl">
                    <a:srgbClr val="000000">
                      <a:alpha val="43137"/>
                    </a:srgbClr>
                  </a:outerShdw>
                </a:effectLst>
              </a:rPr>
              <a:t>Syriens</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7502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145360"/>
          </a:xfrm>
        </p:spPr>
        <p:txBody>
          <a:bodyPr>
            <a:normAutofit fontScale="85000" lnSpcReduction="20000"/>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aber </a:t>
            </a:r>
            <a:r>
              <a:rPr lang="de-CH" i="1" dirty="0">
                <a:solidFill>
                  <a:srgbClr val="90FC24"/>
                </a:solidFill>
                <a:effectLst>
                  <a:outerShdw blurRad="38100" dist="38100" dir="2700000" algn="tl">
                    <a:srgbClr val="000000">
                      <a:alpha val="43137"/>
                    </a:srgbClr>
                  </a:outerShdw>
                </a:effectLst>
              </a:rPr>
              <a:t>ein Feldherr </a:t>
            </a:r>
            <a:r>
              <a:rPr lang="de-CH" i="1" dirty="0">
                <a:solidFill>
                  <a:srgbClr val="FFFF00"/>
                </a:solidFill>
                <a:effectLst>
                  <a:outerShdw blurRad="38100" dist="38100" dir="2700000" algn="tl">
                    <a:srgbClr val="000000">
                      <a:alpha val="43137"/>
                    </a:srgbClr>
                  </a:outerShdw>
                </a:effectLst>
              </a:rPr>
              <a:t>wird seinem Hohne </a:t>
            </a:r>
            <a:r>
              <a:rPr lang="de-CH" i="1" dirty="0">
                <a:solidFill>
                  <a:srgbClr val="90FC24"/>
                </a:solidFill>
                <a:effectLst>
                  <a:outerShdw blurRad="38100" dist="38100" dir="2700000" algn="tl">
                    <a:srgbClr val="000000">
                      <a:alpha val="43137"/>
                    </a:srgbClr>
                  </a:outerShdw>
                </a:effectLst>
              </a:rPr>
              <a:t>ein Ende machen</a:t>
            </a:r>
            <a:r>
              <a:rPr lang="de-CH" i="1" dirty="0">
                <a:solidFill>
                  <a:srgbClr val="FFFF00"/>
                </a:solidFill>
                <a:effectLst>
                  <a:outerShdw blurRad="38100" dist="38100" dir="2700000" algn="tl">
                    <a:srgbClr val="000000">
                      <a:alpha val="43137"/>
                    </a:srgbClr>
                  </a:outerShdw>
                </a:effectLst>
              </a:rPr>
              <a:t>, dazu noch seinen Hohn ihm zurückgeben“ </a:t>
            </a:r>
            <a:r>
              <a:rPr lang="de-CH" dirty="0">
                <a:solidFill>
                  <a:srgbClr val="FFFF00"/>
                </a:solidFill>
                <a:effectLst>
                  <a:outerShdw blurRad="38100" dist="38100" dir="2700000" algn="tl">
                    <a:srgbClr val="000000">
                      <a:alpha val="43137"/>
                    </a:srgbClr>
                  </a:outerShdw>
                </a:effectLst>
              </a:rPr>
              <a:t>(11,18b).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Durch seine Eroberungszüge nach Westen forderte Antiochus III. jedoch den Zorn der Römer gegen sich heraus. Um 190 v. Chr. wurde Antiochus III. in der Entscheidungsschlacht bei Magnesia in Kleinasien durch den römischen Feldherrn Lucius Scipio </a:t>
            </a:r>
            <a:r>
              <a:rPr lang="de-CH" dirty="0" err="1">
                <a:effectLst>
                  <a:outerShdw blurRad="38100" dist="38100" dir="2700000" algn="tl">
                    <a:srgbClr val="000000">
                      <a:alpha val="43137"/>
                    </a:srgbClr>
                  </a:outerShdw>
                </a:effectLst>
              </a:rPr>
              <a:t>Asiaticus</a:t>
            </a:r>
            <a:r>
              <a:rPr lang="de-CH" dirty="0">
                <a:effectLst>
                  <a:outerShdw blurRad="38100" dist="38100" dir="2700000" algn="tl">
                    <a:srgbClr val="000000">
                      <a:alpha val="43137"/>
                    </a:srgbClr>
                  </a:outerShdw>
                </a:effectLst>
              </a:rPr>
              <a:t> vollständig geschlagen. Er musste Griechenland räumen, aber auch ganz Kleinasien bis an den Taurus abtreten. Antiochus III. wurde gezwungen, alle Elefanten herzugeben, eine hohe Kriegsentschädigung zu bezahlen und zudem zwanzig Geiseln zu stellen. Unter diesen Geiseln befand sich auch sein jüngerer Sohn, der später unter dem Namen Antiochus IV.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Bedeutung erlangen sollte. Die Römer legten Antiochus III. auch noch einen sehr hohen jährlichen Tribut auf. Mit den Überresten seines zerschlagenen Heeres kehrte Antiochus III. darauf in seine Heimat zurück. All sein Stolz, sein Ruhm und seine Ehrsucht waren in den Staub gedrückt.</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Der Feldherr Lucius Scipio </a:t>
            </a:r>
            <a:r>
              <a:rPr lang="de-CH" dirty="0" err="1" smtClean="0">
                <a:solidFill>
                  <a:srgbClr val="FFC000"/>
                </a:solidFill>
                <a:effectLst>
                  <a:outerShdw blurRad="38100" dist="38100" dir="2700000" algn="tl">
                    <a:srgbClr val="000000">
                      <a:alpha val="43137"/>
                    </a:srgbClr>
                  </a:outerShdw>
                </a:effectLst>
              </a:rPr>
              <a:t>Asiaticus</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2802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CH" i="1" dirty="0" smtClean="0">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er wird sein Angesicht nach den </a:t>
            </a:r>
            <a:r>
              <a:rPr lang="de-CH" i="1" dirty="0">
                <a:solidFill>
                  <a:srgbClr val="90FC24"/>
                </a:solidFill>
                <a:effectLst>
                  <a:outerShdw blurRad="38100" dist="38100" dir="2700000" algn="tl">
                    <a:srgbClr val="000000">
                      <a:alpha val="43137"/>
                    </a:srgbClr>
                  </a:outerShdw>
                </a:effectLst>
              </a:rPr>
              <a:t>Festungen seines Landes </a:t>
            </a:r>
            <a:r>
              <a:rPr lang="de-CH" i="1" dirty="0">
                <a:solidFill>
                  <a:srgbClr val="FFFF00"/>
                </a:solidFill>
                <a:effectLst>
                  <a:outerShdw blurRad="38100" dist="38100" dir="2700000" algn="tl">
                    <a:srgbClr val="000000">
                      <a:alpha val="43137"/>
                    </a:srgbClr>
                  </a:outerShdw>
                </a:effectLst>
              </a:rPr>
              <a:t>hinwenden und wird </a:t>
            </a:r>
            <a:r>
              <a:rPr lang="de-CH" i="1" dirty="0">
                <a:solidFill>
                  <a:srgbClr val="90FC24"/>
                </a:solidFill>
                <a:effectLst>
                  <a:outerShdw blurRad="38100" dist="38100" dir="2700000" algn="tl">
                    <a:srgbClr val="000000">
                      <a:alpha val="43137"/>
                    </a:srgbClr>
                  </a:outerShdw>
                </a:effectLst>
              </a:rPr>
              <a:t>straucheln </a:t>
            </a:r>
            <a:r>
              <a:rPr lang="de-CH" i="1" dirty="0">
                <a:solidFill>
                  <a:srgbClr val="FFFF00"/>
                </a:solidFill>
                <a:effectLst>
                  <a:outerShdw blurRad="38100" dist="38100" dir="2700000" algn="tl">
                    <a:srgbClr val="000000">
                      <a:alpha val="43137"/>
                    </a:srgbClr>
                  </a:outerShdw>
                </a:effectLst>
              </a:rPr>
              <a:t>und </a:t>
            </a:r>
            <a:r>
              <a:rPr lang="de-CH" i="1" dirty="0">
                <a:solidFill>
                  <a:srgbClr val="90FC24"/>
                </a:solidFill>
                <a:effectLst>
                  <a:outerShdw blurRad="38100" dist="38100" dir="2700000" algn="tl">
                    <a:srgbClr val="000000">
                      <a:alpha val="43137"/>
                    </a:srgbClr>
                  </a:outerShdw>
                </a:effectLst>
              </a:rPr>
              <a:t>fallen</a:t>
            </a:r>
            <a:r>
              <a:rPr lang="de-CH" i="1" dirty="0">
                <a:solidFill>
                  <a:srgbClr val="FFFF00"/>
                </a:solidFill>
                <a:effectLst>
                  <a:outerShdw blurRad="38100" dist="38100" dir="2700000" algn="tl">
                    <a:srgbClr val="000000">
                      <a:alpha val="43137"/>
                    </a:srgbClr>
                  </a:outerShdw>
                </a:effectLst>
              </a:rPr>
              <a:t> und nicht mehr gefunden werden“ </a:t>
            </a:r>
            <a:r>
              <a:rPr lang="de-CH" dirty="0">
                <a:solidFill>
                  <a:srgbClr val="FFFF00"/>
                </a:solidFill>
                <a:effectLst>
                  <a:outerShdw blurRad="38100" dist="38100" dir="2700000" algn="tl">
                    <a:srgbClr val="000000">
                      <a:alpha val="43137"/>
                    </a:srgbClr>
                  </a:outerShdw>
                </a:effectLst>
              </a:rPr>
              <a:t>(11,19).</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die hohen Tributkosten der Römer bezahlen zu können, raubte Antiochus III. befestigte Städte und Tempel seines eigenen Landes aus. Als er 187 v. Chr. den Beltempel zu </a:t>
            </a:r>
            <a:r>
              <a:rPr lang="de-CH" dirty="0" err="1">
                <a:effectLst>
                  <a:outerShdw blurRad="38100" dist="38100" dir="2700000" algn="tl">
                    <a:srgbClr val="000000">
                      <a:alpha val="43137"/>
                    </a:srgbClr>
                  </a:outerShdw>
                </a:effectLst>
              </a:rPr>
              <a:t>Ely­mais</a:t>
            </a:r>
            <a:r>
              <a:rPr lang="de-CH" dirty="0">
                <a:effectLst>
                  <a:outerShdw blurRad="38100" dist="38100" dir="2700000" algn="tl">
                    <a:srgbClr val="000000">
                      <a:alpha val="43137"/>
                    </a:srgbClr>
                  </a:outerShdw>
                </a:effectLst>
              </a:rPr>
              <a:t> plündern wollte, brachte er die Bevölkerung gegen sich auf. Wütend kamen sie in Scharen, um ihr Heiligtum zu verteidigen, und ermordeten ihren König.</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fontScale="90000"/>
          </a:bodyPr>
          <a:lstStyle/>
          <a:p>
            <a:r>
              <a:rPr lang="de-CH" dirty="0">
                <a:solidFill>
                  <a:srgbClr val="FFC000"/>
                </a:solidFill>
                <a:effectLst>
                  <a:outerShdw blurRad="38100" dist="38100" dir="2700000" algn="tl">
                    <a:srgbClr val="000000">
                      <a:alpha val="43137"/>
                    </a:srgbClr>
                  </a:outerShdw>
                </a:effectLst>
              </a:rPr>
              <a:t>Der Tod des </a:t>
            </a:r>
            <a:r>
              <a:rPr lang="de-CH" dirty="0" err="1">
                <a:solidFill>
                  <a:srgbClr val="FFC000"/>
                </a:solidFill>
                <a:effectLst>
                  <a:outerShdw blurRad="38100" dist="38100" dir="2700000" algn="tl">
                    <a:srgbClr val="000000">
                      <a:alpha val="43137"/>
                    </a:srgbClr>
                  </a:outerShdw>
                </a:effectLst>
              </a:rPr>
              <a:t>Syrerkönigs</a:t>
            </a:r>
            <a:r>
              <a:rPr lang="de-CH" dirty="0">
                <a:solidFill>
                  <a:srgbClr val="FFC000"/>
                </a:solidFill>
                <a:effectLst>
                  <a:outerShdw blurRad="38100" dist="38100" dir="2700000" algn="tl">
                    <a:srgbClr val="000000">
                      <a:alpha val="43137"/>
                    </a:srgbClr>
                  </a:outerShdw>
                </a:effectLst>
              </a:rPr>
              <a:t> Antiochus III</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36713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217368"/>
          </a:xfrm>
        </p:spPr>
        <p:txBody>
          <a:bodyPr>
            <a:normAutofit fontScale="85000" lnSpcReduction="20000"/>
          </a:bodyPr>
          <a:lstStyle/>
          <a:p>
            <a:r>
              <a:rPr lang="de-CH" dirty="0">
                <a:effectLst>
                  <a:outerShdw blurRad="38100" dist="38100" dir="2700000" algn="tl">
                    <a:srgbClr val="000000">
                      <a:alpha val="43137"/>
                    </a:srgbClr>
                  </a:outerShdw>
                </a:effectLst>
              </a:rPr>
              <a:t>Seleukus IV. </a:t>
            </a:r>
            <a:r>
              <a:rPr lang="de-CH" dirty="0" err="1">
                <a:effectLst>
                  <a:outerShdw blurRad="38100" dist="38100" dir="2700000" algn="tl">
                    <a:srgbClr val="000000">
                      <a:alpha val="43137"/>
                    </a:srgbClr>
                  </a:outerShdw>
                </a:effectLst>
              </a:rPr>
              <a:t>Philopator</a:t>
            </a:r>
            <a:r>
              <a:rPr lang="de-CH" dirty="0">
                <a:effectLst>
                  <a:outerShdw blurRad="38100" dist="38100" dir="2700000" algn="tl">
                    <a:srgbClr val="000000">
                      <a:alpha val="43137"/>
                    </a:srgbClr>
                  </a:outerShdw>
                </a:effectLst>
              </a:rPr>
              <a:t> (187–175 v. Chr.)</a:t>
            </a:r>
            <a:endParaRPr lang="de-DE" dirty="0">
              <a:effectLst>
                <a:outerShdw blurRad="38100" dist="38100" dir="2700000" algn="tl">
                  <a:srgbClr val="000000">
                    <a:alpha val="43137"/>
                  </a:srgbClr>
                </a:outerShdw>
              </a:effectLst>
            </a:endParaRPr>
          </a:p>
          <a:p>
            <a:r>
              <a:rPr lang="de-CH" i="1" dirty="0">
                <a:solidFill>
                  <a:srgbClr val="FFFF00"/>
                </a:solidFill>
                <a:effectLst>
                  <a:outerShdw blurRad="38100" dist="38100" dir="2700000" algn="tl">
                    <a:srgbClr val="000000">
                      <a:alpha val="43137"/>
                    </a:srgbClr>
                  </a:outerShdw>
                </a:effectLst>
              </a:rPr>
              <a:t>„Und an seiner Statt wird einer aufstehen, welcher einen </a:t>
            </a:r>
            <a:r>
              <a:rPr lang="de-CH" i="1" dirty="0">
                <a:solidFill>
                  <a:srgbClr val="90FC24"/>
                </a:solidFill>
                <a:effectLst>
                  <a:outerShdw blurRad="38100" dist="38100" dir="2700000" algn="tl">
                    <a:srgbClr val="000000">
                      <a:alpha val="43137"/>
                    </a:srgbClr>
                  </a:outerShdw>
                </a:effectLst>
              </a:rPr>
              <a:t>Eintreiber der Abgaben </a:t>
            </a:r>
            <a:r>
              <a:rPr lang="de-CH" i="1" dirty="0">
                <a:solidFill>
                  <a:srgbClr val="FFFF00"/>
                </a:solidFill>
                <a:effectLst>
                  <a:outerShdw blurRad="38100" dist="38100" dir="2700000" algn="tl">
                    <a:srgbClr val="000000">
                      <a:alpha val="43137"/>
                    </a:srgbClr>
                  </a:outerShdw>
                </a:effectLst>
              </a:rPr>
              <a:t>durch die Herrlichkeit des Reiches ziehen lässt; aber </a:t>
            </a:r>
            <a:r>
              <a:rPr lang="de-CH" i="1" dirty="0">
                <a:solidFill>
                  <a:srgbClr val="90FC24"/>
                </a:solidFill>
                <a:effectLst>
                  <a:outerShdw blurRad="38100" dist="38100" dir="2700000" algn="tl">
                    <a:srgbClr val="000000">
                      <a:alpha val="43137"/>
                    </a:srgbClr>
                  </a:outerShdw>
                </a:effectLst>
              </a:rPr>
              <a:t>in wenigen Tagen wird er zerschmettert </a:t>
            </a:r>
            <a:r>
              <a:rPr lang="de-CH" i="1" dirty="0">
                <a:solidFill>
                  <a:srgbClr val="FFFF00"/>
                </a:solidFill>
                <a:effectLst>
                  <a:outerShdw blurRad="38100" dist="38100" dir="2700000" algn="tl">
                    <a:srgbClr val="000000">
                      <a:alpha val="43137"/>
                    </a:srgbClr>
                  </a:outerShdw>
                </a:effectLst>
              </a:rPr>
              <a:t>werden, und zwar </a:t>
            </a:r>
            <a:r>
              <a:rPr lang="de-CH" i="1" dirty="0">
                <a:solidFill>
                  <a:srgbClr val="90FC24"/>
                </a:solidFill>
                <a:effectLst>
                  <a:outerShdw blurRad="38100" dist="38100" dir="2700000" algn="tl">
                    <a:srgbClr val="000000">
                      <a:alpha val="43137"/>
                    </a:srgbClr>
                  </a:outerShdw>
                </a:effectLst>
              </a:rPr>
              <a:t>weder</a:t>
            </a:r>
            <a:r>
              <a:rPr lang="de-CH" i="1" dirty="0">
                <a:solidFill>
                  <a:srgbClr val="FFFF00"/>
                </a:solidFill>
                <a:effectLst>
                  <a:outerShdw blurRad="38100" dist="38100" dir="2700000" algn="tl">
                    <a:srgbClr val="000000">
                      <a:alpha val="43137"/>
                    </a:srgbClr>
                  </a:outerShdw>
                </a:effectLst>
              </a:rPr>
              <a:t> durch Zorn noch durch Krieg“ </a:t>
            </a:r>
            <a:r>
              <a:rPr lang="de-CH" dirty="0">
                <a:solidFill>
                  <a:srgbClr val="FFFF00"/>
                </a:solidFill>
                <a:effectLst>
                  <a:outerShdw blurRad="38100" dist="38100" dir="2700000" algn="tl">
                    <a:srgbClr val="000000">
                      <a:alpha val="43137"/>
                    </a:srgbClr>
                  </a:outerShdw>
                </a:effectLst>
              </a:rPr>
              <a:t>(11,20).</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Als Nachfolger setzte sich Seleukus IV. Philopator,</a:t>
            </a:r>
            <a:r>
              <a:rPr lang="de-CH" baseline="30000" dirty="0">
                <a:effectLst>
                  <a:outerShdw blurRad="38100" dist="38100" dir="2700000" algn="tl">
                    <a:srgbClr val="000000">
                      <a:alpha val="43137"/>
                    </a:srgbClr>
                  </a:outerShdw>
                </a:effectLst>
              </a:rPr>
              <a:t>167</a:t>
            </a:r>
            <a:r>
              <a:rPr lang="de-CH" dirty="0">
                <a:effectLst>
                  <a:outerShdw blurRad="38100" dist="38100" dir="2700000" algn="tl">
                    <a:srgbClr val="000000">
                      <a:alpha val="43137"/>
                    </a:srgbClr>
                  </a:outerShdw>
                </a:effectLst>
              </a:rPr>
              <a:t> ein Sohn von Antiochus III., auf den syrischen Thron. Durch seinen Schatzmeister </a:t>
            </a:r>
            <a:r>
              <a:rPr lang="de-CH" dirty="0" err="1">
                <a:effectLst>
                  <a:outerShdw blurRad="38100" dist="38100" dir="2700000" algn="tl">
                    <a:srgbClr val="000000">
                      <a:alpha val="43137"/>
                    </a:srgbClr>
                  </a:outerShdw>
                </a:effectLst>
              </a:rPr>
              <a:t>Heliodorus</a:t>
            </a:r>
            <a:r>
              <a:rPr lang="de-CH" dirty="0">
                <a:effectLst>
                  <a:outerShdw blurRad="38100" dist="38100" dir="2700000" algn="tl">
                    <a:srgbClr val="000000">
                      <a:alpha val="43137"/>
                    </a:srgbClr>
                  </a:outerShdw>
                </a:effectLst>
              </a:rPr>
              <a:t> ließ er in seinem Reich hohe Steuern eintreiben, um die auf Grund des Friedensvertrages mit den Römern geforderten Tributgelder bezahlen zu können; u. a. sandte er ihn auch nach Jerusalem, um den Tempelschatz auszunehmen (2Makk 3).</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Nach nur zwölf Jahren Regierungszeit (sein Vater herrschte 35 Jahre) wurde Seleukus IV. jedoch von seinem eigenen Schatzmeister </a:t>
            </a:r>
            <a:r>
              <a:rPr lang="de-CH" dirty="0" err="1">
                <a:effectLst>
                  <a:outerShdw blurRad="38100" dist="38100" dir="2700000" algn="tl">
                    <a:srgbClr val="000000">
                      <a:alpha val="43137"/>
                    </a:srgbClr>
                  </a:outerShdw>
                </a:effectLst>
              </a:rPr>
              <a:t>Heliodorus</a:t>
            </a:r>
            <a:r>
              <a:rPr lang="de-CH" dirty="0">
                <a:effectLst>
                  <a:outerShdw blurRad="38100" dist="38100" dir="2700000" algn="tl">
                    <a:srgbClr val="000000">
                      <a:alpha val="43137"/>
                    </a:srgbClr>
                  </a:outerShdw>
                </a:effectLst>
              </a:rPr>
              <a:t> hinterlistig durch Vergiftung ermordet. Der Letztgenannte erhoffte sich dadurch, zur Macht gelangen zu können.</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fontScale="90000"/>
          </a:bodyPr>
          <a:lstStyle/>
          <a:p>
            <a:r>
              <a:rPr lang="de-CH" dirty="0">
                <a:solidFill>
                  <a:srgbClr val="FFC000"/>
                </a:solidFill>
                <a:effectLst>
                  <a:outerShdw blurRad="38100" dist="38100" dir="2700000" algn="tl">
                    <a:srgbClr val="000000">
                      <a:alpha val="43137"/>
                    </a:srgbClr>
                  </a:outerShdw>
                </a:effectLst>
              </a:rPr>
              <a:t>Seleukus IV. </a:t>
            </a:r>
            <a:r>
              <a:rPr lang="de-CH" dirty="0" err="1">
                <a:solidFill>
                  <a:srgbClr val="FFC000"/>
                </a:solidFill>
                <a:effectLst>
                  <a:outerShdw blurRad="38100" dist="38100" dir="2700000" algn="tl">
                    <a:srgbClr val="000000">
                      <a:alpha val="43137"/>
                    </a:srgbClr>
                  </a:outerShdw>
                </a:effectLst>
              </a:rPr>
              <a:t>Philopator</a:t>
            </a:r>
            <a:r>
              <a:rPr lang="de-CH" dirty="0">
                <a:solidFill>
                  <a:srgbClr val="FFC000"/>
                </a:solidFill>
                <a:effectLst>
                  <a:outerShdw blurRad="38100" dist="38100" dir="2700000" algn="tl">
                    <a:srgbClr val="000000">
                      <a:alpha val="43137"/>
                    </a:srgbClr>
                  </a:outerShdw>
                </a:effectLst>
              </a:rPr>
              <a:t> (187–175 v. Chr</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27918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an seiner Statt wird </a:t>
            </a:r>
            <a:r>
              <a:rPr lang="de-CH" i="1" dirty="0">
                <a:solidFill>
                  <a:srgbClr val="90FC24"/>
                </a:solidFill>
                <a:effectLst>
                  <a:outerShdw blurRad="38100" dist="38100" dir="2700000" algn="tl">
                    <a:srgbClr val="000000">
                      <a:alpha val="43137"/>
                    </a:srgbClr>
                  </a:outerShdw>
                </a:effectLst>
              </a:rPr>
              <a:t>ein Verachteter </a:t>
            </a:r>
            <a:r>
              <a:rPr lang="de-CH" i="1" dirty="0">
                <a:solidFill>
                  <a:srgbClr val="FFFF00"/>
                </a:solidFill>
                <a:effectLst>
                  <a:outerShdw blurRad="38100" dist="38100" dir="2700000" algn="tl">
                    <a:srgbClr val="000000">
                      <a:alpha val="43137"/>
                    </a:srgbClr>
                  </a:outerShdw>
                </a:effectLst>
              </a:rPr>
              <a:t>aufstehen, auf den man nicht die Würde des Königtums legen wird; aber er wird mitten </a:t>
            </a:r>
            <a:r>
              <a:rPr lang="de-CH" i="1" dirty="0">
                <a:solidFill>
                  <a:srgbClr val="90FC24"/>
                </a:solidFill>
                <a:effectLst>
                  <a:outerShdw blurRad="38100" dist="38100" dir="2700000" algn="tl">
                    <a:srgbClr val="000000">
                      <a:alpha val="43137"/>
                    </a:srgbClr>
                  </a:outerShdw>
                </a:effectLst>
              </a:rPr>
              <a:t>im Frieden </a:t>
            </a:r>
            <a:r>
              <a:rPr lang="de-CH" i="1" dirty="0">
                <a:solidFill>
                  <a:srgbClr val="FFFF00"/>
                </a:solidFill>
                <a:effectLst>
                  <a:outerShdw blurRad="38100" dist="38100" dir="2700000" algn="tl">
                    <a:srgbClr val="000000">
                      <a:alpha val="43137"/>
                    </a:srgbClr>
                  </a:outerShdw>
                </a:effectLst>
              </a:rPr>
              <a:t>kommen und </a:t>
            </a:r>
            <a:r>
              <a:rPr lang="de-CH" i="1" dirty="0">
                <a:solidFill>
                  <a:srgbClr val="90FC24"/>
                </a:solidFill>
                <a:effectLst>
                  <a:outerShdw blurRad="38100" dist="38100" dir="2700000" algn="tl">
                    <a:srgbClr val="000000">
                      <a:alpha val="43137"/>
                    </a:srgbClr>
                  </a:outerShdw>
                </a:effectLst>
              </a:rPr>
              <a:t>durch </a:t>
            </a:r>
            <a:r>
              <a:rPr lang="de-CH" i="1" dirty="0" smtClean="0">
                <a:solidFill>
                  <a:srgbClr val="90FC24"/>
                </a:solidFill>
                <a:effectLst>
                  <a:outerShdw blurRad="38100" dist="38100" dir="2700000" algn="tl">
                    <a:srgbClr val="000000">
                      <a:alpha val="43137"/>
                    </a:srgbClr>
                  </a:outerShdw>
                </a:effectLst>
              </a:rPr>
              <a:t>Ränke </a:t>
            </a:r>
            <a:r>
              <a:rPr lang="de-CH" i="1" dirty="0">
                <a:solidFill>
                  <a:srgbClr val="FFFF00"/>
                </a:solidFill>
                <a:effectLst>
                  <a:outerShdw blurRad="38100" dist="38100" dir="2700000" algn="tl">
                    <a:srgbClr val="000000">
                      <a:alpha val="43137"/>
                    </a:srgbClr>
                  </a:outerShdw>
                </a:effectLst>
              </a:rPr>
              <a:t>sich des Königtums </a:t>
            </a:r>
            <a:r>
              <a:rPr lang="de-CH" i="1" dirty="0">
                <a:solidFill>
                  <a:srgbClr val="90FC24"/>
                </a:solidFill>
                <a:effectLst>
                  <a:outerShdw blurRad="38100" dist="38100" dir="2700000" algn="tl">
                    <a:srgbClr val="000000">
                      <a:alpha val="43137"/>
                    </a:srgbClr>
                  </a:outerShdw>
                </a:effectLst>
              </a:rPr>
              <a:t>bemächtigen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(11,21).</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In dieser Zeit ließen die Römer ihre verachtete Geisel Antiochus IV.,</a:t>
            </a:r>
            <a:r>
              <a:rPr lang="de-CH" baseline="30000" dirty="0">
                <a:effectLst>
                  <a:outerShdw blurRad="38100" dist="38100" dir="2700000" algn="tl">
                    <a:srgbClr val="000000">
                      <a:alpha val="43137"/>
                    </a:srgbClr>
                  </a:outerShdw>
                </a:effectLst>
              </a:rPr>
              <a:t>169</a:t>
            </a:r>
            <a:r>
              <a:rPr lang="de-CH" dirty="0">
                <a:effectLst>
                  <a:outerShdw blurRad="38100" dist="38100" dir="2700000" algn="tl">
                    <a:srgbClr val="000000">
                      <a:alpha val="43137"/>
                    </a:srgbClr>
                  </a:outerShdw>
                </a:effectLst>
              </a:rPr>
              <a:t> den Bruder des Königs Seleukus IV., aus der Gefangenschaft in Rom in seine Heimat zurückkehren. Ihm war das Königtum keineswegs zugedacht. Die Söhne seines Bruders Seleukus IV., Demetrius und Antiochus, wären vor ihm Anwärter auf den Thron gewesen. Doch wusste Antiochus IV. durch Schmeicheleien und gestellte Freundlichkeit sich der Herrschaft zu bemächtigen. König </a:t>
            </a:r>
            <a:r>
              <a:rPr lang="de-CH" dirty="0" err="1">
                <a:effectLst>
                  <a:outerShdw blurRad="38100" dist="38100" dir="2700000" algn="tl">
                    <a:srgbClr val="000000">
                      <a:alpha val="43137"/>
                    </a:srgbClr>
                  </a:outerShdw>
                </a:effectLst>
              </a:rPr>
              <a:t>Eumenes</a:t>
            </a:r>
            <a:r>
              <a:rPr lang="de-CH" dirty="0">
                <a:effectLst>
                  <a:outerShdw blurRad="38100" dist="38100" dir="2700000" algn="tl">
                    <a:srgbClr val="000000">
                      <a:alpha val="43137"/>
                    </a:srgbClr>
                  </a:outerShdw>
                </a:effectLst>
              </a:rPr>
              <a:t> II. von Pergamon war ihm dabei behilflich. Auch </a:t>
            </a:r>
            <a:r>
              <a:rPr lang="de-CH" dirty="0" err="1">
                <a:effectLst>
                  <a:outerShdw blurRad="38100" dist="38100" dir="2700000" algn="tl">
                    <a:srgbClr val="000000">
                      <a:alpha val="43137"/>
                    </a:srgbClr>
                  </a:outerShdw>
                </a:effectLst>
              </a:rPr>
              <a:t>Heliodorus</a:t>
            </a:r>
            <a:r>
              <a:rPr lang="de-CH" dirty="0">
                <a:effectLst>
                  <a:outerShdw blurRad="38100" dist="38100" dir="2700000" algn="tl">
                    <a:srgbClr val="000000">
                      <a:alpha val="43137"/>
                    </a:srgbClr>
                  </a:outerShdw>
                </a:effectLst>
              </a:rPr>
              <a:t> musste vor Antiochus IV. weichen.</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fontScale="90000"/>
          </a:bodyPr>
          <a:lstStyle/>
          <a:p>
            <a:r>
              <a:rPr lang="de-CH" dirty="0">
                <a:solidFill>
                  <a:srgbClr val="FFC000"/>
                </a:solidFill>
                <a:effectLst>
                  <a:outerShdw blurRad="38100" dist="38100" dir="2700000" algn="tl">
                    <a:srgbClr val="000000">
                      <a:alpha val="43137"/>
                    </a:srgbClr>
                  </a:outerShdw>
                </a:effectLst>
              </a:rPr>
              <a:t>Antiochus IV. </a:t>
            </a:r>
            <a:r>
              <a:rPr lang="de-CH" dirty="0" err="1">
                <a:solidFill>
                  <a:srgbClr val="FFC000"/>
                </a:solidFill>
                <a:effectLst>
                  <a:outerShdw blurRad="38100" dist="38100" dir="2700000" algn="tl">
                    <a:srgbClr val="000000">
                      <a:alpha val="43137"/>
                    </a:srgbClr>
                  </a:outerShdw>
                </a:effectLst>
              </a:rPr>
              <a:t>Epiphanes</a:t>
            </a:r>
            <a:r>
              <a:rPr lang="de-CH" dirty="0">
                <a:solidFill>
                  <a:srgbClr val="FFC000"/>
                </a:solidFill>
                <a:effectLst>
                  <a:outerShdw blurRad="38100" dist="38100" dir="2700000" algn="tl">
                    <a:srgbClr val="000000">
                      <a:alpha val="43137"/>
                    </a:srgbClr>
                  </a:outerShdw>
                </a:effectLst>
              </a:rPr>
              <a:t> (175–164 v. Chr</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6475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4929336"/>
          </a:xfrm>
        </p:spPr>
        <p:txBody>
          <a:bodyPr>
            <a:normAutofit fontScale="92500" lnSpcReduction="1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die überschwemmenden Streitkräfte werden von ihm </a:t>
            </a:r>
            <a:r>
              <a:rPr lang="de-CH" i="1" dirty="0">
                <a:solidFill>
                  <a:srgbClr val="90FC24"/>
                </a:solidFill>
                <a:effectLst>
                  <a:outerShdw blurRad="38100" dist="38100" dir="2700000" algn="tl">
                    <a:srgbClr val="000000">
                      <a:alpha val="43137"/>
                    </a:srgbClr>
                  </a:outerShdw>
                </a:effectLst>
              </a:rPr>
              <a:t>weggeschwemmt</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zertrümmert</a:t>
            </a:r>
            <a:r>
              <a:rPr lang="de-CH" i="1" dirty="0">
                <a:solidFill>
                  <a:srgbClr val="FFFF00"/>
                </a:solidFill>
                <a:effectLst>
                  <a:outerShdw blurRad="38100" dist="38100" dir="2700000" algn="tl">
                    <a:srgbClr val="000000">
                      <a:alpha val="43137"/>
                    </a:srgbClr>
                  </a:outerShdw>
                </a:effectLst>
              </a:rPr>
              <a:t> werden und sogar ein </a:t>
            </a:r>
            <a:r>
              <a:rPr lang="de-CH" i="1" dirty="0">
                <a:solidFill>
                  <a:srgbClr val="90FC24"/>
                </a:solidFill>
                <a:effectLst>
                  <a:outerShdw blurRad="38100" dist="38100" dir="2700000" algn="tl">
                    <a:srgbClr val="000000">
                      <a:alpha val="43137"/>
                    </a:srgbClr>
                  </a:outerShdw>
                </a:effectLst>
              </a:rPr>
              <a:t>Fürst des Bundes</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(11,22).</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Alles, was sich gegen den Usurpator Antiochus IV.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stellte, wurde aus dem Weg geschafft. Nichts konnte sein Durchsetzungsvermögen hindern.</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Daniels Prophetie weist in 11,22 noch auf ein für das Volk Israel besonders bedeutsames Ereignis hin:</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175 v. Chr. setzte Antiochus IV. den </a:t>
            </a:r>
            <a:r>
              <a:rPr lang="de-CH" dirty="0" err="1">
                <a:effectLst>
                  <a:outerShdw blurRad="38100" dist="38100" dir="2700000" algn="tl">
                    <a:srgbClr val="000000">
                      <a:alpha val="43137"/>
                    </a:srgbClr>
                  </a:outerShdw>
                </a:effectLst>
              </a:rPr>
              <a:t>Hohenpriester</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Onias</a:t>
            </a:r>
            <a:r>
              <a:rPr lang="de-CH" dirty="0">
                <a:effectLst>
                  <a:outerShdw blurRad="38100" dist="38100" dir="2700000" algn="tl">
                    <a:srgbClr val="000000">
                      <a:alpha val="43137"/>
                    </a:srgbClr>
                  </a:outerShdw>
                </a:effectLst>
              </a:rPr>
              <a:t> III. </a:t>
            </a:r>
            <a:r>
              <a:rPr lang="de-CH" i="1" dirty="0">
                <a:effectLst>
                  <a:outerShdw blurRad="38100" dist="38100" dir="2700000" algn="tl">
                    <a:srgbClr val="000000">
                      <a:alpha val="43137"/>
                    </a:srgbClr>
                  </a:outerShdw>
                </a:effectLst>
              </a:rPr>
              <a:t>(„ein Fürst des Bundes“) </a:t>
            </a:r>
            <a:r>
              <a:rPr lang="de-CH" dirty="0">
                <a:effectLst>
                  <a:outerShdw blurRad="38100" dist="38100" dir="2700000" algn="tl">
                    <a:srgbClr val="000000">
                      <a:alpha val="43137"/>
                    </a:srgbClr>
                  </a:outerShdw>
                </a:effectLst>
              </a:rPr>
              <a:t>ab und sandte ihn nach Daphne bei Antiochia ins Exil. So wurde er </a:t>
            </a:r>
            <a:r>
              <a:rPr lang="de-CH" i="1" dirty="0">
                <a:effectLst>
                  <a:outerShdw blurRad="38100" dist="38100" dir="2700000" algn="tl">
                    <a:srgbClr val="000000">
                      <a:alpha val="43137"/>
                    </a:srgbClr>
                  </a:outerShdw>
                </a:effectLst>
              </a:rPr>
              <a:t>„weggeschwemmt“. </a:t>
            </a:r>
            <a:r>
              <a:rPr lang="de-CH" dirty="0">
                <a:effectLst>
                  <a:outerShdw blurRad="38100" dist="38100" dir="2700000" algn="tl">
                    <a:srgbClr val="000000">
                      <a:alpha val="43137"/>
                    </a:srgbClr>
                  </a:outerShdw>
                </a:effectLst>
              </a:rPr>
              <a:t>Um 171 v. Chr. wurde </a:t>
            </a:r>
            <a:r>
              <a:rPr lang="de-CH" dirty="0" err="1">
                <a:effectLst>
                  <a:outerShdw blurRad="38100" dist="38100" dir="2700000" algn="tl">
                    <a:srgbClr val="000000">
                      <a:alpha val="43137"/>
                    </a:srgbClr>
                  </a:outerShdw>
                </a:effectLst>
              </a:rPr>
              <a:t>Onias</a:t>
            </a:r>
            <a:r>
              <a:rPr lang="de-CH" dirty="0">
                <a:effectLst>
                  <a:outerShdw blurRad="38100" dist="38100" dir="2700000" algn="tl">
                    <a:srgbClr val="000000">
                      <a:alpha val="43137"/>
                    </a:srgbClr>
                  </a:outerShdw>
                </a:effectLst>
              </a:rPr>
              <a:t> III. schließlich ermordet </a:t>
            </a:r>
            <a:r>
              <a:rPr lang="de-CH" i="1" dirty="0">
                <a:effectLst>
                  <a:outerShdw blurRad="38100" dist="38100" dir="2700000" algn="tl">
                    <a:srgbClr val="000000">
                      <a:alpha val="43137"/>
                    </a:srgbClr>
                  </a:outerShdw>
                </a:effectLst>
              </a:rPr>
              <a:t>(„zertrümmert“).</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lstStyle/>
          <a:p>
            <a:r>
              <a:rPr lang="de-CH" dirty="0">
                <a:solidFill>
                  <a:srgbClr val="FFC000"/>
                </a:solidFill>
                <a:effectLst>
                  <a:outerShdw blurRad="38100" dist="38100" dir="2700000" algn="tl">
                    <a:srgbClr val="000000">
                      <a:alpha val="43137"/>
                    </a:srgbClr>
                  </a:outerShdw>
                </a:effectLst>
              </a:rPr>
              <a:t>Der Hohepriester </a:t>
            </a:r>
            <a:r>
              <a:rPr lang="de-CH" dirty="0" err="1">
                <a:solidFill>
                  <a:srgbClr val="FFC000"/>
                </a:solidFill>
                <a:effectLst>
                  <a:outerShdw blurRad="38100" dist="38100" dir="2700000" algn="tl">
                    <a:srgbClr val="000000">
                      <a:alpha val="43137"/>
                    </a:srgbClr>
                  </a:outerShdw>
                </a:effectLst>
              </a:rPr>
              <a:t>Onias</a:t>
            </a:r>
            <a:r>
              <a:rPr lang="de-CH" dirty="0">
                <a:solidFill>
                  <a:srgbClr val="FFC000"/>
                </a:solidFill>
                <a:effectLst>
                  <a:outerShdw blurRad="38100" dist="38100" dir="2700000" algn="tl">
                    <a:srgbClr val="000000">
                      <a:alpha val="43137"/>
                    </a:srgbClr>
                  </a:outerShdw>
                </a:effectLst>
              </a:rPr>
              <a:t> III.</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146329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Denn von der Zeit an, da </a:t>
            </a:r>
            <a:r>
              <a:rPr lang="de-CH" i="1" dirty="0">
                <a:solidFill>
                  <a:srgbClr val="90FC24"/>
                </a:solidFill>
                <a:effectLst>
                  <a:outerShdw blurRad="38100" dist="38100" dir="2700000" algn="tl">
                    <a:srgbClr val="000000">
                      <a:alpha val="43137"/>
                    </a:srgbClr>
                  </a:outerShdw>
                </a:effectLst>
              </a:rPr>
              <a:t>ein Bündnis mit ihm </a:t>
            </a:r>
            <a:r>
              <a:rPr lang="de-CH" i="1" dirty="0">
                <a:solidFill>
                  <a:srgbClr val="FFFF00"/>
                </a:solidFill>
                <a:effectLst>
                  <a:outerShdw blurRad="38100" dist="38100" dir="2700000" algn="tl">
                    <a:srgbClr val="000000">
                      <a:alpha val="43137"/>
                    </a:srgbClr>
                  </a:outerShdw>
                </a:effectLst>
              </a:rPr>
              <a:t>bestehen wird, wird er </a:t>
            </a:r>
            <a:r>
              <a:rPr lang="de-CH" i="1" dirty="0">
                <a:solidFill>
                  <a:srgbClr val="90FC24"/>
                </a:solidFill>
                <a:effectLst>
                  <a:outerShdw blurRad="38100" dist="38100" dir="2700000" algn="tl">
                    <a:srgbClr val="000000">
                      <a:alpha val="43137"/>
                    </a:srgbClr>
                  </a:outerShdw>
                </a:effectLst>
              </a:rPr>
              <a:t>Trug </a:t>
            </a:r>
            <a:r>
              <a:rPr lang="de-CH" i="1" dirty="0">
                <a:solidFill>
                  <a:srgbClr val="FFFF00"/>
                </a:solidFill>
                <a:effectLst>
                  <a:outerShdw blurRad="38100" dist="38100" dir="2700000" algn="tl">
                    <a:srgbClr val="000000">
                      <a:alpha val="43137"/>
                    </a:srgbClr>
                  </a:outerShdw>
                </a:effectLst>
              </a:rPr>
              <a:t>üben ...“ </a:t>
            </a:r>
            <a:r>
              <a:rPr lang="de-CH" dirty="0">
                <a:solidFill>
                  <a:srgbClr val="FFFF00"/>
                </a:solidFill>
                <a:effectLst>
                  <a:outerShdw blurRad="38100" dist="38100" dir="2700000" algn="tl">
                    <a:srgbClr val="000000">
                      <a:alpha val="43137"/>
                    </a:srgbClr>
                  </a:outerShdw>
                </a:effectLst>
              </a:rPr>
              <a:t>(11,23a).</a:t>
            </a:r>
            <a:endParaRPr lang="de-DE"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In Jerusalem gab es eine vom orthodoxen Judentum abgefallene hellenistisch gesinnte Partei. Sie wurde durch Jason, dem Bruder </a:t>
            </a:r>
            <a:r>
              <a:rPr lang="de-CH" dirty="0" err="1">
                <a:effectLst>
                  <a:outerShdw blurRad="38100" dist="38100" dir="2700000" algn="tl">
                    <a:srgbClr val="000000">
                      <a:alpha val="43137"/>
                    </a:srgbClr>
                  </a:outerShdw>
                </a:effectLst>
              </a:rPr>
              <a:t>Onias</a:t>
            </a:r>
            <a:r>
              <a:rPr lang="de-CH" dirty="0">
                <a:effectLst>
                  <a:outerShdw blurRad="38100" dist="38100" dir="2700000" algn="tl">
                    <a:srgbClr val="000000">
                      <a:alpha val="43137"/>
                    </a:srgbClr>
                  </a:outerShdw>
                </a:effectLst>
              </a:rPr>
              <a:t> III., angeführt. Ihr Einfluss war sehr stark in Israel, und so brachten sie es zustande, dass mit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ein Bündnis geschlossen wurde. Sie wollten heidnische Lebensgewohnheiten in Israel einführen und erhofften sich, dass ihre Koexistenz mit den andern Völkern dadurch friedlicher und angenehmer gestaltet werden könnte. Das Gegenteil traf ein!</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Die anfängliche Freundlichkeit des </a:t>
            </a:r>
            <a:r>
              <a:rPr lang="de-CH" dirty="0" err="1">
                <a:effectLst>
                  <a:outerShdw blurRad="38100" dist="38100" dir="2700000" algn="tl">
                    <a:srgbClr val="000000">
                      <a:alpha val="43137"/>
                    </a:srgbClr>
                  </a:outerShdw>
                </a:effectLst>
              </a:rPr>
              <a:t>Syrerkönigs</a:t>
            </a:r>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gegenüber den Juden war nichts anderes als Täuschung und Betrug.</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lstStyle/>
          <a:p>
            <a:r>
              <a:rPr lang="de-CH" dirty="0">
                <a:solidFill>
                  <a:srgbClr val="FFC000"/>
                </a:solidFill>
                <a:effectLst>
                  <a:outerShdw blurRad="38100" dist="38100" dir="2700000" algn="tl">
                    <a:srgbClr val="000000">
                      <a:alpha val="43137"/>
                    </a:srgbClr>
                  </a:outerShdw>
                </a:effectLst>
              </a:rPr>
              <a:t>Bündnis mit Syrien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226746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(er) wird </a:t>
            </a:r>
            <a:r>
              <a:rPr lang="de-CH" i="1" dirty="0">
                <a:solidFill>
                  <a:srgbClr val="90FC24"/>
                </a:solidFill>
                <a:effectLst>
                  <a:outerShdw blurRad="38100" dist="38100" dir="2700000" algn="tl">
                    <a:srgbClr val="000000">
                      <a:alpha val="43137"/>
                    </a:srgbClr>
                  </a:outerShdw>
                </a:effectLst>
              </a:rPr>
              <a:t>hinaufziehen</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mit wenig Volk Macht</a:t>
            </a:r>
            <a:r>
              <a:rPr lang="de-CH" i="1" dirty="0">
                <a:solidFill>
                  <a:srgbClr val="FFFF00"/>
                </a:solidFill>
                <a:effectLst>
                  <a:outerShdw blurRad="38100" dist="38100" dir="2700000" algn="tl">
                    <a:srgbClr val="000000">
                      <a:alpha val="43137"/>
                    </a:srgbClr>
                  </a:outerShdw>
                </a:effectLst>
              </a:rPr>
              <a:t> gewinnen“ </a:t>
            </a:r>
            <a:r>
              <a:rPr lang="de-CH" dirty="0">
                <a:solidFill>
                  <a:srgbClr val="FFFF00"/>
                </a:solidFill>
                <a:effectLst>
                  <a:outerShdw blurRad="38100" dist="38100" dir="2700000" algn="tl">
                    <a:srgbClr val="000000">
                      <a:alpha val="43137"/>
                    </a:srgbClr>
                  </a:outerShdw>
                </a:effectLst>
              </a:rPr>
              <a:t>(11,23b).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Nach Vollendung seines ersten Ägyptenfeldzuges (s. u.) zog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auf seinem Heimweg durch Israel und ging nach Jerusalem hinauf, um dort seine Macht zu fes­tigen. Als er nämlich in Ägypten war, gab es in dieser Stadt große militärische Unruhen. Dafür sollten die Juden büßen! Er nahm die Stadt problemlos ein, denn die ihm günstig gesinnte hellenistische Partei der Juden öffnete ihm die Tore. Antiochus plünderte darauf den Tempel und richtete ein gräss­liches Blutbad an.</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Antiochus </a:t>
            </a:r>
            <a:r>
              <a:rPr lang="de-CH" dirty="0" err="1">
                <a:solidFill>
                  <a:srgbClr val="FFC000"/>
                </a:solidFill>
                <a:effectLst>
                  <a:outerShdw blurRad="38100" dist="38100" dir="2700000" algn="tl">
                    <a:srgbClr val="000000">
                      <a:alpha val="43137"/>
                    </a:srgbClr>
                  </a:outerShdw>
                </a:effectLst>
              </a:rPr>
              <a:t>Epiphanes</a:t>
            </a:r>
            <a:r>
              <a:rPr lang="de-CH" dirty="0">
                <a:solidFill>
                  <a:srgbClr val="FFC000"/>
                </a:solidFill>
                <a:effectLst>
                  <a:outerShdw blurRad="38100" dist="38100" dir="2700000" algn="tl">
                    <a:srgbClr val="000000">
                      <a:alpha val="43137"/>
                    </a:srgbClr>
                  </a:outerShdw>
                </a:effectLst>
              </a:rPr>
              <a:t> in </a:t>
            </a:r>
            <a:r>
              <a:rPr lang="de-CH" dirty="0" smtClean="0">
                <a:solidFill>
                  <a:srgbClr val="FFC000"/>
                </a:solidFill>
                <a:effectLst>
                  <a:outerShdw blurRad="38100" dist="38100" dir="2700000" algn="tl">
                    <a:srgbClr val="000000">
                      <a:alpha val="43137"/>
                    </a:srgbClr>
                  </a:outerShdw>
                </a:effectLst>
              </a:rPr>
              <a:t>Jerusalem</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01739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Unversehens wird er in die fettesten Gegenden der Landschaft eindringen und tun, was weder seine Väter noch die Väter seiner Väter getan haben: </a:t>
            </a:r>
            <a:r>
              <a:rPr lang="de-CH" i="1" dirty="0">
                <a:solidFill>
                  <a:srgbClr val="90FC24"/>
                </a:solidFill>
                <a:effectLst>
                  <a:outerShdw blurRad="38100" dist="38100" dir="2700000" algn="tl">
                    <a:srgbClr val="000000">
                      <a:alpha val="43137"/>
                    </a:srgbClr>
                  </a:outerShdw>
                </a:effectLst>
              </a:rPr>
              <a:t>Raub und Beute und Gut </a:t>
            </a:r>
            <a:r>
              <a:rPr lang="de-CH" i="1" dirty="0">
                <a:solidFill>
                  <a:srgbClr val="FFFF00"/>
                </a:solidFill>
                <a:effectLst>
                  <a:outerShdw blurRad="38100" dist="38100" dir="2700000" algn="tl">
                    <a:srgbClr val="000000">
                      <a:alpha val="43137"/>
                    </a:srgbClr>
                  </a:outerShdw>
                </a:effectLst>
              </a:rPr>
              <a:t>wird er ihnen </a:t>
            </a:r>
            <a:r>
              <a:rPr lang="de-CH" i="1" dirty="0">
                <a:solidFill>
                  <a:srgbClr val="90FC24"/>
                </a:solidFill>
                <a:effectLst>
                  <a:outerShdw blurRad="38100" dist="38100" dir="2700000" algn="tl">
                    <a:srgbClr val="000000">
                      <a:alpha val="43137"/>
                    </a:srgbClr>
                  </a:outerShdw>
                </a:effectLst>
              </a:rPr>
              <a:t>vergeuden</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wider die Festungen </a:t>
            </a:r>
            <a:r>
              <a:rPr lang="de-CH" i="1" dirty="0">
                <a:solidFill>
                  <a:srgbClr val="FFFF00"/>
                </a:solidFill>
                <a:effectLst>
                  <a:outerShdw blurRad="38100" dist="38100" dir="2700000" algn="tl">
                    <a:srgbClr val="000000">
                      <a:alpha val="43137"/>
                    </a:srgbClr>
                  </a:outerShdw>
                </a:effectLst>
              </a:rPr>
              <a:t>seine Pläne schmieden, und zwar eine Zeitlang“ </a:t>
            </a:r>
            <a:r>
              <a:rPr lang="de-CH" dirty="0">
                <a:solidFill>
                  <a:srgbClr val="FFFF00"/>
                </a:solidFill>
                <a:effectLst>
                  <a:outerShdw blurRad="38100" dist="38100" dir="2700000" algn="tl">
                    <a:srgbClr val="000000">
                      <a:alpha val="43137"/>
                    </a:srgbClr>
                  </a:outerShdw>
                </a:effectLst>
              </a:rPr>
              <a:t>(11,24).</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beutete Israel mehr aus, als seine Vorfahren dies getan hatten. Die hinter ihm stehende hellenistisch gesinnte Partei der Juden wurde von ihm durch Geldzuwendungen und </a:t>
            </a:r>
            <a:r>
              <a:rPr lang="de-CH" dirty="0" err="1">
                <a:effectLst>
                  <a:outerShdw blurRad="38100" dist="38100" dir="2700000" algn="tl">
                    <a:srgbClr val="000000">
                      <a:alpha val="43137"/>
                    </a:srgbClr>
                  </a:outerShdw>
                </a:effectLst>
              </a:rPr>
              <a:t>Ämteschacher</a:t>
            </a:r>
            <a:r>
              <a:rPr lang="de-CH" dirty="0">
                <a:effectLst>
                  <a:outerShdw blurRad="38100" dist="38100" dir="2700000" algn="tl">
                    <a:srgbClr val="000000">
                      <a:alpha val="43137"/>
                    </a:srgbClr>
                  </a:outerShdw>
                </a:effectLst>
              </a:rPr>
              <a:t> belohnt. Auch griechische Offiziere und Beamte profitierten von seiner Beute. Die befestigte Stadt Jerusalem hatte unsäglich unter seiner Grausamkeit zu leiden.</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lstStyle/>
          <a:p>
            <a:r>
              <a:rPr lang="de-CH" dirty="0">
                <a:solidFill>
                  <a:srgbClr val="FFC000"/>
                </a:solidFill>
                <a:effectLst>
                  <a:outerShdw blurRad="38100" dist="38100" dir="2700000" algn="tl">
                    <a:srgbClr val="000000">
                      <a:alpha val="43137"/>
                    </a:srgbClr>
                  </a:outerShdw>
                </a:effectLst>
              </a:rPr>
              <a:t>Raub und Beute</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37305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404664"/>
            <a:ext cx="8892480" cy="6453336"/>
          </a:xfrm>
        </p:spPr>
        <p:txBody>
          <a:bodyPr>
            <a:normAutofit/>
          </a:bodyPr>
          <a:lstStyle/>
          <a:p>
            <a:pPr marL="0" indent="0">
              <a:buNone/>
            </a:pPr>
            <a:endParaRPr lang="fr-FR" dirty="0" smtClean="0">
              <a:effectLst>
                <a:outerShdw blurRad="38100" dist="38100" dir="2700000" algn="tl">
                  <a:srgbClr val="000000">
                    <a:alpha val="43137"/>
                  </a:srgbClr>
                </a:outerShdw>
              </a:effectLst>
            </a:endParaRPr>
          </a:p>
          <a:p>
            <a:r>
              <a:rPr lang="de-DE" dirty="0" smtClean="0">
                <a:effectLst>
                  <a:outerShdw blurRad="38100" dist="38100" dir="2700000" algn="tl">
                    <a:srgbClr val="000000">
                      <a:alpha val="43137"/>
                    </a:srgbClr>
                  </a:outerShdw>
                </a:effectLst>
              </a:rPr>
              <a:t>Das Buch Daniel enthält über 200 erfüllte </a:t>
            </a:r>
          </a:p>
          <a:p>
            <a:pPr>
              <a:buNone/>
            </a:pPr>
            <a:r>
              <a:rPr lang="de-DE" dirty="0" smtClean="0">
                <a:effectLst>
                  <a:outerShdw blurRad="38100" dist="38100" dir="2700000" algn="tl">
                    <a:srgbClr val="000000">
                      <a:alpha val="43137"/>
                    </a:srgbClr>
                  </a:outerShdw>
                </a:effectLst>
              </a:rPr>
              <a:t>	Prophezeiungen über Weltgeschichte!</a:t>
            </a:r>
          </a:p>
          <a:p>
            <a:r>
              <a:rPr lang="de-DE" dirty="0" smtClean="0">
                <a:effectLst>
                  <a:outerShdw blurRad="38100" dist="38100" dir="2700000" algn="tl">
                    <a:srgbClr val="000000">
                      <a:alpha val="43137"/>
                    </a:srgbClr>
                  </a:outerShdw>
                </a:effectLst>
              </a:rPr>
              <a:t> Babylonien, </a:t>
            </a:r>
            <a:r>
              <a:rPr lang="de-DE" dirty="0" err="1" smtClean="0">
                <a:effectLst>
                  <a:outerShdw blurRad="38100" dist="38100" dir="2700000" algn="tl">
                    <a:srgbClr val="000000">
                      <a:alpha val="43137"/>
                    </a:srgbClr>
                  </a:outerShdw>
                </a:effectLst>
              </a:rPr>
              <a:t>Medopersien</a:t>
            </a:r>
            <a:r>
              <a:rPr lang="de-DE" dirty="0" smtClean="0">
                <a:effectLst>
                  <a:outerShdw blurRad="38100" dist="38100" dir="2700000" algn="tl">
                    <a:srgbClr val="000000">
                      <a:alpha val="43137"/>
                    </a:srgbClr>
                  </a:outerShdw>
                </a:effectLst>
              </a:rPr>
              <a:t>, Griechenland, Syrien,</a:t>
            </a:r>
          </a:p>
          <a:p>
            <a:pPr>
              <a:buNone/>
            </a:pPr>
            <a:r>
              <a:rPr lang="de-DE" dirty="0" smtClean="0">
                <a:effectLst>
                  <a:outerShdw blurRad="38100" dist="38100" dir="2700000" algn="tl">
                    <a:srgbClr val="000000">
                      <a:alpha val="43137"/>
                    </a:srgbClr>
                  </a:outerShdw>
                </a:effectLst>
              </a:rPr>
              <a:t>	Ägypten, Israel, Jerusalem und der Messias</a:t>
            </a:r>
          </a:p>
          <a:p>
            <a:endParaRPr lang="de-DE" dirty="0" smtClean="0">
              <a:effectLst>
                <a:outerShdw blurRad="38100" dist="38100" dir="2700000" algn="tl">
                  <a:srgbClr val="000000">
                    <a:alpha val="43137"/>
                  </a:srgbClr>
                </a:outerShdw>
              </a:effectLst>
            </a:endParaRPr>
          </a:p>
          <a:p>
            <a:pPr>
              <a:buNone/>
            </a:pPr>
            <a:r>
              <a:rPr lang="de-DE" dirty="0" smtClean="0">
                <a:effectLst>
                  <a:outerShdw blurRad="38100" dist="38100" dir="2700000" algn="tl">
                    <a:srgbClr val="000000">
                      <a:alpha val="43137"/>
                    </a:srgbClr>
                  </a:outerShdw>
                </a:effectLst>
              </a:rPr>
              <a:t> </a:t>
            </a:r>
          </a:p>
          <a:p>
            <a:pPr>
              <a:buNone/>
            </a:pPr>
            <a:endParaRPr lang="fr-FR" sz="4100" dirty="0" smtClean="0">
              <a:effectLst>
                <a:outerShdw blurRad="38100" dist="38100" dir="2700000" algn="tl">
                  <a:srgbClr val="000000">
                    <a:alpha val="43137"/>
                  </a:srgbClr>
                </a:outerShdw>
              </a:effectLst>
            </a:endParaRPr>
          </a:p>
          <a:p>
            <a:pPr>
              <a:buNone/>
            </a:pPr>
            <a:endParaRPr lang="fr-FR" sz="4100" dirty="0" smtClean="0">
              <a:effectLst>
                <a:outerShdw blurRad="38100" dist="38100" dir="2700000" algn="tl">
                  <a:srgbClr val="000000">
                    <a:alpha val="43137"/>
                  </a:srgbClr>
                </a:outerShdw>
              </a:effectLst>
            </a:endParaRPr>
          </a:p>
          <a:p>
            <a:pPr>
              <a:buNone/>
            </a:pPr>
            <a:endParaRPr lang="fr-FR" sz="4100" dirty="0" smtClean="0">
              <a:effectLst>
                <a:outerShdw blurRad="38100" dist="38100" dir="2700000" algn="tl">
                  <a:srgbClr val="000000">
                    <a:alpha val="43137"/>
                  </a:srgbClr>
                </a:outerShdw>
              </a:effectLst>
            </a:endParaRPr>
          </a:p>
          <a:p>
            <a:pPr>
              <a:buNone/>
            </a:pPr>
            <a:endParaRPr lang="fr-FR" sz="4100" dirty="0" smtClean="0">
              <a:effectLst>
                <a:outerShdw blurRad="38100" dist="38100" dir="2700000" algn="tl">
                  <a:srgbClr val="000000">
                    <a:alpha val="43137"/>
                  </a:srgbClr>
                </a:outerShdw>
              </a:effectLst>
            </a:endParaRPr>
          </a:p>
          <a:p>
            <a:pPr>
              <a:buNone/>
            </a:pPr>
            <a:endParaRPr lang="fr-FR" sz="4100" dirty="0" smtClean="0">
              <a:effectLst>
                <a:outerShdw blurRad="38100" dist="38100" dir="2700000" algn="tl">
                  <a:srgbClr val="000000">
                    <a:alpha val="43137"/>
                  </a:srgbClr>
                </a:outerShdw>
              </a:effectLst>
            </a:endParaRPr>
          </a:p>
        </p:txBody>
      </p:sp>
      <p:pic>
        <p:nvPicPr>
          <p:cNvPr id="7" name="Picture 2"/>
          <p:cNvPicPr>
            <a:picLocks noChangeAspect="1" noChangeArrowheads="1"/>
          </p:cNvPicPr>
          <p:nvPr/>
        </p:nvPicPr>
        <p:blipFill>
          <a:blip r:embed="rId2" cstate="print"/>
          <a:srcRect/>
          <a:stretch>
            <a:fillRect/>
          </a:stretch>
        </p:blipFill>
        <p:spPr bwMode="auto">
          <a:xfrm>
            <a:off x="2267744" y="2924944"/>
            <a:ext cx="2218074" cy="3656212"/>
          </a:xfrm>
          <a:prstGeom prst="rect">
            <a:avLst/>
          </a:prstGeom>
          <a:noFill/>
          <a:ln w="9525">
            <a:noFill/>
            <a:miter lim="800000"/>
            <a:headEnd/>
            <a:tailEnd/>
          </a:ln>
        </p:spPr>
      </p:pic>
      <p:sp>
        <p:nvSpPr>
          <p:cNvPr id="2" name="Textfeld 1"/>
          <p:cNvSpPr txBox="1"/>
          <p:nvPr/>
        </p:nvSpPr>
        <p:spPr>
          <a:xfrm>
            <a:off x="4932040" y="3212976"/>
            <a:ext cx="2305759" cy="1477328"/>
          </a:xfrm>
          <a:prstGeom prst="rect">
            <a:avLst/>
          </a:prstGeom>
          <a:noFill/>
        </p:spPr>
        <p:txBody>
          <a:bodyPr wrap="none" rtlCol="0">
            <a:spAutoFit/>
          </a:bodyPr>
          <a:lstStyle/>
          <a:p>
            <a:r>
              <a:rPr lang="de-DE" dirty="0" smtClean="0">
                <a:hlinkClick r:id="rId3"/>
              </a:rPr>
              <a:t>www.clv.de</a:t>
            </a:r>
            <a:endParaRPr lang="de-DE" dirty="0" smtClean="0"/>
          </a:p>
          <a:p>
            <a:endParaRPr lang="de-DE" dirty="0"/>
          </a:p>
          <a:p>
            <a:r>
              <a:rPr lang="de-DE" dirty="0" smtClean="0"/>
              <a:t>Kapitel 5 </a:t>
            </a:r>
          </a:p>
          <a:p>
            <a:r>
              <a:rPr lang="de-DE" dirty="0" smtClean="0"/>
              <a:t>Von </a:t>
            </a:r>
            <a:r>
              <a:rPr lang="de-DE" dirty="0" err="1" smtClean="0"/>
              <a:t>Kyrus</a:t>
            </a:r>
            <a:r>
              <a:rPr lang="de-DE" dirty="0" smtClean="0"/>
              <a:t> bis </a:t>
            </a:r>
          </a:p>
          <a:p>
            <a:r>
              <a:rPr lang="de-DE" dirty="0" smtClean="0"/>
              <a:t>Antiochus </a:t>
            </a:r>
            <a:r>
              <a:rPr lang="de-DE" dirty="0" err="1" smtClean="0"/>
              <a:t>Epiphanes</a:t>
            </a:r>
            <a:endParaRPr lang="de-DE"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85000" lnSpcReduction="1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er wird seine Kraft und seinen Mut </a:t>
            </a:r>
            <a:r>
              <a:rPr lang="de-CH" i="1" dirty="0" smtClean="0">
                <a:solidFill>
                  <a:srgbClr val="90FC24"/>
                </a:solidFill>
                <a:effectLst>
                  <a:outerShdw blurRad="38100" dist="38100" dir="2700000" algn="tl">
                    <a:srgbClr val="000000">
                      <a:alpha val="43137"/>
                    </a:srgbClr>
                  </a:outerShdw>
                </a:effectLst>
              </a:rPr>
              <a:t>gegen den </a:t>
            </a:r>
            <a:r>
              <a:rPr lang="de-CH" i="1" dirty="0">
                <a:solidFill>
                  <a:srgbClr val="90FC24"/>
                </a:solidFill>
                <a:effectLst>
                  <a:outerShdw blurRad="38100" dist="38100" dir="2700000" algn="tl">
                    <a:srgbClr val="000000">
                      <a:alpha val="43137"/>
                    </a:srgbClr>
                  </a:outerShdw>
                </a:effectLst>
              </a:rPr>
              <a:t>König des Südens</a:t>
            </a:r>
            <a:r>
              <a:rPr lang="de-CH" i="1" dirty="0">
                <a:solidFill>
                  <a:srgbClr val="FFFF00"/>
                </a:solidFill>
                <a:effectLst>
                  <a:outerShdw blurRad="38100" dist="38100" dir="2700000" algn="tl">
                    <a:srgbClr val="000000">
                      <a:alpha val="43137"/>
                    </a:srgbClr>
                  </a:outerShdw>
                </a:effectLst>
              </a:rPr>
              <a:t> erwecken mit einem </a:t>
            </a:r>
            <a:r>
              <a:rPr lang="de-CH" i="1" dirty="0">
                <a:solidFill>
                  <a:srgbClr val="90FC24"/>
                </a:solidFill>
                <a:effectLst>
                  <a:outerShdw blurRad="38100" dist="38100" dir="2700000" algn="tl">
                    <a:srgbClr val="000000">
                      <a:alpha val="43137"/>
                    </a:srgbClr>
                  </a:outerShdw>
                </a:effectLst>
              </a:rPr>
              <a:t>großen </a:t>
            </a:r>
            <a:r>
              <a:rPr lang="de-CH" i="1" dirty="0" smtClean="0">
                <a:solidFill>
                  <a:srgbClr val="90FC24"/>
                </a:solidFill>
                <a:effectLst>
                  <a:outerShdw blurRad="38100" dist="38100" dir="2700000" algn="tl">
                    <a:srgbClr val="000000">
                      <a:alpha val="43137"/>
                    </a:srgbClr>
                  </a:outerShdw>
                </a:effectLst>
              </a:rPr>
              <a:t>Heer</a:t>
            </a:r>
            <a:r>
              <a:rPr lang="de-CH" i="1" dirty="0" smtClean="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(11,25a).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Die Verse 22b–24 beschreiben die Untaten des </a:t>
            </a:r>
            <a:r>
              <a:rPr lang="de-CH" dirty="0" err="1">
                <a:effectLst>
                  <a:outerShdw blurRad="38100" dist="38100" dir="2700000" algn="tl">
                    <a:srgbClr val="000000">
                      <a:alpha val="43137"/>
                    </a:srgbClr>
                  </a:outerShdw>
                </a:effectLst>
              </a:rPr>
              <a:t>Syrerkönigs</a:t>
            </a:r>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gegen die Juden in der Zeit von 175ff. v. Chr. Dabei greifen die Verse 23b und 24 zeitlich gegenüber den Versen 25–27 vor. Die Verse 28ff. machen jedoch die genaue chronologische Reihenfolge deutlich.</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170 v. Chr. eröffnete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mit einer gewaltigen Armee den so genannten „Sechsten Syrischen Krieg“ gegen Ägypten. Zu diesem Zeitpunkt war sein noch minderjähriger Neffe Ptolemäus VI. Philometor</a:t>
            </a:r>
            <a:r>
              <a:rPr lang="de-CH" baseline="30000" dirty="0">
                <a:effectLst>
                  <a:outerShdw blurRad="38100" dist="38100" dir="2700000" algn="tl">
                    <a:srgbClr val="000000">
                      <a:alpha val="43137"/>
                    </a:srgbClr>
                  </a:outerShdw>
                </a:effectLst>
              </a:rPr>
              <a:t>170</a:t>
            </a:r>
            <a:r>
              <a:rPr lang="de-CH" dirty="0">
                <a:effectLst>
                  <a:outerShdw blurRad="38100" dist="38100" dir="2700000" algn="tl">
                    <a:srgbClr val="000000">
                      <a:alpha val="43137"/>
                    </a:srgbClr>
                  </a:outerShdw>
                </a:effectLst>
              </a:rPr>
              <a:t> auf Ägyptens Thron. Dies schien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eine günstige Gelegenheit, um sein Reich zu expandieren.</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Krieg mit </a:t>
            </a:r>
            <a:r>
              <a:rPr lang="de-CH" dirty="0" smtClean="0">
                <a:solidFill>
                  <a:srgbClr val="FFC000"/>
                </a:solidFill>
                <a:effectLst>
                  <a:outerShdw blurRad="38100" dist="38100" dir="2700000" algn="tl">
                    <a:srgbClr val="000000">
                      <a:alpha val="43137"/>
                    </a:srgbClr>
                  </a:outerShdw>
                </a:effectLst>
              </a:rPr>
              <a:t>Ägypten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11669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der König des Südens wird sich zum Krieg rüsten mit einem­ großen und überaus starken Heer; </a:t>
            </a:r>
            <a:r>
              <a:rPr lang="de-CH" i="1" dirty="0">
                <a:solidFill>
                  <a:srgbClr val="90FC24"/>
                </a:solidFill>
                <a:effectLst>
                  <a:outerShdw blurRad="38100" dist="38100" dir="2700000" algn="tl">
                    <a:srgbClr val="000000">
                      <a:alpha val="43137"/>
                    </a:srgbClr>
                  </a:outerShdw>
                </a:effectLst>
              </a:rPr>
              <a:t>aber er wird</a:t>
            </a:r>
            <a:br>
              <a:rPr lang="de-CH" i="1" dirty="0">
                <a:solidFill>
                  <a:srgbClr val="90FC24"/>
                </a:solidFill>
                <a:effectLst>
                  <a:outerShdw blurRad="38100" dist="38100" dir="2700000" algn="tl">
                    <a:srgbClr val="000000">
                      <a:alpha val="43137"/>
                    </a:srgbClr>
                  </a:outerShdw>
                </a:effectLst>
              </a:rPr>
            </a:br>
            <a:r>
              <a:rPr lang="de-CH" i="1" dirty="0">
                <a:solidFill>
                  <a:srgbClr val="90FC24"/>
                </a:solidFill>
                <a:effectLst>
                  <a:outerShdw blurRad="38100" dist="38100" dir="2700000" algn="tl">
                    <a:srgbClr val="000000">
                      <a:alpha val="43137"/>
                    </a:srgbClr>
                  </a:outerShdw>
                </a:effectLst>
              </a:rPr>
              <a:t>nicht bestehen</a:t>
            </a:r>
            <a:r>
              <a:rPr lang="de-CH" i="1" dirty="0">
                <a:solidFill>
                  <a:srgbClr val="FFFF00"/>
                </a:solidFill>
                <a:effectLst>
                  <a:outerShdw blurRad="38100" dist="38100" dir="2700000" algn="tl">
                    <a:srgbClr val="000000">
                      <a:alpha val="43137"/>
                    </a:srgbClr>
                  </a:outerShdw>
                </a:effectLst>
              </a:rPr>
              <a:t>, denn man wird </a:t>
            </a:r>
            <a:r>
              <a:rPr lang="de-CH" i="1" dirty="0">
                <a:solidFill>
                  <a:srgbClr val="90FC24"/>
                </a:solidFill>
                <a:effectLst>
                  <a:outerShdw blurRad="38100" dist="38100" dir="2700000" algn="tl">
                    <a:srgbClr val="000000">
                      <a:alpha val="43137"/>
                    </a:srgbClr>
                  </a:outerShdw>
                </a:effectLst>
              </a:rPr>
              <a:t>Pläne </a:t>
            </a:r>
            <a:r>
              <a:rPr lang="de-CH" i="1" dirty="0" smtClean="0">
                <a:solidFill>
                  <a:srgbClr val="90FC24"/>
                </a:solidFill>
                <a:effectLst>
                  <a:outerShdw blurRad="38100" dist="38100" dir="2700000" algn="tl">
                    <a:srgbClr val="000000">
                      <a:alpha val="43137"/>
                    </a:srgbClr>
                  </a:outerShdw>
                </a:effectLst>
              </a:rPr>
              <a:t>gegen </a:t>
            </a:r>
            <a:r>
              <a:rPr lang="de-CH" i="1" dirty="0">
                <a:solidFill>
                  <a:srgbClr val="90FC24"/>
                </a:solidFill>
                <a:effectLst>
                  <a:outerShdw blurRad="38100" dist="38100" dir="2700000" algn="tl">
                    <a:srgbClr val="000000">
                      <a:alpha val="43137"/>
                    </a:srgbClr>
                  </a:outerShdw>
                </a:effectLst>
              </a:rPr>
              <a:t>ihn </a:t>
            </a:r>
            <a:r>
              <a:rPr lang="de-CH" i="1" dirty="0">
                <a:solidFill>
                  <a:srgbClr val="FFFF00"/>
                </a:solidFill>
                <a:effectLst>
                  <a:outerShdw blurRad="38100" dist="38100" dir="2700000" algn="tl">
                    <a:srgbClr val="000000">
                      <a:alpha val="43137"/>
                    </a:srgbClr>
                  </a:outerShdw>
                </a:effectLst>
              </a:rPr>
              <a:t>schmieden; ja, die seine Tafelkost essen, werden ihn zugrunde richten; und sein Heer </a:t>
            </a:r>
            <a:r>
              <a:rPr lang="de-CH" dirty="0">
                <a:solidFill>
                  <a:srgbClr val="FFFF00"/>
                </a:solidFill>
                <a:effectLst>
                  <a:outerShdw blurRad="38100" dist="38100" dir="2700000" algn="tl">
                    <a:srgbClr val="000000">
                      <a:alpha val="43137"/>
                    </a:srgbClr>
                  </a:outerShdw>
                </a:effectLst>
              </a:rPr>
              <a:t>(d. h. das Heer von Antiochus </a:t>
            </a:r>
            <a:r>
              <a:rPr lang="de-CH" dirty="0" err="1">
                <a:solidFill>
                  <a:srgbClr val="FFFF00"/>
                </a:solidFill>
                <a:effectLst>
                  <a:outerShdw blurRad="38100" dist="38100" dir="2700000" algn="tl">
                    <a:srgbClr val="000000">
                      <a:alpha val="43137"/>
                    </a:srgbClr>
                  </a:outerShdw>
                </a:effectLst>
              </a:rPr>
              <a:t>Epiphanes</a:t>
            </a:r>
            <a:r>
              <a:rPr lang="de-CH" dirty="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wird </a:t>
            </a:r>
            <a:r>
              <a:rPr lang="de-CH" i="1" dirty="0">
                <a:solidFill>
                  <a:srgbClr val="90FC24"/>
                </a:solidFill>
                <a:effectLst>
                  <a:outerShdw blurRad="38100" dist="38100" dir="2700000" algn="tl">
                    <a:srgbClr val="000000">
                      <a:alpha val="43137"/>
                    </a:srgbClr>
                  </a:outerShdw>
                </a:effectLst>
              </a:rPr>
              <a:t>überschwem­men</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viele Erschlagene werden fallen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(11,25b.26).</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170 v. Chr. unterlag Ptolemäus VI. in der Schlacht bei </a:t>
            </a:r>
            <a:r>
              <a:rPr lang="de-CH" dirty="0" err="1">
                <a:effectLst>
                  <a:outerShdw blurRad="38100" dist="38100" dir="2700000" algn="tl">
                    <a:srgbClr val="000000">
                      <a:alpha val="43137"/>
                    </a:srgbClr>
                  </a:outerShdw>
                </a:effectLst>
              </a:rPr>
              <a:t>Pelusium</a:t>
            </a:r>
            <a:r>
              <a:rPr lang="de-CH" dirty="0">
                <a:effectLst>
                  <a:outerShdw blurRad="38100" dist="38100" dir="2700000" algn="tl">
                    <a:srgbClr val="000000">
                      <a:alpha val="43137"/>
                    </a:srgbClr>
                  </a:outerShdw>
                </a:effectLst>
              </a:rPr>
              <a:t>. Er versuchte darauf zu fliehen, aber es gelang ihm nicht, den Händen seines Onkels zu entkommen. Die Stadt Alexandria, die im Gegensatz zu einem großen Teil Ägyptens von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nicht erobert werden konnte, rief darauf verräterisch den jüngeren Bruder von Ptolemäus VI. zum König aus.</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a:xfrm>
            <a:off x="0" y="152400"/>
            <a:ext cx="9144000" cy="1219200"/>
          </a:xfrm>
        </p:spPr>
        <p:txBody>
          <a:bodyPr>
            <a:normAutofit fontScale="90000"/>
          </a:bodyPr>
          <a:lstStyle/>
          <a:p>
            <a:pPr algn="ctr"/>
            <a:r>
              <a:rPr lang="de-CH" dirty="0">
                <a:solidFill>
                  <a:srgbClr val="FFC000"/>
                </a:solidFill>
                <a:effectLst>
                  <a:outerShdw blurRad="38100" dist="38100" dir="2700000" algn="tl">
                    <a:srgbClr val="000000">
                      <a:alpha val="43137"/>
                    </a:srgbClr>
                  </a:outerShdw>
                </a:effectLst>
              </a:rPr>
              <a:t>Ptolemäus VI. </a:t>
            </a:r>
            <a:r>
              <a:rPr lang="de-CH" dirty="0" err="1">
                <a:solidFill>
                  <a:srgbClr val="FFC000"/>
                </a:solidFill>
                <a:effectLst>
                  <a:outerShdw blurRad="38100" dist="38100" dir="2700000" algn="tl">
                    <a:srgbClr val="000000">
                      <a:alpha val="43137"/>
                    </a:srgbClr>
                  </a:outerShdw>
                </a:effectLst>
              </a:rPr>
              <a:t>Philometor</a:t>
            </a:r>
            <a:r>
              <a:rPr lang="de-CH" dirty="0">
                <a:solidFill>
                  <a:srgbClr val="FFC000"/>
                </a:solidFill>
                <a:effectLst>
                  <a:outerShdw blurRad="38100" dist="38100" dir="2700000" algn="tl">
                    <a:srgbClr val="000000">
                      <a:alpha val="43137"/>
                    </a:srgbClr>
                  </a:outerShdw>
                </a:effectLst>
              </a:rPr>
              <a:t> (181–145 v. Chr</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8342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die beiden Könige: Ihre Herzen werden auf Bosheit bedacht sein, und </a:t>
            </a:r>
            <a:r>
              <a:rPr lang="de-CH" i="1" dirty="0">
                <a:solidFill>
                  <a:srgbClr val="90FC24"/>
                </a:solidFill>
                <a:effectLst>
                  <a:outerShdw blurRad="38100" dist="38100" dir="2700000" algn="tl">
                    <a:srgbClr val="000000">
                      <a:alpha val="43137"/>
                    </a:srgbClr>
                  </a:outerShdw>
                </a:effectLst>
              </a:rPr>
              <a:t>an einem Tische werden sie Lügen reden</a:t>
            </a:r>
            <a:r>
              <a:rPr lang="de-CH" i="1" dirty="0">
                <a:solidFill>
                  <a:srgbClr val="FFFF00"/>
                </a:solidFill>
                <a:effectLst>
                  <a:outerShdw blurRad="38100" dist="38100" dir="2700000" algn="tl">
                    <a:srgbClr val="000000">
                      <a:alpha val="43137"/>
                    </a:srgbClr>
                  </a:outerShdw>
                </a:effectLst>
              </a:rPr>
              <a:t>; aber es wird </a:t>
            </a:r>
            <a:r>
              <a:rPr lang="de-CH" i="1" dirty="0">
                <a:solidFill>
                  <a:srgbClr val="90FC24"/>
                </a:solidFill>
                <a:effectLst>
                  <a:outerShdw blurRad="38100" dist="38100" dir="2700000" algn="tl">
                    <a:srgbClr val="000000">
                      <a:alpha val="43137"/>
                    </a:srgbClr>
                  </a:outerShdw>
                </a:effectLst>
              </a:rPr>
              <a:t>nicht gelingen</a:t>
            </a:r>
            <a:r>
              <a:rPr lang="de-CH" i="1" dirty="0">
                <a:solidFill>
                  <a:srgbClr val="FFFF00"/>
                </a:solidFill>
                <a:effectLst>
                  <a:outerShdw blurRad="38100" dist="38100" dir="2700000" algn="tl">
                    <a:srgbClr val="000000">
                      <a:alpha val="43137"/>
                    </a:srgbClr>
                  </a:outerShdw>
                </a:effectLst>
              </a:rPr>
              <a:t>, denn das Ende verzieht sich noch bis zur bestimmten </a:t>
            </a:r>
            <a:r>
              <a:rPr lang="de-CH" i="1" dirty="0" smtClean="0">
                <a:solidFill>
                  <a:srgbClr val="FFFF00"/>
                </a:solidFill>
                <a:effectLst>
                  <a:outerShdw blurRad="38100" dist="38100" dir="2700000" algn="tl">
                    <a:srgbClr val="000000">
                      <a:alpha val="43137"/>
                    </a:srgbClr>
                  </a:outerShdw>
                </a:effectLst>
              </a:rPr>
              <a:t>Zeit“ </a:t>
            </a:r>
            <a:r>
              <a:rPr lang="de-CH" dirty="0">
                <a:solidFill>
                  <a:srgbClr val="FFFF00"/>
                </a:solidFill>
                <a:effectLst>
                  <a:outerShdw blurRad="38100" dist="38100" dir="2700000" algn="tl">
                    <a:srgbClr val="000000">
                      <a:alpha val="43137"/>
                    </a:srgbClr>
                  </a:outerShdw>
                </a:effectLst>
              </a:rPr>
              <a:t>(11,27).</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Ptolemäus VI. schloss zwar mit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einen Unterwerfungsvertrag. Er hielt sich jedoch mitnichten daran. Es gelang ihm, sich mit seinem jüngeren Bruder zu einigen. Darauf stellte er sich wieder entschieden gegen seinen Onkel. Die Vereinbarungen zwischen Ägypten und Syrien erreichten nicht ihr Ziel!</a:t>
            </a:r>
            <a:endParaRPr lang="de-DE" i="1"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Betrügerische </a:t>
            </a:r>
            <a:r>
              <a:rPr lang="de-CH" dirty="0" smtClean="0">
                <a:solidFill>
                  <a:srgbClr val="FFC000"/>
                </a:solidFill>
                <a:effectLst>
                  <a:outerShdw blurRad="38100" dist="38100" dir="2700000" algn="tl">
                    <a:srgbClr val="000000">
                      <a:alpha val="43137"/>
                    </a:srgbClr>
                  </a:outerShdw>
                </a:effectLst>
              </a:rPr>
              <a:t>Abmachungen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64069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er wird </a:t>
            </a:r>
            <a:r>
              <a:rPr lang="de-CH" i="1" dirty="0">
                <a:solidFill>
                  <a:srgbClr val="90FC24"/>
                </a:solidFill>
                <a:effectLst>
                  <a:outerShdw blurRad="38100" dist="38100" dir="2700000" algn="tl">
                    <a:srgbClr val="000000">
                      <a:alpha val="43137"/>
                    </a:srgbClr>
                  </a:outerShdw>
                </a:effectLst>
              </a:rPr>
              <a:t>mit großem Reichtum in sein Land zurückkehren</a:t>
            </a:r>
            <a:r>
              <a:rPr lang="de-CH" i="1" dirty="0">
                <a:solidFill>
                  <a:srgbClr val="FFFF00"/>
                </a:solidFill>
                <a:effectLst>
                  <a:outerShdw blurRad="38100" dist="38100" dir="2700000" algn="tl">
                    <a:srgbClr val="000000">
                      <a:alpha val="43137"/>
                    </a:srgbClr>
                  </a:outerShdw>
                </a:effectLst>
              </a:rPr>
              <a:t>, ...“ </a:t>
            </a:r>
            <a:r>
              <a:rPr lang="de-CH" dirty="0">
                <a:solidFill>
                  <a:srgbClr val="FFFF00"/>
                </a:solidFill>
                <a:effectLst>
                  <a:outerShdw blurRad="38100" dist="38100" dir="2700000" algn="tl">
                    <a:srgbClr val="000000">
                      <a:alpha val="43137"/>
                    </a:srgbClr>
                  </a:outerShdw>
                </a:effectLst>
              </a:rPr>
              <a:t>(11,28a).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zog mit einer sagenhaften Kriegsbeute aus Ägypten weg. Er hätte zwar gerne auch noch Ale­xandria eingenommen, aber Berichte über Unruhen in Syrien veranlassten ihn, vom Schauplatz des Krieges abzuziehen.</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Rückkehr nach </a:t>
            </a:r>
            <a:r>
              <a:rPr lang="de-CH" dirty="0" smtClean="0">
                <a:solidFill>
                  <a:srgbClr val="FFC000"/>
                </a:solidFill>
                <a:effectLst>
                  <a:outerShdw blurRad="38100" dist="38100" dir="2700000" algn="tl">
                    <a:srgbClr val="000000">
                      <a:alpha val="43137"/>
                    </a:srgbClr>
                  </a:outerShdw>
                </a:effectLst>
              </a:rPr>
              <a:t>Syrien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2437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sein Herz wird </a:t>
            </a:r>
            <a:r>
              <a:rPr lang="de-CH" i="1" dirty="0" smtClean="0">
                <a:solidFill>
                  <a:srgbClr val="90FC24"/>
                </a:solidFill>
                <a:effectLst>
                  <a:outerShdw blurRad="38100" dist="38100" dir="2700000" algn="tl">
                    <a:srgbClr val="000000">
                      <a:alpha val="43137"/>
                    </a:srgbClr>
                  </a:outerShdw>
                </a:effectLst>
              </a:rPr>
              <a:t>gegen </a:t>
            </a:r>
            <a:r>
              <a:rPr lang="de-CH" i="1" dirty="0">
                <a:solidFill>
                  <a:srgbClr val="90FC24"/>
                </a:solidFill>
                <a:effectLst>
                  <a:outerShdw blurRad="38100" dist="38100" dir="2700000" algn="tl">
                    <a:srgbClr val="000000">
                      <a:alpha val="43137"/>
                    </a:srgbClr>
                  </a:outerShdw>
                </a:effectLst>
              </a:rPr>
              <a:t>den heiligen Bund </a:t>
            </a:r>
            <a:r>
              <a:rPr lang="de-CH" i="1" dirty="0">
                <a:solidFill>
                  <a:srgbClr val="FFFF00"/>
                </a:solidFill>
                <a:effectLst>
                  <a:outerShdw blurRad="38100" dist="38100" dir="2700000" algn="tl">
                    <a:srgbClr val="000000">
                      <a:alpha val="43137"/>
                    </a:srgbClr>
                  </a:outerShdw>
                </a:effectLst>
              </a:rPr>
              <a:t>gerichtet sein; und er wird </a:t>
            </a:r>
            <a:r>
              <a:rPr lang="de-CH" i="1" dirty="0">
                <a:solidFill>
                  <a:srgbClr val="90FC24"/>
                </a:solidFill>
                <a:effectLst>
                  <a:outerShdw blurRad="38100" dist="38100" dir="2700000" algn="tl">
                    <a:srgbClr val="000000">
                      <a:alpha val="43137"/>
                    </a:srgbClr>
                  </a:outerShdw>
                </a:effectLst>
              </a:rPr>
              <a:t>handeln</a:t>
            </a:r>
            <a:r>
              <a:rPr lang="de-CH" i="1" dirty="0">
                <a:solidFill>
                  <a:srgbClr val="FFFF00"/>
                </a:solidFill>
                <a:effectLst>
                  <a:outerShdw blurRad="38100" dist="38100" dir="2700000" algn="tl">
                    <a:srgbClr val="000000">
                      <a:alpha val="43137"/>
                    </a:srgbClr>
                  </a:outerShdw>
                </a:effectLst>
              </a:rPr>
              <a:t> und in sein Land </a:t>
            </a:r>
            <a:r>
              <a:rPr lang="de-CH" i="1" dirty="0">
                <a:solidFill>
                  <a:srgbClr val="90FC24"/>
                </a:solidFill>
                <a:effectLst>
                  <a:outerShdw blurRad="38100" dist="38100" dir="2700000" algn="tl">
                    <a:srgbClr val="000000">
                      <a:alpha val="43137"/>
                    </a:srgbClr>
                  </a:outerShdw>
                </a:effectLst>
              </a:rPr>
              <a:t>zurückkehren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(11,28b).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Auf seiner Rückkehr zog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an Jerusalem vorbei. Welche Untaten er in seinem Hass gegen den Glauben an den Gott der Bibel dort anrichtete, haben wir bei der Besprechung der Verse 23b und 24 schon gesehen.</a:t>
            </a:r>
            <a:endParaRPr lang="de-DE" i="1"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Gräueltaten gegen </a:t>
            </a:r>
            <a:r>
              <a:rPr lang="de-CH" dirty="0" smtClean="0">
                <a:solidFill>
                  <a:srgbClr val="FFC000"/>
                </a:solidFill>
                <a:effectLst>
                  <a:outerShdw blurRad="38100" dist="38100" dir="2700000" algn="tl">
                    <a:srgbClr val="000000">
                      <a:alpha val="43137"/>
                    </a:srgbClr>
                  </a:outerShdw>
                </a:effectLst>
              </a:rPr>
              <a:t>Jerusalem</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32401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Zur bestimmten Zeit wird er </a:t>
            </a:r>
            <a:r>
              <a:rPr lang="de-CH" i="1" dirty="0" smtClean="0">
                <a:solidFill>
                  <a:srgbClr val="90FC24"/>
                </a:solidFill>
                <a:effectLst>
                  <a:outerShdw blurRad="38100" dist="38100" dir="2700000" algn="tl">
                    <a:srgbClr val="000000">
                      <a:alpha val="43137"/>
                    </a:srgbClr>
                  </a:outerShdw>
                </a:effectLst>
              </a:rPr>
              <a:t>zurückkehren</a:t>
            </a:r>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gegen den Süden ziehen, aber es wird </a:t>
            </a:r>
            <a:r>
              <a:rPr lang="de-CH" i="1" dirty="0">
                <a:solidFill>
                  <a:srgbClr val="90FC24"/>
                </a:solidFill>
                <a:effectLst>
                  <a:outerShdw blurRad="38100" dist="38100" dir="2700000" algn="tl">
                    <a:srgbClr val="000000">
                      <a:alpha val="43137"/>
                    </a:srgbClr>
                  </a:outerShdw>
                </a:effectLst>
              </a:rPr>
              <a:t>zuletzt nicht sein wie im Anfang</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(11,29). </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Der „Sechste Syrische Krieg“ ging weiter. Um 168 v. Chr. startete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eine neue Offensive gegen Ägypten. Dazu veranlasste ihn u. a. die Nachricht der Versöhnung seiner beiden Neffen. Jedoch wurde aus diesem Angriff alles andere als ein Erfolg.</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Der 2. </a:t>
            </a:r>
            <a:r>
              <a:rPr lang="de-CH" dirty="0" smtClean="0">
                <a:solidFill>
                  <a:srgbClr val="FFC000"/>
                </a:solidFill>
                <a:effectLst>
                  <a:outerShdw blurRad="38100" dist="38100" dir="2700000" algn="tl">
                    <a:srgbClr val="000000">
                      <a:alpha val="43137"/>
                    </a:srgbClr>
                  </a:outerShdw>
                </a:effectLst>
              </a:rPr>
              <a:t>Feldzug</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88025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Denn Schiffe von </a:t>
            </a:r>
            <a:r>
              <a:rPr lang="de-CH" i="1" dirty="0" err="1" smtClean="0">
                <a:solidFill>
                  <a:srgbClr val="90FC24"/>
                </a:solidFill>
                <a:effectLst>
                  <a:outerShdw blurRad="38100" dist="38100" dir="2700000" algn="tl">
                    <a:srgbClr val="000000">
                      <a:alpha val="43137"/>
                    </a:srgbClr>
                  </a:outerShdw>
                </a:effectLst>
              </a:rPr>
              <a:t>Kittim</a:t>
            </a:r>
            <a:r>
              <a:rPr lang="de-CH" i="1" dirty="0" smtClean="0">
                <a:solidFill>
                  <a:srgbClr val="90FC24"/>
                </a:solidFill>
                <a:effectLst>
                  <a:outerShdw blurRad="38100" dist="38100" dir="2700000" algn="tl">
                    <a:srgbClr val="000000">
                      <a:alpha val="43137"/>
                    </a:srgbClr>
                  </a:outerShdw>
                </a:effectLst>
              </a:rPr>
              <a:t> (Zypern) </a:t>
            </a:r>
            <a:r>
              <a:rPr lang="de-CH" i="1" dirty="0" smtClean="0">
                <a:solidFill>
                  <a:srgbClr val="FFFF00"/>
                </a:solidFill>
                <a:effectLst>
                  <a:outerShdw blurRad="38100" dist="38100" dir="2700000" algn="tl">
                    <a:srgbClr val="000000">
                      <a:alpha val="43137"/>
                    </a:srgbClr>
                  </a:outerShdw>
                </a:effectLst>
              </a:rPr>
              <a:t>werden gegen </a:t>
            </a:r>
            <a:r>
              <a:rPr lang="de-CH" i="1" dirty="0">
                <a:solidFill>
                  <a:srgbClr val="FFFF00"/>
                </a:solidFill>
                <a:effectLst>
                  <a:outerShdw blurRad="38100" dist="38100" dir="2700000" algn="tl">
                    <a:srgbClr val="000000">
                      <a:alpha val="43137"/>
                    </a:srgbClr>
                  </a:outerShdw>
                </a:effectLst>
              </a:rPr>
              <a:t>ihn kommen; und er wird </a:t>
            </a:r>
            <a:r>
              <a:rPr lang="de-CH" i="1" dirty="0">
                <a:solidFill>
                  <a:srgbClr val="90FC24"/>
                </a:solidFill>
                <a:effectLst>
                  <a:outerShdw blurRad="38100" dist="38100" dir="2700000" algn="tl">
                    <a:srgbClr val="000000">
                      <a:alpha val="43137"/>
                    </a:srgbClr>
                  </a:outerShdw>
                </a:effectLst>
              </a:rPr>
              <a:t>verzagen</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umkehren</a:t>
            </a:r>
            <a:r>
              <a:rPr lang="de-CH" i="1" dirty="0">
                <a:solidFill>
                  <a:srgbClr val="FFFF00"/>
                </a:solidFill>
                <a:effectLst>
                  <a:outerShdw blurRad="38100" dist="38100" dir="2700000" algn="tl">
                    <a:srgbClr val="000000">
                      <a:alpha val="43137"/>
                    </a:srgbClr>
                  </a:outerShdw>
                </a:effectLst>
              </a:rPr>
              <a:t>, ...“ </a:t>
            </a:r>
            <a:r>
              <a:rPr lang="de-CH" dirty="0">
                <a:solidFill>
                  <a:srgbClr val="FFFF00"/>
                </a:solidFill>
                <a:effectLst>
                  <a:outerShdw blurRad="38100" dist="38100" dir="2700000" algn="tl">
                    <a:srgbClr val="000000">
                      <a:alpha val="43137"/>
                    </a:srgbClr>
                  </a:outerShdw>
                </a:effectLst>
              </a:rPr>
              <a:t>(11,30a).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Als Antiochus mit seinem Heer nach Alexandria vorrückte, trat ihm eine römische Gesandtschaft entgegen. Sie wurde von dem Konsul Gaius </a:t>
            </a:r>
            <a:r>
              <a:rPr lang="de-CH" dirty="0" err="1">
                <a:effectLst>
                  <a:outerShdw blurRad="38100" dist="38100" dir="2700000" algn="tl">
                    <a:srgbClr val="000000">
                      <a:alpha val="43137"/>
                    </a:srgbClr>
                  </a:outerShdw>
                </a:effectLst>
              </a:rPr>
              <a:t>Popilius</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Laenas</a:t>
            </a:r>
            <a:r>
              <a:rPr lang="de-CH" dirty="0">
                <a:effectLst>
                  <a:outerShdw blurRad="38100" dist="38100" dir="2700000" algn="tl">
                    <a:srgbClr val="000000">
                      <a:alpha val="43137"/>
                    </a:srgbClr>
                  </a:outerShdw>
                </a:effectLst>
              </a:rPr>
              <a:t> angeführt und überbrachte ihm die ultimative Forderung, Ägypten in einer bestimmten Frist zu räumen. Als sich der ränkevolle </a:t>
            </a:r>
            <a:r>
              <a:rPr lang="de-CH" dirty="0" err="1">
                <a:effectLst>
                  <a:outerShdw blurRad="38100" dist="38100" dir="2700000" algn="tl">
                    <a:srgbClr val="000000">
                      <a:alpha val="43137"/>
                    </a:srgbClr>
                  </a:outerShdw>
                </a:effectLst>
              </a:rPr>
              <a:t>Syrerkönig</a:t>
            </a:r>
            <a:r>
              <a:rPr lang="de-CH" dirty="0">
                <a:effectLst>
                  <a:outerShdw blurRad="38100" dist="38100" dir="2700000" algn="tl">
                    <a:srgbClr val="000000">
                      <a:alpha val="43137"/>
                    </a:srgbClr>
                  </a:outerShdw>
                </a:effectLst>
              </a:rPr>
              <a:t> Antiochus Bedenkzeit erbat, zog der Konsul </a:t>
            </a:r>
            <a:r>
              <a:rPr lang="de-CH" dirty="0" err="1">
                <a:effectLst>
                  <a:outerShdw blurRad="38100" dist="38100" dir="2700000" algn="tl">
                    <a:srgbClr val="000000">
                      <a:alpha val="43137"/>
                    </a:srgbClr>
                  </a:outerShdw>
                </a:effectLst>
              </a:rPr>
              <a:t>Popilius</a:t>
            </a:r>
            <a:r>
              <a:rPr lang="de-CH" dirty="0">
                <a:effectLst>
                  <a:outerShdw blurRad="38100" dist="38100" dir="2700000" algn="tl">
                    <a:srgbClr val="000000">
                      <a:alpha val="43137"/>
                    </a:srgbClr>
                  </a:outerShdw>
                </a:effectLst>
              </a:rPr>
              <a:t> mit einem Stab im Sand einen Kreis um ihn und sprach: „Hier entscheide dich!“ Zerknirscht und erfüllt von ohnmächtiger Wut sah sich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gezwungen, sich dem eisernen und unbeugsamen Willen der römischen Macht zu unterwerfen.</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fontScale="90000"/>
          </a:bodyPr>
          <a:lstStyle/>
          <a:p>
            <a:r>
              <a:rPr lang="de-CH" dirty="0" smtClean="0">
                <a:solidFill>
                  <a:srgbClr val="FFC000"/>
                </a:solidFill>
                <a:effectLst>
                  <a:outerShdw blurRad="38100" dist="38100" dir="2700000" algn="tl">
                    <a:srgbClr val="000000">
                      <a:alpha val="43137"/>
                    </a:srgbClr>
                  </a:outerShdw>
                </a:effectLst>
              </a:rPr>
              <a:t/>
            </a:r>
            <a:br>
              <a:rPr lang="de-CH" dirty="0" smtClean="0">
                <a:solidFill>
                  <a:srgbClr val="FFC000"/>
                </a:solidFill>
                <a:effectLst>
                  <a:outerShdw blurRad="38100" dist="38100" dir="2700000" algn="tl">
                    <a:srgbClr val="000000">
                      <a:alpha val="43137"/>
                    </a:srgbClr>
                  </a:outerShdw>
                </a:effectLst>
              </a:rPr>
            </a:br>
            <a:r>
              <a:rPr lang="de-CH" dirty="0">
                <a:solidFill>
                  <a:srgbClr val="FFC000"/>
                </a:solidFill>
                <a:effectLst>
                  <a:outerShdw blurRad="38100" dist="38100" dir="2700000" algn="tl">
                    <a:srgbClr val="000000">
                      <a:alpha val="43137"/>
                    </a:srgbClr>
                  </a:outerShdw>
                </a:effectLst>
              </a:rPr>
              <a:t/>
            </a:r>
            <a:br>
              <a:rPr lang="de-CH" dirty="0">
                <a:solidFill>
                  <a:srgbClr val="FFC000"/>
                </a:solidFill>
                <a:effectLst>
                  <a:outerShdw blurRad="38100" dist="38100" dir="2700000" algn="tl">
                    <a:srgbClr val="000000">
                      <a:alpha val="43137"/>
                    </a:srgbClr>
                  </a:outerShdw>
                </a:effectLst>
              </a:rPr>
            </a:br>
            <a:r>
              <a:rPr lang="de-CH" sz="4700" dirty="0" smtClean="0">
                <a:solidFill>
                  <a:srgbClr val="FFC000"/>
                </a:solidFill>
                <a:effectLst>
                  <a:outerShdw blurRad="38100" dist="38100" dir="2700000" algn="tl">
                    <a:srgbClr val="000000">
                      <a:alpha val="43137"/>
                    </a:srgbClr>
                  </a:outerShdw>
                </a:effectLst>
              </a:rPr>
              <a:t>Rom </a:t>
            </a:r>
            <a:r>
              <a:rPr lang="de-CH" sz="4700" dirty="0">
                <a:solidFill>
                  <a:srgbClr val="FFC000"/>
                </a:solidFill>
                <a:effectLst>
                  <a:outerShdw blurRad="38100" dist="38100" dir="2700000" algn="tl">
                    <a:srgbClr val="000000">
                      <a:alpha val="43137"/>
                    </a:srgbClr>
                  </a:outerShdw>
                </a:effectLst>
              </a:rPr>
              <a:t>greift </a:t>
            </a:r>
            <a:r>
              <a:rPr lang="de-CH" sz="4700" dirty="0" smtClean="0">
                <a:solidFill>
                  <a:srgbClr val="FFC000"/>
                </a:solidFill>
                <a:effectLst>
                  <a:outerShdw blurRad="38100" dist="38100" dir="2700000" algn="tl">
                    <a:srgbClr val="000000">
                      <a:alpha val="43137"/>
                    </a:srgbClr>
                  </a:outerShdw>
                </a:effectLst>
              </a:rPr>
              <a:t>ein</a:t>
            </a:r>
            <a:endParaRPr lang="de-DE" sz="47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37982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er wird </a:t>
            </a:r>
            <a:r>
              <a:rPr lang="de-CH" i="1" dirty="0">
                <a:solidFill>
                  <a:srgbClr val="90FC24"/>
                </a:solidFill>
                <a:effectLst>
                  <a:outerShdw blurRad="38100" dist="38100" dir="2700000" algn="tl">
                    <a:srgbClr val="000000">
                      <a:alpha val="43137"/>
                    </a:srgbClr>
                  </a:outerShdw>
                </a:effectLst>
              </a:rPr>
              <a:t>gegen den heiligen Bund ergrimmen </a:t>
            </a:r>
            <a:r>
              <a:rPr lang="de-CH" i="1" dirty="0">
                <a:solidFill>
                  <a:srgbClr val="FFFF00"/>
                </a:solidFill>
                <a:effectLst>
                  <a:outerShdw blurRad="38100" dist="38100" dir="2700000" algn="tl">
                    <a:srgbClr val="000000">
                      <a:alpha val="43137"/>
                    </a:srgbClr>
                  </a:outerShdw>
                </a:effectLst>
              </a:rPr>
              <a:t>und handeln: Er wird umkehren und </a:t>
            </a:r>
            <a:r>
              <a:rPr lang="de-CH" i="1" dirty="0">
                <a:solidFill>
                  <a:srgbClr val="90FC24"/>
                </a:solidFill>
                <a:effectLst>
                  <a:outerShdw blurRad="38100" dist="38100" dir="2700000" algn="tl">
                    <a:srgbClr val="000000">
                      <a:alpha val="43137"/>
                    </a:srgbClr>
                  </a:outerShdw>
                </a:effectLst>
              </a:rPr>
              <a:t>sein Augenmerk </a:t>
            </a:r>
            <a:r>
              <a:rPr lang="de-CH" i="1" dirty="0">
                <a:solidFill>
                  <a:srgbClr val="FFFF00"/>
                </a:solidFill>
                <a:effectLst>
                  <a:outerShdw blurRad="38100" dist="38100" dir="2700000" algn="tl">
                    <a:srgbClr val="000000">
                      <a:alpha val="43137"/>
                    </a:srgbClr>
                  </a:outerShdw>
                </a:effectLst>
              </a:rPr>
              <a:t>auf die richten, </a:t>
            </a:r>
            <a:r>
              <a:rPr lang="de-CH" i="1" dirty="0">
                <a:solidFill>
                  <a:srgbClr val="90FC24"/>
                </a:solidFill>
                <a:effectLst>
                  <a:outerShdw blurRad="38100" dist="38100" dir="2700000" algn="tl">
                    <a:srgbClr val="000000">
                      <a:alpha val="43137"/>
                    </a:srgbClr>
                  </a:outerShdw>
                </a:effectLst>
              </a:rPr>
              <a:t>welche den heiligen Bund verlassen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(11,30b).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kehrte tief gedemütigt heim. In der Folge ließ er aber all seinen Zorn und seinen Grimm an den Juden aus. Dabei war ihm die abtrünnige Partei der Juden wieder sehr von Nutzen.</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lstStyle/>
          <a:p>
            <a:r>
              <a:rPr lang="de-CH" dirty="0">
                <a:solidFill>
                  <a:srgbClr val="FFC000"/>
                </a:solidFill>
                <a:effectLst>
                  <a:outerShdw blurRad="38100" dist="38100" dir="2700000" algn="tl">
                    <a:srgbClr val="000000">
                      <a:alpha val="43137"/>
                    </a:srgbClr>
                  </a:outerShdw>
                </a:effectLst>
              </a:rPr>
              <a:t>Wut gegen die gläubigen Juden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5137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79512" y="1524000"/>
            <a:ext cx="8784976" cy="5334000"/>
          </a:xfrm>
        </p:spPr>
        <p:txBody>
          <a:bodyPr>
            <a:noAutofit/>
          </a:bodyPr>
          <a:lstStyle/>
          <a:p>
            <a:r>
              <a:rPr lang="de-CH" sz="2000" i="1" dirty="0" smtClean="0">
                <a:solidFill>
                  <a:srgbClr val="FFFF00"/>
                </a:solidFill>
                <a:effectLst>
                  <a:outerShdw blurRad="38100" dist="38100" dir="2700000" algn="tl">
                    <a:srgbClr val="000000">
                      <a:alpha val="43137"/>
                    </a:srgbClr>
                  </a:outerShdw>
                </a:effectLst>
              </a:rPr>
              <a:t>„</a:t>
            </a:r>
            <a:r>
              <a:rPr lang="de-CH" sz="2000" i="1" dirty="0">
                <a:solidFill>
                  <a:srgbClr val="FFFF00"/>
                </a:solidFill>
                <a:effectLst>
                  <a:outerShdw blurRad="38100" dist="38100" dir="2700000" algn="tl">
                    <a:srgbClr val="000000">
                      <a:alpha val="43137"/>
                    </a:srgbClr>
                  </a:outerShdw>
                </a:effectLst>
              </a:rPr>
              <a:t>Und Streitkräfte von ihm werden dastehen, und sie werden </a:t>
            </a:r>
            <a:r>
              <a:rPr lang="de-CH" sz="2000" i="1" dirty="0">
                <a:solidFill>
                  <a:srgbClr val="90FC24"/>
                </a:solidFill>
                <a:effectLst>
                  <a:outerShdw blurRad="38100" dist="38100" dir="2700000" algn="tl">
                    <a:srgbClr val="000000">
                      <a:alpha val="43137"/>
                    </a:srgbClr>
                  </a:outerShdw>
                </a:effectLst>
              </a:rPr>
              <a:t>das Heiligtum, die Befestigung, entweihen</a:t>
            </a:r>
            <a:r>
              <a:rPr lang="de-CH" sz="2000" i="1" dirty="0">
                <a:solidFill>
                  <a:srgbClr val="FFFF00"/>
                </a:solidFill>
                <a:effectLst>
                  <a:outerShdw blurRad="38100" dist="38100" dir="2700000" algn="tl">
                    <a:srgbClr val="000000">
                      <a:alpha val="43137"/>
                    </a:srgbClr>
                  </a:outerShdw>
                </a:effectLst>
              </a:rPr>
              <a:t> und werden das beständige </a:t>
            </a:r>
            <a:r>
              <a:rPr lang="de-CH" sz="2000" i="1" dirty="0">
                <a:solidFill>
                  <a:srgbClr val="90FC24"/>
                </a:solidFill>
                <a:effectLst>
                  <a:outerShdw blurRad="38100" dist="38100" dir="2700000" algn="tl">
                    <a:srgbClr val="000000">
                      <a:alpha val="43137"/>
                    </a:srgbClr>
                  </a:outerShdw>
                </a:effectLst>
              </a:rPr>
              <a:t>Opfer abschaffen </a:t>
            </a:r>
            <a:r>
              <a:rPr lang="de-CH" sz="2000" i="1" dirty="0">
                <a:solidFill>
                  <a:srgbClr val="FFFF00"/>
                </a:solidFill>
                <a:effectLst>
                  <a:outerShdw blurRad="38100" dist="38100" dir="2700000" algn="tl">
                    <a:srgbClr val="000000">
                      <a:alpha val="43137"/>
                    </a:srgbClr>
                  </a:outerShdw>
                </a:effectLst>
              </a:rPr>
              <a:t>und den verwüstenden </a:t>
            </a:r>
            <a:r>
              <a:rPr lang="de-CH" sz="2000" i="1" dirty="0">
                <a:solidFill>
                  <a:srgbClr val="90FC24"/>
                </a:solidFill>
                <a:effectLst>
                  <a:outerShdw blurRad="38100" dist="38100" dir="2700000" algn="tl">
                    <a:srgbClr val="000000">
                      <a:alpha val="43137"/>
                    </a:srgbClr>
                  </a:outerShdw>
                </a:effectLst>
              </a:rPr>
              <a:t>Gräuel aufstellen</a:t>
            </a:r>
            <a:r>
              <a:rPr lang="de-CH" sz="2000" i="1" dirty="0">
                <a:solidFill>
                  <a:srgbClr val="FFFF00"/>
                </a:solidFill>
                <a:effectLst>
                  <a:outerShdw blurRad="38100" dist="38100" dir="2700000" algn="tl">
                    <a:srgbClr val="000000">
                      <a:alpha val="43137"/>
                    </a:srgbClr>
                  </a:outerShdw>
                </a:effectLst>
              </a:rPr>
              <a:t>“ </a:t>
            </a:r>
            <a:r>
              <a:rPr lang="de-CH" sz="2000" dirty="0">
                <a:solidFill>
                  <a:srgbClr val="FFFF00"/>
                </a:solidFill>
                <a:effectLst>
                  <a:outerShdw blurRad="38100" dist="38100" dir="2700000" algn="tl">
                    <a:srgbClr val="000000">
                      <a:alpha val="43137"/>
                    </a:srgbClr>
                  </a:outerShdw>
                </a:effectLst>
              </a:rPr>
              <a:t>(11,31).</a:t>
            </a:r>
            <a:endParaRPr lang="de-DE" sz="2000" i="1" dirty="0">
              <a:solidFill>
                <a:srgbClr val="FFFF00"/>
              </a:solidFill>
              <a:effectLst>
                <a:outerShdw blurRad="38100" dist="38100" dir="2700000" algn="tl">
                  <a:srgbClr val="000000">
                    <a:alpha val="43137"/>
                  </a:srgbClr>
                </a:outerShdw>
              </a:effectLst>
            </a:endParaRPr>
          </a:p>
          <a:p>
            <a:r>
              <a:rPr lang="de-CH" sz="2000" dirty="0">
                <a:effectLst>
                  <a:outerShdw blurRad="38100" dist="38100" dir="2700000" algn="tl">
                    <a:srgbClr val="000000">
                      <a:alpha val="43137"/>
                    </a:srgbClr>
                  </a:outerShdw>
                </a:effectLst>
              </a:rPr>
              <a:t>	Um 167 v. Chr. sandte Antiochus seinen Steuereintreiber </a:t>
            </a:r>
            <a:r>
              <a:rPr lang="de-CH" sz="2000" dirty="0" err="1">
                <a:effectLst>
                  <a:outerShdw blurRad="38100" dist="38100" dir="2700000" algn="tl">
                    <a:srgbClr val="000000">
                      <a:alpha val="43137"/>
                    </a:srgbClr>
                  </a:outerShdw>
                </a:effectLst>
              </a:rPr>
              <a:t>Apollonius</a:t>
            </a:r>
            <a:r>
              <a:rPr lang="de-CH" sz="2000" dirty="0">
                <a:effectLst>
                  <a:outerShdw blurRad="38100" dist="38100" dir="2700000" algn="tl">
                    <a:srgbClr val="000000">
                      <a:alpha val="43137"/>
                    </a:srgbClr>
                  </a:outerShdw>
                </a:effectLst>
              </a:rPr>
              <a:t> mit einer mächtigen Armee nach Jerusalem. Dieser überfiel Jerusalem auf gemeine hinterlistige Weise, plünderte die Stadt, entfachte Brände, ermordete unzählige Juden, ließ Frauen und Kinder (soweit sie nicht fliehen konnten) wegführen, riss die Stadtmauern nieder und errichtete eine Terrorherrschaft über Jerusalem. Die Davidstadt ließ er </a:t>
            </a:r>
            <a:r>
              <a:rPr lang="de-CH" sz="2000" dirty="0" smtClean="0">
                <a:effectLst>
                  <a:outerShdw blurRad="38100" dist="38100" dir="2700000" algn="tl">
                    <a:srgbClr val="000000">
                      <a:alpha val="43137"/>
                    </a:srgbClr>
                  </a:outerShdw>
                </a:effectLst>
              </a:rPr>
              <a:t>be­fes­tigen, baute die sog</a:t>
            </a:r>
            <a:r>
              <a:rPr lang="de-CH" sz="2000" dirty="0">
                <a:effectLst>
                  <a:outerShdw blurRad="38100" dist="38100" dir="2700000" algn="tl">
                    <a:srgbClr val="000000">
                      <a:alpha val="43137"/>
                    </a:srgbClr>
                  </a:outerShdw>
                </a:effectLst>
              </a:rPr>
              <a:t>. </a:t>
            </a:r>
            <a:r>
              <a:rPr lang="de-CH" sz="2000" dirty="0" err="1" smtClean="0">
                <a:effectLst>
                  <a:outerShdw blurRad="38100" dist="38100" dir="2700000" algn="tl">
                    <a:srgbClr val="000000">
                      <a:alpha val="43137"/>
                    </a:srgbClr>
                  </a:outerShdw>
                </a:effectLst>
              </a:rPr>
              <a:t>Akra</a:t>
            </a:r>
            <a:r>
              <a:rPr lang="de-CH" sz="2000" dirty="0">
                <a:effectLst>
                  <a:outerShdw blurRad="38100" dist="38100" dir="2700000" algn="tl">
                    <a:srgbClr val="000000">
                      <a:alpha val="43137"/>
                    </a:srgbClr>
                  </a:outerShdw>
                </a:effectLst>
              </a:rPr>
              <a:t> </a:t>
            </a:r>
            <a:r>
              <a:rPr lang="de-CH" sz="2000" dirty="0" smtClean="0">
                <a:effectLst>
                  <a:outerShdw blurRad="38100" dist="38100" dir="2700000" algn="tl">
                    <a:srgbClr val="000000">
                      <a:alpha val="43137"/>
                    </a:srgbClr>
                  </a:outerShdw>
                </a:effectLst>
              </a:rPr>
              <a:t>am Südende des Tempelplatzes </a:t>
            </a:r>
            <a:r>
              <a:rPr lang="de-CH" sz="2000" dirty="0">
                <a:effectLst>
                  <a:outerShdw blurRad="38100" dist="38100" dir="2700000" algn="tl">
                    <a:srgbClr val="000000">
                      <a:alpha val="43137"/>
                    </a:srgbClr>
                  </a:outerShdw>
                </a:effectLst>
              </a:rPr>
              <a:t>und legte eine Besatzung hinein.</a:t>
            </a:r>
            <a:endParaRPr lang="de-DE" sz="2000" dirty="0">
              <a:effectLst>
                <a:outerShdw blurRad="38100" dist="38100" dir="2700000" algn="tl">
                  <a:srgbClr val="000000">
                    <a:alpha val="43137"/>
                  </a:srgbClr>
                </a:outerShdw>
              </a:effectLst>
            </a:endParaRPr>
          </a:p>
          <a:p>
            <a:r>
              <a:rPr lang="de-CH" sz="2000" dirty="0">
                <a:effectLst>
                  <a:outerShdw blurRad="38100" dist="38100" dir="2700000" algn="tl">
                    <a:srgbClr val="000000">
                      <a:alpha val="43137"/>
                    </a:srgbClr>
                  </a:outerShdw>
                </a:effectLst>
              </a:rPr>
              <a:t>	In der Folge wurde der Gottesdienst im Tempel abgeschafft (im Dezember 168). Bei Todesstrafe wurde das Einhalten der göttlichen Gebote des Alten Testamentes verboten. Der Brand­opferaltar wurde zu einem </a:t>
            </a:r>
            <a:r>
              <a:rPr lang="de-CH" sz="2000" dirty="0" err="1">
                <a:effectLst>
                  <a:outerShdw blurRad="38100" dist="38100" dir="2700000" algn="tl">
                    <a:srgbClr val="000000">
                      <a:alpha val="43137"/>
                    </a:srgbClr>
                  </a:outerShdw>
                </a:effectLst>
              </a:rPr>
              <a:t>Zeusaltar</a:t>
            </a:r>
            <a:r>
              <a:rPr lang="de-CH" sz="2000" dirty="0">
                <a:effectLst>
                  <a:outerShdw blurRad="38100" dist="38100" dir="2700000" algn="tl">
                    <a:srgbClr val="000000">
                      <a:alpha val="43137"/>
                    </a:srgbClr>
                  </a:outerShdw>
                </a:effectLst>
              </a:rPr>
              <a:t> umfunktioniert. Zudem wurde ein Götzenbild des Zeus, das die Gesichtszüge von Antiochus </a:t>
            </a:r>
            <a:r>
              <a:rPr lang="de-CH" sz="2000" dirty="0" err="1">
                <a:effectLst>
                  <a:outerShdw blurRad="38100" dist="38100" dir="2700000" algn="tl">
                    <a:srgbClr val="000000">
                      <a:alpha val="43137"/>
                    </a:srgbClr>
                  </a:outerShdw>
                </a:effectLst>
              </a:rPr>
              <a:t>Epiphanes</a:t>
            </a:r>
            <a:r>
              <a:rPr lang="de-CH" sz="2000" dirty="0">
                <a:effectLst>
                  <a:outerShdw blurRad="38100" dist="38100" dir="2700000" algn="tl">
                    <a:srgbClr val="000000">
                      <a:alpha val="43137"/>
                    </a:srgbClr>
                  </a:outerShdw>
                </a:effectLst>
              </a:rPr>
              <a:t> trug, </a:t>
            </a:r>
            <a:r>
              <a:rPr lang="de-CH" sz="2000" dirty="0" smtClean="0">
                <a:effectLst>
                  <a:outerShdw blurRad="38100" dist="38100" dir="2700000" algn="tl">
                    <a:srgbClr val="000000">
                      <a:alpha val="43137"/>
                    </a:srgbClr>
                  </a:outerShdw>
                </a:effectLst>
              </a:rPr>
              <a:t>aufgestellt </a:t>
            </a:r>
            <a:r>
              <a:rPr lang="de-CH" sz="2000" i="1" dirty="0">
                <a:effectLst>
                  <a:outerShdw blurRad="38100" dist="38100" dir="2700000" algn="tl">
                    <a:srgbClr val="000000">
                      <a:alpha val="43137"/>
                    </a:srgbClr>
                  </a:outerShdw>
                </a:effectLst>
              </a:rPr>
              <a:t>(= „der verwüs­tende Gräuel“).</a:t>
            </a:r>
            <a:endParaRPr lang="de-DE" sz="2000"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Der Gräuel der </a:t>
            </a:r>
            <a:r>
              <a:rPr lang="de-CH" dirty="0" smtClean="0">
                <a:solidFill>
                  <a:srgbClr val="FFC000"/>
                </a:solidFill>
                <a:effectLst>
                  <a:outerShdw blurRad="38100" dist="38100" dir="2700000" algn="tl">
                    <a:srgbClr val="000000">
                      <a:alpha val="43137"/>
                    </a:srgbClr>
                  </a:outerShdw>
                </a:effectLst>
              </a:rPr>
              <a:t>Verwüstung</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55254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diejenigen, welche </a:t>
            </a:r>
            <a:r>
              <a:rPr lang="de-CH" i="1" dirty="0">
                <a:solidFill>
                  <a:srgbClr val="90FC24"/>
                </a:solidFill>
                <a:effectLst>
                  <a:outerShdw blurRad="38100" dist="38100" dir="2700000" algn="tl">
                    <a:srgbClr val="000000">
                      <a:alpha val="43137"/>
                    </a:srgbClr>
                  </a:outerShdw>
                </a:effectLst>
              </a:rPr>
              <a:t>gottlos handeln gegen den Bund</a:t>
            </a:r>
            <a:r>
              <a:rPr lang="de-CH" i="1" dirty="0">
                <a:solidFill>
                  <a:srgbClr val="FFFF00"/>
                </a:solidFill>
                <a:effectLst>
                  <a:outerShdw blurRad="38100" dist="38100" dir="2700000" algn="tl">
                    <a:srgbClr val="000000">
                      <a:alpha val="43137"/>
                    </a:srgbClr>
                  </a:outerShdw>
                </a:effectLst>
              </a:rPr>
              <a:t>, wird er durch </a:t>
            </a:r>
            <a:r>
              <a:rPr lang="de-CH" i="1" dirty="0">
                <a:solidFill>
                  <a:srgbClr val="90FC24"/>
                </a:solidFill>
                <a:effectLst>
                  <a:outerShdw blurRad="38100" dist="38100" dir="2700000" algn="tl">
                    <a:srgbClr val="000000">
                      <a:alpha val="43137"/>
                    </a:srgbClr>
                  </a:outerShdw>
                </a:effectLst>
              </a:rPr>
              <a:t>Schmeicheleien</a:t>
            </a:r>
            <a:r>
              <a:rPr lang="de-CH" i="1" dirty="0">
                <a:solidFill>
                  <a:srgbClr val="FFFF00"/>
                </a:solidFill>
                <a:effectLst>
                  <a:outerShdw blurRad="38100" dist="38100" dir="2700000" algn="tl">
                    <a:srgbClr val="000000">
                      <a:alpha val="43137"/>
                    </a:srgbClr>
                  </a:outerShdw>
                </a:effectLst>
              </a:rPr>
              <a:t> zum </a:t>
            </a:r>
            <a:r>
              <a:rPr lang="de-CH" i="1" dirty="0">
                <a:solidFill>
                  <a:srgbClr val="90FC24"/>
                </a:solidFill>
                <a:effectLst>
                  <a:outerShdw blurRad="38100" dist="38100" dir="2700000" algn="tl">
                    <a:srgbClr val="000000">
                      <a:alpha val="43137"/>
                    </a:srgbClr>
                  </a:outerShdw>
                </a:effectLst>
              </a:rPr>
              <a:t>Abfall </a:t>
            </a:r>
            <a:r>
              <a:rPr lang="de-CH" i="1" dirty="0">
                <a:solidFill>
                  <a:srgbClr val="FFFF00"/>
                </a:solidFill>
                <a:effectLst>
                  <a:outerShdw blurRad="38100" dist="38100" dir="2700000" algn="tl">
                    <a:srgbClr val="000000">
                      <a:alpha val="43137"/>
                    </a:srgbClr>
                  </a:outerShdw>
                </a:effectLst>
              </a:rPr>
              <a:t>verleiten; ...“</a:t>
            </a:r>
            <a:r>
              <a:rPr lang="de-CH" dirty="0">
                <a:solidFill>
                  <a:srgbClr val="FFFF00"/>
                </a:solidFill>
                <a:effectLst>
                  <a:outerShdw blurRad="38100" dist="38100" dir="2700000" algn="tl">
                    <a:srgbClr val="000000">
                      <a:alpha val="43137"/>
                    </a:srgbClr>
                  </a:outerShdw>
                </a:effectLst>
              </a:rPr>
              <a:t> (11,32a).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versuchte nicht nur durch Gewalt, sondern auch durch </a:t>
            </a:r>
            <a:r>
              <a:rPr lang="de-CH" dirty="0" smtClean="0">
                <a:effectLst>
                  <a:outerShdw blurRad="38100" dist="38100" dir="2700000" algn="tl">
                    <a:srgbClr val="000000">
                      <a:alpha val="43137"/>
                    </a:srgbClr>
                  </a:outerShdw>
                </a:effectLst>
              </a:rPr>
              <a:t>Schmeicheleien </a:t>
            </a:r>
            <a:r>
              <a:rPr lang="de-CH" dirty="0">
                <a:effectLst>
                  <a:outerShdw blurRad="38100" dist="38100" dir="2700000" algn="tl">
                    <a:srgbClr val="000000">
                      <a:alpha val="43137"/>
                    </a:srgbClr>
                  </a:outerShdw>
                </a:effectLst>
              </a:rPr>
              <a:t>die Juden zum Abfall von dem Gott der Bibel zu bringen. Bei denen, die schon früher keine Entschiedenheit für die göttlichen Offenbarungen an den Tag gelegt hatten, kam er auch zu seinem Ziel.</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Verführung zum </a:t>
            </a:r>
            <a:r>
              <a:rPr lang="de-CH" dirty="0" smtClean="0">
                <a:solidFill>
                  <a:srgbClr val="FFC000"/>
                </a:solidFill>
                <a:effectLst>
                  <a:outerShdw blurRad="38100" dist="38100" dir="2700000" algn="tl">
                    <a:srgbClr val="000000">
                      <a:alpha val="43137"/>
                    </a:srgbClr>
                  </a:outerShdw>
                </a:effectLst>
              </a:rPr>
              <a:t>Abfall</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11451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Daniel 11</a:t>
            </a:r>
            <a:endParaRPr lang="de-DE" dirty="0">
              <a:solidFill>
                <a:srgbClr val="FFC000"/>
              </a:solidFill>
              <a:effectLst>
                <a:outerShdw blurRad="38100" dist="38100" dir="2700000" algn="tl">
                  <a:srgbClr val="000000">
                    <a:alpha val="43137"/>
                  </a:srgbClr>
                </a:outerShdw>
              </a:effectLst>
            </a:endParaRPr>
          </a:p>
        </p:txBody>
      </p:sp>
      <p:sp>
        <p:nvSpPr>
          <p:cNvPr id="3" name="Inhaltsplatzhalter 2"/>
          <p:cNvSpPr>
            <a:spLocks noGrp="1"/>
          </p:cNvSpPr>
          <p:nvPr>
            <p:ph idx="1"/>
          </p:nvPr>
        </p:nvSpPr>
        <p:spPr/>
        <p:txBody>
          <a:bodyPr/>
          <a:lstStyle/>
          <a:p>
            <a:r>
              <a:rPr lang="de-DE" dirty="0" smtClean="0">
                <a:effectLst>
                  <a:outerShdw blurRad="38100" dist="38100" dir="2700000" algn="tl">
                    <a:srgbClr val="000000">
                      <a:alpha val="43137"/>
                    </a:srgbClr>
                  </a:outerShdw>
                </a:effectLst>
              </a:rPr>
              <a:t>Dan 11,1-35: Prophetie über die Zeit von Kyros (537 v. Chr.) bis zur </a:t>
            </a:r>
            <a:r>
              <a:rPr lang="de-DE" dirty="0" err="1" smtClean="0">
                <a:effectLst>
                  <a:outerShdw blurRad="38100" dist="38100" dir="2700000" algn="tl">
                    <a:srgbClr val="000000">
                      <a:alpha val="43137"/>
                    </a:srgbClr>
                  </a:outerShdw>
                </a:effectLst>
              </a:rPr>
              <a:t>Makkabäerzeit</a:t>
            </a:r>
            <a:r>
              <a:rPr lang="de-DE" dirty="0" smtClean="0">
                <a:effectLst>
                  <a:outerShdw blurRad="38100" dist="38100" dir="2700000" algn="tl">
                    <a:srgbClr val="000000">
                      <a:alpha val="43137"/>
                    </a:srgbClr>
                  </a:outerShdw>
                </a:effectLst>
              </a:rPr>
              <a:t> (164 v. Chr.)</a:t>
            </a:r>
          </a:p>
          <a:p>
            <a:r>
              <a:rPr lang="de-DE" dirty="0" smtClean="0">
                <a:effectLst>
                  <a:outerShdw blurRad="38100" dist="38100" dir="2700000" algn="tl">
                    <a:srgbClr val="000000">
                      <a:alpha val="43137"/>
                    </a:srgbClr>
                  </a:outerShdw>
                </a:effectLst>
              </a:rPr>
              <a:t>Über 150 erfüllte Prophezeiungen!</a:t>
            </a:r>
          </a:p>
          <a:p>
            <a:r>
              <a:rPr lang="de-DE" dirty="0" smtClean="0">
                <a:effectLst>
                  <a:outerShdw blurRad="38100" dist="38100" dir="2700000" algn="tl">
                    <a:srgbClr val="000000">
                      <a:alpha val="43137"/>
                    </a:srgbClr>
                  </a:outerShdw>
                </a:effectLst>
              </a:rPr>
              <a:t>Ab Dan 11,36-45 behandelt der Prophet die Endzeit.</a:t>
            </a:r>
          </a:p>
          <a:p>
            <a:pPr marL="0" indent="0">
              <a:buNone/>
            </a:pPr>
            <a:endParaRPr lang="de-DE" dirty="0">
              <a:effectLst>
                <a:outerShdw blurRad="38100" dist="38100" dir="2700000" algn="tl">
                  <a:srgbClr val="000000">
                    <a:alpha val="43137"/>
                  </a:srgbClr>
                </a:outerShdw>
              </a:effectLst>
            </a:endParaRPr>
          </a:p>
        </p:txBody>
      </p:sp>
      <p:pic>
        <p:nvPicPr>
          <p:cNvPr id="4" name="Picture 2" descr="C:\Users\Roger\Pictures\PictureProject\0010\DSCN8326.JPG"/>
          <p:cNvPicPr>
            <a:picLocks noChangeAspect="1" noChangeArrowheads="1"/>
          </p:cNvPicPr>
          <p:nvPr/>
        </p:nvPicPr>
        <p:blipFill>
          <a:blip r:embed="rId2" cstate="print"/>
          <a:srcRect/>
          <a:stretch>
            <a:fillRect/>
          </a:stretch>
        </p:blipFill>
        <p:spPr bwMode="auto">
          <a:xfrm>
            <a:off x="3059832" y="4149080"/>
            <a:ext cx="3170635" cy="2376264"/>
          </a:xfrm>
          <a:prstGeom prst="rect">
            <a:avLst/>
          </a:prstGeom>
          <a:noFill/>
          <a:ln w="9525">
            <a:noFill/>
            <a:miter lim="800000"/>
            <a:headEnd/>
            <a:tailEnd/>
          </a:ln>
        </p:spPr>
      </p:pic>
      <p:sp>
        <p:nvSpPr>
          <p:cNvPr id="5" name="Textfeld 4"/>
          <p:cNvSpPr txBox="1"/>
          <p:nvPr/>
        </p:nvSpPr>
        <p:spPr>
          <a:xfrm>
            <a:off x="5868144" y="3933056"/>
            <a:ext cx="336952" cy="246221"/>
          </a:xfrm>
          <a:prstGeom prst="rect">
            <a:avLst/>
          </a:prstGeom>
          <a:noFill/>
        </p:spPr>
        <p:txBody>
          <a:bodyPr wrap="none" rtlCol="0">
            <a:spAutoFit/>
          </a:bodyPr>
          <a:lstStyle/>
          <a:p>
            <a:r>
              <a:rPr lang="de-DE" sz="1000" dirty="0" smtClean="0"/>
              <a:t>RL</a:t>
            </a:r>
            <a:endParaRPr lang="de-DE" sz="1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334000"/>
          </a:xfrm>
        </p:spPr>
        <p:txBody>
          <a:bodyPr>
            <a:normAutofit fontScale="85000" lnSpcReduction="20000"/>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aber </a:t>
            </a:r>
            <a:r>
              <a:rPr lang="de-CH" i="1" dirty="0">
                <a:solidFill>
                  <a:srgbClr val="90FC24"/>
                </a:solidFill>
                <a:effectLst>
                  <a:outerShdw blurRad="38100" dist="38100" dir="2700000" algn="tl">
                    <a:srgbClr val="000000">
                      <a:alpha val="43137"/>
                    </a:srgbClr>
                  </a:outerShdw>
                </a:effectLst>
              </a:rPr>
              <a:t>das Volk, welches seinen Gott kennt</a:t>
            </a:r>
            <a:r>
              <a:rPr lang="de-CH" i="1" dirty="0">
                <a:solidFill>
                  <a:srgbClr val="FFFF00"/>
                </a:solidFill>
                <a:effectLst>
                  <a:outerShdw blurRad="38100" dist="38100" dir="2700000" algn="tl">
                    <a:srgbClr val="000000">
                      <a:alpha val="43137"/>
                    </a:srgbClr>
                  </a:outerShdw>
                </a:effectLst>
              </a:rPr>
              <a:t>, wird sich </a:t>
            </a:r>
            <a:r>
              <a:rPr lang="de-CH" i="1" dirty="0">
                <a:solidFill>
                  <a:srgbClr val="90FC24"/>
                </a:solidFill>
                <a:effectLst>
                  <a:outerShdw blurRad="38100" dist="38100" dir="2700000" algn="tl">
                    <a:srgbClr val="000000">
                      <a:alpha val="43137"/>
                    </a:srgbClr>
                  </a:outerShdw>
                </a:effectLst>
              </a:rPr>
              <a:t>stark </a:t>
            </a:r>
            <a:r>
              <a:rPr lang="de-CH" i="1" dirty="0">
                <a:solidFill>
                  <a:srgbClr val="FFFF00"/>
                </a:solidFill>
                <a:effectLst>
                  <a:outerShdw blurRad="38100" dist="38100" dir="2700000" algn="tl">
                    <a:srgbClr val="000000">
                      <a:alpha val="43137"/>
                    </a:srgbClr>
                  </a:outerShdw>
                </a:effectLst>
              </a:rPr>
              <a:t>erweisen und </a:t>
            </a:r>
            <a:r>
              <a:rPr lang="de-CH" i="1" dirty="0">
                <a:solidFill>
                  <a:srgbClr val="90FC24"/>
                </a:solidFill>
                <a:effectLst>
                  <a:outerShdw blurRad="38100" dist="38100" dir="2700000" algn="tl">
                    <a:srgbClr val="000000">
                      <a:alpha val="43137"/>
                    </a:srgbClr>
                  </a:outerShdw>
                </a:effectLst>
              </a:rPr>
              <a:t>handeln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(11,32b).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Es gab aber in Israel eine große Anzahl Juden, die auch in der größten Not dem Gott ihrer Väter die Treue halten wollten. Der Priester </a:t>
            </a:r>
            <a:r>
              <a:rPr lang="de-CH" dirty="0" err="1">
                <a:effectLst>
                  <a:outerShdw blurRad="38100" dist="38100" dir="2700000" algn="tl">
                    <a:srgbClr val="000000">
                      <a:alpha val="43137"/>
                    </a:srgbClr>
                  </a:outerShdw>
                </a:effectLst>
              </a:rPr>
              <a:t>Mattathias</a:t>
            </a:r>
            <a:r>
              <a:rPr lang="de-CH" dirty="0">
                <a:effectLst>
                  <a:outerShdw blurRad="38100" dist="38100" dir="2700000" algn="tl">
                    <a:srgbClr val="000000">
                      <a:alpha val="43137"/>
                    </a:srgbClr>
                  </a:outerShdw>
                </a:effectLst>
              </a:rPr>
              <a:t> aus dem Städtchen </a:t>
            </a:r>
            <a:r>
              <a:rPr lang="de-CH" dirty="0" err="1">
                <a:effectLst>
                  <a:outerShdw blurRad="38100" dist="38100" dir="2700000" algn="tl">
                    <a:srgbClr val="000000">
                      <a:alpha val="43137"/>
                    </a:srgbClr>
                  </a:outerShdw>
                </a:effectLst>
              </a:rPr>
              <a:t>Modeïn</a:t>
            </a:r>
            <a:r>
              <a:rPr lang="de-CH" dirty="0">
                <a:effectLst>
                  <a:outerShdw blurRad="38100" dist="38100" dir="2700000" algn="tl">
                    <a:srgbClr val="000000">
                      <a:alpha val="43137"/>
                    </a:srgbClr>
                  </a:outerShdw>
                </a:effectLst>
              </a:rPr>
              <a:t> eröffnete zusammen mit seinen fünf Söhnen Johannes Gaddis, Simon </a:t>
            </a:r>
            <a:r>
              <a:rPr lang="de-CH" dirty="0" err="1">
                <a:effectLst>
                  <a:outerShdw blurRad="38100" dist="38100" dir="2700000" algn="tl">
                    <a:srgbClr val="000000">
                      <a:alpha val="43137"/>
                    </a:srgbClr>
                  </a:outerShdw>
                </a:effectLst>
              </a:rPr>
              <a:t>Thasi</a:t>
            </a:r>
            <a:r>
              <a:rPr lang="de-CH" dirty="0">
                <a:effectLst>
                  <a:outerShdw blurRad="38100" dist="38100" dir="2700000" algn="tl">
                    <a:srgbClr val="000000">
                      <a:alpha val="43137"/>
                    </a:srgbClr>
                  </a:outerShdw>
                </a:effectLst>
              </a:rPr>
              <a:t>, Judas </a:t>
            </a:r>
            <a:r>
              <a:rPr lang="de-CH" dirty="0" err="1">
                <a:effectLst>
                  <a:outerShdw blurRad="38100" dist="38100" dir="2700000" algn="tl">
                    <a:srgbClr val="000000">
                      <a:alpha val="43137"/>
                    </a:srgbClr>
                  </a:outerShdw>
                </a:effectLst>
              </a:rPr>
              <a:t>Maqqabi</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Eleasar</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Awaran</a:t>
            </a:r>
            <a:r>
              <a:rPr lang="de-CH" dirty="0">
                <a:effectLst>
                  <a:outerShdw blurRad="38100" dist="38100" dir="2700000" algn="tl">
                    <a:srgbClr val="000000">
                      <a:alpha val="43137"/>
                    </a:srgbClr>
                  </a:outerShdw>
                </a:effectLst>
              </a:rPr>
              <a:t> und Jonathan </a:t>
            </a:r>
            <a:r>
              <a:rPr lang="de-CH" dirty="0" err="1">
                <a:effectLst>
                  <a:outerShdw blurRad="38100" dist="38100" dir="2700000" algn="tl">
                    <a:srgbClr val="000000">
                      <a:alpha val="43137"/>
                    </a:srgbClr>
                  </a:outerShdw>
                </a:effectLst>
              </a:rPr>
              <a:t>Affus</a:t>
            </a:r>
            <a:r>
              <a:rPr lang="de-CH" dirty="0">
                <a:effectLst>
                  <a:outerShdw blurRad="38100" dist="38100" dir="2700000" algn="tl">
                    <a:srgbClr val="000000">
                      <a:alpha val="43137"/>
                    </a:srgbClr>
                  </a:outerShdw>
                </a:effectLst>
              </a:rPr>
              <a:t> den Widerstand gegen den Abfall. Er zog mit seinen Söhnen und allen, die sich ihnen anschlossen, in die Wildnis und führte von da aus einen Guerillakrieg gegen die syrische Besatzungsmacht und auch gegen die abgefallenen Juden. Sie vernichteten auch, soweit möglich, die Götzenaltäre. Nach dem Tode des Priesters </a:t>
            </a:r>
            <a:r>
              <a:rPr lang="de-CH" dirty="0" err="1">
                <a:effectLst>
                  <a:outerShdw blurRad="38100" dist="38100" dir="2700000" algn="tl">
                    <a:srgbClr val="000000">
                      <a:alpha val="43137"/>
                    </a:srgbClr>
                  </a:outerShdw>
                </a:effectLst>
              </a:rPr>
              <a:t>Mattathias</a:t>
            </a:r>
            <a:r>
              <a:rPr lang="de-CH" dirty="0">
                <a:effectLst>
                  <a:outerShdw blurRad="38100" dist="38100" dir="2700000" algn="tl">
                    <a:srgbClr val="000000">
                      <a:alpha val="43137"/>
                    </a:srgbClr>
                  </a:outerShdw>
                </a:effectLst>
              </a:rPr>
              <a:t> (166 v. Chr.) führten seine Söhne Simon und Judas den entschiedenen Kampf weiter. Der Aufstand der Makkabäer hatte einen phänomenalen Erfolg! Die gesetzestreuen Juden schlugen die syrischen Heere in vielen Schlachten so zurück, dass Jerusalem wieder unter ihre Kontrolle gebracht werden konnte. Am 4. Dezember 164 v. Chr. wurde auch der Tempel wieder neu eingeweiht.</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Der </a:t>
            </a:r>
            <a:r>
              <a:rPr lang="de-CH" dirty="0" err="1">
                <a:solidFill>
                  <a:srgbClr val="FFC000"/>
                </a:solidFill>
                <a:effectLst>
                  <a:outerShdw blurRad="38100" dist="38100" dir="2700000" algn="tl">
                    <a:srgbClr val="000000">
                      <a:alpha val="43137"/>
                    </a:srgbClr>
                  </a:outerShdw>
                </a:effectLst>
              </a:rPr>
              <a:t>makkabäische</a:t>
            </a:r>
            <a:r>
              <a:rPr lang="de-CH" dirty="0">
                <a:solidFill>
                  <a:srgbClr val="FFC000"/>
                </a:solidFill>
                <a:effectLst>
                  <a:outerShdw blurRad="38100" dist="38100" dir="2700000" algn="tl">
                    <a:srgbClr val="000000">
                      <a:alpha val="43137"/>
                    </a:srgbClr>
                  </a:outerShdw>
                </a:effectLst>
              </a:rPr>
              <a:t> </a:t>
            </a:r>
            <a:r>
              <a:rPr lang="de-CH" dirty="0" smtClean="0">
                <a:solidFill>
                  <a:srgbClr val="FFC000"/>
                </a:solidFill>
                <a:effectLst>
                  <a:outerShdw blurRad="38100" dist="38100" dir="2700000" algn="tl">
                    <a:srgbClr val="000000">
                      <a:alpha val="43137"/>
                    </a:srgbClr>
                  </a:outerShdw>
                </a:effectLst>
              </a:rPr>
              <a:t>Widerstand</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00174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a:t>
            </a:r>
            <a:r>
              <a:rPr lang="de-CH" i="1" dirty="0">
                <a:solidFill>
                  <a:srgbClr val="90FC24"/>
                </a:solidFill>
                <a:effectLst>
                  <a:outerShdw blurRad="38100" dist="38100" dir="2700000" algn="tl">
                    <a:srgbClr val="000000">
                      <a:alpha val="43137"/>
                    </a:srgbClr>
                  </a:outerShdw>
                </a:effectLst>
              </a:rPr>
              <a:t>die Verständigen </a:t>
            </a:r>
            <a:r>
              <a:rPr lang="de-CH" i="1" dirty="0">
                <a:solidFill>
                  <a:srgbClr val="FFFF00"/>
                </a:solidFill>
                <a:effectLst>
                  <a:outerShdw blurRad="38100" dist="38100" dir="2700000" algn="tl">
                    <a:srgbClr val="000000">
                      <a:alpha val="43137"/>
                    </a:srgbClr>
                  </a:outerShdw>
                </a:effectLst>
              </a:rPr>
              <a:t>des Volkes werden die </a:t>
            </a:r>
            <a:r>
              <a:rPr lang="de-CH" i="1" dirty="0" smtClean="0">
                <a:solidFill>
                  <a:srgbClr val="FFFF00"/>
                </a:solidFill>
                <a:effectLst>
                  <a:outerShdw blurRad="38100" dist="38100" dir="2700000" algn="tl">
                    <a:srgbClr val="000000">
                      <a:alpha val="43137"/>
                    </a:srgbClr>
                  </a:outerShdw>
                </a:effectLst>
              </a:rPr>
              <a:t>Vielen</a:t>
            </a:r>
            <a:r>
              <a:rPr lang="de-CH" i="1" baseline="30000" dirty="0">
                <a:solidFill>
                  <a:srgbClr val="FFFF00"/>
                </a:solidFill>
                <a:effectLst>
                  <a:outerShdw blurRad="38100" dist="38100" dir="2700000" algn="tl">
                    <a:srgbClr val="000000">
                      <a:alpha val="43137"/>
                    </a:srgbClr>
                  </a:outerShdw>
                </a:effectLst>
              </a:rPr>
              <a:t> </a:t>
            </a:r>
            <a:r>
              <a:rPr lang="de-CH" i="1" dirty="0" smtClean="0">
                <a:solidFill>
                  <a:srgbClr val="90FC24"/>
                </a:solidFill>
                <a:effectLst>
                  <a:outerShdw blurRad="38100" dist="38100" dir="2700000" algn="tl">
                    <a:srgbClr val="000000">
                      <a:alpha val="43137"/>
                    </a:srgbClr>
                  </a:outerShdw>
                </a:effectLst>
              </a:rPr>
              <a:t>unterweisen</a:t>
            </a:r>
            <a:r>
              <a:rPr lang="de-CH" i="1" dirty="0">
                <a:solidFill>
                  <a:srgbClr val="FFFF00"/>
                </a:solidFill>
                <a:effectLst>
                  <a:outerShdw blurRad="38100" dist="38100" dir="2700000" algn="tl">
                    <a:srgbClr val="000000">
                      <a:alpha val="43137"/>
                    </a:srgbClr>
                  </a:outerShdw>
                </a:effectLst>
              </a:rPr>
              <a:t>, aber sie werden </a:t>
            </a:r>
            <a:r>
              <a:rPr lang="de-CH" i="1" dirty="0">
                <a:solidFill>
                  <a:srgbClr val="90FC24"/>
                </a:solidFill>
                <a:effectLst>
                  <a:outerShdw blurRad="38100" dist="38100" dir="2700000" algn="tl">
                    <a:srgbClr val="000000">
                      <a:alpha val="43137"/>
                    </a:srgbClr>
                  </a:outerShdw>
                </a:effectLst>
              </a:rPr>
              <a:t>fallen</a:t>
            </a:r>
            <a:r>
              <a:rPr lang="de-CH" i="1" dirty="0">
                <a:solidFill>
                  <a:srgbClr val="FFFF00"/>
                </a:solidFill>
                <a:effectLst>
                  <a:outerShdw blurRad="38100" dist="38100" dir="2700000" algn="tl">
                    <a:srgbClr val="000000">
                      <a:alpha val="43137"/>
                    </a:srgbClr>
                  </a:outerShdw>
                </a:effectLst>
              </a:rPr>
              <a:t> durch Schwert und Flamme, durch Gefangenschaft und Raub, </a:t>
            </a:r>
            <a:r>
              <a:rPr lang="de-CH" i="1" dirty="0">
                <a:solidFill>
                  <a:srgbClr val="90FC24"/>
                </a:solidFill>
                <a:effectLst>
                  <a:outerShdw blurRad="38100" dist="38100" dir="2700000" algn="tl">
                    <a:srgbClr val="000000">
                      <a:alpha val="43137"/>
                    </a:srgbClr>
                  </a:outerShdw>
                </a:effectLst>
              </a:rPr>
              <a:t>eine Zeitlang</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(11,33).</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Den bibeltreuen Juden (den „Verständigen“) lag viel daran, die Masse des jüdischen Volkes zur Treue dem lebendigen Gott und seinem Wort gegenüber aufzurufen. Unzählige muss­ten aber in dieser Zeit der Wirren ihre Hingabe an Gott mit dem Leben bezahlen. Die grausamsten und verschiedensten Torturen wurden ihnen auferlegt (vgl. z. B. [ausserbiblisch] 2. Makkabäer 6,18–7,42 und [biblisch] Hebräer 11,35b).</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Die </a:t>
            </a:r>
            <a:r>
              <a:rPr lang="de-CH" dirty="0" smtClean="0">
                <a:solidFill>
                  <a:srgbClr val="FFC000"/>
                </a:solidFill>
                <a:effectLst>
                  <a:outerShdw blurRad="38100" dist="38100" dir="2700000" algn="tl">
                    <a:srgbClr val="000000">
                      <a:alpha val="43137"/>
                    </a:srgbClr>
                  </a:outerShdw>
                </a:effectLst>
              </a:rPr>
              <a:t>Verständigen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68581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wenn sie fallen, wird ihnen </a:t>
            </a:r>
            <a:r>
              <a:rPr lang="de-CH" i="1" dirty="0">
                <a:solidFill>
                  <a:srgbClr val="90FC24"/>
                </a:solidFill>
                <a:effectLst>
                  <a:outerShdw blurRad="38100" dist="38100" dir="2700000" algn="tl">
                    <a:srgbClr val="000000">
                      <a:alpha val="43137"/>
                    </a:srgbClr>
                  </a:outerShdw>
                </a:effectLst>
              </a:rPr>
              <a:t>mit einer kleinen Hilfe </a:t>
            </a:r>
            <a:r>
              <a:rPr lang="de-CH" i="1" dirty="0">
                <a:solidFill>
                  <a:srgbClr val="FFFF00"/>
                </a:solidFill>
                <a:effectLst>
                  <a:outerShdw blurRad="38100" dist="38100" dir="2700000" algn="tl">
                    <a:srgbClr val="000000">
                      <a:alpha val="43137"/>
                    </a:srgbClr>
                  </a:outerShdw>
                </a:effectLst>
              </a:rPr>
              <a:t>geholfen werden; ...“ </a:t>
            </a:r>
            <a:r>
              <a:rPr lang="de-CH" dirty="0">
                <a:solidFill>
                  <a:srgbClr val="FFFF00"/>
                </a:solidFill>
                <a:effectLst>
                  <a:outerShdw blurRad="38100" dist="38100" dir="2700000" algn="tl">
                    <a:srgbClr val="000000">
                      <a:alpha val="43137"/>
                    </a:srgbClr>
                  </a:outerShdw>
                </a:effectLst>
              </a:rPr>
              <a:t>(11,34).</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Wie wir schon gesehen haben, hatten die treuen Juden enorme militärische Erfolge zu verzeichnen, wiewohl auch viele von ihnen in dieser Zeit das Martyrium zu erleiden hatten. Diese Erfolge bezeichnet die Prophetie Daniels als </a:t>
            </a:r>
            <a:r>
              <a:rPr lang="de-CH" i="1" dirty="0">
                <a:effectLst>
                  <a:outerShdw blurRad="38100" dist="38100" dir="2700000" algn="tl">
                    <a:srgbClr val="000000">
                      <a:alpha val="43137"/>
                    </a:srgbClr>
                  </a:outerShdw>
                </a:effectLst>
              </a:rPr>
              <a:t>„kleine Hilfe“. </a:t>
            </a:r>
            <a:r>
              <a:rPr lang="de-CH" dirty="0">
                <a:effectLst>
                  <a:outerShdw blurRad="38100" dist="38100" dir="2700000" algn="tl">
                    <a:srgbClr val="000000">
                      <a:alpha val="43137"/>
                    </a:srgbClr>
                  </a:outerShdw>
                </a:effectLst>
              </a:rPr>
              <a:t>Die „große Hilfe“ wird erst kommen, wenn der Messias in die Weltgeschichte eingreifen und eine weltweite Friedensherrschaft aufrichten wird.</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Die „kleine Hilfe</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93138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a:t>
            </a:r>
            <a:r>
              <a:rPr lang="de-CH" i="1" dirty="0">
                <a:solidFill>
                  <a:srgbClr val="90FC24"/>
                </a:solidFill>
                <a:effectLst>
                  <a:outerShdw blurRad="38100" dist="38100" dir="2700000" algn="tl">
                    <a:srgbClr val="000000">
                      <a:alpha val="43137"/>
                    </a:srgbClr>
                  </a:outerShdw>
                </a:effectLst>
              </a:rPr>
              <a:t>viele </a:t>
            </a:r>
            <a:r>
              <a:rPr lang="de-CH" i="1" dirty="0">
                <a:solidFill>
                  <a:srgbClr val="FFFF00"/>
                </a:solidFill>
                <a:effectLst>
                  <a:outerShdw blurRad="38100" dist="38100" dir="2700000" algn="tl">
                    <a:srgbClr val="000000">
                      <a:alpha val="43137"/>
                    </a:srgbClr>
                  </a:outerShdw>
                </a:effectLst>
              </a:rPr>
              <a:t>werden sich ihnen </a:t>
            </a:r>
            <a:r>
              <a:rPr lang="de-CH" i="1" dirty="0">
                <a:solidFill>
                  <a:srgbClr val="90FC24"/>
                </a:solidFill>
                <a:effectLst>
                  <a:outerShdw blurRad="38100" dist="38100" dir="2700000" algn="tl">
                    <a:srgbClr val="000000">
                      <a:alpha val="43137"/>
                    </a:srgbClr>
                  </a:outerShdw>
                </a:effectLst>
              </a:rPr>
              <a:t>mit Heuchelei anschließen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(11,34b).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Es leuchtet ein, dass die glänzenden Siege der Makkabäer bei vielen untreuen Juden dazu führten, dass sie sich ihnen mit unlauteren Motiven anschlossen, ohne dass ihre Herzen für die Wahrheit des lebendigen Gottes erwärmt worden wären. Diese „Mitläufer“ wählten nur, was ihnen äußerlich der güns­tigere Weg zu sein schien.</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smtClean="0">
                <a:solidFill>
                  <a:srgbClr val="FFC000"/>
                </a:solidFill>
                <a:effectLst>
                  <a:outerShdw blurRad="38100" dist="38100" dir="2700000" algn="tl">
                    <a:srgbClr val="000000">
                      <a:alpha val="43137"/>
                    </a:srgbClr>
                  </a:outerShdw>
                </a:effectLst>
              </a:rPr>
              <a:t>Heuchler</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80147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von </a:t>
            </a:r>
            <a:r>
              <a:rPr lang="de-CH" i="1" dirty="0">
                <a:solidFill>
                  <a:srgbClr val="90FC24"/>
                </a:solidFill>
                <a:effectLst>
                  <a:outerShdw blurRad="38100" dist="38100" dir="2700000" algn="tl">
                    <a:srgbClr val="000000">
                      <a:alpha val="43137"/>
                    </a:srgbClr>
                  </a:outerShdw>
                </a:effectLst>
              </a:rPr>
              <a:t>den Verständigen </a:t>
            </a:r>
            <a:r>
              <a:rPr lang="de-CH" i="1" dirty="0">
                <a:solidFill>
                  <a:srgbClr val="FFFF00"/>
                </a:solidFill>
                <a:effectLst>
                  <a:outerShdw blurRad="38100" dist="38100" dir="2700000" algn="tl">
                    <a:srgbClr val="000000">
                      <a:alpha val="43137"/>
                    </a:srgbClr>
                  </a:outerShdw>
                </a:effectLst>
              </a:rPr>
              <a:t>werden einige </a:t>
            </a:r>
            <a:r>
              <a:rPr lang="de-CH" i="1" dirty="0">
                <a:solidFill>
                  <a:srgbClr val="90FC24"/>
                </a:solidFill>
                <a:effectLst>
                  <a:outerShdw blurRad="38100" dist="38100" dir="2700000" algn="tl">
                    <a:srgbClr val="000000">
                      <a:alpha val="43137"/>
                    </a:srgbClr>
                  </a:outerShdw>
                </a:effectLst>
              </a:rPr>
              <a:t>fallen</a:t>
            </a:r>
            <a:r>
              <a:rPr lang="de-CH" i="1" dirty="0">
                <a:solidFill>
                  <a:srgbClr val="FFFF00"/>
                </a:solidFill>
                <a:effectLst>
                  <a:outerShdw blurRad="38100" dist="38100" dir="2700000" algn="tl">
                    <a:srgbClr val="000000">
                      <a:alpha val="43137"/>
                    </a:srgbClr>
                  </a:outerShdw>
                </a:effectLst>
              </a:rPr>
              <a:t>, um sie zu </a:t>
            </a:r>
            <a:r>
              <a:rPr lang="de-CH" i="1" dirty="0">
                <a:solidFill>
                  <a:srgbClr val="90FC24"/>
                </a:solidFill>
                <a:effectLst>
                  <a:outerShdw blurRad="38100" dist="38100" dir="2700000" algn="tl">
                    <a:srgbClr val="000000">
                      <a:alpha val="43137"/>
                    </a:srgbClr>
                  </a:outerShdw>
                </a:effectLst>
              </a:rPr>
              <a:t>läutern </a:t>
            </a:r>
            <a:r>
              <a:rPr lang="de-CH" i="1" dirty="0">
                <a:solidFill>
                  <a:srgbClr val="FFFF00"/>
                </a:solidFill>
                <a:effectLst>
                  <a:outerShdw blurRad="38100" dist="38100" dir="2700000" algn="tl">
                    <a:srgbClr val="000000">
                      <a:alpha val="43137"/>
                    </a:srgbClr>
                  </a:outerShdw>
                </a:effectLst>
              </a:rPr>
              <a:t>und zu </a:t>
            </a:r>
            <a:r>
              <a:rPr lang="de-CH" i="1" dirty="0">
                <a:solidFill>
                  <a:srgbClr val="90FC24"/>
                </a:solidFill>
                <a:effectLst>
                  <a:outerShdw blurRad="38100" dist="38100" dir="2700000" algn="tl">
                    <a:srgbClr val="000000">
                      <a:alpha val="43137"/>
                    </a:srgbClr>
                  </a:outerShdw>
                </a:effectLst>
              </a:rPr>
              <a:t>reinigen</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weiß</a:t>
            </a:r>
            <a:r>
              <a:rPr lang="de-CH" i="1" dirty="0">
                <a:solidFill>
                  <a:srgbClr val="FFFF00"/>
                </a:solidFill>
                <a:effectLst>
                  <a:outerShdw blurRad="38100" dist="38100" dir="2700000" algn="tl">
                    <a:srgbClr val="000000">
                      <a:alpha val="43137"/>
                    </a:srgbClr>
                  </a:outerShdw>
                </a:effectLst>
              </a:rPr>
              <a:t> zu machen </a:t>
            </a:r>
            <a:r>
              <a:rPr lang="de-CH" i="1" dirty="0">
                <a:solidFill>
                  <a:srgbClr val="90FC24"/>
                </a:solidFill>
                <a:effectLst>
                  <a:outerShdw blurRad="38100" dist="38100" dir="2700000" algn="tl">
                    <a:srgbClr val="000000">
                      <a:alpha val="43137"/>
                    </a:srgbClr>
                  </a:outerShdw>
                </a:effectLst>
              </a:rPr>
              <a:t>bis</a:t>
            </a:r>
            <a:r>
              <a:rPr lang="de-CH" i="1" dirty="0">
                <a:solidFill>
                  <a:srgbClr val="FFFF00"/>
                </a:solidFill>
                <a:effectLst>
                  <a:outerShdw blurRad="38100" dist="38100" dir="2700000" algn="tl">
                    <a:srgbClr val="000000">
                      <a:alpha val="43137"/>
                    </a:srgbClr>
                  </a:outerShdw>
                </a:effectLst>
              </a:rPr>
              <a:t> zur Zeit des Endes, ...“ </a:t>
            </a:r>
            <a:r>
              <a:rPr lang="de-CH" dirty="0">
                <a:solidFill>
                  <a:srgbClr val="FFFF00"/>
                </a:solidFill>
                <a:effectLst>
                  <a:outerShdw blurRad="38100" dist="38100" dir="2700000" algn="tl">
                    <a:srgbClr val="000000">
                      <a:alpha val="43137"/>
                    </a:srgbClr>
                  </a:outerShdw>
                </a:effectLst>
              </a:rPr>
              <a:t>(11,35a).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Die Verfolgungen dieser Zeit erreichten in keiner Weise das Ziel der syrischen Macht. Die Glaubenstreue derer, die das Martyrium zu erdulden hatten, führte vielmehr bei einer großen Zahl zur Neubesinnung und noch entschlossenerer Haltung im Blick auf den geoffenbarten Willen Gottes in der Heiligen Schrift. Die Glaubenstreue der Juden dieser Zeitepoche blieb durch die Jahrhunderte hindurch und bis heute bestimmt für viele Gläubige ein Ansporn zum Ausharren in Verfolgung und Schwierigkeiten!</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smtClean="0">
                <a:solidFill>
                  <a:srgbClr val="FFC000"/>
                </a:solidFill>
                <a:effectLst>
                  <a:outerShdw blurRad="38100" dist="38100" dir="2700000" algn="tl">
                    <a:srgbClr val="000000">
                      <a:alpha val="43137"/>
                    </a:srgbClr>
                  </a:outerShdw>
                </a:effectLst>
              </a:rPr>
              <a:t>Ansporn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29357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217368"/>
          </a:xfrm>
        </p:spPr>
        <p:txBody>
          <a:bodyPr>
            <a:normAutofit fontScale="92500" lnSpcReduction="10000"/>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90FC24"/>
                </a:solidFill>
                <a:effectLst>
                  <a:outerShdw blurRad="38100" dist="38100" dir="2700000" algn="tl">
                    <a:srgbClr val="000000">
                      <a:alpha val="43137"/>
                    </a:srgbClr>
                  </a:outerShdw>
                </a:effectLst>
              </a:rPr>
              <a:t>bis </a:t>
            </a:r>
            <a:r>
              <a:rPr lang="de-CH" i="1" dirty="0">
                <a:solidFill>
                  <a:srgbClr val="FFFF00"/>
                </a:solidFill>
                <a:effectLst>
                  <a:outerShdw blurRad="38100" dist="38100" dir="2700000" algn="tl">
                    <a:srgbClr val="000000">
                      <a:alpha val="43137"/>
                    </a:srgbClr>
                  </a:outerShdw>
                </a:effectLst>
              </a:rPr>
              <a:t>zur Zeit des Endes; denn es </a:t>
            </a:r>
            <a:r>
              <a:rPr lang="de-CH" i="1" dirty="0">
                <a:solidFill>
                  <a:srgbClr val="90FC24"/>
                </a:solidFill>
                <a:effectLst>
                  <a:outerShdw blurRad="38100" dist="38100" dir="2700000" algn="tl">
                    <a:srgbClr val="000000">
                      <a:alpha val="43137"/>
                    </a:srgbClr>
                  </a:outerShdw>
                </a:effectLst>
              </a:rPr>
              <a:t>verzieht sich noch </a:t>
            </a:r>
            <a:r>
              <a:rPr lang="de-CH" i="1" dirty="0">
                <a:solidFill>
                  <a:srgbClr val="FFFF00"/>
                </a:solidFill>
                <a:effectLst>
                  <a:outerShdw blurRad="38100" dist="38100" dir="2700000" algn="tl">
                    <a:srgbClr val="000000">
                      <a:alpha val="43137"/>
                    </a:srgbClr>
                  </a:outerShdw>
                </a:effectLst>
              </a:rPr>
              <a:t>bis zur bestimmten Zeit“ </a:t>
            </a:r>
            <a:r>
              <a:rPr lang="de-CH" dirty="0">
                <a:solidFill>
                  <a:srgbClr val="FFFF00"/>
                </a:solidFill>
                <a:effectLst>
                  <a:outerShdw blurRad="38100" dist="38100" dir="2700000" algn="tl">
                    <a:srgbClr val="000000">
                      <a:alpha val="43137"/>
                    </a:srgbClr>
                  </a:outerShdw>
                </a:effectLst>
              </a:rPr>
              <a:t>(11,35b).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Dieser Vers macht deutlich, dass die </a:t>
            </a:r>
            <a:r>
              <a:rPr lang="de-CH" dirty="0" err="1">
                <a:effectLst>
                  <a:outerShdw blurRad="38100" dist="38100" dir="2700000" algn="tl">
                    <a:srgbClr val="000000">
                      <a:alpha val="43137"/>
                    </a:srgbClr>
                  </a:outerShdw>
                </a:effectLst>
              </a:rPr>
              <a:t>makkabäische</a:t>
            </a:r>
            <a:r>
              <a:rPr lang="de-CH" dirty="0">
                <a:effectLst>
                  <a:outerShdw blurRad="38100" dist="38100" dir="2700000" algn="tl">
                    <a:srgbClr val="000000">
                      <a:alpha val="43137"/>
                    </a:srgbClr>
                  </a:outerShdw>
                </a:effectLst>
              </a:rPr>
              <a:t> Verfolgungszeit noch nicht die „Zeit des Endes“ (= die Zeit der weltweiten Herrschaft des Messias) sein </a:t>
            </a:r>
            <a:r>
              <a:rPr lang="de-CH" dirty="0" smtClean="0">
                <a:effectLst>
                  <a:outerShdw blurRad="38100" dist="38100" dir="2700000" algn="tl">
                    <a:srgbClr val="000000">
                      <a:alpha val="43137"/>
                    </a:srgbClr>
                  </a:outerShdw>
                </a:effectLst>
              </a:rPr>
              <a:t>sollte. </a:t>
            </a:r>
            <a:r>
              <a:rPr lang="de-CH" dirty="0">
                <a:effectLst>
                  <a:outerShdw blurRad="38100" dist="38100" dir="2700000" algn="tl">
                    <a:srgbClr val="000000">
                      <a:alpha val="43137"/>
                    </a:srgbClr>
                  </a:outerShdw>
                </a:effectLst>
              </a:rPr>
              <a:t>Es sollten noch Zeiten vergehen bis die Verheißungen des Ewigen in Verbindung mit der Endzeit ihre Erfüllung erhalten sollten. Die Verse 36ff. machen nun einen zeitraffenden </a:t>
            </a:r>
            <a:r>
              <a:rPr lang="de-CH" dirty="0" smtClean="0">
                <a:effectLst>
                  <a:outerShdw blurRad="38100" dist="38100" dir="2700000" algn="tl">
                    <a:srgbClr val="000000">
                      <a:alpha val="43137"/>
                    </a:srgbClr>
                  </a:outerShdw>
                </a:effectLst>
              </a:rPr>
              <a:t>Sprung </a:t>
            </a:r>
            <a:r>
              <a:rPr lang="de-CH" dirty="0">
                <a:effectLst>
                  <a:outerShdw blurRad="38100" dist="38100" dir="2700000" algn="tl">
                    <a:srgbClr val="000000">
                      <a:alpha val="43137"/>
                    </a:srgbClr>
                  </a:outerShdw>
                </a:effectLst>
              </a:rPr>
              <a:t>in die Endzeit (vgl. 11,40a). Der </a:t>
            </a:r>
            <a:r>
              <a:rPr lang="de-CH" i="1" dirty="0">
                <a:effectLst>
                  <a:outerShdw blurRad="38100" dist="38100" dir="2700000" algn="tl">
                    <a:srgbClr val="000000">
                      <a:alpha val="43137"/>
                    </a:srgbClr>
                  </a:outerShdw>
                </a:effectLst>
              </a:rPr>
              <a:t>„König“ </a:t>
            </a:r>
            <a:r>
              <a:rPr lang="de-CH" dirty="0">
                <a:effectLst>
                  <a:outerShdw blurRad="38100" dist="38100" dir="2700000" algn="tl">
                    <a:srgbClr val="000000">
                      <a:alpha val="43137"/>
                    </a:srgbClr>
                  </a:outerShdw>
                </a:effectLst>
              </a:rPr>
              <a:t>in 11,36 kann unmöglich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sein, er wird nämlich in 11,40 von dem „König des Nordens“ und dem „König des Südens“ unterschieden! Es handelt sich vielmehr um den </a:t>
            </a:r>
            <a:r>
              <a:rPr lang="de-CH" i="1" dirty="0">
                <a:effectLst>
                  <a:outerShdw blurRad="38100" dist="38100" dir="2700000" algn="tl">
                    <a:srgbClr val="000000">
                      <a:alpha val="43137"/>
                    </a:srgbClr>
                  </a:outerShdw>
                </a:effectLst>
              </a:rPr>
              <a:t>„Antichristen“, </a:t>
            </a:r>
            <a:r>
              <a:rPr lang="de-CH" dirty="0">
                <a:effectLst>
                  <a:outerShdw blurRad="38100" dist="38100" dir="2700000" algn="tl">
                    <a:srgbClr val="000000">
                      <a:alpha val="43137"/>
                    </a:srgbClr>
                  </a:outerShdw>
                </a:effectLst>
              </a:rPr>
              <a:t>den noch zukünftigen Führer </a:t>
            </a:r>
            <a:r>
              <a:rPr lang="de-CH" dirty="0" smtClean="0">
                <a:effectLst>
                  <a:outerShdw blurRad="38100" dist="38100" dir="2700000" algn="tl">
                    <a:srgbClr val="000000">
                      <a:alpha val="43137"/>
                    </a:srgbClr>
                  </a:outerShdw>
                </a:effectLst>
              </a:rPr>
              <a:t>Israels.</a:t>
            </a:r>
            <a:endParaRPr lang="de-DE" i="1"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t>
            </a:r>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Die Zeit des </a:t>
            </a:r>
            <a:r>
              <a:rPr lang="de-CH" dirty="0" smtClean="0">
                <a:solidFill>
                  <a:srgbClr val="FFC000"/>
                </a:solidFill>
                <a:effectLst>
                  <a:outerShdw blurRad="38100" dist="38100" dir="2700000" algn="tl">
                    <a:srgbClr val="000000">
                      <a:alpha val="43137"/>
                    </a:srgbClr>
                  </a:outerShdw>
                </a:effectLst>
              </a:rPr>
              <a:t>Endes</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09024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1" hangingPunct="1">
              <a:defRPr/>
            </a:pPr>
            <a:endParaRPr lang="de-DE" smtClean="0"/>
          </a:p>
        </p:txBody>
      </p:sp>
      <p:sp>
        <p:nvSpPr>
          <p:cNvPr id="3" name="Inhaltsplatzhalter 2"/>
          <p:cNvSpPr>
            <a:spLocks noGrp="1"/>
          </p:cNvSpPr>
          <p:nvPr>
            <p:ph idx="1"/>
          </p:nvPr>
        </p:nvSpPr>
        <p:spPr/>
        <p:txBody>
          <a:bodyPr/>
          <a:lstStyle/>
          <a:p>
            <a:pPr eaLnBrk="1" hangingPunct="1">
              <a:defRPr/>
            </a:pPr>
            <a:endParaRPr lang="de-DE" smtClean="0"/>
          </a:p>
        </p:txBody>
      </p:sp>
      <p:pic>
        <p:nvPicPr>
          <p:cNvPr id="142340" name="Picture 2" descr="C:\Users\Roger\Pictures\PictureProject\0010\DSCN8326.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Titel 1"/>
          <p:cNvSpPr txBox="1">
            <a:spLocks/>
          </p:cNvSpPr>
          <p:nvPr/>
        </p:nvSpPr>
        <p:spPr bwMode="auto">
          <a:xfrm>
            <a:off x="500063" y="1143000"/>
            <a:ext cx="8229600" cy="1214438"/>
          </a:xfrm>
          <a:prstGeom prst="rect">
            <a:avLst/>
          </a:prstGeom>
          <a:noFill/>
          <a:ln w="9525">
            <a:noFill/>
            <a:miter lim="800000"/>
            <a:headEnd/>
            <a:tailEnd/>
          </a:ln>
          <a:effectLst/>
        </p:spPr>
        <p:txBody>
          <a:bodyPr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defRPr/>
            </a:pPr>
            <a:r>
              <a:rPr lang="de-DE" sz="4400" dirty="0" smtClean="0">
                <a:solidFill>
                  <a:srgbClr val="00FF00"/>
                </a:solidFill>
                <a:effectLst>
                  <a:outerShdw blurRad="38100" dist="38100" dir="2700000" algn="tl">
                    <a:srgbClr val="000000"/>
                  </a:outerShdw>
                </a:effectLst>
                <a:latin typeface="+mn-lt"/>
              </a:rPr>
              <a:t>„Dein Wort ist Wahrheit !“</a:t>
            </a:r>
          </a:p>
          <a:p>
            <a:pPr algn="ctr" eaLnBrk="1" hangingPunct="1">
              <a:defRPr/>
            </a:pPr>
            <a:r>
              <a:rPr lang="de-DE" sz="4400" dirty="0" smtClean="0">
                <a:solidFill>
                  <a:srgbClr val="00FF00"/>
                </a:solidFill>
                <a:effectLst>
                  <a:outerShdw blurRad="38100" dist="38100" dir="2700000" algn="tl">
                    <a:srgbClr val="000000"/>
                  </a:outerShdw>
                </a:effectLst>
                <a:latin typeface="+mn-lt"/>
              </a:rPr>
              <a:t>Johannes 17,17</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1" y="0"/>
            <a:ext cx="9144799" cy="6858000"/>
          </a:xfrm>
          <a:prstGeom prst="rect">
            <a:avLst/>
          </a:prstGeom>
          <a:noFill/>
          <a:ln w="38160">
            <a:solidFill>
              <a:srgbClr val="000000"/>
            </a:solidFill>
            <a:miter lim="800000"/>
            <a:headEnd/>
            <a:tailEnd/>
          </a:ln>
        </p:spPr>
      </p:pic>
      <p:sp>
        <p:nvSpPr>
          <p:cNvPr id="60419" name="Text Box 3"/>
          <p:cNvSpPr txBox="1">
            <a:spLocks noChangeArrowheads="1"/>
          </p:cNvSpPr>
          <p:nvPr/>
        </p:nvSpPr>
        <p:spPr bwMode="auto">
          <a:xfrm>
            <a:off x="395536" y="333375"/>
            <a:ext cx="8748464" cy="2462213"/>
          </a:xfrm>
          <a:prstGeom prst="rect">
            <a:avLst/>
          </a:prstGeom>
          <a:noFill/>
          <a:ln w="9525">
            <a:noFill/>
            <a:miter lim="800000"/>
            <a:headEnd/>
            <a:tailEnd/>
          </a:ln>
          <a:effectLst/>
        </p:spPr>
        <p:txBody>
          <a:bodyPr wrap="square">
            <a:spAutoFit/>
          </a:bodyPr>
          <a:lstStyle/>
          <a:p>
            <a:pPr algn="ctr"/>
            <a:r>
              <a:rPr lang="de-DE" sz="3200" dirty="0" smtClean="0">
                <a:solidFill>
                  <a:srgbClr val="FFFF00"/>
                </a:solidFill>
                <a:effectLst>
                  <a:outerShdw blurRad="38100" dist="38100" dir="2700000" algn="tl">
                    <a:srgbClr val="000000">
                      <a:alpha val="43137"/>
                    </a:srgbClr>
                  </a:outerShdw>
                </a:effectLst>
                <a:latin typeface="Constantia" pitchFamily="18" charset="0"/>
              </a:rPr>
              <a:t>Das Gras ist verdorrt, </a:t>
            </a:r>
          </a:p>
          <a:p>
            <a:pPr algn="ctr"/>
            <a:r>
              <a:rPr lang="de-DE" sz="3200" dirty="0" smtClean="0">
                <a:solidFill>
                  <a:srgbClr val="FFFF00"/>
                </a:solidFill>
                <a:effectLst>
                  <a:outerShdw blurRad="38100" dist="38100" dir="2700000" algn="tl">
                    <a:srgbClr val="000000">
                      <a:alpha val="43137"/>
                    </a:srgbClr>
                  </a:outerShdw>
                </a:effectLst>
                <a:latin typeface="Constantia" pitchFamily="18" charset="0"/>
              </a:rPr>
              <a:t>die Blume abgefallen, </a:t>
            </a:r>
          </a:p>
          <a:p>
            <a:pPr algn="ctr"/>
            <a:r>
              <a:rPr lang="de-DE" sz="3200" dirty="0" smtClean="0">
                <a:solidFill>
                  <a:srgbClr val="FFFF00"/>
                </a:solidFill>
                <a:effectLst>
                  <a:outerShdw blurRad="38100" dist="38100" dir="2700000" algn="tl">
                    <a:srgbClr val="000000">
                      <a:alpha val="43137"/>
                    </a:srgbClr>
                  </a:outerShdw>
                </a:effectLst>
                <a:latin typeface="Constantia" pitchFamily="18" charset="0"/>
              </a:rPr>
              <a:t>aber das Wort unseres Gottes </a:t>
            </a:r>
          </a:p>
          <a:p>
            <a:pPr algn="ctr"/>
            <a:r>
              <a:rPr lang="de-DE" sz="3200" dirty="0" smtClean="0">
                <a:solidFill>
                  <a:srgbClr val="FFFF00"/>
                </a:solidFill>
                <a:effectLst>
                  <a:outerShdw blurRad="38100" dist="38100" dir="2700000" algn="tl">
                    <a:srgbClr val="000000">
                      <a:alpha val="43137"/>
                    </a:srgbClr>
                  </a:outerShdw>
                </a:effectLst>
                <a:latin typeface="Constantia" pitchFamily="18" charset="0"/>
              </a:rPr>
              <a:t>bleibt in Ewigkeit.</a:t>
            </a:r>
            <a:r>
              <a:rPr lang="de-DE" sz="3200" dirty="0" smtClean="0">
                <a:effectLst>
                  <a:outerShdw blurRad="38100" dist="38100" dir="2700000" algn="tl">
                    <a:srgbClr val="000000">
                      <a:alpha val="43137"/>
                    </a:srgbClr>
                  </a:outerShdw>
                </a:effectLst>
                <a:latin typeface="Constantia" pitchFamily="18" charset="0"/>
              </a:rPr>
              <a:t> </a:t>
            </a:r>
          </a:p>
          <a:p>
            <a:pPr algn="ctr"/>
            <a:endParaRPr lang="de-DE" sz="800" dirty="0" smtClean="0">
              <a:effectLst>
                <a:outerShdw blurRad="38100" dist="38100" dir="2700000" algn="tl">
                  <a:srgbClr val="000000">
                    <a:alpha val="43137"/>
                  </a:srgbClr>
                </a:outerShdw>
              </a:effectLst>
              <a:latin typeface="Constantia" pitchFamily="18" charset="0"/>
            </a:endParaRPr>
          </a:p>
          <a:p>
            <a:pPr algn="ctr"/>
            <a:r>
              <a:rPr lang="de-DE" dirty="0" smtClean="0">
                <a:effectLst>
                  <a:outerShdw blurRad="38100" dist="38100" dir="2700000" algn="tl">
                    <a:srgbClr val="000000">
                      <a:alpha val="43137"/>
                    </a:srgbClr>
                  </a:outerShdw>
                </a:effectLst>
                <a:latin typeface="Constantia" pitchFamily="18" charset="0"/>
              </a:rPr>
              <a:t>(</a:t>
            </a:r>
            <a:r>
              <a:rPr lang="de-DE" dirty="0" err="1" smtClean="0">
                <a:effectLst>
                  <a:outerShdw blurRad="38100" dist="38100" dir="2700000" algn="tl">
                    <a:srgbClr val="000000">
                      <a:alpha val="43137"/>
                    </a:srgbClr>
                  </a:outerShdw>
                </a:effectLst>
                <a:latin typeface="Constantia" pitchFamily="18" charset="0"/>
              </a:rPr>
              <a:t>Jes</a:t>
            </a:r>
            <a:r>
              <a:rPr lang="de-DE" dirty="0" smtClean="0">
                <a:effectLst>
                  <a:outerShdw blurRad="38100" dist="38100" dir="2700000" algn="tl">
                    <a:srgbClr val="000000">
                      <a:alpha val="43137"/>
                    </a:srgbClr>
                  </a:outerShdw>
                </a:effectLst>
                <a:latin typeface="Constantia" pitchFamily="18" charset="0"/>
              </a:rPr>
              <a:t> 40,8)</a:t>
            </a:r>
            <a:endParaRPr lang="fr-FR" dirty="0">
              <a:solidFill>
                <a:srgbClr val="FFFF00"/>
              </a:solidFill>
              <a:effectLst>
                <a:outerShdw blurRad="38100" dist="38100" dir="2700000" algn="tl">
                  <a:srgbClr val="000000">
                    <a:alpha val="43137"/>
                  </a:srgbClr>
                </a:outerShdw>
              </a:effectLst>
              <a:latin typeface="Constantia" pitchFamily="18" charset="0"/>
            </a:endParaRPr>
          </a:p>
        </p:txBody>
      </p:sp>
      <p:sp>
        <p:nvSpPr>
          <p:cNvPr id="60420" name="Text Box 4"/>
          <p:cNvSpPr txBox="1">
            <a:spLocks noChangeArrowheads="1"/>
          </p:cNvSpPr>
          <p:nvPr/>
        </p:nvSpPr>
        <p:spPr bwMode="auto">
          <a:xfrm>
            <a:off x="5200650" y="4956175"/>
            <a:ext cx="184150" cy="366713"/>
          </a:xfrm>
          <a:prstGeom prst="rect">
            <a:avLst/>
          </a:prstGeom>
          <a:noFill/>
          <a:ln w="9525">
            <a:noFill/>
            <a:miter lim="800000"/>
            <a:headEnd/>
            <a:tailEnd/>
          </a:ln>
          <a:effectLst/>
        </p:spPr>
        <p:txBody>
          <a:bodyPr wrap="none">
            <a:spAutoFit/>
          </a:bodyPr>
          <a:lstStyle/>
          <a:p>
            <a:endParaRPr lang="en-US">
              <a:latin typeface="Tahoma"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a:xfrm>
            <a:off x="250825" y="1989138"/>
            <a:ext cx="8686800" cy="4525962"/>
          </a:xfrm>
        </p:spPr>
        <p:txBody>
          <a:bodyPr/>
          <a:lstStyle/>
          <a:p>
            <a:pPr eaLnBrk="1" hangingPunct="1"/>
            <a:r>
              <a:rPr lang="de-CH" dirty="0" smtClean="0">
                <a:solidFill>
                  <a:srgbClr val="99FF33"/>
                </a:solidFill>
                <a:effectLst>
                  <a:outerShdw blurRad="38100" dist="38100" dir="2700000" algn="tl">
                    <a:srgbClr val="000000">
                      <a:alpha val="43137"/>
                    </a:srgbClr>
                  </a:outerShdw>
                </a:effectLst>
              </a:rPr>
              <a:t>GNU = GNU 1.2 </a:t>
            </a:r>
            <a:r>
              <a:rPr lang="de-CH" dirty="0" err="1" smtClean="0">
                <a:solidFill>
                  <a:srgbClr val="99FF33"/>
                </a:solidFill>
                <a:effectLst>
                  <a:outerShdw blurRad="38100" dist="38100" dir="2700000" algn="tl">
                    <a:srgbClr val="000000">
                      <a:alpha val="43137"/>
                    </a:srgbClr>
                  </a:outerShdw>
                </a:effectLst>
              </a:rPr>
              <a:t>or</a:t>
            </a:r>
            <a:r>
              <a:rPr lang="de-CH" dirty="0" smtClean="0">
                <a:solidFill>
                  <a:srgbClr val="99FF33"/>
                </a:solidFill>
                <a:effectLst>
                  <a:outerShdw blurRad="38100" dist="38100" dir="2700000" algn="tl">
                    <a:srgbClr val="000000">
                      <a:alpha val="43137"/>
                    </a:srgbClr>
                  </a:outerShdw>
                </a:effectLst>
              </a:rPr>
              <a:t> </a:t>
            </a:r>
            <a:r>
              <a:rPr lang="de-CH" dirty="0" err="1" smtClean="0">
                <a:solidFill>
                  <a:srgbClr val="99FF33"/>
                </a:solidFill>
                <a:effectLst>
                  <a:outerShdw blurRad="38100" dist="38100" dir="2700000" algn="tl">
                    <a:srgbClr val="000000">
                      <a:alpha val="43137"/>
                    </a:srgbClr>
                  </a:outerShdw>
                </a:effectLst>
              </a:rPr>
              <a:t>later</a:t>
            </a:r>
            <a:r>
              <a:rPr lang="de-DE" dirty="0" smtClean="0">
                <a:solidFill>
                  <a:srgbClr val="99FF33"/>
                </a:solidFill>
                <a:effectLst>
                  <a:outerShdw blurRad="38100" dist="38100" dir="2700000" algn="tl">
                    <a:srgbClr val="000000">
                      <a:alpha val="43137"/>
                    </a:srgbClr>
                  </a:outerShdw>
                </a:effectLst>
              </a:rPr>
              <a:t> </a:t>
            </a:r>
          </a:p>
          <a:p>
            <a:pPr eaLnBrk="1" hangingPunct="1"/>
            <a:endParaRPr lang="de-DE" dirty="0" smtClean="0">
              <a:solidFill>
                <a:srgbClr val="99FF33"/>
              </a:solidFill>
              <a:effectLst>
                <a:outerShdw blurRad="38100" dist="38100" dir="2700000" algn="tl">
                  <a:srgbClr val="000000">
                    <a:alpha val="43137"/>
                  </a:srgbClr>
                </a:outerShdw>
              </a:effectLst>
            </a:endParaRPr>
          </a:p>
          <a:p>
            <a:pPr eaLnBrk="1" hangingPunct="1"/>
            <a:r>
              <a:rPr lang="de-DE" dirty="0" smtClean="0">
                <a:solidFill>
                  <a:srgbClr val="FFFFFF"/>
                </a:solidFill>
                <a:effectLst>
                  <a:outerShdw blurRad="38100" dist="38100" dir="2700000" algn="tl">
                    <a:srgbClr val="000000">
                      <a:alpha val="43137"/>
                    </a:srgbClr>
                  </a:outerShdw>
                </a:effectLst>
              </a:rPr>
              <a:t>Genaue Information zur Lizenz GNU FDL:</a:t>
            </a:r>
          </a:p>
          <a:p>
            <a:pPr eaLnBrk="1" hangingPunct="1"/>
            <a:r>
              <a:rPr lang="de-DE" dirty="0" smtClean="0">
                <a:solidFill>
                  <a:schemeClr val="bg1"/>
                </a:solidFill>
                <a:effectLst>
                  <a:outerShdw blurRad="38100" dist="38100" dir="2700000" algn="tl">
                    <a:srgbClr val="000000">
                      <a:alpha val="43137"/>
                    </a:srgbClr>
                  </a:outerShdw>
                </a:effectLst>
                <a:hlinkClick r:id="rId2"/>
              </a:rPr>
              <a:t>http://en.wikipedia.org/wiki/Wikipedia:Text </a:t>
            </a:r>
            <a:r>
              <a:rPr lang="de-DE" dirty="0" err="1" smtClean="0">
                <a:solidFill>
                  <a:schemeClr val="bg1"/>
                </a:solidFill>
                <a:effectLst>
                  <a:outerShdw blurRad="38100" dist="38100" dir="2700000" algn="tl">
                    <a:srgbClr val="000000">
                      <a:alpha val="43137"/>
                    </a:srgbClr>
                  </a:outerShdw>
                </a:effectLst>
                <a:hlinkClick r:id="rId2"/>
              </a:rPr>
              <a:t>of_the_GNU_Free_Documentation_License</a:t>
            </a:r>
            <a:endParaRPr lang="de-DE" dirty="0" smtClean="0">
              <a:solidFill>
                <a:schemeClr val="bg1"/>
              </a:solidFill>
              <a:effectLst>
                <a:outerShdw blurRad="38100" dist="38100" dir="2700000" algn="tl">
                  <a:srgbClr val="000000">
                    <a:alpha val="43137"/>
                  </a:srgbClr>
                </a:outerShdw>
              </a:effectLst>
            </a:endParaRPr>
          </a:p>
        </p:txBody>
      </p:sp>
      <p:sp>
        <p:nvSpPr>
          <p:cNvPr id="113667" name="Text Box 3"/>
          <p:cNvSpPr txBox="1">
            <a:spLocks noChangeArrowheads="1"/>
          </p:cNvSpPr>
          <p:nvPr/>
        </p:nvSpPr>
        <p:spPr bwMode="auto">
          <a:xfrm>
            <a:off x="1095375" y="268288"/>
            <a:ext cx="6976782" cy="830997"/>
          </a:xfrm>
          <a:prstGeom prst="rect">
            <a:avLst/>
          </a:prstGeom>
          <a:noFill/>
          <a:ln w="9525" algn="ctr">
            <a:noFill/>
            <a:miter lim="800000"/>
            <a:headEnd/>
            <a:tailEnd/>
          </a:ln>
        </p:spPr>
        <p:txBody>
          <a:bodyPr wrap="none">
            <a:spAutoFit/>
          </a:bodyPr>
          <a:lstStyle/>
          <a:p>
            <a:pPr eaLnBrk="0" hangingPunct="0"/>
            <a:r>
              <a:rPr lang="de-CH" sz="4800" dirty="0">
                <a:solidFill>
                  <a:srgbClr val="FFFF00"/>
                </a:solidFill>
                <a:effectLst>
                  <a:outerShdw blurRad="38100" dist="38100" dir="2700000" algn="tl">
                    <a:srgbClr val="000000">
                      <a:alpha val="43137"/>
                    </a:srgbClr>
                  </a:outerShdw>
                </a:effectLst>
              </a:rPr>
              <a:t>Quellen und Bildlizenzen</a:t>
            </a:r>
            <a:endParaRPr lang="de-DE" sz="48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r>
              <a:rPr lang="de-CH" dirty="0" smtClean="0">
                <a:solidFill>
                  <a:schemeClr val="tx1"/>
                </a:solidFill>
                <a:effectLst>
                  <a:outerShdw blurRad="38100" dist="38100" dir="2700000" algn="tl">
                    <a:srgbClr val="000000">
                      <a:alpha val="43137"/>
                    </a:srgbClr>
                  </a:outerShdw>
                </a:effectLst>
              </a:rPr>
              <a:t>CCA </a:t>
            </a:r>
            <a:endParaRPr lang="de-DE" dirty="0" smtClean="0">
              <a:solidFill>
                <a:schemeClr val="tx1"/>
              </a:solidFill>
              <a:effectLst>
                <a:outerShdw blurRad="38100" dist="38100" dir="2700000" algn="tl">
                  <a:srgbClr val="000000">
                    <a:alpha val="43137"/>
                  </a:srgbClr>
                </a:outerShdw>
              </a:effectLst>
            </a:endParaRPr>
          </a:p>
        </p:txBody>
      </p:sp>
      <p:sp>
        <p:nvSpPr>
          <p:cNvPr id="114691" name="Rectangle 3"/>
          <p:cNvSpPr>
            <a:spLocks noGrp="1" noChangeArrowheads="1"/>
          </p:cNvSpPr>
          <p:nvPr>
            <p:ph type="body" idx="1"/>
          </p:nvPr>
        </p:nvSpPr>
        <p:spPr>
          <a:xfrm>
            <a:off x="179388" y="1600200"/>
            <a:ext cx="8964612" cy="4525963"/>
          </a:xfrm>
        </p:spPr>
        <p:txBody>
          <a:bodyPr/>
          <a:lstStyle/>
          <a:p>
            <a:pPr eaLnBrk="1" hangingPunct="1"/>
            <a:r>
              <a:rPr lang="de-CH" dirty="0" smtClean="0">
                <a:effectLst>
                  <a:outerShdw blurRad="38100" dist="38100" dir="2700000" algn="tl">
                    <a:srgbClr val="000000">
                      <a:alpha val="43137"/>
                    </a:srgbClr>
                  </a:outerShdw>
                </a:effectLst>
              </a:rPr>
              <a:t>Genaue Information zur Lizenz Creative </a:t>
            </a:r>
            <a:r>
              <a:rPr lang="de-CH" dirty="0" err="1" smtClean="0">
                <a:effectLst>
                  <a:outerShdw blurRad="38100" dist="38100" dir="2700000" algn="tl">
                    <a:srgbClr val="000000">
                      <a:alpha val="43137"/>
                    </a:srgbClr>
                  </a:outerShdw>
                </a:effectLst>
              </a:rPr>
              <a:t>Commons</a:t>
            </a:r>
            <a:r>
              <a:rPr lang="de-CH" dirty="0" smtClean="0">
                <a:effectLst>
                  <a:outerShdw blurRad="38100" dist="38100" dir="2700000" algn="tl">
                    <a:srgbClr val="000000">
                      <a:alpha val="43137"/>
                    </a:srgbClr>
                  </a:outerShdw>
                </a:effectLst>
              </a:rPr>
              <a:t> (CC):</a:t>
            </a:r>
          </a:p>
          <a:p>
            <a:pPr eaLnBrk="1" hangingPunct="1"/>
            <a:r>
              <a:rPr lang="de-DE" dirty="0" smtClean="0">
                <a:effectLst>
                  <a:outerShdw blurRad="38100" dist="38100" dir="2700000" algn="tl">
                    <a:srgbClr val="000000">
                      <a:alpha val="43137"/>
                    </a:srgbClr>
                  </a:outerShdw>
                </a:effectLst>
              </a:rPr>
              <a:t>http://en.wikipedia.org/wiki/Creative_Commons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b="1" dirty="0" smtClean="0">
                <a:solidFill>
                  <a:srgbClr val="FFFF00"/>
                </a:solidFill>
                <a:effectLst>
                  <a:outerShdw blurRad="38100" dist="38100" dir="2700000" algn="tl">
                    <a:srgbClr val="000000">
                      <a:alpha val="43137"/>
                    </a:srgbClr>
                  </a:outerShdw>
                </a:effectLst>
              </a:rPr>
              <a:t>„</a:t>
            </a:r>
            <a:r>
              <a:rPr lang="de-DE" dirty="0">
                <a:solidFill>
                  <a:srgbClr val="FFFF00"/>
                </a:solidFill>
                <a:effectLst>
                  <a:outerShdw blurRad="38100" dist="38100" dir="2700000" algn="tl">
                    <a:srgbClr val="000000">
                      <a:alpha val="43137"/>
                    </a:srgbClr>
                  </a:outerShdw>
                </a:effectLst>
              </a:rPr>
              <a:t>Und auch ich stand im ersten Jahre Darius', des Meders, ihm bei als Helfer und Schutz</a:t>
            </a:r>
            <a:r>
              <a:rPr lang="de-DE" dirty="0" smtClean="0">
                <a:solidFill>
                  <a:srgbClr val="FFFF00"/>
                </a:solidFill>
                <a:effectLst>
                  <a:outerShdw blurRad="38100" dist="38100" dir="2700000" algn="tl">
                    <a:srgbClr val="000000">
                      <a:alpha val="43137"/>
                    </a:srgbClr>
                  </a:outerShdw>
                </a:effectLst>
              </a:rPr>
              <a:t>.“ (</a:t>
            </a:r>
            <a:r>
              <a:rPr lang="de-DE" dirty="0">
                <a:solidFill>
                  <a:srgbClr val="FFFF00"/>
                </a:solidFill>
                <a:effectLst>
                  <a:outerShdw blurRad="38100" dist="38100" dir="2700000" algn="tl">
                    <a:srgbClr val="000000">
                      <a:alpha val="43137"/>
                    </a:srgbClr>
                  </a:outerShdw>
                </a:effectLst>
              </a:rPr>
              <a:t>Dan </a:t>
            </a:r>
            <a:r>
              <a:rPr lang="de-DE" dirty="0" smtClean="0">
                <a:solidFill>
                  <a:srgbClr val="FFFF00"/>
                </a:solidFill>
                <a:effectLst>
                  <a:outerShdw blurRad="38100" dist="38100" dir="2700000" algn="tl">
                    <a:srgbClr val="000000">
                      <a:alpha val="43137"/>
                    </a:srgbClr>
                  </a:outerShdw>
                </a:effectLst>
              </a:rPr>
              <a:t>11,6)</a:t>
            </a:r>
          </a:p>
          <a:p>
            <a:pPr lvl="0"/>
            <a:r>
              <a:rPr lang="de-CH" dirty="0">
                <a:effectLst>
                  <a:outerShdw blurRad="38100" dist="38100" dir="2700000" algn="tl">
                    <a:srgbClr val="000000">
                      <a:alpha val="43137"/>
                    </a:srgbClr>
                  </a:outerShdw>
                </a:effectLst>
              </a:rPr>
              <a:t>Der sprechende </a:t>
            </a:r>
            <a:r>
              <a:rPr lang="de-CH" dirty="0" smtClean="0">
                <a:effectLst>
                  <a:outerShdw blurRad="38100" dist="38100" dir="2700000" algn="tl">
                    <a:srgbClr val="000000">
                      <a:alpha val="43137"/>
                    </a:srgbClr>
                  </a:outerShdw>
                </a:effectLst>
              </a:rPr>
              <a:t>Engel, der Daniel mitteilte, was im «Buch der Wahrheit» verzeichnet ist (Dan 10,21), </a:t>
            </a:r>
            <a:r>
              <a:rPr lang="de-CH" dirty="0">
                <a:effectLst>
                  <a:outerShdw blurRad="38100" dist="38100" dir="2700000" algn="tl">
                    <a:srgbClr val="000000">
                      <a:alpha val="43137"/>
                    </a:srgbClr>
                  </a:outerShdw>
                </a:effectLst>
              </a:rPr>
              <a:t>stand </a:t>
            </a:r>
            <a:r>
              <a:rPr lang="de-CH" dirty="0" smtClean="0">
                <a:effectLst>
                  <a:outerShdw blurRad="38100" dist="38100" dir="2700000" algn="tl">
                    <a:srgbClr val="000000">
                      <a:alpha val="43137"/>
                    </a:srgbClr>
                  </a:outerShdw>
                </a:effectLst>
              </a:rPr>
              <a:t>dem Erzengel Michael </a:t>
            </a:r>
            <a:r>
              <a:rPr lang="de-CH" dirty="0">
                <a:effectLst>
                  <a:outerShdw blurRad="38100" dist="38100" dir="2700000" algn="tl">
                    <a:srgbClr val="000000">
                      <a:alpha val="43137"/>
                    </a:srgbClr>
                  </a:outerShdw>
                </a:effectLst>
              </a:rPr>
              <a:t>im Jahr 539 </a:t>
            </a:r>
            <a:r>
              <a:rPr lang="de-CH" dirty="0" smtClean="0">
                <a:effectLst>
                  <a:outerShdw blurRad="38100" dist="38100" dir="2700000" algn="tl">
                    <a:srgbClr val="000000">
                      <a:alpha val="43137"/>
                    </a:srgbClr>
                  </a:outerShdw>
                </a:effectLst>
              </a:rPr>
              <a:t>v. Chr. bei</a:t>
            </a:r>
            <a:r>
              <a:rPr lang="de-CH" dirty="0">
                <a:effectLst>
                  <a:outerShdw blurRad="38100" dist="38100" dir="2700000" algn="tl">
                    <a:srgbClr val="000000">
                      <a:alpha val="43137"/>
                    </a:srgbClr>
                  </a:outerShdw>
                </a:effectLst>
              </a:rPr>
              <a:t>, im Jahr von Babylons Niederlage und der Rückkehrerlaubnis für die Juden (Esra 1</a:t>
            </a:r>
            <a:r>
              <a:rPr lang="de-CH" dirty="0" smtClean="0">
                <a:effectLst>
                  <a:outerShdw blurRad="38100" dist="38100" dir="2700000" algn="tl">
                    <a:srgbClr val="000000">
                      <a:alpha val="43137"/>
                    </a:srgbClr>
                  </a:outerShdw>
                </a:effectLst>
              </a:rPr>
              <a:t>).</a:t>
            </a:r>
          </a:p>
          <a:p>
            <a:pPr lvl="0"/>
            <a:r>
              <a:rPr lang="de-CH" dirty="0" smtClean="0">
                <a:effectLst>
                  <a:outerShdw blurRad="38100" dist="38100" dir="2700000" algn="tl">
                    <a:srgbClr val="000000">
                      <a:alpha val="43137"/>
                    </a:srgbClr>
                  </a:outerShdw>
                </a:effectLst>
              </a:rPr>
              <a:t>Darius der Meder war ein Unterkönig des persischen Königs </a:t>
            </a:r>
            <a:r>
              <a:rPr lang="de-CH" dirty="0" err="1" smtClean="0">
                <a:effectLst>
                  <a:outerShdw blurRad="38100" dist="38100" dir="2700000" algn="tl">
                    <a:srgbClr val="000000">
                      <a:alpha val="43137"/>
                    </a:srgbClr>
                  </a:outerShdw>
                </a:effectLst>
              </a:rPr>
              <a:t>Kyrus</a:t>
            </a:r>
            <a:r>
              <a:rPr lang="de-CH" dirty="0" smtClean="0">
                <a:effectLst>
                  <a:outerShdw blurRad="38100" dist="38100" dir="2700000" algn="tl">
                    <a:srgbClr val="000000">
                      <a:alpha val="43137"/>
                    </a:srgbClr>
                  </a:outerShdw>
                </a:effectLst>
              </a:rPr>
              <a:t> (590/580 – 530 v. Chr.).</a:t>
            </a:r>
            <a:endParaRPr lang="de-DE" dirty="0">
              <a:effectLst>
                <a:outerShdw blurRad="38100" dist="38100" dir="2700000" algn="tl">
                  <a:srgbClr val="000000">
                    <a:alpha val="43137"/>
                  </a:srgbClr>
                </a:outerShdw>
              </a:effectLst>
            </a:endParaRPr>
          </a:p>
          <a:p>
            <a:endParaRPr lang="de-DE" dirty="0">
              <a:solidFill>
                <a:srgbClr val="FFFF00"/>
              </a:solidFill>
            </a:endParaRPr>
          </a:p>
        </p:txBody>
      </p:sp>
      <p:sp>
        <p:nvSpPr>
          <p:cNvPr id="3" name="Titel 2"/>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Prophetie aus dem Jahr 537/536</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47131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68313" y="260351"/>
            <a:ext cx="8229600" cy="4536802"/>
          </a:xfrm>
        </p:spPr>
        <p:txBody>
          <a:bodyPr/>
          <a:lstStyle/>
          <a:p>
            <a:pPr algn="l" eaLnBrk="1" hangingPunct="1"/>
            <a:r>
              <a:rPr lang="de-CH" sz="3200" dirty="0" smtClean="0">
                <a:solidFill>
                  <a:schemeClr val="tx1"/>
                </a:solidFill>
                <a:effectLst>
                  <a:outerShdw blurRad="38100" dist="38100" dir="2700000" algn="tl">
                    <a:srgbClr val="000000">
                      <a:alpha val="43137"/>
                    </a:srgbClr>
                  </a:outerShdw>
                </a:effectLst>
              </a:rPr>
              <a:t>FB = Freies Bild (</a:t>
            </a:r>
            <a:r>
              <a:rPr lang="de-CH" sz="3200" dirty="0" err="1" smtClean="0">
                <a:solidFill>
                  <a:schemeClr val="tx1"/>
                </a:solidFill>
                <a:effectLst>
                  <a:outerShdw blurRad="38100" dist="38100" dir="2700000" algn="tl">
                    <a:srgbClr val="000000">
                      <a:alpha val="43137"/>
                    </a:srgbClr>
                  </a:outerShdw>
                </a:effectLst>
              </a:rPr>
              <a:t>public</a:t>
            </a:r>
            <a:r>
              <a:rPr lang="de-CH" sz="3200" dirty="0" smtClean="0">
                <a:solidFill>
                  <a:schemeClr val="tx1"/>
                </a:solidFill>
                <a:effectLst>
                  <a:outerShdw blurRad="38100" dist="38100" dir="2700000" algn="tl">
                    <a:srgbClr val="000000">
                      <a:alpha val="43137"/>
                    </a:srgbClr>
                  </a:outerShdw>
                </a:effectLst>
              </a:rPr>
              <a:t> </a:t>
            </a:r>
            <a:r>
              <a:rPr lang="de-CH" sz="3200" dirty="0" err="1" smtClean="0">
                <a:solidFill>
                  <a:schemeClr val="tx1"/>
                </a:solidFill>
                <a:effectLst>
                  <a:outerShdw blurRad="38100" dist="38100" dir="2700000" algn="tl">
                    <a:srgbClr val="000000">
                      <a:alpha val="43137"/>
                    </a:srgbClr>
                  </a:outerShdw>
                </a:effectLst>
              </a:rPr>
              <a:t>domain</a:t>
            </a:r>
            <a:r>
              <a:rPr lang="de-CH" sz="3200" dirty="0" smtClean="0">
                <a:solidFill>
                  <a:schemeClr val="tx1"/>
                </a:solidFill>
                <a:effectLst>
                  <a:outerShdw blurRad="38100" dist="38100" dir="2700000" algn="tl">
                    <a:srgbClr val="000000">
                      <a:alpha val="43137"/>
                    </a:srgbClr>
                  </a:outerShdw>
                </a:effectLst>
              </a:rPr>
              <a:t>)</a:t>
            </a:r>
            <a:br>
              <a:rPr lang="de-CH" sz="3200" dirty="0" smtClean="0">
                <a:solidFill>
                  <a:schemeClr val="tx1"/>
                </a:solidFill>
                <a:effectLst>
                  <a:outerShdw blurRad="38100" dist="38100" dir="2700000" algn="tl">
                    <a:srgbClr val="000000">
                      <a:alpha val="43137"/>
                    </a:srgbClr>
                  </a:outerShdw>
                </a:effectLst>
              </a:rPr>
            </a:br>
            <a:r>
              <a:rPr lang="de-CH" sz="3200" dirty="0" smtClean="0">
                <a:solidFill>
                  <a:schemeClr val="tx1"/>
                </a:solidFill>
                <a:effectLst>
                  <a:outerShdw blurRad="38100" dist="38100" dir="2700000" algn="tl">
                    <a:srgbClr val="000000">
                      <a:alpha val="43137"/>
                    </a:srgbClr>
                  </a:outerShdw>
                </a:effectLst>
              </a:rPr>
              <a:t/>
            </a:r>
            <a:br>
              <a:rPr lang="de-CH" sz="3200" dirty="0" smtClean="0">
                <a:solidFill>
                  <a:schemeClr val="tx1"/>
                </a:solidFill>
                <a:effectLst>
                  <a:outerShdw blurRad="38100" dist="38100" dir="2700000" algn="tl">
                    <a:srgbClr val="000000">
                      <a:alpha val="43137"/>
                    </a:srgbClr>
                  </a:outerShdw>
                </a:effectLst>
              </a:rPr>
            </a:br>
            <a:r>
              <a:rPr lang="de-CH" sz="3200" dirty="0" smtClean="0">
                <a:solidFill>
                  <a:schemeClr val="tx1"/>
                </a:solidFill>
                <a:effectLst>
                  <a:outerShdw blurRad="38100" dist="38100" dir="2700000" algn="tl">
                    <a:srgbClr val="000000">
                      <a:alpha val="43137"/>
                    </a:srgbClr>
                  </a:outerShdw>
                </a:effectLst>
              </a:rPr>
              <a:t>RL = Roger Liebi</a:t>
            </a:r>
            <a:br>
              <a:rPr lang="de-CH" sz="3200" dirty="0" smtClean="0">
                <a:solidFill>
                  <a:schemeClr val="tx1"/>
                </a:solidFill>
                <a:effectLst>
                  <a:outerShdw blurRad="38100" dist="38100" dir="2700000" algn="tl">
                    <a:srgbClr val="000000">
                      <a:alpha val="43137"/>
                    </a:srgbClr>
                  </a:outerShdw>
                </a:effectLst>
              </a:rPr>
            </a:br>
            <a:r>
              <a:rPr lang="de-CH" sz="3200" dirty="0" smtClean="0">
                <a:solidFill>
                  <a:schemeClr val="tx1"/>
                </a:solidFill>
                <a:effectLst>
                  <a:outerShdw blurRad="38100" dist="38100" dir="2700000" algn="tl">
                    <a:srgbClr val="000000">
                      <a:alpha val="43137"/>
                    </a:srgbClr>
                  </a:outerShdw>
                </a:effectLst>
              </a:rPr>
              <a:t/>
            </a:r>
            <a:br>
              <a:rPr lang="de-CH" sz="3200" dirty="0" smtClean="0">
                <a:solidFill>
                  <a:schemeClr val="tx1"/>
                </a:solidFill>
                <a:effectLst>
                  <a:outerShdw blurRad="38100" dist="38100" dir="2700000" algn="tl">
                    <a:srgbClr val="000000">
                      <a:alpha val="43137"/>
                    </a:srgbClr>
                  </a:outerShdw>
                </a:effectLst>
              </a:rPr>
            </a:br>
            <a:r>
              <a:rPr lang="de-CH" sz="3200" dirty="0" smtClean="0">
                <a:solidFill>
                  <a:schemeClr val="tx1"/>
                </a:solidFill>
                <a:effectLst>
                  <a:outerShdw blurRad="38100" dist="38100" dir="2700000" algn="tl">
                    <a:srgbClr val="000000">
                      <a:alpha val="43137"/>
                    </a:srgbClr>
                  </a:outerShdw>
                </a:effectLst>
              </a:rPr>
              <a:t>Bibelzitate: </a:t>
            </a:r>
            <a:br>
              <a:rPr lang="de-CH" sz="3200" dirty="0" smtClean="0">
                <a:solidFill>
                  <a:schemeClr val="tx1"/>
                </a:solidFill>
                <a:effectLst>
                  <a:outerShdw blurRad="38100" dist="38100" dir="2700000" algn="tl">
                    <a:srgbClr val="000000">
                      <a:alpha val="43137"/>
                    </a:srgbClr>
                  </a:outerShdw>
                </a:effectLst>
              </a:rPr>
            </a:br>
            <a:r>
              <a:rPr lang="de-CH" sz="3200" dirty="0" smtClean="0">
                <a:solidFill>
                  <a:schemeClr val="tx1"/>
                </a:solidFill>
                <a:effectLst>
                  <a:outerShdw blurRad="38100" dist="38100" dir="2700000" algn="tl">
                    <a:srgbClr val="000000">
                      <a:alpha val="43137"/>
                    </a:srgbClr>
                  </a:outerShdw>
                </a:effectLst>
              </a:rPr>
              <a:t>Elberfelder 1905 (leicht überarbeitet von RL)</a:t>
            </a:r>
            <a:endParaRPr lang="de-DE" sz="3200" dirty="0" smtClean="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p:cNvSpPr>
            <a:spLocks noGrp="1"/>
          </p:cNvSpPr>
          <p:nvPr>
            <p:ph idx="1"/>
          </p:nvPr>
        </p:nvSpPr>
        <p:spPr>
          <a:xfrm>
            <a:off x="457200" y="1524000"/>
            <a:ext cx="8507288" cy="5001344"/>
          </a:xfrm>
        </p:spPr>
        <p:txBody>
          <a:bodyPr>
            <a:normAutofit fontScale="92500" lnSpcReduction="10000"/>
          </a:bodyPr>
          <a:lstStyle/>
          <a:p>
            <a:pPr>
              <a:buNone/>
            </a:pPr>
            <a:r>
              <a:rPr lang="de-CH" i="1" dirty="0" smtClean="0">
                <a:solidFill>
                  <a:srgbClr val="FFFF00"/>
                </a:solidFill>
              </a:rPr>
              <a:t>	</a:t>
            </a:r>
            <a:r>
              <a:rPr lang="de-CH" i="1" dirty="0" smtClean="0">
                <a:solidFill>
                  <a:srgbClr val="FFFF00"/>
                </a:solidFill>
                <a:effectLst>
                  <a:outerShdw blurRad="38100" dist="38100" dir="2700000" algn="tl">
                    <a:srgbClr val="000000">
                      <a:alpha val="43137"/>
                    </a:srgbClr>
                  </a:outerShdw>
                </a:effectLst>
              </a:rPr>
              <a:t>„Und nun will ich dir die Wahrheit kundtun:</a:t>
            </a:r>
            <a:r>
              <a:rPr lang="de-DE" i="1" dirty="0" smtClean="0">
                <a:solidFill>
                  <a:srgbClr val="FFFF00"/>
                </a:solidFill>
                <a:effectLst>
                  <a:outerShdw blurRad="38100" dist="38100" dir="2700000" algn="tl">
                    <a:srgbClr val="000000">
                      <a:alpha val="43137"/>
                    </a:srgbClr>
                  </a:outerShdw>
                </a:effectLst>
              </a:rPr>
              <a:t> </a:t>
            </a:r>
            <a:r>
              <a:rPr lang="de-CH" i="1" dirty="0" smtClean="0">
                <a:solidFill>
                  <a:srgbClr val="FFFF00"/>
                </a:solidFill>
                <a:effectLst>
                  <a:outerShdw blurRad="38100" dist="38100" dir="2700000" algn="tl">
                    <a:srgbClr val="000000">
                      <a:alpha val="43137"/>
                    </a:srgbClr>
                  </a:outerShdw>
                </a:effectLst>
              </a:rPr>
              <a:t>Siehe, es werden </a:t>
            </a:r>
            <a:r>
              <a:rPr lang="de-CH" i="1" dirty="0" smtClean="0">
                <a:solidFill>
                  <a:srgbClr val="90FC24"/>
                </a:solidFill>
                <a:effectLst>
                  <a:outerShdw blurRad="38100" dist="38100" dir="2700000" algn="tl">
                    <a:srgbClr val="000000">
                      <a:alpha val="43137"/>
                    </a:srgbClr>
                  </a:outerShdw>
                </a:effectLst>
              </a:rPr>
              <a:t>noch drei </a:t>
            </a:r>
            <a:r>
              <a:rPr lang="de-CH" i="1" dirty="0" smtClean="0">
                <a:solidFill>
                  <a:srgbClr val="FFFF00"/>
                </a:solidFill>
                <a:effectLst>
                  <a:outerShdw blurRad="38100" dist="38100" dir="2700000" algn="tl">
                    <a:srgbClr val="000000">
                      <a:alpha val="43137"/>
                    </a:srgbClr>
                  </a:outerShdw>
                </a:effectLst>
              </a:rPr>
              <a:t>Könige in Persien aufstehen, und </a:t>
            </a:r>
            <a:r>
              <a:rPr lang="de-CH" i="1" dirty="0" smtClean="0">
                <a:solidFill>
                  <a:srgbClr val="90FC24"/>
                </a:solidFill>
                <a:effectLst>
                  <a:outerShdw blurRad="38100" dist="38100" dir="2700000" algn="tl">
                    <a:srgbClr val="000000">
                      <a:alpha val="43137"/>
                    </a:srgbClr>
                  </a:outerShdw>
                </a:effectLst>
              </a:rPr>
              <a:t>der vierte </a:t>
            </a:r>
            <a:r>
              <a:rPr lang="de-CH" i="1" dirty="0" smtClean="0">
                <a:solidFill>
                  <a:srgbClr val="FFFF00"/>
                </a:solidFill>
                <a:effectLst>
                  <a:outerShdw blurRad="38100" dist="38100" dir="2700000" algn="tl">
                    <a:srgbClr val="000000">
                      <a:alpha val="43137"/>
                    </a:srgbClr>
                  </a:outerShdw>
                </a:effectLst>
              </a:rPr>
              <a:t>wird </a:t>
            </a:r>
            <a:r>
              <a:rPr lang="de-CH" i="1" dirty="0" smtClean="0">
                <a:solidFill>
                  <a:srgbClr val="90FC24"/>
                </a:solidFill>
                <a:effectLst>
                  <a:outerShdw blurRad="38100" dist="38100" dir="2700000" algn="tl">
                    <a:srgbClr val="000000">
                      <a:alpha val="43137"/>
                    </a:srgbClr>
                  </a:outerShdw>
                </a:effectLst>
              </a:rPr>
              <a:t>größeren Reichtum </a:t>
            </a:r>
            <a:r>
              <a:rPr lang="de-CH" i="1" dirty="0" smtClean="0">
                <a:solidFill>
                  <a:srgbClr val="FFFF00"/>
                </a:solidFill>
                <a:effectLst>
                  <a:outerShdw blurRad="38100" dist="38100" dir="2700000" algn="tl">
                    <a:srgbClr val="000000">
                      <a:alpha val="43137"/>
                    </a:srgbClr>
                  </a:outerShdw>
                </a:effectLst>
              </a:rPr>
              <a:t>erlangen als alle; und wenn er durch seinen Reichtum stark geworden ist, wird er alles gegen das Königreich Griechenland aufregen“ </a:t>
            </a:r>
            <a:r>
              <a:rPr lang="de-CH" dirty="0" smtClean="0">
                <a:solidFill>
                  <a:srgbClr val="FFFF00"/>
                </a:solidFill>
                <a:effectLst>
                  <a:outerShdw blurRad="38100" dist="38100" dir="2700000" algn="tl">
                    <a:srgbClr val="000000">
                      <a:alpha val="43137"/>
                    </a:srgbClr>
                  </a:outerShdw>
                </a:effectLst>
              </a:rPr>
              <a:t>(11,2).</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Diese Prophezeiungen bekam Daniel in der Zeit des Königs Kyros (Dan 10,1). Somit sind unter den vier Königen Persiens, die hier im Visier der Weissagung stehen, folgende Herrscher zu verstehen:</a:t>
            </a:r>
            <a:endParaRPr lang="de-DE" dirty="0" smtClean="0">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1. </a:t>
            </a:r>
            <a:r>
              <a:rPr lang="fr-FR" dirty="0" err="1" smtClean="0">
                <a:effectLst>
                  <a:outerShdw blurRad="38100" dist="38100" dir="2700000" algn="tl">
                    <a:srgbClr val="000000">
                      <a:alpha val="43137"/>
                    </a:srgbClr>
                  </a:outerShdw>
                </a:effectLst>
              </a:rPr>
              <a:t>Kambyses</a:t>
            </a:r>
            <a:r>
              <a:rPr lang="fr-FR" dirty="0" smtClean="0">
                <a:effectLst>
                  <a:outerShdw blurRad="38100" dist="38100" dir="2700000" algn="tl">
                    <a:srgbClr val="000000">
                      <a:alpha val="43137"/>
                    </a:srgbClr>
                  </a:outerShdw>
                </a:effectLst>
              </a:rPr>
              <a:t> (530–522 v. Chr.)</a:t>
            </a:r>
            <a:endParaRPr lang="de-DE" dirty="0" smtClean="0">
              <a:effectLst>
                <a:outerShdw blurRad="38100" dist="38100" dir="2700000" algn="tl">
                  <a:srgbClr val="000000">
                    <a:alpha val="43137"/>
                  </a:srgbClr>
                </a:outerShdw>
              </a:effectLst>
            </a:endParaRPr>
          </a:p>
          <a:p>
            <a:r>
              <a:rPr lang="fr-FR" dirty="0" smtClean="0">
                <a:effectLst>
                  <a:outerShdw blurRad="38100" dist="38100" dir="2700000" algn="tl">
                    <a:srgbClr val="000000">
                      <a:alpha val="43137"/>
                    </a:srgbClr>
                  </a:outerShdw>
                </a:effectLst>
              </a:rPr>
              <a:t>	2. </a:t>
            </a:r>
            <a:r>
              <a:rPr lang="fr-FR" dirty="0" err="1" smtClean="0">
                <a:effectLst>
                  <a:outerShdw blurRad="38100" dist="38100" dir="2700000" algn="tl">
                    <a:srgbClr val="000000">
                      <a:alpha val="43137"/>
                    </a:srgbClr>
                  </a:outerShdw>
                </a:effectLst>
              </a:rPr>
              <a:t>Gaumata</a:t>
            </a:r>
            <a:r>
              <a:rPr lang="fr-FR" dirty="0" smtClean="0">
                <a:effectLst>
                  <a:outerShdw blurRad="38100" dist="38100" dir="2700000" algn="tl">
                    <a:srgbClr val="000000">
                      <a:alpha val="43137"/>
                    </a:srgbClr>
                  </a:outerShdw>
                </a:effectLst>
              </a:rPr>
              <a:t> (= </a:t>
            </a:r>
            <a:r>
              <a:rPr lang="fr-FR" dirty="0" err="1" smtClean="0">
                <a:effectLst>
                  <a:outerShdw blurRad="38100" dist="38100" dir="2700000" algn="tl">
                    <a:srgbClr val="000000">
                      <a:alpha val="43137"/>
                    </a:srgbClr>
                  </a:outerShdw>
                </a:effectLst>
              </a:rPr>
              <a:t>Pseudosmerdis</a:t>
            </a:r>
            <a:r>
              <a:rPr lang="fr-FR" dirty="0" smtClean="0">
                <a:effectLst>
                  <a:outerShdw blurRad="38100" dist="38100" dir="2700000" algn="tl">
                    <a:srgbClr val="000000">
                      <a:alpha val="43137"/>
                    </a:srgbClr>
                  </a:outerShdw>
                </a:effectLst>
              </a:rPr>
              <a:t>; 522 v. Chr.)</a:t>
            </a:r>
            <a:endParaRPr lang="de-DE" dirty="0" smtClean="0">
              <a:effectLst>
                <a:outerShdw blurRad="38100" dist="38100" dir="2700000" algn="tl">
                  <a:srgbClr val="000000">
                    <a:alpha val="43137"/>
                  </a:srgbClr>
                </a:outerShdw>
              </a:effectLst>
            </a:endParaRPr>
          </a:p>
          <a:p>
            <a:r>
              <a:rPr lang="fr-FR" dirty="0" smtClean="0">
                <a:effectLst>
                  <a:outerShdw blurRad="38100" dist="38100" dir="2700000" algn="tl">
                    <a:srgbClr val="000000">
                      <a:alpha val="43137"/>
                    </a:srgbClr>
                  </a:outerShdw>
                </a:effectLst>
              </a:rPr>
              <a:t>	3. Darius I. </a:t>
            </a:r>
            <a:r>
              <a:rPr lang="fr-FR" dirty="0" err="1" smtClean="0">
                <a:effectLst>
                  <a:outerShdw blurRad="38100" dist="38100" dir="2700000" algn="tl">
                    <a:srgbClr val="000000">
                      <a:alpha val="43137"/>
                    </a:srgbClr>
                  </a:outerShdw>
                </a:effectLst>
              </a:rPr>
              <a:t>Hystaspes</a:t>
            </a:r>
            <a:r>
              <a:rPr lang="fr-FR" dirty="0" smtClean="0">
                <a:effectLst>
                  <a:outerShdw blurRad="38100" dist="38100" dir="2700000" algn="tl">
                    <a:srgbClr val="000000">
                      <a:alpha val="43137"/>
                    </a:srgbClr>
                  </a:outerShdw>
                </a:effectLst>
              </a:rPr>
              <a:t> (522–486 v. Chr.)</a:t>
            </a:r>
            <a:endParaRPr lang="de-DE" dirty="0" smtClean="0">
              <a:effectLst>
                <a:outerShdw blurRad="38100" dist="38100" dir="2700000" algn="tl">
                  <a:srgbClr val="000000">
                    <a:alpha val="43137"/>
                  </a:srgbClr>
                </a:outerShdw>
              </a:effectLst>
            </a:endParaRPr>
          </a:p>
          <a:p>
            <a:r>
              <a:rPr lang="fr-FR" dirty="0" smtClean="0">
                <a:effectLst>
                  <a:outerShdw blurRad="38100" dist="38100" dir="2700000" algn="tl">
                    <a:srgbClr val="000000">
                      <a:alpha val="43137"/>
                    </a:srgbClr>
                  </a:outerShdw>
                </a:effectLst>
              </a:rPr>
              <a:t>	</a:t>
            </a:r>
            <a:r>
              <a:rPr lang="de-CH" dirty="0" smtClean="0">
                <a:solidFill>
                  <a:srgbClr val="90FC24"/>
                </a:solidFill>
                <a:effectLst>
                  <a:outerShdw blurRad="38100" dist="38100" dir="2700000" algn="tl">
                    <a:srgbClr val="000000">
                      <a:alpha val="43137"/>
                    </a:srgbClr>
                  </a:outerShdw>
                </a:effectLst>
              </a:rPr>
              <a:t>4. Xerxes I. (486–465 v. Chr.)</a:t>
            </a:r>
            <a:endParaRPr lang="de-DE" dirty="0" smtClean="0">
              <a:solidFill>
                <a:srgbClr val="90FC24"/>
              </a:solidFill>
              <a:effectLst>
                <a:outerShdw blurRad="38100" dist="38100" dir="2700000" algn="tl">
                  <a:srgbClr val="000000">
                    <a:alpha val="43137"/>
                  </a:srgbClr>
                </a:outerShdw>
              </a:effectLst>
            </a:endParaRPr>
          </a:p>
        </p:txBody>
      </p:sp>
      <p:sp>
        <p:nvSpPr>
          <p:cNvPr id="6" name="Titel 5"/>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Von Kyros bis Xerxes I.</a:t>
            </a:r>
            <a:endParaRPr lang="de-DE" dirty="0">
              <a:solidFill>
                <a:srgbClr val="FFC000"/>
              </a:solidFill>
              <a:effectLst>
                <a:outerShdw blurRad="38100" dist="38100" dir="2700000" algn="tl">
                  <a:srgbClr val="000000">
                    <a:alpha val="43137"/>
                  </a:srgbClr>
                </a:outerShdw>
              </a:effectLst>
            </a:endParaRPr>
          </a:p>
        </p:txBody>
      </p:sp>
      <p:pic>
        <p:nvPicPr>
          <p:cNvPr id="4" name="Picture 4"/>
          <p:cNvPicPr>
            <a:picLocks noChangeAspect="1" noChangeArrowheads="1"/>
          </p:cNvPicPr>
          <p:nvPr/>
        </p:nvPicPr>
        <p:blipFill>
          <a:blip r:embed="rId2" cstate="print"/>
          <a:srcRect/>
          <a:stretch>
            <a:fillRect/>
          </a:stretch>
        </p:blipFill>
        <p:spPr bwMode="auto">
          <a:xfrm>
            <a:off x="6953545" y="0"/>
            <a:ext cx="2190456" cy="1412776"/>
          </a:xfrm>
          <a:prstGeom prst="rect">
            <a:avLst/>
          </a:prstGeom>
          <a:noFill/>
          <a:ln w="9525">
            <a:noFill/>
            <a:miter lim="800000"/>
            <a:headEnd/>
            <a:tailEnd/>
          </a:ln>
        </p:spPr>
      </p:pic>
      <p:sp>
        <p:nvSpPr>
          <p:cNvPr id="5" name="Textfeld 6"/>
          <p:cNvSpPr txBox="1">
            <a:spLocks noChangeArrowheads="1"/>
          </p:cNvSpPr>
          <p:nvPr/>
        </p:nvSpPr>
        <p:spPr bwMode="auto">
          <a:xfrm>
            <a:off x="8797925" y="0"/>
            <a:ext cx="346075" cy="246063"/>
          </a:xfrm>
          <a:prstGeom prst="rect">
            <a:avLst/>
          </a:prstGeom>
          <a:noFill/>
          <a:ln w="9525">
            <a:noFill/>
            <a:miter lim="800000"/>
            <a:headEnd/>
            <a:tailEnd/>
          </a:ln>
        </p:spPr>
        <p:txBody>
          <a:bodyPr wrap="none">
            <a:spAutoFit/>
          </a:bodyPr>
          <a:lstStyle/>
          <a:p>
            <a:r>
              <a:rPr lang="de-DE" sz="1000" dirty="0"/>
              <a:t>FB</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p:cNvSpPr>
            <a:spLocks noGrp="1"/>
          </p:cNvSpPr>
          <p:nvPr>
            <p:ph idx="1"/>
          </p:nvPr>
        </p:nvSpPr>
        <p:spPr>
          <a:xfrm>
            <a:off x="457200" y="1524000"/>
            <a:ext cx="8507288" cy="5334000"/>
          </a:xfrm>
        </p:spPr>
        <p:txBody>
          <a:bodyPr>
            <a:normAutofit fontScale="92500" lnSpcReduction="20000"/>
          </a:bodyPr>
          <a:lstStyle/>
          <a:p>
            <a:pPr>
              <a:buNone/>
            </a:pPr>
            <a:r>
              <a:rPr lang="de-CH" i="1" dirty="0" smtClean="0">
                <a:solidFill>
                  <a:srgbClr val="FFFF00"/>
                </a:solidFill>
              </a:rPr>
              <a:t>	</a:t>
            </a:r>
            <a:r>
              <a:rPr lang="de-CH" i="1" dirty="0" smtClean="0">
                <a:solidFill>
                  <a:srgbClr val="FFFF00"/>
                </a:solidFill>
                <a:effectLst>
                  <a:outerShdw blurRad="38100" dist="38100" dir="2700000" algn="tl">
                    <a:srgbClr val="000000">
                      <a:alpha val="43137"/>
                    </a:srgbClr>
                  </a:outerShdw>
                </a:effectLst>
              </a:rPr>
              <a:t>„Und nun will ich dir die Wahrheit kundtun:</a:t>
            </a:r>
            <a:r>
              <a:rPr lang="de-DE" i="1" dirty="0" smtClean="0">
                <a:solidFill>
                  <a:srgbClr val="FFFF00"/>
                </a:solidFill>
                <a:effectLst>
                  <a:outerShdw blurRad="38100" dist="38100" dir="2700000" algn="tl">
                    <a:srgbClr val="000000">
                      <a:alpha val="43137"/>
                    </a:srgbClr>
                  </a:outerShdw>
                </a:effectLst>
              </a:rPr>
              <a:t> </a:t>
            </a:r>
            <a:r>
              <a:rPr lang="de-CH" i="1" dirty="0" smtClean="0">
                <a:solidFill>
                  <a:srgbClr val="FFFF00"/>
                </a:solidFill>
                <a:effectLst>
                  <a:outerShdw blurRad="38100" dist="38100" dir="2700000" algn="tl">
                    <a:srgbClr val="000000">
                      <a:alpha val="43137"/>
                    </a:srgbClr>
                  </a:outerShdw>
                </a:effectLst>
              </a:rPr>
              <a:t>Siehe, es werden noch drei Könige in Persien aufstehen, und der vierte wird </a:t>
            </a:r>
            <a:r>
              <a:rPr lang="de-CH" i="1" dirty="0" smtClean="0">
                <a:solidFill>
                  <a:srgbClr val="90FC24"/>
                </a:solidFill>
                <a:effectLst>
                  <a:outerShdw blurRad="38100" dist="38100" dir="2700000" algn="tl">
                    <a:srgbClr val="000000">
                      <a:alpha val="43137"/>
                    </a:srgbClr>
                  </a:outerShdw>
                </a:effectLst>
              </a:rPr>
              <a:t>größeren Reichtum erlangen </a:t>
            </a:r>
            <a:r>
              <a:rPr lang="de-CH" i="1" dirty="0" smtClean="0">
                <a:solidFill>
                  <a:srgbClr val="FFFF00"/>
                </a:solidFill>
                <a:effectLst>
                  <a:outerShdw blurRad="38100" dist="38100" dir="2700000" algn="tl">
                    <a:srgbClr val="000000">
                      <a:alpha val="43137"/>
                    </a:srgbClr>
                  </a:outerShdw>
                </a:effectLst>
              </a:rPr>
              <a:t>als alle; und wenn er durch seinen Reichtum stark geworden ist, wird er </a:t>
            </a:r>
            <a:r>
              <a:rPr lang="de-CH" i="1" dirty="0" smtClean="0">
                <a:solidFill>
                  <a:srgbClr val="90FC24"/>
                </a:solidFill>
                <a:effectLst>
                  <a:outerShdw blurRad="38100" dist="38100" dir="2700000" algn="tl">
                    <a:srgbClr val="000000">
                      <a:alpha val="43137"/>
                    </a:srgbClr>
                  </a:outerShdw>
                </a:effectLst>
              </a:rPr>
              <a:t>alles gegen das Königreich Griechenland aufregen</a:t>
            </a:r>
            <a:r>
              <a:rPr lang="de-CH" i="1" dirty="0" smtClean="0">
                <a:solidFill>
                  <a:srgbClr val="FFFF00"/>
                </a:solidFill>
                <a:effectLst>
                  <a:outerShdw blurRad="38100" dist="38100" dir="2700000" algn="tl">
                    <a:srgbClr val="000000">
                      <a:alpha val="43137"/>
                    </a:srgbClr>
                  </a:outerShdw>
                </a:effectLst>
              </a:rPr>
              <a:t>“ </a:t>
            </a:r>
            <a:r>
              <a:rPr lang="de-CH" dirty="0" smtClean="0">
                <a:solidFill>
                  <a:srgbClr val="FFFF00"/>
                </a:solidFill>
                <a:effectLst>
                  <a:outerShdw blurRad="38100" dist="38100" dir="2700000" algn="tl">
                    <a:srgbClr val="000000">
                      <a:alpha val="43137"/>
                    </a:srgbClr>
                  </a:outerShdw>
                </a:effectLst>
              </a:rPr>
              <a:t>(11,2).</a:t>
            </a:r>
          </a:p>
          <a:p>
            <a:pPr>
              <a:buNone/>
            </a:pPr>
            <a:endParaRPr lang="de-DE" sz="900"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Xerxes I. erwarb sich einen unvorstellbaren Reichtum. Durch ihn gelangte das Perserreich auf den Gipfel seiner Machtentfaltung. Außerordentlich gerne hätte Xerxes aber auch Griechenland seinem Herrschaftsgebiet einverleibt (sein Vater hatte dies schon zweimal vergeblich versucht). So brachte er nahezu das ganze damals bekannte Asien gegen die Griechen in Bewegung! In der berühmten Seeschlacht von Salamis (480 v. Chr.) erlitt Xerxes I. jedoch eine schimpfliche und tief demütigende Niederlage. Dieser Krieg brachte ihm unbeschreibliche Verluste an Menschenleben und Schätzen. </a:t>
            </a:r>
            <a:endParaRPr lang="de-DE" dirty="0" smtClean="0">
              <a:effectLst>
                <a:outerShdw blurRad="38100" dist="38100" dir="2700000" algn="tl">
                  <a:srgbClr val="000000">
                    <a:alpha val="43137"/>
                  </a:srgbClr>
                </a:outerShdw>
              </a:effectLst>
            </a:endParaRPr>
          </a:p>
          <a:p>
            <a:endParaRPr lang="de-DE" dirty="0"/>
          </a:p>
        </p:txBody>
      </p:sp>
      <p:sp>
        <p:nvSpPr>
          <p:cNvPr id="6" name="Titel 5"/>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Von </a:t>
            </a:r>
            <a:r>
              <a:rPr lang="de-DE" dirty="0" err="1" smtClean="0">
                <a:solidFill>
                  <a:srgbClr val="FFC000"/>
                </a:solidFill>
                <a:effectLst>
                  <a:outerShdw blurRad="38100" dist="38100" dir="2700000" algn="tl">
                    <a:srgbClr val="000000">
                      <a:alpha val="43137"/>
                    </a:srgbClr>
                  </a:outerShdw>
                </a:effectLst>
              </a:rPr>
              <a:t>Kyrus</a:t>
            </a:r>
            <a:r>
              <a:rPr lang="de-DE" dirty="0" smtClean="0">
                <a:solidFill>
                  <a:srgbClr val="FFC000"/>
                </a:solidFill>
                <a:effectLst>
                  <a:outerShdw blurRad="38100" dist="38100" dir="2700000" algn="tl">
                    <a:srgbClr val="000000">
                      <a:alpha val="43137"/>
                    </a:srgbClr>
                  </a:outerShdw>
                </a:effectLst>
              </a:rPr>
              <a:t> bis Xerxes I.</a:t>
            </a:r>
            <a:endParaRPr lang="de-DE" dirty="0">
              <a:solidFill>
                <a:srgbClr val="FFC000"/>
              </a:solidFill>
              <a:effectLst>
                <a:outerShdw blurRad="38100" dist="38100" dir="2700000" algn="tl">
                  <a:srgbClr val="000000">
                    <a:alpha val="43137"/>
                  </a:srgbClr>
                </a:outerShdw>
              </a:effectLst>
            </a:endParaRPr>
          </a:p>
        </p:txBody>
      </p:sp>
      <p:pic>
        <p:nvPicPr>
          <p:cNvPr id="4" name="Picture 4"/>
          <p:cNvPicPr>
            <a:picLocks noChangeAspect="1" noChangeArrowheads="1"/>
          </p:cNvPicPr>
          <p:nvPr/>
        </p:nvPicPr>
        <p:blipFill>
          <a:blip r:embed="rId2" cstate="print"/>
          <a:srcRect/>
          <a:stretch>
            <a:fillRect/>
          </a:stretch>
        </p:blipFill>
        <p:spPr bwMode="auto">
          <a:xfrm>
            <a:off x="6953545" y="0"/>
            <a:ext cx="2190456" cy="1412776"/>
          </a:xfrm>
          <a:prstGeom prst="rect">
            <a:avLst/>
          </a:prstGeom>
          <a:noFill/>
          <a:ln w="9525">
            <a:noFill/>
            <a:miter lim="800000"/>
            <a:headEnd/>
            <a:tailEnd/>
          </a:ln>
        </p:spPr>
      </p:pic>
      <p:sp>
        <p:nvSpPr>
          <p:cNvPr id="5" name="Textfeld 6"/>
          <p:cNvSpPr txBox="1">
            <a:spLocks noChangeArrowheads="1"/>
          </p:cNvSpPr>
          <p:nvPr/>
        </p:nvSpPr>
        <p:spPr bwMode="auto">
          <a:xfrm>
            <a:off x="8797925" y="0"/>
            <a:ext cx="346075" cy="246063"/>
          </a:xfrm>
          <a:prstGeom prst="rect">
            <a:avLst/>
          </a:prstGeom>
          <a:noFill/>
          <a:ln w="9525">
            <a:noFill/>
            <a:miter lim="800000"/>
            <a:headEnd/>
            <a:tailEnd/>
          </a:ln>
        </p:spPr>
        <p:txBody>
          <a:bodyPr wrap="none">
            <a:spAutoFit/>
          </a:bodyPr>
          <a:lstStyle/>
          <a:p>
            <a:r>
              <a:rPr lang="de-DE" sz="1000" dirty="0"/>
              <a:t>FB</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073352"/>
          </a:xfrm>
        </p:spPr>
        <p:txBody>
          <a:bodyPr>
            <a:normAutofit/>
          </a:bodyPr>
          <a:lstStyle/>
          <a:p>
            <a:r>
              <a:rPr lang="de-CH" i="1" dirty="0" smtClean="0">
                <a:solidFill>
                  <a:srgbClr val="FFFF00"/>
                </a:solidFill>
                <a:effectLst>
                  <a:outerShdw blurRad="38100" dist="38100" dir="2700000" algn="tl">
                    <a:srgbClr val="000000">
                      <a:alpha val="43137"/>
                    </a:srgbClr>
                  </a:outerShdw>
                </a:effectLst>
              </a:rPr>
              <a:t>„Und ein </a:t>
            </a:r>
            <a:r>
              <a:rPr lang="de-CH" i="1" dirty="0" smtClean="0">
                <a:solidFill>
                  <a:srgbClr val="90FC24"/>
                </a:solidFill>
                <a:effectLst>
                  <a:outerShdw blurRad="38100" dist="38100" dir="2700000" algn="tl">
                    <a:srgbClr val="000000">
                      <a:alpha val="43137"/>
                    </a:srgbClr>
                  </a:outerShdw>
                </a:effectLst>
              </a:rPr>
              <a:t>tapferer König </a:t>
            </a:r>
            <a:r>
              <a:rPr lang="de-CH" i="1" dirty="0" smtClean="0">
                <a:solidFill>
                  <a:srgbClr val="FFFF00"/>
                </a:solidFill>
                <a:effectLst>
                  <a:outerShdw blurRad="38100" dist="38100" dir="2700000" algn="tl">
                    <a:srgbClr val="000000">
                      <a:alpha val="43137"/>
                    </a:srgbClr>
                  </a:outerShdw>
                </a:effectLst>
              </a:rPr>
              <a:t>wird aufstehen, und er wird mit </a:t>
            </a:r>
            <a:r>
              <a:rPr lang="de-CH" i="1" dirty="0" smtClean="0">
                <a:solidFill>
                  <a:srgbClr val="90FC24"/>
                </a:solidFill>
                <a:effectLst>
                  <a:outerShdw blurRad="38100" dist="38100" dir="2700000" algn="tl">
                    <a:srgbClr val="000000">
                      <a:alpha val="43137"/>
                    </a:srgbClr>
                  </a:outerShdw>
                </a:effectLst>
              </a:rPr>
              <a:t>großer Macht </a:t>
            </a:r>
            <a:r>
              <a:rPr lang="de-CH" i="1" dirty="0" smtClean="0">
                <a:solidFill>
                  <a:srgbClr val="FFFF00"/>
                </a:solidFill>
                <a:effectLst>
                  <a:outerShdw blurRad="38100" dist="38100" dir="2700000" algn="tl">
                    <a:srgbClr val="000000">
                      <a:alpha val="43137"/>
                    </a:srgbClr>
                  </a:outerShdw>
                </a:effectLst>
              </a:rPr>
              <a:t>herrschen und nach seinem Gutdünken handeln“ </a:t>
            </a:r>
            <a:r>
              <a:rPr lang="de-CH" dirty="0" smtClean="0">
                <a:solidFill>
                  <a:srgbClr val="FFFF00"/>
                </a:solidFill>
                <a:effectLst>
                  <a:outerShdw blurRad="38100" dist="38100" dir="2700000" algn="tl">
                    <a:srgbClr val="000000">
                      <a:alpha val="43137"/>
                    </a:srgbClr>
                  </a:outerShdw>
                </a:effectLst>
              </a:rPr>
              <a:t>(11,3).</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Obwohl die Schlacht bei Salamis ein ungeheurer Triumph für die Griechen darstellte, so hinterließ sie dennoch tiefe Narben in diesem Volk. Etwa 150 Jahre später machte sich daher Alexander der </a:t>
            </a:r>
            <a:r>
              <a:rPr lang="de-CH" dirty="0" err="1" smtClean="0">
                <a:effectLst>
                  <a:outerShdw blurRad="38100" dist="38100" dir="2700000" algn="tl">
                    <a:srgbClr val="000000">
                      <a:alpha val="43137"/>
                    </a:srgbClr>
                  </a:outerShdw>
                </a:effectLst>
              </a:rPr>
              <a:t>Große</a:t>
            </a:r>
            <a:r>
              <a:rPr lang="de-CH" dirty="0" smtClean="0">
                <a:effectLst>
                  <a:outerShdw blurRad="38100" dist="38100" dir="2700000" algn="tl">
                    <a:srgbClr val="000000">
                      <a:alpha val="43137"/>
                    </a:srgbClr>
                  </a:outerShdw>
                </a:effectLst>
              </a:rPr>
              <a:t> auf, um sich an den Persern zu rächen (vgl. Dan 8,6+7)! In der atemberaubenden Zeit von 13 Jahren brachte er das gesamte </a:t>
            </a:r>
            <a:r>
              <a:rPr lang="de-CH" dirty="0" err="1" smtClean="0">
                <a:effectLst>
                  <a:outerShdw blurRad="38100" dist="38100" dir="2700000" algn="tl">
                    <a:srgbClr val="000000">
                      <a:alpha val="43137"/>
                    </a:srgbClr>
                  </a:outerShdw>
                </a:effectLst>
              </a:rPr>
              <a:t>medopersische</a:t>
            </a:r>
            <a:r>
              <a:rPr lang="de-CH" dirty="0" smtClean="0">
                <a:effectLst>
                  <a:outerShdw blurRad="38100" dist="38100" dir="2700000" algn="tl">
                    <a:srgbClr val="000000">
                      <a:alpha val="43137"/>
                    </a:srgbClr>
                  </a:outerShdw>
                </a:effectLst>
              </a:rPr>
              <a:t> Weltreich bis nach Indien in seine Gewalt.	</a:t>
            </a:r>
          </a:p>
          <a:p>
            <a:endParaRPr lang="de-DE" dirty="0" smtClean="0"/>
          </a:p>
          <a:p>
            <a:endParaRPr lang="de-DE" dirty="0"/>
          </a:p>
        </p:txBody>
      </p:sp>
      <p:sp>
        <p:nvSpPr>
          <p:cNvPr id="3" name="Titel 2"/>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Alexander der </a:t>
            </a:r>
            <a:r>
              <a:rPr lang="de-DE" dirty="0" err="1" smtClean="0">
                <a:solidFill>
                  <a:srgbClr val="FFC000"/>
                </a:solidFill>
                <a:effectLst>
                  <a:outerShdw blurRad="38100" dist="38100" dir="2700000" algn="tl">
                    <a:srgbClr val="000000">
                      <a:alpha val="43137"/>
                    </a:srgbClr>
                  </a:outerShdw>
                </a:effectLst>
              </a:rPr>
              <a:t>Grosse</a:t>
            </a:r>
            <a:endParaRPr lang="de-DE" dirty="0">
              <a:solidFill>
                <a:srgbClr val="FFC000"/>
              </a:solidFill>
              <a:effectLst>
                <a:outerShdw blurRad="38100" dist="38100" dir="2700000" algn="tl">
                  <a:srgbClr val="000000">
                    <a:alpha val="43137"/>
                  </a:srgbClr>
                </a:outerShdw>
              </a:effectLst>
            </a:endParaRPr>
          </a:p>
        </p:txBody>
      </p:sp>
      <p:pic>
        <p:nvPicPr>
          <p:cNvPr id="4" name="Picture 2"/>
          <p:cNvPicPr>
            <a:picLocks noChangeAspect="1" noChangeArrowheads="1"/>
          </p:cNvPicPr>
          <p:nvPr/>
        </p:nvPicPr>
        <p:blipFill>
          <a:blip r:embed="rId2" cstate="print"/>
          <a:srcRect/>
          <a:stretch>
            <a:fillRect/>
          </a:stretch>
        </p:blipFill>
        <p:spPr bwMode="auto">
          <a:xfrm>
            <a:off x="7588550" y="0"/>
            <a:ext cx="1555450"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2097</Words>
  <Application>Microsoft Office PowerPoint</Application>
  <PresentationFormat>Bildschirmpräsentation (4:3)</PresentationFormat>
  <Paragraphs>255</Paragraphs>
  <Slides>60</Slides>
  <Notes>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60</vt:i4>
      </vt:variant>
    </vt:vector>
  </HeadingPairs>
  <TitlesOfParts>
    <vt:vector size="67" baseType="lpstr">
      <vt:lpstr>Arial</vt:lpstr>
      <vt:lpstr>Calibri</vt:lpstr>
      <vt:lpstr>Constantia</vt:lpstr>
      <vt:lpstr>Tahoma</vt:lpstr>
      <vt:lpstr>Wingdings</vt:lpstr>
      <vt:lpstr>Wingdings 2</vt:lpstr>
      <vt:lpstr>Papier</vt:lpstr>
      <vt:lpstr>Meine Homepage:</vt:lpstr>
      <vt:lpstr>Vorträge:</vt:lpstr>
      <vt:lpstr>PowerPoint-Präsentation</vt:lpstr>
      <vt:lpstr>PowerPoint-Präsentation</vt:lpstr>
      <vt:lpstr>Daniel 11</vt:lpstr>
      <vt:lpstr>Prophetie aus dem Jahr 537/536</vt:lpstr>
      <vt:lpstr>Von Kyros bis Xerxes I.</vt:lpstr>
      <vt:lpstr>Von Kyrus bis Xerxes I.</vt:lpstr>
      <vt:lpstr>Alexander der Grosse</vt:lpstr>
      <vt:lpstr>PowerPoint-Präsentation</vt:lpstr>
      <vt:lpstr>Die Diadochenreiche</vt:lpstr>
      <vt:lpstr>PowerPoint-Präsentation</vt:lpstr>
      <vt:lpstr> Syrien und Ägypten im Visier der Prophetie </vt:lpstr>
      <vt:lpstr>PowerPoint-Präsentation</vt:lpstr>
      <vt:lpstr>PowerPoint-Präsentation</vt:lpstr>
      <vt:lpstr>Ptolemäus  I. Soter (323–285 v. Chr.) </vt:lpstr>
      <vt:lpstr>Seleukus I. Nikanor (312–281 v. Chr.)</vt:lpstr>
      <vt:lpstr>Ptolemäus II. Philadelphus (285–246 v. Chr.) und Antiochus II. Theos (261–246 v. Chr.) </vt:lpstr>
      <vt:lpstr>Ein totaler Fehlschlag </vt:lpstr>
      <vt:lpstr>Ptolemäus III. Euergetes (246–221 v. Chr.) und Seleukus II. Kalinnikos (246–226 v. Chr.) </vt:lpstr>
      <vt:lpstr> Ägyptens Kriegsbeute </vt:lpstr>
      <vt:lpstr>Syriens Gegenschlag </vt:lpstr>
      <vt:lpstr>Seleukus III. Soter (226–223 v. Chr.) und sein Bruder Antiochus III. der Große (222–187 v. Chr.)</vt:lpstr>
      <vt:lpstr> Syriens Erfolge </vt:lpstr>
      <vt:lpstr>Ptolemäus IV. Philopator (221–204 v. Chr.)</vt:lpstr>
      <vt:lpstr>Syriens erneuter Angriff (201 v. Chr.)</vt:lpstr>
      <vt:lpstr>Ptolemäus V. Epiphanes (204–181 v. Chr.)</vt:lpstr>
      <vt:lpstr>Syriens Kriegserfolge</vt:lpstr>
      <vt:lpstr>Israel unter syrischer Fremdherrschaft</vt:lpstr>
      <vt:lpstr>Verheiratung mit Kleopatra</vt:lpstr>
      <vt:lpstr>Neue Erfolge Syriens</vt:lpstr>
      <vt:lpstr>Der Feldherr Lucius Scipio Asiaticus</vt:lpstr>
      <vt:lpstr>Der Tod des Syrerkönigs Antiochus III.</vt:lpstr>
      <vt:lpstr>Seleukus IV. Philopator (187–175 v. Chr.)</vt:lpstr>
      <vt:lpstr>Antiochus IV. Epiphanes (175–164 v. Chr.)</vt:lpstr>
      <vt:lpstr>Der Hohepriester Onias III.</vt:lpstr>
      <vt:lpstr>Bündnis mit Syrien</vt:lpstr>
      <vt:lpstr>Antiochus Epiphanes in Jerusalem</vt:lpstr>
      <vt:lpstr>Raub und Beute</vt:lpstr>
      <vt:lpstr>Krieg mit Ägypten</vt:lpstr>
      <vt:lpstr>Ptolemäus VI. Philometor (181–145 v. Chr.)</vt:lpstr>
      <vt:lpstr>Betrügerische Abmachungen</vt:lpstr>
      <vt:lpstr>Rückkehr nach Syrien</vt:lpstr>
      <vt:lpstr>Gräueltaten gegen Jerusalem</vt:lpstr>
      <vt:lpstr>Der 2. Feldzug</vt:lpstr>
      <vt:lpstr>  Rom greift ein</vt:lpstr>
      <vt:lpstr>Wut gegen die gläubigen Juden</vt:lpstr>
      <vt:lpstr>Der Gräuel der Verwüstung</vt:lpstr>
      <vt:lpstr>Verführung zum Abfall</vt:lpstr>
      <vt:lpstr>Der makkabäische Widerstand</vt:lpstr>
      <vt:lpstr>Die Verständigen</vt:lpstr>
      <vt:lpstr>Die „kleine Hilfe“</vt:lpstr>
      <vt:lpstr>Heuchler</vt:lpstr>
      <vt:lpstr>Ansporn</vt:lpstr>
      <vt:lpstr>Die Zeit des Endes</vt:lpstr>
      <vt:lpstr>PowerPoint-Präsentation</vt:lpstr>
      <vt:lpstr>PowerPoint-Präsentation</vt:lpstr>
      <vt:lpstr>PowerPoint-Präsentation</vt:lpstr>
      <vt:lpstr>CCA </vt:lpstr>
      <vt:lpstr>FB = Freies Bild (public domain)  RL = Roger Liebi  Bibelzitate:  Elberfelder 1905 (leicht überarbeitet von RL)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Dieu est-il l‘auteur de la Bible ?</dc:title>
  <dc:creator>Roger</dc:creator>
  <cp:lastModifiedBy>Roger Liebi</cp:lastModifiedBy>
  <cp:revision>294</cp:revision>
  <dcterms:created xsi:type="dcterms:W3CDTF">2011-01-10T20:52:04Z</dcterms:created>
  <dcterms:modified xsi:type="dcterms:W3CDTF">2015-03-24T10:51:33Z</dcterms:modified>
</cp:coreProperties>
</file>