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91"/>
  </p:notesMasterIdLst>
  <p:sldIdLst>
    <p:sldId id="350" r:id="rId2"/>
    <p:sldId id="387" r:id="rId3"/>
    <p:sldId id="380" r:id="rId4"/>
    <p:sldId id="259" r:id="rId5"/>
    <p:sldId id="257" r:id="rId6"/>
    <p:sldId id="268" r:id="rId7"/>
    <p:sldId id="265" r:id="rId8"/>
    <p:sldId id="266" r:id="rId9"/>
    <p:sldId id="267" r:id="rId10"/>
    <p:sldId id="261" r:id="rId11"/>
    <p:sldId id="260" r:id="rId12"/>
    <p:sldId id="262" r:id="rId13"/>
    <p:sldId id="263" r:id="rId14"/>
    <p:sldId id="264" r:id="rId15"/>
    <p:sldId id="270" r:id="rId16"/>
    <p:sldId id="271" r:id="rId17"/>
    <p:sldId id="269" r:id="rId18"/>
    <p:sldId id="272" r:id="rId19"/>
    <p:sldId id="273" r:id="rId20"/>
    <p:sldId id="276" r:id="rId21"/>
    <p:sldId id="275" r:id="rId22"/>
    <p:sldId id="277" r:id="rId23"/>
    <p:sldId id="282" r:id="rId24"/>
    <p:sldId id="283" r:id="rId25"/>
    <p:sldId id="284" r:id="rId26"/>
    <p:sldId id="287" r:id="rId27"/>
    <p:sldId id="285" r:id="rId28"/>
    <p:sldId id="289" r:id="rId29"/>
    <p:sldId id="290" r:id="rId30"/>
    <p:sldId id="291" r:id="rId31"/>
    <p:sldId id="292" r:id="rId32"/>
    <p:sldId id="293" r:id="rId33"/>
    <p:sldId id="294" r:id="rId34"/>
    <p:sldId id="295" r:id="rId35"/>
    <p:sldId id="377" r:id="rId36"/>
    <p:sldId id="298" r:id="rId37"/>
    <p:sldId id="300" r:id="rId38"/>
    <p:sldId id="301" r:id="rId39"/>
    <p:sldId id="303" r:id="rId40"/>
    <p:sldId id="279" r:id="rId41"/>
    <p:sldId id="280" r:id="rId42"/>
    <p:sldId id="384" r:id="rId43"/>
    <p:sldId id="385" r:id="rId44"/>
    <p:sldId id="386" r:id="rId45"/>
    <p:sldId id="304" r:id="rId46"/>
    <p:sldId id="305" r:id="rId47"/>
    <p:sldId id="310" r:id="rId48"/>
    <p:sldId id="311" r:id="rId49"/>
    <p:sldId id="312" r:id="rId50"/>
    <p:sldId id="313" r:id="rId51"/>
    <p:sldId id="314" r:id="rId52"/>
    <p:sldId id="315" r:id="rId53"/>
    <p:sldId id="316" r:id="rId54"/>
    <p:sldId id="317" r:id="rId55"/>
    <p:sldId id="319" r:id="rId56"/>
    <p:sldId id="320" r:id="rId57"/>
    <p:sldId id="321" r:id="rId58"/>
    <p:sldId id="322" r:id="rId59"/>
    <p:sldId id="330" r:id="rId60"/>
    <p:sldId id="323" r:id="rId61"/>
    <p:sldId id="324" r:id="rId62"/>
    <p:sldId id="352" r:id="rId63"/>
    <p:sldId id="327" r:id="rId64"/>
    <p:sldId id="329" r:id="rId65"/>
    <p:sldId id="328" r:id="rId66"/>
    <p:sldId id="326" r:id="rId67"/>
    <p:sldId id="331" r:id="rId68"/>
    <p:sldId id="378" r:id="rId69"/>
    <p:sldId id="332" r:id="rId70"/>
    <p:sldId id="333" r:id="rId71"/>
    <p:sldId id="334" r:id="rId72"/>
    <p:sldId id="335" r:id="rId73"/>
    <p:sldId id="336" r:id="rId74"/>
    <p:sldId id="337" r:id="rId75"/>
    <p:sldId id="338" r:id="rId76"/>
    <p:sldId id="345" r:id="rId77"/>
    <p:sldId id="346" r:id="rId78"/>
    <p:sldId id="339" r:id="rId79"/>
    <p:sldId id="340" r:id="rId80"/>
    <p:sldId id="341" r:id="rId81"/>
    <p:sldId id="342" r:id="rId82"/>
    <p:sldId id="344" r:id="rId83"/>
    <p:sldId id="343" r:id="rId84"/>
    <p:sldId id="347" r:id="rId85"/>
    <p:sldId id="348" r:id="rId86"/>
    <p:sldId id="349" r:id="rId87"/>
    <p:sldId id="381" r:id="rId88"/>
    <p:sldId id="382" r:id="rId89"/>
    <p:sldId id="383" r:id="rId90"/>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66FF33"/>
    <a:srgbClr val="000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81371" autoAdjust="0"/>
  </p:normalViewPr>
  <p:slideViewPr>
    <p:cSldViewPr>
      <p:cViewPr varScale="1">
        <p:scale>
          <a:sx n="63" d="100"/>
          <a:sy n="63" d="100"/>
        </p:scale>
        <p:origin x="187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a:defRPr/>
            </a:pPr>
            <a:fld id="{496E572C-3826-4A2D-82BE-8332C0E88550}" type="datetimeFigureOut">
              <a:rPr lang="de-DE"/>
              <a:pPr>
                <a:defRPr/>
              </a:pPr>
              <a:t>27.01.2016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5C428C0-BF43-4251-A01C-6ECC06673194}" type="slidenum">
              <a:rPr lang="de-DE" altLang="de-DE"/>
              <a:pPr>
                <a:defRPr/>
              </a:pPr>
              <a:t>‹Nr.›</a:t>
            </a:fld>
            <a:endParaRPr lang="de-DE" altLang="de-DE"/>
          </a:p>
        </p:txBody>
      </p:sp>
    </p:spTree>
    <p:extLst>
      <p:ext uri="{BB962C8B-B14F-4D97-AF65-F5344CB8AC3E}">
        <p14:creationId xmlns:p14="http://schemas.microsoft.com/office/powerpoint/2010/main" val="1621359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39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de-DE"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D6FD34-8D6F-4795-BE78-827DE0503D68}" type="slidenum">
              <a:rPr lang="de-DE" altLang="de-DE" smtClean="0">
                <a:latin typeface="Tahoma" panose="020B0604030504040204" pitchFamily="34" charset="0"/>
              </a:rPr>
              <a:pPr>
                <a:spcBef>
                  <a:spcPct val="0"/>
                </a:spcBef>
              </a:pPr>
              <a:t>32</a:t>
            </a:fld>
            <a:endParaRPr lang="de-DE" altLang="de-DE" smtClean="0">
              <a:latin typeface="Tahoma" panose="020B0604030504040204" pitchFamily="34" charset="0"/>
            </a:endParaRPr>
          </a:p>
        </p:txBody>
      </p:sp>
    </p:spTree>
    <p:extLst>
      <p:ext uri="{BB962C8B-B14F-4D97-AF65-F5344CB8AC3E}">
        <p14:creationId xmlns:p14="http://schemas.microsoft.com/office/powerpoint/2010/main" val="332842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de-DE" smtClean="0"/>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3E98E7-F52C-49B4-B54F-601531085025}" type="slidenum">
              <a:rPr lang="de-DE" altLang="de-DE" smtClean="0">
                <a:latin typeface="Tahoma" panose="020B0604030504040204" pitchFamily="34" charset="0"/>
              </a:rPr>
              <a:pPr>
                <a:spcBef>
                  <a:spcPct val="0"/>
                </a:spcBef>
              </a:pPr>
              <a:t>71</a:t>
            </a:fld>
            <a:endParaRPr lang="de-DE" altLang="de-DE" smtClean="0">
              <a:latin typeface="Tahoma" panose="020B0604030504040204" pitchFamily="34" charset="0"/>
            </a:endParaRPr>
          </a:p>
        </p:txBody>
      </p:sp>
    </p:spTree>
    <p:extLst>
      <p:ext uri="{BB962C8B-B14F-4D97-AF65-F5344CB8AC3E}">
        <p14:creationId xmlns:p14="http://schemas.microsoft.com/office/powerpoint/2010/main" val="317963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96259"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55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99331"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12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de-DE"/>
              <a:t>Titelmasterformat durch Klicken bearbeiten</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de-DE"/>
              <a:t>Formatvorlage des Untertitelmasters durch Klicken bearbeiten</a:t>
            </a:r>
          </a:p>
        </p:txBody>
      </p:sp>
      <p:sp>
        <p:nvSpPr>
          <p:cNvPr id="5" name="Rectangle 5"/>
          <p:cNvSpPr>
            <a:spLocks noGrp="1" noChangeArrowheads="1"/>
          </p:cNvSpPr>
          <p:nvPr>
            <p:ph type="ftr" sz="quarter" idx="10"/>
          </p:nvPr>
        </p:nvSpPr>
        <p:spPr/>
        <p:txBody>
          <a:bodyPr/>
          <a:lstStyle>
            <a:lvl1pPr>
              <a:defRPr/>
            </a:lvl1pPr>
          </a:lstStyle>
          <a:p>
            <a:pPr>
              <a:defRPr/>
            </a:pPr>
            <a:endParaRPr lang="de-DE"/>
          </a:p>
        </p:txBody>
      </p:sp>
      <p:sp>
        <p:nvSpPr>
          <p:cNvPr id="6" name="Rectangle 6"/>
          <p:cNvSpPr>
            <a:spLocks noGrp="1" noChangeArrowheads="1"/>
          </p:cNvSpPr>
          <p:nvPr>
            <p:ph type="sldNum" sz="quarter" idx="11"/>
          </p:nvPr>
        </p:nvSpPr>
        <p:spPr/>
        <p:txBody>
          <a:bodyPr/>
          <a:lstStyle>
            <a:lvl1pPr>
              <a:defRPr/>
            </a:lvl1pPr>
          </a:lstStyle>
          <a:p>
            <a:pPr>
              <a:defRPr/>
            </a:pPr>
            <a:fld id="{0729BDD9-50A8-47BC-9AE9-9F5F9831241C}" type="slidenum">
              <a:rPr lang="de-DE" altLang="de-DE"/>
              <a:pPr>
                <a:defRPr/>
              </a:pPr>
              <a:t>‹Nr.›</a:t>
            </a:fld>
            <a:endParaRPr lang="de-DE" altLang="de-DE"/>
          </a:p>
        </p:txBody>
      </p:sp>
      <p:sp>
        <p:nvSpPr>
          <p:cNvPr id="7" name="Rectangle 7"/>
          <p:cNvSpPr>
            <a:spLocks noGrp="1" noChangeArrowheads="1"/>
          </p:cNvSpPr>
          <p:nvPr>
            <p:ph type="dt" sz="quarter" idx="12"/>
          </p:nvPr>
        </p:nvSpPr>
        <p:spPr/>
        <p:txBody>
          <a:bodyPr/>
          <a:lstStyle>
            <a:lvl1pPr>
              <a:defRPr/>
            </a:lvl1pPr>
          </a:lstStyle>
          <a:p>
            <a:pPr>
              <a:defRPr/>
            </a:pPr>
            <a:endParaRPr lang="de-DE"/>
          </a:p>
        </p:txBody>
      </p:sp>
    </p:spTree>
    <p:extLst>
      <p:ext uri="{BB962C8B-B14F-4D97-AF65-F5344CB8AC3E}">
        <p14:creationId xmlns:p14="http://schemas.microsoft.com/office/powerpoint/2010/main" val="162766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E2457D3-D61A-46BB-AD5F-4CADC1A6A6A6}" type="slidenum">
              <a:rPr lang="de-DE" altLang="de-DE"/>
              <a:pPr>
                <a:defRPr/>
              </a:pPr>
              <a:t>‹Nr.›</a:t>
            </a:fld>
            <a:endParaRPr lang="de-DE" altLang="de-DE"/>
          </a:p>
        </p:txBody>
      </p:sp>
    </p:spTree>
    <p:extLst>
      <p:ext uri="{BB962C8B-B14F-4D97-AF65-F5344CB8AC3E}">
        <p14:creationId xmlns:p14="http://schemas.microsoft.com/office/powerpoint/2010/main" val="414667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92100"/>
            <a:ext cx="2057400" cy="57277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92100"/>
            <a:ext cx="6019800" cy="57277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B44C6EA-B27B-49CA-8EFB-BB104DC0F496}" type="slidenum">
              <a:rPr lang="de-DE" altLang="de-DE"/>
              <a:pPr>
                <a:defRPr/>
              </a:pPr>
              <a:t>‹Nr.›</a:t>
            </a:fld>
            <a:endParaRPr lang="de-DE" altLang="de-DE"/>
          </a:p>
        </p:txBody>
      </p:sp>
    </p:spTree>
    <p:extLst>
      <p:ext uri="{BB962C8B-B14F-4D97-AF65-F5344CB8AC3E}">
        <p14:creationId xmlns:p14="http://schemas.microsoft.com/office/powerpoint/2010/main" val="2290950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64FCF79-D932-4FAD-B0B9-490324669037}" type="slidenum">
              <a:rPr lang="de-DE" altLang="de-DE"/>
              <a:pPr>
                <a:defRPr/>
              </a:pPr>
              <a:t>‹Nr.›</a:t>
            </a:fld>
            <a:endParaRPr lang="de-DE" altLang="de-DE"/>
          </a:p>
        </p:txBody>
      </p:sp>
    </p:spTree>
    <p:extLst>
      <p:ext uri="{BB962C8B-B14F-4D97-AF65-F5344CB8AC3E}">
        <p14:creationId xmlns:p14="http://schemas.microsoft.com/office/powerpoint/2010/main" val="1147211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D70E654-3A1D-413D-9D0C-4B4A6D861F8D}" type="slidenum">
              <a:rPr lang="de-DE" altLang="de-DE"/>
              <a:pPr>
                <a:defRPr/>
              </a:pPr>
              <a:t>‹Nr.›</a:t>
            </a:fld>
            <a:endParaRPr lang="de-DE" altLang="de-DE"/>
          </a:p>
        </p:txBody>
      </p:sp>
    </p:spTree>
    <p:extLst>
      <p:ext uri="{BB962C8B-B14F-4D97-AF65-F5344CB8AC3E}">
        <p14:creationId xmlns:p14="http://schemas.microsoft.com/office/powerpoint/2010/main" val="1256414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050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0386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828AB83A-C759-48BB-9773-3B96DBC65067}" type="slidenum">
              <a:rPr lang="de-DE" altLang="de-DE"/>
              <a:pPr>
                <a:defRPr/>
              </a:pPr>
              <a:t>‹Nr.›</a:t>
            </a:fld>
            <a:endParaRPr lang="de-DE" altLang="de-DE"/>
          </a:p>
        </p:txBody>
      </p:sp>
    </p:spTree>
    <p:extLst>
      <p:ext uri="{BB962C8B-B14F-4D97-AF65-F5344CB8AC3E}">
        <p14:creationId xmlns:p14="http://schemas.microsoft.com/office/powerpoint/2010/main" val="1139397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050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0386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0FB77BF8-B4BC-4873-8D1A-C50F34B599FA}" type="slidenum">
              <a:rPr lang="de-DE" altLang="de-DE"/>
              <a:pPr>
                <a:defRPr/>
              </a:pPr>
              <a:t>‹Nr.›</a:t>
            </a:fld>
            <a:endParaRPr lang="de-DE" altLang="de-DE"/>
          </a:p>
        </p:txBody>
      </p:sp>
    </p:spTree>
    <p:extLst>
      <p:ext uri="{BB962C8B-B14F-4D97-AF65-F5344CB8AC3E}">
        <p14:creationId xmlns:p14="http://schemas.microsoft.com/office/powerpoint/2010/main" val="263680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93BC8E5-78FD-46EE-A42C-54D06E683F9A}" type="slidenum">
              <a:rPr lang="de-DE" altLang="de-DE"/>
              <a:pPr>
                <a:defRPr/>
              </a:pPr>
              <a:t>‹Nr.›</a:t>
            </a:fld>
            <a:endParaRPr lang="de-DE" altLang="de-DE"/>
          </a:p>
        </p:txBody>
      </p:sp>
    </p:spTree>
    <p:extLst>
      <p:ext uri="{BB962C8B-B14F-4D97-AF65-F5344CB8AC3E}">
        <p14:creationId xmlns:p14="http://schemas.microsoft.com/office/powerpoint/2010/main" val="330666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DE00769-5269-4D4C-994C-4F36C5D04232}" type="slidenum">
              <a:rPr lang="de-DE" altLang="de-DE"/>
              <a:pPr>
                <a:defRPr/>
              </a:pPr>
              <a:t>‹Nr.›</a:t>
            </a:fld>
            <a:endParaRPr lang="de-DE" altLang="de-DE"/>
          </a:p>
        </p:txBody>
      </p:sp>
    </p:spTree>
    <p:extLst>
      <p:ext uri="{BB962C8B-B14F-4D97-AF65-F5344CB8AC3E}">
        <p14:creationId xmlns:p14="http://schemas.microsoft.com/office/powerpoint/2010/main" val="298824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29CA74D-BE42-4016-941B-00F033ABE029}" type="slidenum">
              <a:rPr lang="de-DE" altLang="de-DE"/>
              <a:pPr>
                <a:defRPr/>
              </a:pPr>
              <a:t>‹Nr.›</a:t>
            </a:fld>
            <a:endParaRPr lang="de-DE" altLang="de-DE"/>
          </a:p>
        </p:txBody>
      </p:sp>
    </p:spTree>
    <p:extLst>
      <p:ext uri="{BB962C8B-B14F-4D97-AF65-F5344CB8AC3E}">
        <p14:creationId xmlns:p14="http://schemas.microsoft.com/office/powerpoint/2010/main" val="129965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B3C00038-9C9A-4938-9011-4B450AA9F8B9}" type="slidenum">
              <a:rPr lang="de-DE" altLang="de-DE"/>
              <a:pPr>
                <a:defRPr/>
              </a:pPr>
              <a:t>‹Nr.›</a:t>
            </a:fld>
            <a:endParaRPr lang="de-DE" altLang="de-DE"/>
          </a:p>
        </p:txBody>
      </p:sp>
    </p:spTree>
    <p:extLst>
      <p:ext uri="{BB962C8B-B14F-4D97-AF65-F5344CB8AC3E}">
        <p14:creationId xmlns:p14="http://schemas.microsoft.com/office/powerpoint/2010/main" val="286628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482D8635-F837-4CFD-9FE8-3A2DE1FCDBDD}" type="slidenum">
              <a:rPr lang="de-DE" altLang="de-DE"/>
              <a:pPr>
                <a:defRPr/>
              </a:pPr>
              <a:t>‹Nr.›</a:t>
            </a:fld>
            <a:endParaRPr lang="de-DE" altLang="de-DE"/>
          </a:p>
        </p:txBody>
      </p:sp>
    </p:spTree>
    <p:extLst>
      <p:ext uri="{BB962C8B-B14F-4D97-AF65-F5344CB8AC3E}">
        <p14:creationId xmlns:p14="http://schemas.microsoft.com/office/powerpoint/2010/main" val="814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6326B462-5943-416F-B13A-4685C517041C}" type="slidenum">
              <a:rPr lang="de-DE" altLang="de-DE"/>
              <a:pPr>
                <a:defRPr/>
              </a:pPr>
              <a:t>‹Nr.›</a:t>
            </a:fld>
            <a:endParaRPr lang="de-DE" altLang="de-DE"/>
          </a:p>
        </p:txBody>
      </p:sp>
    </p:spTree>
    <p:extLst>
      <p:ext uri="{BB962C8B-B14F-4D97-AF65-F5344CB8AC3E}">
        <p14:creationId xmlns:p14="http://schemas.microsoft.com/office/powerpoint/2010/main" val="183600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90F6C9F-54E8-4B71-8716-2497DC78AAB6}" type="slidenum">
              <a:rPr lang="de-DE" altLang="de-DE"/>
              <a:pPr>
                <a:defRPr/>
              </a:pPr>
              <a:t>‹Nr.›</a:t>
            </a:fld>
            <a:endParaRPr lang="de-DE" altLang="de-DE"/>
          </a:p>
        </p:txBody>
      </p:sp>
    </p:spTree>
    <p:extLst>
      <p:ext uri="{BB962C8B-B14F-4D97-AF65-F5344CB8AC3E}">
        <p14:creationId xmlns:p14="http://schemas.microsoft.com/office/powerpoint/2010/main" val="327497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B97D777-D783-4ED8-AB9F-A910CF9CA0E2}" type="slidenum">
              <a:rPr lang="de-DE" altLang="de-DE"/>
              <a:pPr>
                <a:defRPr/>
              </a:pPr>
              <a:t>‹Nr.›</a:t>
            </a:fld>
            <a:endParaRPr lang="de-DE" altLang="de-DE"/>
          </a:p>
        </p:txBody>
      </p:sp>
    </p:spTree>
    <p:extLst>
      <p:ext uri="{BB962C8B-B14F-4D97-AF65-F5344CB8AC3E}">
        <p14:creationId xmlns:p14="http://schemas.microsoft.com/office/powerpoint/2010/main" val="207083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81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de-DE"/>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de-DE"/>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DDD0E8B1-86EA-4109-BF5B-AD41E15B5B8C}" type="slidenum">
              <a:rPr lang="de-DE" altLang="de-DE"/>
              <a:pPr>
                <a:defRPr/>
              </a:pPr>
              <a:t>‹Nr.›</a:t>
            </a:fld>
            <a:endParaRPr lang="de-DE" altLang="de-DE"/>
          </a:p>
        </p:txBody>
      </p:sp>
    </p:spTree>
  </p:cSld>
  <p:clrMap bg1="dk2" tx1="lt1" bg2="dk1" tx2="lt2" accent1="accent1" accent2="accent2" accent3="accent3" accent4="accent4" accent5="accent5" accent6="accent6" hlink="hlink" folHlink="folHlink"/>
  <p:sldLayoutIdLst>
    <p:sldLayoutId id="2147483924"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rogerliebi.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solidFill>
            <a:schemeClr val="accent1"/>
          </a:solidFill>
        </p:spPr>
        <p:txBody>
          <a:bodyPr/>
          <a:lstStyle/>
          <a:p>
            <a:pPr algn="ctr" eaLnBrk="1" hangingPunct="1">
              <a:defRPr/>
            </a:pPr>
            <a:r>
              <a:rPr lang="de-DE" sz="4000" dirty="0" smtClean="0"/>
              <a:t>Meine Homepage:</a:t>
            </a:r>
          </a:p>
        </p:txBody>
      </p:sp>
      <p:sp>
        <p:nvSpPr>
          <p:cNvPr id="204803" name="Rectangle 3"/>
          <p:cNvSpPr>
            <a:spLocks noGrp="1" noChangeArrowheads="1"/>
          </p:cNvSpPr>
          <p:nvPr>
            <p:ph type="body" idx="1"/>
          </p:nvPr>
        </p:nvSpPr>
        <p:spPr>
          <a:xfrm>
            <a:off x="539750" y="1844675"/>
            <a:ext cx="8302625" cy="4824413"/>
          </a:xfrm>
        </p:spPr>
        <p:txBody>
          <a:bodyPr/>
          <a:lstStyle/>
          <a:p>
            <a:pPr marL="0" indent="0" algn="ctr" eaLnBrk="1" hangingPunct="1">
              <a:buFontTx/>
              <a:buNone/>
              <a:defRPr/>
            </a:pPr>
            <a:r>
              <a:rPr lang="de-DE" b="1" dirty="0" smtClean="0">
                <a:solidFill>
                  <a:srgbClr val="FF3300"/>
                </a:solidFill>
              </a:rPr>
              <a:t>Herzlich willkommen!</a:t>
            </a:r>
          </a:p>
          <a:p>
            <a:pPr eaLnBrk="1" hangingPunct="1">
              <a:buFontTx/>
              <a:buNone/>
              <a:defRPr/>
            </a:pPr>
            <a:endParaRPr lang="de-DE" b="1" dirty="0" smtClean="0">
              <a:solidFill>
                <a:srgbClr val="FF3300"/>
              </a:solidFill>
            </a:endParaRPr>
          </a:p>
          <a:p>
            <a:pPr algn="ctr" eaLnBrk="1" hangingPunct="1">
              <a:buFontTx/>
              <a:buNone/>
              <a:defRPr/>
            </a:pPr>
            <a:r>
              <a:rPr lang="de-DE" b="1" dirty="0" smtClean="0">
                <a:solidFill>
                  <a:srgbClr val="FF3300"/>
                </a:solidFill>
                <a:hlinkClick r:id="rId2"/>
              </a:rPr>
              <a:t>www.rogerliebi.ch</a:t>
            </a:r>
            <a:endParaRPr lang="de-DE" b="1" dirty="0" smtClean="0">
              <a:solidFill>
                <a:srgbClr val="FF3300"/>
              </a:solidFill>
            </a:endParaRPr>
          </a:p>
          <a:p>
            <a:pPr eaLnBrk="1" hangingPunct="1">
              <a:buFontTx/>
              <a:buNone/>
              <a:defRPr/>
            </a:pPr>
            <a:endParaRPr lang="de-DE" b="1" dirty="0" smtClean="0">
              <a:solidFill>
                <a:srgbClr val="FF3300"/>
              </a:solidFill>
            </a:endParaRPr>
          </a:p>
          <a:p>
            <a:pPr eaLnBrk="1" hangingPunct="1">
              <a:defRPr/>
            </a:pPr>
            <a:r>
              <a:rPr lang="de-DE" b="1" dirty="0" smtClean="0"/>
              <a:t>Veranstaltungskalender</a:t>
            </a:r>
          </a:p>
          <a:p>
            <a:pPr eaLnBrk="1" hangingPunct="1">
              <a:defRPr/>
            </a:pPr>
            <a:r>
              <a:rPr lang="de-DE" b="1" dirty="0" smtClean="0"/>
              <a:t>Skripte zum Downloaden</a:t>
            </a:r>
          </a:p>
          <a:p>
            <a:pPr eaLnBrk="1" hangingPunct="1">
              <a:defRPr/>
            </a:pPr>
            <a:r>
              <a:rPr lang="de-DE" b="1" dirty="0" smtClean="0"/>
              <a:t>Shop: Kassetten, Bücher</a:t>
            </a:r>
          </a:p>
          <a:p>
            <a:pPr eaLnBrk="1" hangingPunct="1">
              <a:defRPr/>
            </a:pPr>
            <a:r>
              <a:rPr lang="de-DE" b="1" dirty="0" smtClean="0"/>
              <a:t>etc.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7414" name="Rectangle 6"/>
          <p:cNvSpPr>
            <a:spLocks noGrp="1" noChangeArrowheads="1"/>
          </p:cNvSpPr>
          <p:nvPr>
            <p:ph type="body" sz="half" idx="2"/>
          </p:nvPr>
        </p:nvSpPr>
        <p:spPr>
          <a:xfrm>
            <a:off x="3924300" y="1905000"/>
            <a:ext cx="4968875" cy="4114800"/>
          </a:xfrm>
        </p:spPr>
        <p:txBody>
          <a:bodyPr/>
          <a:lstStyle/>
          <a:p>
            <a:pPr algn="ctr" eaLnBrk="1" hangingPunct="1">
              <a:defRPr/>
            </a:pPr>
            <a:r>
              <a:rPr lang="de-DE" dirty="0" smtClean="0"/>
              <a:t>Die menschlichen Sprachen sind fantastische, genial und komplex konzipierte Zeichen- oder </a:t>
            </a:r>
            <a:r>
              <a:rPr lang="de-DE" dirty="0" smtClean="0">
                <a:solidFill>
                  <a:srgbClr val="FFFF00"/>
                </a:solidFill>
              </a:rPr>
              <a:t>„Code-Systeme“</a:t>
            </a:r>
            <a:r>
              <a:rPr lang="de-DE" dirty="0" smtClean="0"/>
              <a:t>, um Gedanken und Ideen auszudrücken. </a:t>
            </a:r>
            <a:br>
              <a:rPr lang="de-DE" dirty="0" smtClean="0"/>
            </a:br>
            <a:endParaRPr lang="de-DE" dirty="0" smtClean="0"/>
          </a:p>
        </p:txBody>
      </p:sp>
      <p:pic>
        <p:nvPicPr>
          <p:cNvPr id="12292" name="Picture 10" descr="File:Computer-aj aj ashton 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3048000" cy="3048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feld 7"/>
          <p:cNvSpPr txBox="1">
            <a:spLocks noChangeArrowheads="1"/>
          </p:cNvSpPr>
          <p:nvPr/>
        </p:nvSpPr>
        <p:spPr bwMode="auto">
          <a:xfrm>
            <a:off x="2555875" y="4292600"/>
            <a:ext cx="960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Openclipart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5363" name="Rectangle 3"/>
          <p:cNvSpPr>
            <a:spLocks noGrp="1" noChangeArrowheads="1"/>
          </p:cNvSpPr>
          <p:nvPr>
            <p:ph type="body" sz="half" idx="2"/>
          </p:nvPr>
        </p:nvSpPr>
        <p:spPr>
          <a:xfrm>
            <a:off x="4648200" y="1905000"/>
            <a:ext cx="4316413" cy="4114800"/>
          </a:xfrm>
        </p:spPr>
        <p:txBody>
          <a:bodyPr/>
          <a:lstStyle/>
          <a:p>
            <a:pPr algn="ctr" eaLnBrk="1" hangingPunct="1">
              <a:defRPr/>
            </a:pPr>
            <a:r>
              <a:rPr lang="de-DE" sz="2800" dirty="0" smtClean="0"/>
              <a:t>Im Tierreich gibt es keine mit den mit menschlichen Sprachen gleichzusetzenden Kommunikations-</a:t>
            </a:r>
            <a:r>
              <a:rPr lang="de-DE" sz="2800" dirty="0" err="1" smtClean="0"/>
              <a:t>systeme</a:t>
            </a:r>
            <a:r>
              <a:rPr lang="de-DE" sz="2800" dirty="0" smtClean="0"/>
              <a:t>.</a:t>
            </a:r>
          </a:p>
          <a:p>
            <a:pPr algn="ctr" eaLnBrk="1" hangingPunct="1">
              <a:defRPr/>
            </a:pPr>
            <a:r>
              <a:rPr lang="de-DE" sz="2800" dirty="0" smtClean="0"/>
              <a:t>Die menschlichen Lautsprachen sind </a:t>
            </a:r>
            <a:r>
              <a:rPr lang="de-DE" sz="2800" dirty="0" smtClean="0">
                <a:solidFill>
                  <a:srgbClr val="FFFF00"/>
                </a:solidFill>
              </a:rPr>
              <a:t>typisch „menschlich“</a:t>
            </a:r>
            <a:r>
              <a:rPr lang="de-DE" sz="2800" dirty="0" smtClean="0"/>
              <a:t>. </a:t>
            </a:r>
          </a:p>
        </p:txBody>
      </p:sp>
      <p:pic>
        <p:nvPicPr>
          <p:cNvPr id="13316" name="Picture 11" descr="Lion_waiting_in_Nambi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2060575"/>
            <a:ext cx="4176713" cy="3132138"/>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5365" name="Text Box 13"/>
          <p:cNvSpPr txBox="1">
            <a:spLocks noChangeArrowheads="1"/>
          </p:cNvSpPr>
          <p:nvPr/>
        </p:nvSpPr>
        <p:spPr bwMode="auto">
          <a:xfrm>
            <a:off x="303213" y="1817688"/>
            <a:ext cx="1308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CH" altLang="fr-FR" sz="1000"/>
              <a:t>Yaaaai CCA licensed</a:t>
            </a:r>
            <a:endParaRPr lang="de-DE" altLang="fr-FR"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11" descr="http://upload.wikimedia.org/wikipedia/commons/0/03/BrocasArea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989138"/>
            <a:ext cx="3598862" cy="24479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9459" name="Rectangle 3"/>
          <p:cNvSpPr>
            <a:spLocks noGrp="1" noChangeArrowheads="1"/>
          </p:cNvSpPr>
          <p:nvPr>
            <p:ph type="body" sz="half" idx="3"/>
          </p:nvPr>
        </p:nvSpPr>
        <p:spPr>
          <a:xfrm>
            <a:off x="4284663" y="1905000"/>
            <a:ext cx="4679950" cy="4114800"/>
          </a:xfrm>
        </p:spPr>
        <p:txBody>
          <a:bodyPr/>
          <a:lstStyle/>
          <a:p>
            <a:pPr algn="ctr" eaLnBrk="1" hangingPunct="1">
              <a:defRPr/>
            </a:pPr>
            <a:r>
              <a:rPr lang="de-DE" sz="2800" dirty="0" smtClean="0"/>
              <a:t>Bei den Tieren fehlt es allgemein an den nötigen </a:t>
            </a:r>
            <a:r>
              <a:rPr lang="de-DE" sz="2800" dirty="0" smtClean="0">
                <a:solidFill>
                  <a:srgbClr val="FFFF00"/>
                </a:solidFill>
              </a:rPr>
              <a:t>neurobiologischen Voraussetzungen</a:t>
            </a:r>
            <a:r>
              <a:rPr lang="de-DE" sz="2800" dirty="0" smtClean="0"/>
              <a:t> für die Erzeugung und für das Verständnis von Sprache. </a:t>
            </a:r>
          </a:p>
        </p:txBody>
      </p:sp>
      <p:sp>
        <p:nvSpPr>
          <p:cNvPr id="14341" name="Text Box 7"/>
          <p:cNvSpPr txBox="1">
            <a:spLocks noChangeArrowheads="1"/>
          </p:cNvSpPr>
          <p:nvPr/>
        </p:nvSpPr>
        <p:spPr bwMode="auto">
          <a:xfrm>
            <a:off x="303213" y="5027613"/>
            <a:ext cx="81438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defRPr/>
            </a:pPr>
            <a:r>
              <a:rPr lang="de-DE" altLang="fr-FR" sz="1800" dirty="0" smtClean="0"/>
              <a:t> </a:t>
            </a:r>
            <a:r>
              <a:rPr lang="de-DE" altLang="fr-FR" sz="1800" dirty="0" err="1" smtClean="0">
                <a:effectLst>
                  <a:outerShdw blurRad="38100" dist="38100" dir="2700000" algn="tl">
                    <a:srgbClr val="000000">
                      <a:alpha val="43137"/>
                    </a:srgbClr>
                  </a:outerShdw>
                </a:effectLst>
              </a:rPr>
              <a:t>Broca</a:t>
            </a:r>
            <a:r>
              <a:rPr lang="de-DE" altLang="fr-FR" sz="1800" dirty="0" smtClean="0">
                <a:effectLst>
                  <a:outerShdw blurRad="38100" dist="38100" dir="2700000" algn="tl">
                    <a:srgbClr val="000000">
                      <a:alpha val="43137"/>
                    </a:srgbClr>
                  </a:outerShdw>
                </a:effectLst>
              </a:rPr>
              <a:t>-Zentrum: Sprachproduktion</a:t>
            </a:r>
          </a:p>
          <a:p>
            <a:pPr eaLnBrk="1" hangingPunct="1">
              <a:spcBef>
                <a:spcPct val="0"/>
              </a:spcBef>
              <a:buClrTx/>
              <a:buSzTx/>
              <a:defRPr/>
            </a:pPr>
            <a:r>
              <a:rPr lang="de-DE" altLang="fr-FR" sz="1800" dirty="0" smtClean="0">
                <a:effectLst>
                  <a:outerShdw blurRad="38100" dist="38100" dir="2700000" algn="tl">
                    <a:srgbClr val="000000">
                      <a:alpha val="43137"/>
                    </a:srgbClr>
                  </a:outerShdw>
                </a:effectLst>
              </a:rPr>
              <a:t> Wernicke-Zentrum: Sprachverständnis</a:t>
            </a:r>
          </a:p>
          <a:p>
            <a:pPr eaLnBrk="1" hangingPunct="1">
              <a:spcBef>
                <a:spcPct val="0"/>
              </a:spcBef>
              <a:buClrTx/>
              <a:buSzTx/>
              <a:buFontTx/>
              <a:buNone/>
              <a:defRPr/>
            </a:pPr>
            <a:endParaRPr lang="de-DE" altLang="fr-FR" sz="1800" dirty="0" smtClean="0">
              <a:effectLst>
                <a:outerShdw blurRad="38100" dist="38100" dir="2700000" algn="tl">
                  <a:srgbClr val="000000">
                    <a:alpha val="43137"/>
                  </a:srgbClr>
                </a:outerShdw>
              </a:effectLst>
            </a:endParaRP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Beide Zentren fehlen bei den Tieren! </a:t>
            </a:r>
            <a:r>
              <a:rPr lang="de-DE" altLang="fr-FR" sz="1800" dirty="0" err="1" smtClean="0">
                <a:effectLst>
                  <a:outerShdw blurRad="38100" dist="38100" dir="2700000" algn="tl">
                    <a:srgbClr val="000000">
                      <a:alpha val="43137"/>
                    </a:srgbClr>
                  </a:outerShdw>
                </a:effectLst>
              </a:rPr>
              <a:t>Lautäusserungen</a:t>
            </a:r>
            <a:r>
              <a:rPr lang="de-DE" altLang="fr-FR" sz="1800" dirty="0" smtClean="0">
                <a:effectLst>
                  <a:outerShdw blurRad="38100" dist="38100" dir="2700000" algn="tl">
                    <a:srgbClr val="000000">
                      <a:alpha val="43137"/>
                    </a:srgbClr>
                  </a:outerShdw>
                </a:effectLst>
              </a:rPr>
              <a:t> werden bei Säugetieren</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(inkl. Menschenaffen) durch das </a:t>
            </a:r>
            <a:r>
              <a:rPr lang="de-DE" altLang="fr-FR" sz="1800" dirty="0" err="1" smtClean="0">
                <a:effectLst>
                  <a:outerShdw blurRad="38100" dist="38100" dir="2700000" algn="tl">
                    <a:srgbClr val="000000">
                      <a:alpha val="43137"/>
                    </a:srgbClr>
                  </a:outerShdw>
                </a:effectLst>
              </a:rPr>
              <a:t>Lymbische</a:t>
            </a:r>
            <a:r>
              <a:rPr lang="de-DE" altLang="fr-FR" sz="1800" dirty="0" smtClean="0">
                <a:effectLst>
                  <a:outerShdw blurRad="38100" dist="38100" dir="2700000" algn="tl">
                    <a:srgbClr val="000000">
                      <a:alpha val="43137"/>
                    </a:srgbClr>
                  </a:outerShdw>
                </a:effectLst>
              </a:rPr>
              <a:t> System gesteuert.</a:t>
            </a:r>
          </a:p>
        </p:txBody>
      </p:sp>
      <p:sp>
        <p:nvSpPr>
          <p:cNvPr id="16390" name="Text Box 13"/>
          <p:cNvSpPr txBox="1">
            <a:spLocks noChangeArrowheads="1"/>
          </p:cNvSpPr>
          <p:nvPr/>
        </p:nvSpPr>
        <p:spPr bwMode="auto">
          <a:xfrm>
            <a:off x="3635375" y="41243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CH" altLang="fr-FR" sz="1200">
                <a:solidFill>
                  <a:schemeClr val="bg2"/>
                </a:solidFill>
              </a:rPr>
              <a:t>FB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95738" y="292100"/>
            <a:ext cx="5148262" cy="1384300"/>
          </a:xfrm>
        </p:spPr>
        <p:txBody>
          <a:bodyPr/>
          <a:lstStyle/>
          <a:p>
            <a:pPr eaLnBrk="1" hangingPunct="1">
              <a:defRPr/>
            </a:pPr>
            <a:r>
              <a:rPr lang="de-DE" dirty="0" smtClean="0">
                <a:solidFill>
                  <a:srgbClr val="FF0000"/>
                </a:solidFill>
              </a:rPr>
              <a:t>Fakten zum Thema „Sprachen“</a:t>
            </a:r>
          </a:p>
        </p:txBody>
      </p:sp>
      <p:sp>
        <p:nvSpPr>
          <p:cNvPr id="21512" name="Rectangle 8"/>
          <p:cNvSpPr>
            <a:spLocks noGrp="1" noChangeArrowheads="1"/>
          </p:cNvSpPr>
          <p:nvPr>
            <p:ph type="body" sz="half" idx="2"/>
          </p:nvPr>
        </p:nvSpPr>
        <p:spPr/>
        <p:txBody>
          <a:bodyPr/>
          <a:lstStyle/>
          <a:p>
            <a:pPr algn="ctr" eaLnBrk="1" hangingPunct="1">
              <a:defRPr/>
            </a:pPr>
            <a:r>
              <a:rPr lang="de-DE" sz="2400" dirty="0" smtClean="0"/>
              <a:t>Menschliche Sprache </a:t>
            </a:r>
            <a:r>
              <a:rPr lang="de-DE" sz="2400" dirty="0" smtClean="0">
                <a:solidFill>
                  <a:srgbClr val="FFFF00"/>
                </a:solidFill>
              </a:rPr>
              <a:t>unterscheidet sich grundsätzlich</a:t>
            </a:r>
            <a:r>
              <a:rPr lang="de-DE" sz="2400" dirty="0" smtClean="0"/>
              <a:t> von allen tierischen Kommunikations-systemen.</a:t>
            </a:r>
          </a:p>
          <a:p>
            <a:pPr algn="ctr" eaLnBrk="1" hangingPunct="1">
              <a:defRPr/>
            </a:pPr>
            <a:r>
              <a:rPr lang="de-DE" sz="2400" dirty="0" smtClean="0"/>
              <a:t>Menschliche Sprachen haben im Prinzip grenzenlose Ausdrucksmöglichkeiten.</a:t>
            </a:r>
          </a:p>
        </p:txBody>
      </p:sp>
      <p:pic>
        <p:nvPicPr>
          <p:cNvPr id="15364" name="Picture 6" descr="File:Pongo pygmaeus (orangut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38113"/>
            <a:ext cx="3676650" cy="58880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13"/>
          <p:cNvSpPr txBox="1">
            <a:spLocks noChangeArrowheads="1"/>
          </p:cNvSpPr>
          <p:nvPr/>
        </p:nvSpPr>
        <p:spPr bwMode="auto">
          <a:xfrm>
            <a:off x="174625" y="6027738"/>
            <a:ext cx="2430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CH" altLang="fr-FR" sz="1200"/>
              <a:t>Malene Thyssen GNU 1.2 or later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26632" name="Rectangle 8"/>
          <p:cNvSpPr>
            <a:spLocks noGrp="1" noChangeArrowheads="1"/>
          </p:cNvSpPr>
          <p:nvPr>
            <p:ph type="body" sz="half" idx="2"/>
          </p:nvPr>
        </p:nvSpPr>
        <p:spPr>
          <a:xfrm>
            <a:off x="3635375" y="1773238"/>
            <a:ext cx="5184775" cy="4114800"/>
          </a:xfrm>
        </p:spPr>
        <p:txBody>
          <a:bodyPr/>
          <a:lstStyle/>
          <a:p>
            <a:pPr algn="ctr" eaLnBrk="1" hangingPunct="1">
              <a:lnSpc>
                <a:spcPct val="90000"/>
              </a:lnSpc>
              <a:defRPr/>
            </a:pPr>
            <a:r>
              <a:rPr lang="de-DE" dirty="0" smtClean="0"/>
              <a:t>Alle normalen Kinder können </a:t>
            </a:r>
            <a:r>
              <a:rPr lang="de-DE" dirty="0" smtClean="0">
                <a:solidFill>
                  <a:srgbClr val="FFFF00"/>
                </a:solidFill>
              </a:rPr>
              <a:t>jede x-beliebige Sprache</a:t>
            </a:r>
            <a:r>
              <a:rPr lang="de-DE" dirty="0" smtClean="0"/>
              <a:t> der Welt perfekt und akzentfrei erlernen. </a:t>
            </a:r>
            <a:br>
              <a:rPr lang="de-DE" dirty="0" smtClean="0"/>
            </a:br>
            <a:r>
              <a:rPr lang="de-DE" dirty="0" smtClean="0"/>
              <a:t>Ob es sich dabei um Mandarin-Chinesisch, Suaheli, Schweizerdeutsch oder </a:t>
            </a:r>
            <a:r>
              <a:rPr lang="de-DE" dirty="0" err="1" smtClean="0"/>
              <a:t>Wintu</a:t>
            </a:r>
            <a:r>
              <a:rPr lang="de-DE" dirty="0" smtClean="0"/>
              <a:t> (Indianersprache aus Kalifornien) handelt, spielt keine Rolle.</a:t>
            </a:r>
          </a:p>
        </p:txBody>
      </p:sp>
      <p:pic>
        <p:nvPicPr>
          <p:cNvPr id="16388" name="Picture 4" descr="Hanie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9750" y="1773238"/>
            <a:ext cx="2578100" cy="41148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8437" name="Text Box 6"/>
          <p:cNvSpPr txBox="1">
            <a:spLocks noChangeArrowheads="1"/>
          </p:cNvSpPr>
          <p:nvPr/>
        </p:nvSpPr>
        <p:spPr bwMode="auto">
          <a:xfrm>
            <a:off x="468313" y="594995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Haniel Liebi, 3 ½ Jahre</a:t>
            </a:r>
          </a:p>
        </p:txBody>
      </p:sp>
      <p:sp>
        <p:nvSpPr>
          <p:cNvPr id="18438" name="Textfeld 5"/>
          <p:cNvSpPr txBox="1">
            <a:spLocks noChangeArrowheads="1"/>
          </p:cNvSpPr>
          <p:nvPr/>
        </p:nvSpPr>
        <p:spPr bwMode="auto">
          <a:xfrm>
            <a:off x="539750" y="1773238"/>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RL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7891" name="Rectangle 3"/>
          <p:cNvSpPr>
            <a:spLocks noGrp="1" noChangeArrowheads="1"/>
          </p:cNvSpPr>
          <p:nvPr>
            <p:ph type="body" sz="half" idx="2"/>
          </p:nvPr>
        </p:nvSpPr>
        <p:spPr>
          <a:xfrm>
            <a:off x="3635375" y="1773238"/>
            <a:ext cx="5040313" cy="4114800"/>
          </a:xfrm>
        </p:spPr>
        <p:txBody>
          <a:bodyPr/>
          <a:lstStyle/>
          <a:p>
            <a:pPr algn="ctr" eaLnBrk="1" hangingPunct="1">
              <a:defRPr/>
            </a:pPr>
            <a:r>
              <a:rPr lang="de-DE" dirty="0" smtClean="0"/>
              <a:t>Das Kleinkind besitzt offensichtlich eine Art </a:t>
            </a:r>
            <a:r>
              <a:rPr lang="de-DE" dirty="0" smtClean="0">
                <a:solidFill>
                  <a:srgbClr val="FFFF00"/>
                </a:solidFill>
              </a:rPr>
              <a:t>„Dietrich“</a:t>
            </a:r>
            <a:r>
              <a:rPr lang="de-DE" dirty="0" smtClean="0"/>
              <a:t>, durch dessen Einsatz es in der Lage ist, das </a:t>
            </a:r>
            <a:r>
              <a:rPr lang="de-DE" dirty="0" smtClean="0">
                <a:solidFill>
                  <a:srgbClr val="FFFF00"/>
                </a:solidFill>
              </a:rPr>
              <a:t>„Schloss“</a:t>
            </a:r>
            <a:r>
              <a:rPr lang="de-DE" dirty="0" smtClean="0"/>
              <a:t> jeder Sprache der Welt zu öffnen. </a:t>
            </a:r>
            <a:br>
              <a:rPr lang="de-DE" dirty="0" smtClean="0"/>
            </a:br>
            <a:r>
              <a:rPr lang="de-DE" dirty="0" smtClean="0"/>
              <a:t>Mit der Pubertät erstarrt dieser Dietrich. </a:t>
            </a:r>
          </a:p>
        </p:txBody>
      </p:sp>
      <p:pic>
        <p:nvPicPr>
          <p:cNvPr id="17412" name="Picture 4" descr="Hanie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9750" y="1773238"/>
            <a:ext cx="2578100" cy="41148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9461" name="Text Box 5"/>
          <p:cNvSpPr txBox="1">
            <a:spLocks noChangeArrowheads="1"/>
          </p:cNvSpPr>
          <p:nvPr/>
        </p:nvSpPr>
        <p:spPr bwMode="auto">
          <a:xfrm>
            <a:off x="468313" y="594995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Haniel Liebi, 3 ½ Jahre</a:t>
            </a:r>
          </a:p>
        </p:txBody>
      </p:sp>
      <p:sp>
        <p:nvSpPr>
          <p:cNvPr id="19462" name="Textfeld 5"/>
          <p:cNvSpPr txBox="1">
            <a:spLocks noChangeArrowheads="1"/>
          </p:cNvSpPr>
          <p:nvPr/>
        </p:nvSpPr>
        <p:spPr bwMode="auto">
          <a:xfrm>
            <a:off x="539750" y="1773238"/>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RL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8915" name="Rectangle 3"/>
          <p:cNvSpPr>
            <a:spLocks noGrp="1" noChangeArrowheads="1"/>
          </p:cNvSpPr>
          <p:nvPr>
            <p:ph type="body" sz="half" idx="2"/>
          </p:nvPr>
        </p:nvSpPr>
        <p:spPr>
          <a:xfrm>
            <a:off x="3635375" y="1773238"/>
            <a:ext cx="5040313" cy="4114800"/>
          </a:xfrm>
        </p:spPr>
        <p:txBody>
          <a:bodyPr/>
          <a:lstStyle/>
          <a:p>
            <a:pPr algn="ctr" eaLnBrk="1" hangingPunct="1">
              <a:defRPr/>
            </a:pPr>
            <a:r>
              <a:rPr lang="de-DE" sz="2400" dirty="0" smtClean="0"/>
              <a:t>Kinder, die </a:t>
            </a:r>
            <a:r>
              <a:rPr lang="de-DE" sz="2400" dirty="0" smtClean="0">
                <a:solidFill>
                  <a:srgbClr val="FFFF00"/>
                </a:solidFill>
              </a:rPr>
              <a:t>bis 10 Jahren</a:t>
            </a:r>
            <a:r>
              <a:rPr lang="de-DE" sz="2400" dirty="0" smtClean="0"/>
              <a:t> keine Sprache erlernt haben, können nie mehr eine Sprache erlernen (vgl. sprachlose Wolfskinder wie Victor de </a:t>
            </a:r>
            <a:r>
              <a:rPr lang="de-DE" sz="2400" dirty="0" err="1" smtClean="0"/>
              <a:t>Aveyron</a:t>
            </a:r>
            <a:r>
              <a:rPr lang="de-DE" sz="2400" dirty="0" smtClean="0"/>
              <a:t>, 1797).</a:t>
            </a:r>
          </a:p>
          <a:p>
            <a:pPr algn="ctr" eaLnBrk="1" hangingPunct="1">
              <a:defRPr/>
            </a:pPr>
            <a:r>
              <a:rPr lang="de-DE" sz="2400" dirty="0" smtClean="0"/>
              <a:t> </a:t>
            </a:r>
            <a:r>
              <a:rPr lang="de-DE" sz="2400" dirty="0" smtClean="0">
                <a:latin typeface="Wingdings" pitchFamily="2" charset="2"/>
              </a:rPr>
              <a:t>è</a:t>
            </a:r>
            <a:r>
              <a:rPr lang="de-DE" sz="2400" dirty="0" smtClean="0"/>
              <a:t> Bis 10 kann ein Kind ein bestehendes Sprachsystem in sich aufnehmen. </a:t>
            </a:r>
            <a:br>
              <a:rPr lang="de-DE" sz="2400" dirty="0" smtClean="0"/>
            </a:br>
            <a:r>
              <a:rPr lang="de-DE" sz="2400" dirty="0" smtClean="0"/>
              <a:t>Ohne bestehendes Sprachsystem bleibt der Mensch sprachlos.</a:t>
            </a:r>
          </a:p>
          <a:p>
            <a:pPr eaLnBrk="1" hangingPunct="1">
              <a:buFontTx/>
              <a:buNone/>
              <a:defRPr/>
            </a:pPr>
            <a:endParaRPr lang="de-DE" sz="2400" dirty="0" smtClean="0"/>
          </a:p>
        </p:txBody>
      </p:sp>
      <p:pic>
        <p:nvPicPr>
          <p:cNvPr id="18436" name="Picture 4" descr="Hanie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9750" y="1773238"/>
            <a:ext cx="2578100" cy="41148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20485" name="Text Box 5"/>
          <p:cNvSpPr txBox="1">
            <a:spLocks noChangeArrowheads="1"/>
          </p:cNvSpPr>
          <p:nvPr/>
        </p:nvSpPr>
        <p:spPr bwMode="auto">
          <a:xfrm>
            <a:off x="468313" y="594995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Haniel Liebi, 3 ½ Jahre</a:t>
            </a:r>
          </a:p>
        </p:txBody>
      </p:sp>
      <p:sp>
        <p:nvSpPr>
          <p:cNvPr id="20486" name="Textfeld 5"/>
          <p:cNvSpPr txBox="1">
            <a:spLocks noChangeArrowheads="1"/>
          </p:cNvSpPr>
          <p:nvPr/>
        </p:nvSpPr>
        <p:spPr bwMode="auto">
          <a:xfrm>
            <a:off x="539750" y="1773238"/>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RL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6867" name="Rectangle 3"/>
          <p:cNvSpPr>
            <a:spLocks noGrp="1" noChangeArrowheads="1"/>
          </p:cNvSpPr>
          <p:nvPr>
            <p:ph type="body" sz="half" idx="1"/>
          </p:nvPr>
        </p:nvSpPr>
        <p:spPr>
          <a:xfrm>
            <a:off x="4572000" y="1773238"/>
            <a:ext cx="4572000" cy="4114800"/>
          </a:xfrm>
        </p:spPr>
        <p:txBody>
          <a:bodyPr/>
          <a:lstStyle/>
          <a:p>
            <a:pPr eaLnBrk="1" hangingPunct="1">
              <a:lnSpc>
                <a:spcPct val="90000"/>
              </a:lnSpc>
              <a:defRPr/>
            </a:pPr>
            <a:r>
              <a:rPr lang="de-DE" sz="2400" dirty="0" smtClean="0"/>
              <a:t>Gesprochene Sprachen sind </a:t>
            </a:r>
            <a:r>
              <a:rPr lang="de-DE" sz="2400" dirty="0" smtClean="0">
                <a:solidFill>
                  <a:srgbClr val="FFFF00"/>
                </a:solidFill>
              </a:rPr>
              <a:t>Codesysteme auf 4 Ebenen</a:t>
            </a:r>
            <a:r>
              <a:rPr lang="de-DE" sz="2400" dirty="0" smtClean="0"/>
              <a:t>:</a:t>
            </a:r>
          </a:p>
          <a:p>
            <a:pPr eaLnBrk="1" hangingPunct="1">
              <a:lnSpc>
                <a:spcPct val="90000"/>
              </a:lnSpc>
              <a:buFontTx/>
              <a:buNone/>
              <a:defRPr/>
            </a:pPr>
            <a:endParaRPr lang="de-DE" sz="2400" dirty="0" smtClean="0"/>
          </a:p>
          <a:p>
            <a:pPr marL="457200" indent="-457200" eaLnBrk="1" hangingPunct="1">
              <a:lnSpc>
                <a:spcPct val="90000"/>
              </a:lnSpc>
              <a:buFont typeface="+mj-lt"/>
              <a:buAutoNum type="arabicPeriod"/>
              <a:defRPr/>
            </a:pPr>
            <a:r>
              <a:rPr lang="de-DE" sz="2400" dirty="0" smtClean="0"/>
              <a:t>Ebene der Laute </a:t>
            </a:r>
            <a:br>
              <a:rPr lang="de-DE" sz="2400" dirty="0" smtClean="0"/>
            </a:br>
            <a:r>
              <a:rPr lang="de-DE" sz="2400" dirty="0" smtClean="0"/>
              <a:t>(Phone / Phoneme)</a:t>
            </a:r>
          </a:p>
          <a:p>
            <a:pPr marL="457200" indent="-457200" eaLnBrk="1" hangingPunct="1">
              <a:lnSpc>
                <a:spcPct val="90000"/>
              </a:lnSpc>
              <a:buFont typeface="+mj-lt"/>
              <a:buAutoNum type="arabicPeriod"/>
              <a:defRPr/>
            </a:pPr>
            <a:r>
              <a:rPr lang="de-DE" sz="2400" dirty="0" smtClean="0"/>
              <a:t>Ebene der kleinsten Sinneinheiten (Morpheme)</a:t>
            </a:r>
          </a:p>
          <a:p>
            <a:pPr marL="457200" indent="-457200" eaLnBrk="1" hangingPunct="1">
              <a:lnSpc>
                <a:spcPct val="90000"/>
              </a:lnSpc>
              <a:buFont typeface="+mj-lt"/>
              <a:buAutoNum type="arabicPeriod"/>
              <a:defRPr/>
            </a:pPr>
            <a:r>
              <a:rPr lang="de-DE" sz="2400" dirty="0" smtClean="0"/>
              <a:t>Ebene des Satzbaues (Syntax)</a:t>
            </a:r>
          </a:p>
          <a:p>
            <a:pPr marL="457200" indent="-457200" eaLnBrk="1" hangingPunct="1">
              <a:lnSpc>
                <a:spcPct val="90000"/>
              </a:lnSpc>
              <a:buFont typeface="+mj-lt"/>
              <a:buAutoNum type="arabicPeriod"/>
              <a:defRPr/>
            </a:pPr>
            <a:r>
              <a:rPr lang="de-DE" sz="2400" dirty="0" smtClean="0"/>
              <a:t>Ebene der Bedeutung (Semantik)</a:t>
            </a:r>
          </a:p>
        </p:txBody>
      </p:sp>
      <p:pic>
        <p:nvPicPr>
          <p:cNvPr id="19460" name="Picture 10" descr="File:Computer-aj aj ashton 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3048000" cy="3048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feld 7"/>
          <p:cNvSpPr txBox="1">
            <a:spLocks noChangeArrowheads="1"/>
          </p:cNvSpPr>
          <p:nvPr/>
        </p:nvSpPr>
        <p:spPr bwMode="auto">
          <a:xfrm>
            <a:off x="2555875" y="4292600"/>
            <a:ext cx="960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Openclipart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0963" name="Rectangle 3"/>
          <p:cNvSpPr>
            <a:spLocks noGrp="1" noChangeArrowheads="1"/>
          </p:cNvSpPr>
          <p:nvPr>
            <p:ph type="body" sz="half" idx="1"/>
          </p:nvPr>
        </p:nvSpPr>
        <p:spPr>
          <a:xfrm>
            <a:off x="4284663" y="1773238"/>
            <a:ext cx="4859337" cy="4114800"/>
          </a:xfrm>
        </p:spPr>
        <p:txBody>
          <a:bodyPr/>
          <a:lstStyle/>
          <a:p>
            <a:pPr marL="514350" indent="-514350" algn="ctr" eaLnBrk="1" hangingPunct="1">
              <a:buFont typeface="+mj-lt"/>
              <a:buAutoNum type="arabicPeriod"/>
              <a:defRPr/>
            </a:pPr>
            <a:r>
              <a:rPr lang="de-DE" sz="2800" dirty="0" smtClean="0"/>
              <a:t>Ebene der Laute </a:t>
            </a:r>
            <a:br>
              <a:rPr lang="de-DE" sz="2800" dirty="0" smtClean="0"/>
            </a:br>
            <a:r>
              <a:rPr lang="de-DE" sz="2800" dirty="0" smtClean="0"/>
              <a:t>(Phone / Phoneme):</a:t>
            </a:r>
          </a:p>
          <a:p>
            <a:pPr marL="0" indent="0" eaLnBrk="1" hangingPunct="1">
              <a:buFontTx/>
              <a:buNone/>
              <a:defRPr/>
            </a:pPr>
            <a:endParaRPr lang="de-DE" sz="2800" dirty="0" smtClean="0"/>
          </a:p>
          <a:p>
            <a:pPr lvl="1" algn="ctr" eaLnBrk="1" hangingPunct="1">
              <a:buClr>
                <a:srgbClr val="FFC000"/>
              </a:buClr>
              <a:buFont typeface="Arial" panose="020B0604020202020204" pitchFamily="34" charset="0"/>
              <a:buChar char="•"/>
              <a:defRPr/>
            </a:pPr>
            <a:r>
              <a:rPr lang="de-DE" dirty="0" smtClean="0"/>
              <a:t>Beispiele für Phoneme: </a:t>
            </a:r>
            <a:br>
              <a:rPr lang="de-DE" dirty="0" smtClean="0"/>
            </a:br>
            <a:r>
              <a:rPr lang="de-DE" dirty="0" smtClean="0"/>
              <a:t>/a/, /d/, /k/, /l/</a:t>
            </a:r>
          </a:p>
          <a:p>
            <a:pPr lvl="1" algn="ctr" eaLnBrk="1" hangingPunct="1">
              <a:buClr>
                <a:srgbClr val="FFC000"/>
              </a:buClr>
              <a:buFont typeface="Arial" panose="020B0604020202020204" pitchFamily="34" charset="0"/>
              <a:buChar char="•"/>
              <a:defRPr/>
            </a:pPr>
            <a:r>
              <a:rPr lang="de-DE" dirty="0" smtClean="0"/>
              <a:t>Dank /l/ und /h/ </a:t>
            </a:r>
            <a:br>
              <a:rPr lang="de-DE" dirty="0" smtClean="0"/>
            </a:br>
            <a:r>
              <a:rPr lang="de-DE" dirty="0" smtClean="0"/>
              <a:t>können wir zwischen </a:t>
            </a:r>
            <a:br>
              <a:rPr lang="de-DE" dirty="0" smtClean="0"/>
            </a:br>
            <a:r>
              <a:rPr lang="de-DE" dirty="0" smtClean="0"/>
              <a:t>„</a:t>
            </a:r>
            <a:r>
              <a:rPr lang="de-DE" dirty="0" smtClean="0">
                <a:solidFill>
                  <a:srgbClr val="FFFF00"/>
                </a:solidFill>
              </a:rPr>
              <a:t>H</a:t>
            </a:r>
            <a:r>
              <a:rPr lang="de-DE" dirty="0" smtClean="0"/>
              <a:t>aus“ und „</a:t>
            </a:r>
            <a:r>
              <a:rPr lang="de-DE" dirty="0" smtClean="0">
                <a:solidFill>
                  <a:srgbClr val="FFFF00"/>
                </a:solidFill>
              </a:rPr>
              <a:t>L</a:t>
            </a:r>
            <a:r>
              <a:rPr lang="de-DE" dirty="0" smtClean="0"/>
              <a:t>aus“ unterscheiden.</a:t>
            </a:r>
          </a:p>
        </p:txBody>
      </p:sp>
      <p:sp>
        <p:nvSpPr>
          <p:cNvPr id="22532" name="Text Box 9"/>
          <p:cNvSpPr txBox="1">
            <a:spLocks noChangeArrowheads="1"/>
          </p:cNvSpPr>
          <p:nvPr/>
        </p:nvSpPr>
        <p:spPr bwMode="auto">
          <a:xfrm>
            <a:off x="323850" y="4941888"/>
            <a:ext cx="384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Die Phoneme sind die Bausteine </a:t>
            </a:r>
            <a:br>
              <a:rPr lang="de-DE" altLang="fr-FR" sz="1800"/>
            </a:br>
            <a:r>
              <a:rPr lang="de-DE" altLang="fr-FR" sz="1800"/>
              <a:t>der Sprache.</a:t>
            </a:r>
          </a:p>
        </p:txBody>
      </p:sp>
      <p:pic>
        <p:nvPicPr>
          <p:cNvPr id="20485" name="Picture 7" descr="File:Great wall of china-mutianyu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840163" cy="28813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feld 7"/>
          <p:cNvSpPr txBox="1">
            <a:spLocks noChangeArrowheads="1"/>
          </p:cNvSpPr>
          <p:nvPr/>
        </p:nvSpPr>
        <p:spPr bwMode="auto">
          <a:xfrm>
            <a:off x="323850" y="1916113"/>
            <a:ext cx="360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1987" name="Rectangle 3"/>
          <p:cNvSpPr>
            <a:spLocks noGrp="1" noChangeArrowheads="1"/>
          </p:cNvSpPr>
          <p:nvPr>
            <p:ph type="body" sz="half" idx="1"/>
          </p:nvPr>
        </p:nvSpPr>
        <p:spPr>
          <a:xfrm>
            <a:off x="4427538" y="1773238"/>
            <a:ext cx="4716462" cy="4114800"/>
          </a:xfrm>
        </p:spPr>
        <p:txBody>
          <a:bodyPr/>
          <a:lstStyle/>
          <a:p>
            <a:pPr marL="514350" indent="-514350" algn="ctr" eaLnBrk="1" hangingPunct="1">
              <a:lnSpc>
                <a:spcPct val="90000"/>
              </a:lnSpc>
              <a:buFont typeface="+mj-lt"/>
              <a:buAutoNum type="arabicPeriod" startAt="2"/>
              <a:defRPr/>
            </a:pPr>
            <a:r>
              <a:rPr lang="de-DE" sz="2800" dirty="0" smtClean="0"/>
              <a:t>Ebene der kleinsten Sinneinheiten (Morpheme), Wörter und Wortteile</a:t>
            </a:r>
          </a:p>
          <a:p>
            <a:pPr algn="ctr" eaLnBrk="1" hangingPunct="1">
              <a:lnSpc>
                <a:spcPct val="90000"/>
              </a:lnSpc>
              <a:defRPr/>
            </a:pPr>
            <a:r>
              <a:rPr lang="de-DE" sz="2800" dirty="0" smtClean="0"/>
              <a:t>/g/ und /a/ </a:t>
            </a:r>
            <a:br>
              <a:rPr lang="de-DE" sz="2800" dirty="0" smtClean="0"/>
            </a:br>
            <a:r>
              <a:rPr lang="de-DE" sz="2800" dirty="0" smtClean="0"/>
              <a:t>zusammengesetzt ergibt das Wort /</a:t>
            </a:r>
            <a:r>
              <a:rPr lang="de-DE" sz="2800" dirty="0" err="1" smtClean="0"/>
              <a:t>ga</a:t>
            </a:r>
            <a:r>
              <a:rPr lang="de-DE" sz="2800" dirty="0" smtClean="0"/>
              <a:t>/ </a:t>
            </a:r>
            <a:br>
              <a:rPr lang="de-DE" sz="2800" dirty="0" smtClean="0"/>
            </a:br>
            <a:r>
              <a:rPr lang="de-DE" sz="2800" dirty="0" smtClean="0"/>
              <a:t>(= </a:t>
            </a:r>
            <a:r>
              <a:rPr lang="de-DE" sz="2800" dirty="0" err="1" smtClean="0"/>
              <a:t>schweizerdt</a:t>
            </a:r>
            <a:r>
              <a:rPr lang="de-DE" sz="2800" dirty="0" smtClean="0"/>
              <a:t>. „gehen“)</a:t>
            </a:r>
          </a:p>
          <a:p>
            <a:pPr algn="ctr" eaLnBrk="1" hangingPunct="1">
              <a:lnSpc>
                <a:spcPct val="90000"/>
              </a:lnSpc>
              <a:defRPr/>
            </a:pPr>
            <a:r>
              <a:rPr lang="de-DE" sz="2800" dirty="0" smtClean="0"/>
              <a:t>/e/ in /fisch</a:t>
            </a:r>
            <a:r>
              <a:rPr lang="de-DE" sz="2800" dirty="0" smtClean="0">
                <a:solidFill>
                  <a:srgbClr val="FFFF00"/>
                </a:solidFill>
              </a:rPr>
              <a:t>e</a:t>
            </a:r>
            <a:r>
              <a:rPr lang="de-DE" sz="2800" dirty="0" smtClean="0"/>
              <a:t>/ bedeutet: Mehrzahl von Fisch</a:t>
            </a:r>
          </a:p>
        </p:txBody>
      </p:sp>
      <p:sp>
        <p:nvSpPr>
          <p:cNvPr id="23556" name="Text Box 7"/>
          <p:cNvSpPr txBox="1">
            <a:spLocks noChangeArrowheads="1"/>
          </p:cNvSpPr>
          <p:nvPr/>
        </p:nvSpPr>
        <p:spPr bwMode="auto">
          <a:xfrm>
            <a:off x="323850" y="4941888"/>
            <a:ext cx="384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Mehrere Steine zusammen bilden ein Türmchen auf der Mauer.</a:t>
            </a:r>
          </a:p>
        </p:txBody>
      </p:sp>
      <p:pic>
        <p:nvPicPr>
          <p:cNvPr id="8" name="Picture 7" descr="File:Great wall of china-mutianyu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840163" cy="28813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feld 7"/>
          <p:cNvSpPr txBox="1">
            <a:spLocks noChangeArrowheads="1"/>
          </p:cNvSpPr>
          <p:nvPr/>
        </p:nvSpPr>
        <p:spPr bwMode="auto">
          <a:xfrm>
            <a:off x="323850" y="1916113"/>
            <a:ext cx="360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
        <p:nvSpPr>
          <p:cNvPr id="23559" name="Line 8"/>
          <p:cNvSpPr>
            <a:spLocks noChangeShapeType="1"/>
          </p:cNvSpPr>
          <p:nvPr/>
        </p:nvSpPr>
        <p:spPr bwMode="auto">
          <a:xfrm>
            <a:off x="323850" y="1557338"/>
            <a:ext cx="1511300" cy="201612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457200" y="631825"/>
            <a:ext cx="8229600" cy="706438"/>
          </a:xfrm>
          <a:solidFill>
            <a:srgbClr val="33CCCC"/>
          </a:solidFill>
        </p:spPr>
        <p:txBody>
          <a:bodyPr>
            <a:spAutoFit/>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de-DE" sz="4000" dirty="0" err="1" smtClean="0"/>
              <a:t>Vorträge</a:t>
            </a:r>
            <a:r>
              <a:rPr lang="en-GB" altLang="de-DE" sz="4000" dirty="0" smtClean="0"/>
              <a:t>:</a:t>
            </a:r>
          </a:p>
        </p:txBody>
      </p:sp>
      <p:sp>
        <p:nvSpPr>
          <p:cNvPr id="2051" name="Rectangle 2"/>
          <p:cNvSpPr>
            <a:spLocks noGrp="1" noChangeArrowheads="1"/>
          </p:cNvSpPr>
          <p:nvPr>
            <p:ph type="body" idx="4294967295"/>
          </p:nvPr>
        </p:nvSpPr>
        <p:spPr>
          <a:xfrm>
            <a:off x="468313" y="1844675"/>
            <a:ext cx="8302625" cy="2874963"/>
          </a:xfrm>
        </p:spPr>
        <p:txBody>
          <a:bodyPr>
            <a:spAutoFit/>
          </a:bodyPr>
          <a:lstStyle/>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3300"/>
                </a:solidFill>
                <a:effectLst>
                  <a:outerShdw blurRad="38100" dist="38100" dir="2700000" algn="tl">
                    <a:srgbClr val="000000">
                      <a:alpha val="43137"/>
                    </a:srgbClr>
                  </a:outerShdw>
                </a:effectLst>
              </a:rPr>
              <a:t>Herzlich</a:t>
            </a:r>
            <a:r>
              <a:rPr lang="en-GB" b="1" dirty="0" smtClean="0">
                <a:solidFill>
                  <a:srgbClr val="FF3300"/>
                </a:solidFill>
                <a:effectLst>
                  <a:outerShdw blurRad="38100" dist="38100" dir="2700000" algn="tl">
                    <a:srgbClr val="000000">
                      <a:alpha val="43137"/>
                    </a:srgbClr>
                  </a:outerShdw>
                </a:effectLst>
              </a:rPr>
              <a:t> </a:t>
            </a:r>
            <a:r>
              <a:rPr lang="en-GB" b="1" dirty="0" err="1" smtClean="0">
                <a:solidFill>
                  <a:srgbClr val="FF3300"/>
                </a:solidFill>
                <a:effectLst>
                  <a:outerShdw blurRad="38100" dist="38100" dir="2700000" algn="tl">
                    <a:srgbClr val="000000">
                      <a:alpha val="43137"/>
                    </a:srgbClr>
                  </a:outerShdw>
                </a:effectLst>
              </a:rPr>
              <a:t>willkommen</a:t>
            </a:r>
            <a:r>
              <a:rPr lang="en-GB" b="1" dirty="0" smtClean="0">
                <a:solidFill>
                  <a:srgbClr val="FF3300"/>
                </a:solidFill>
                <a:effectLst>
                  <a:outerShdw blurRad="38100" dist="38100" dir="2700000" algn="tl">
                    <a:srgbClr val="000000">
                      <a:alpha val="43137"/>
                    </a:srgbClr>
                  </a:outerShdw>
                </a:effectLst>
              </a:rPr>
              <a:t>!</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solidFill>
                <a:srgbClr val="FF3300"/>
              </a:solidFill>
              <a:effectLst>
                <a:outerShdw blurRad="38100" dist="38100" dir="2700000" algn="tl">
                  <a:srgbClr val="000000">
                    <a:alpha val="43137"/>
                  </a:srgbClr>
                </a:outerShdw>
              </a:effectLst>
            </a:endParaRPr>
          </a:p>
          <a:p>
            <a:pPr algn="ct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smtClean="0">
                <a:solidFill>
                  <a:srgbClr val="FFCC00"/>
                </a:solidFill>
                <a:effectLst>
                  <a:outerShdw blurRad="38100" dist="38100" dir="2700000" algn="tl">
                    <a:srgbClr val="000000">
                      <a:alpha val="43137"/>
                    </a:srgbClr>
                  </a:outerShdw>
                </a:effectLst>
                <a:hlinkClick r:id="rId3"/>
              </a:rPr>
              <a:t>www.sermon-online.de</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solidFill>
                <a:srgbClr val="FF3300"/>
              </a:solidFill>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dirty="0" smtClean="0">
              <a:solidFill>
                <a:schemeClr val="bg1"/>
              </a:solidFill>
              <a:effectLst>
                <a:outerShdw blurRad="38100" dist="38100" dir="2700000" algn="tl">
                  <a:srgbClr val="000000">
                    <a:alpha val="43137"/>
                  </a:srgbClr>
                </a:outerShdw>
              </a:effectLst>
            </a:endParaRPr>
          </a:p>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smtClean="0">
                <a:solidFill>
                  <a:srgbClr val="FFFFFF"/>
                </a:solidFill>
                <a:effectLst>
                  <a:outerShdw blurRad="38100" dist="38100" dir="2700000" algn="tl">
                    <a:srgbClr val="000000">
                      <a:alpha val="43137"/>
                    </a:srgbClr>
                  </a:outerShdw>
                </a:effectLst>
                <a:sym typeface="Wingdings" pitchFamily="2" charset="2"/>
              </a:rPr>
              <a:t> “Roger </a:t>
            </a:r>
            <a:r>
              <a:rPr lang="en-GB" sz="2000" b="1" dirty="0" err="1" smtClean="0">
                <a:solidFill>
                  <a:srgbClr val="FFFFFF"/>
                </a:solidFill>
                <a:effectLst>
                  <a:outerShdw blurRad="38100" dist="38100" dir="2700000" algn="tl">
                    <a:srgbClr val="000000">
                      <a:alpha val="43137"/>
                    </a:srgbClr>
                  </a:outerShdw>
                </a:effectLst>
                <a:sym typeface="Wingdings" pitchFamily="2" charset="2"/>
              </a:rPr>
              <a:t>Liebi</a:t>
            </a:r>
            <a:r>
              <a:rPr lang="en-GB" sz="2000" b="1" dirty="0" smtClean="0">
                <a:solidFill>
                  <a:srgbClr val="FFFFFF"/>
                </a:solidFill>
                <a:effectLst>
                  <a:outerShdw blurRad="38100" dist="38100" dir="2700000" algn="tl">
                    <a:srgbClr val="000000">
                      <a:alpha val="43137"/>
                    </a:srgbClr>
                  </a:outerShdw>
                </a:effectLst>
                <a:sym typeface="Wingdings" pitchFamily="2" charset="2"/>
              </a:rPr>
              <a:t>”</a:t>
            </a:r>
          </a:p>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FFFF"/>
                </a:solidFill>
                <a:effectLst>
                  <a:outerShdw blurRad="38100" dist="38100" dir="2700000" algn="tl">
                    <a:srgbClr val="000000">
                      <a:alpha val="43137"/>
                    </a:srgbClr>
                  </a:outerShdw>
                </a:effectLst>
                <a:sym typeface="Wingdings" pitchFamily="2" charset="2"/>
              </a:rPr>
              <a:t>Gratisdownload</a:t>
            </a:r>
            <a:r>
              <a:rPr lang="en-GB" b="1" dirty="0" smtClean="0">
                <a:solidFill>
                  <a:srgbClr val="FFFFFF"/>
                </a:solidFill>
                <a:effectLst>
                  <a:outerShdw blurRad="38100" dist="38100" dir="2700000" algn="tl">
                    <a:srgbClr val="000000">
                      <a:alpha val="43137"/>
                    </a:srgbClr>
                  </a:outerShdw>
                </a:effectLst>
                <a:sym typeface="Wingdings" pitchFamily="2" charset="2"/>
              </a:rPr>
              <a:t> von </a:t>
            </a:r>
            <a:r>
              <a:rPr lang="en-GB" b="1" dirty="0" err="1" smtClean="0">
                <a:solidFill>
                  <a:srgbClr val="FFFFFF"/>
                </a:solidFill>
                <a:effectLst>
                  <a:outerShdw blurRad="38100" dist="38100" dir="2700000" algn="tl">
                    <a:srgbClr val="000000">
                      <a:alpha val="43137"/>
                    </a:srgbClr>
                  </a:outerShdw>
                </a:effectLst>
                <a:sym typeface="Wingdings" pitchFamily="2" charset="2"/>
              </a:rPr>
              <a:t>über</a:t>
            </a:r>
            <a:r>
              <a:rPr lang="en-GB" b="1" dirty="0" smtClean="0">
                <a:solidFill>
                  <a:srgbClr val="FFFFFF"/>
                </a:solidFill>
                <a:effectLst>
                  <a:outerShdw blurRad="38100" dist="38100" dir="2700000" algn="tl">
                    <a:srgbClr val="000000">
                      <a:alpha val="43137"/>
                    </a:srgbClr>
                  </a:outerShdw>
                </a:effectLst>
                <a:sym typeface="Wingdings" pitchFamily="2" charset="2"/>
              </a:rPr>
              <a:t> 300 </a:t>
            </a:r>
            <a:r>
              <a:rPr lang="en-GB" b="1" dirty="0" err="1" smtClean="0">
                <a:solidFill>
                  <a:srgbClr val="FFFFFF"/>
                </a:solidFill>
                <a:effectLst>
                  <a:outerShdw blurRad="38100" dist="38100" dir="2700000" algn="tl">
                    <a:srgbClr val="000000">
                      <a:alpha val="43137"/>
                    </a:srgbClr>
                  </a:outerShdw>
                </a:effectLst>
                <a:sym typeface="Wingdings" pitchFamily="2" charset="2"/>
              </a:rPr>
              <a:t>Vorträgen</a:t>
            </a:r>
            <a:endParaRPr lang="en-GB"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6083" name="Rectangle 3"/>
          <p:cNvSpPr>
            <a:spLocks noGrp="1" noChangeArrowheads="1"/>
          </p:cNvSpPr>
          <p:nvPr>
            <p:ph type="body" sz="half" idx="1"/>
          </p:nvPr>
        </p:nvSpPr>
        <p:spPr>
          <a:xfrm>
            <a:off x="4284663" y="1830388"/>
            <a:ext cx="4716462" cy="4114800"/>
          </a:xfrm>
        </p:spPr>
        <p:txBody>
          <a:bodyPr/>
          <a:lstStyle/>
          <a:p>
            <a:pPr marL="533400" indent="-533400" algn="ctr" eaLnBrk="1" hangingPunct="1">
              <a:lnSpc>
                <a:spcPct val="80000"/>
              </a:lnSpc>
              <a:buFont typeface="+mj-lt"/>
              <a:buAutoNum type="arabicPeriod" startAt="3"/>
              <a:defRPr/>
            </a:pPr>
            <a:r>
              <a:rPr lang="de-DE" sz="2000" dirty="0" smtClean="0"/>
              <a:t>Ebene des Satzbaues (Syntax; Regeln der Wortzusammensetzung)</a:t>
            </a:r>
          </a:p>
          <a:p>
            <a:pPr marL="0" indent="0" eaLnBrk="1" hangingPunct="1">
              <a:lnSpc>
                <a:spcPct val="80000"/>
              </a:lnSpc>
              <a:buFontTx/>
              <a:buNone/>
              <a:defRPr/>
            </a:pPr>
            <a:endParaRPr lang="de-DE" sz="2000" dirty="0" smtClean="0"/>
          </a:p>
          <a:p>
            <a:pPr marL="533400" indent="-533400" eaLnBrk="1" hangingPunct="1">
              <a:lnSpc>
                <a:spcPct val="80000"/>
              </a:lnSpc>
              <a:defRPr/>
            </a:pPr>
            <a:r>
              <a:rPr lang="de-DE" sz="2000" i="1" dirty="0" smtClean="0"/>
              <a:t>Ich gehe gerne in den Wald hinein.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In den Wald gehe ich gerne hinein.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Gerne gehe ich in den Wald hinein.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Hinein in den Wald gehe ich gerne.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In den Wald hinein gehe ich gerne.</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Wald den gehe gerne in hinein ich.</a:t>
            </a:r>
          </a:p>
          <a:p>
            <a:pPr marL="533400" indent="-533400" eaLnBrk="1" hangingPunct="1">
              <a:lnSpc>
                <a:spcPct val="80000"/>
              </a:lnSpc>
              <a:defRPr/>
            </a:pPr>
            <a:endParaRPr lang="de-DE" sz="2000" i="1" dirty="0" smtClean="0"/>
          </a:p>
          <a:p>
            <a:pPr marL="0" indent="0" eaLnBrk="1" hangingPunct="1">
              <a:lnSpc>
                <a:spcPct val="80000"/>
              </a:lnSpc>
              <a:buFontTx/>
              <a:buNone/>
              <a:defRPr/>
            </a:pPr>
            <a:endParaRPr lang="de-DE" sz="2000" dirty="0" smtClean="0"/>
          </a:p>
          <a:p>
            <a:pPr marL="533400" indent="-533400" eaLnBrk="1" hangingPunct="1">
              <a:lnSpc>
                <a:spcPct val="80000"/>
              </a:lnSpc>
              <a:defRPr/>
            </a:pPr>
            <a:endParaRPr lang="de-DE" sz="2000" dirty="0" smtClean="0"/>
          </a:p>
        </p:txBody>
      </p:sp>
      <p:sp>
        <p:nvSpPr>
          <p:cNvPr id="24580" name="Text Box 5"/>
          <p:cNvSpPr txBox="1">
            <a:spLocks noChangeArrowheads="1"/>
          </p:cNvSpPr>
          <p:nvPr/>
        </p:nvSpPr>
        <p:spPr bwMode="auto">
          <a:xfrm>
            <a:off x="323850" y="4941888"/>
            <a:ext cx="384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Viele Türmchen bilden die Zinne </a:t>
            </a:r>
            <a:br>
              <a:rPr lang="de-DE" altLang="fr-FR" sz="1800"/>
            </a:br>
            <a:r>
              <a:rPr lang="de-DE" altLang="fr-FR" sz="1800"/>
              <a:t>der Chinesischen Mauer.</a:t>
            </a:r>
          </a:p>
        </p:txBody>
      </p:sp>
      <p:pic>
        <p:nvPicPr>
          <p:cNvPr id="8" name="Picture 7" descr="File:Great wall of china-mutianyu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840163" cy="28813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feld 7"/>
          <p:cNvSpPr txBox="1">
            <a:spLocks noChangeArrowheads="1"/>
          </p:cNvSpPr>
          <p:nvPr/>
        </p:nvSpPr>
        <p:spPr bwMode="auto">
          <a:xfrm>
            <a:off x="323850" y="1916113"/>
            <a:ext cx="360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
        <p:nvSpPr>
          <p:cNvPr id="24583" name="Line 6"/>
          <p:cNvSpPr>
            <a:spLocks noChangeShapeType="1"/>
          </p:cNvSpPr>
          <p:nvPr/>
        </p:nvSpPr>
        <p:spPr bwMode="auto">
          <a:xfrm>
            <a:off x="323850" y="1557338"/>
            <a:ext cx="1295400" cy="19431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4035" name="Rectangle 3"/>
          <p:cNvSpPr>
            <a:spLocks noGrp="1" noChangeArrowheads="1"/>
          </p:cNvSpPr>
          <p:nvPr>
            <p:ph type="body" sz="half" idx="1"/>
          </p:nvPr>
        </p:nvSpPr>
        <p:spPr>
          <a:xfrm>
            <a:off x="4572000" y="1773238"/>
            <a:ext cx="4572000" cy="4114800"/>
          </a:xfrm>
        </p:spPr>
        <p:txBody>
          <a:bodyPr/>
          <a:lstStyle/>
          <a:p>
            <a:pPr marL="514350" indent="-514350" algn="ctr" eaLnBrk="1" hangingPunct="1">
              <a:buFont typeface="+mj-lt"/>
              <a:buAutoNum type="arabicPeriod" startAt="4"/>
              <a:defRPr/>
            </a:pPr>
            <a:r>
              <a:rPr lang="de-DE" sz="2800" dirty="0" smtClean="0"/>
              <a:t>Ebene der Bedeutung (Semantik)</a:t>
            </a:r>
          </a:p>
          <a:p>
            <a:pPr algn="ctr" eaLnBrk="1" hangingPunct="1">
              <a:defRPr/>
            </a:pPr>
            <a:r>
              <a:rPr lang="de-DE" sz="2800" dirty="0" smtClean="0"/>
              <a:t>Die Gedanken hinter den Worthülsen.</a:t>
            </a:r>
          </a:p>
          <a:p>
            <a:pPr algn="ctr" eaLnBrk="1" hangingPunct="1">
              <a:defRPr/>
            </a:pPr>
            <a:r>
              <a:rPr lang="de-DE" sz="2800" dirty="0" smtClean="0"/>
              <a:t>/Wald/ = Ansammlung von Bäumen</a:t>
            </a:r>
          </a:p>
        </p:txBody>
      </p:sp>
      <p:pic>
        <p:nvPicPr>
          <p:cNvPr id="23556" name="Picture 6" descr="File:A deciduous beech forest in Slove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4037013" cy="30257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feld 6"/>
          <p:cNvSpPr txBox="1">
            <a:spLocks noChangeArrowheads="1"/>
          </p:cNvSpPr>
          <p:nvPr/>
        </p:nvSpPr>
        <p:spPr bwMode="auto">
          <a:xfrm>
            <a:off x="323850" y="4941888"/>
            <a:ext cx="307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Eleassar777 GNU 1.2 or later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de-DE" sz="4000" smtClean="0">
                <a:solidFill>
                  <a:schemeClr val="hlink"/>
                </a:solidFill>
              </a:rPr>
              <a:t>Woher kommen die ca. 6900 menschlichen Sprachen der Welt?</a:t>
            </a:r>
          </a:p>
        </p:txBody>
      </p:sp>
      <p:pic>
        <p:nvPicPr>
          <p:cNvPr id="24579" name="Picture 6"/>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68313" y="20605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48136" name="Rectangle 8"/>
          <p:cNvSpPr>
            <a:spLocks noGrp="1" noChangeArrowheads="1"/>
          </p:cNvSpPr>
          <p:nvPr>
            <p:ph type="body" sz="half" idx="2"/>
          </p:nvPr>
        </p:nvSpPr>
        <p:spPr/>
        <p:txBody>
          <a:bodyPr/>
          <a:lstStyle/>
          <a:p>
            <a:pPr algn="ctr" eaLnBrk="1" hangingPunct="1">
              <a:lnSpc>
                <a:spcPct val="90000"/>
              </a:lnSpc>
              <a:defRPr/>
            </a:pPr>
            <a:r>
              <a:rPr lang="de-DE" sz="3600" dirty="0" smtClean="0"/>
              <a:t>Was sagt die Evolutionslehre?</a:t>
            </a:r>
          </a:p>
          <a:p>
            <a:pPr eaLnBrk="1" hangingPunct="1">
              <a:lnSpc>
                <a:spcPct val="90000"/>
              </a:lnSpc>
              <a:buFontTx/>
              <a:buNone/>
              <a:defRPr/>
            </a:pPr>
            <a:endParaRPr lang="de-DE" sz="3600" dirty="0" smtClean="0"/>
          </a:p>
          <a:p>
            <a:pPr algn="ctr" eaLnBrk="1" hangingPunct="1">
              <a:lnSpc>
                <a:spcPct val="90000"/>
              </a:lnSpc>
              <a:defRPr/>
            </a:pPr>
            <a:r>
              <a:rPr lang="de-DE" sz="3600" dirty="0" smtClean="0"/>
              <a:t>Was sagt die Bibel</a:t>
            </a:r>
          </a:p>
          <a:p>
            <a:pPr eaLnBrk="1" hangingPunct="1">
              <a:lnSpc>
                <a:spcPct val="90000"/>
              </a:lnSpc>
              <a:defRPr/>
            </a:pPr>
            <a:endParaRPr lang="de-DE" sz="3600" dirty="0" smtClean="0"/>
          </a:p>
          <a:p>
            <a:pPr algn="ctr" eaLnBrk="1" hangingPunct="1">
              <a:lnSpc>
                <a:spcPct val="90000"/>
              </a:lnSpc>
              <a:defRPr/>
            </a:pPr>
            <a:r>
              <a:rPr lang="de-DE" sz="3600" dirty="0" smtClean="0"/>
              <a:t>Wer hat Recht?</a:t>
            </a:r>
          </a:p>
          <a:p>
            <a:pPr eaLnBrk="1" hangingPunct="1">
              <a:lnSpc>
                <a:spcPct val="90000"/>
              </a:lnSpc>
              <a:buFontTx/>
              <a:buNone/>
              <a:defRPr/>
            </a:pPr>
            <a:endParaRPr lang="de-DE" sz="3600" dirty="0" smtClean="0"/>
          </a:p>
        </p:txBody>
      </p:sp>
      <p:sp>
        <p:nvSpPr>
          <p:cNvPr id="26629" name="Textfeld 5"/>
          <p:cNvSpPr txBox="1">
            <a:spLocks noChangeArrowheads="1"/>
          </p:cNvSpPr>
          <p:nvPr/>
        </p:nvSpPr>
        <p:spPr bwMode="auto">
          <a:xfrm>
            <a:off x="3924300" y="4941888"/>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3424237" cy="43195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27652" name="Text Box 6"/>
          <p:cNvSpPr txBox="1">
            <a:spLocks noChangeArrowheads="1"/>
          </p:cNvSpPr>
          <p:nvPr/>
        </p:nvSpPr>
        <p:spPr bwMode="auto">
          <a:xfrm>
            <a:off x="5292725" y="1700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de-CH" altLang="fr-FR" sz="1800"/>
          </a:p>
        </p:txBody>
      </p:sp>
      <p:sp>
        <p:nvSpPr>
          <p:cNvPr id="56327" name="Rectangle 7"/>
          <p:cNvSpPr>
            <a:spLocks noGrp="1" noChangeArrowheads="1"/>
          </p:cNvSpPr>
          <p:nvPr>
            <p:ph type="body" sz="half" idx="2"/>
          </p:nvPr>
        </p:nvSpPr>
        <p:spPr>
          <a:xfrm>
            <a:off x="4067175" y="1844675"/>
            <a:ext cx="4897438" cy="4114800"/>
          </a:xfrm>
        </p:spPr>
        <p:txBody>
          <a:bodyPr/>
          <a:lstStyle/>
          <a:p>
            <a:pPr algn="ctr" eaLnBrk="1" hangingPunct="1">
              <a:lnSpc>
                <a:spcPct val="90000"/>
              </a:lnSpc>
              <a:defRPr/>
            </a:pPr>
            <a:r>
              <a:rPr lang="de-DE" sz="2400" dirty="0" smtClean="0">
                <a:effectLst/>
              </a:rPr>
              <a:t>Charles Darwin, der Vater der modernen Evolutionslehre veröffentlichte 1859 sein Buch „Die Entstehung der Arten“ </a:t>
            </a:r>
            <a:br>
              <a:rPr lang="de-DE" sz="2400" dirty="0" smtClean="0">
                <a:effectLst/>
              </a:rPr>
            </a:br>
            <a:r>
              <a:rPr lang="de-DE" sz="2400" dirty="0" smtClean="0">
                <a:effectLst/>
              </a:rPr>
              <a:t>und 1871: </a:t>
            </a:r>
            <a:br>
              <a:rPr lang="de-DE" sz="2400" dirty="0" smtClean="0">
                <a:effectLst/>
              </a:rPr>
            </a:br>
            <a:r>
              <a:rPr lang="de-DE" sz="2400" dirty="0" smtClean="0">
                <a:effectLst/>
              </a:rPr>
              <a:t>„Die Abstammung des Menschen“.</a:t>
            </a:r>
          </a:p>
          <a:p>
            <a:pPr algn="ctr" eaLnBrk="1" hangingPunct="1">
              <a:lnSpc>
                <a:spcPct val="90000"/>
              </a:lnSpc>
              <a:defRPr/>
            </a:pPr>
            <a:r>
              <a:rPr lang="de-DE" sz="2400" dirty="0" smtClean="0">
                <a:effectLst/>
              </a:rPr>
              <a:t>Er glaubte an eine Evolution der Sprache durch Lautnachahmung.</a:t>
            </a:r>
          </a:p>
          <a:p>
            <a:pPr eaLnBrk="1" hangingPunct="1">
              <a:lnSpc>
                <a:spcPct val="90000"/>
              </a:lnSpc>
              <a:defRPr/>
            </a:pPr>
            <a:endParaRPr lang="de-DE" sz="2400" dirty="0" smtClean="0"/>
          </a:p>
        </p:txBody>
      </p:sp>
      <p:sp>
        <p:nvSpPr>
          <p:cNvPr id="27654" name="Textfeld 7"/>
          <p:cNvSpPr txBox="1">
            <a:spLocks noChangeArrowheads="1"/>
          </p:cNvSpPr>
          <p:nvPr/>
        </p:nvSpPr>
        <p:spPr bwMode="auto">
          <a:xfrm>
            <a:off x="395288" y="6021388"/>
            <a:ext cx="557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6" name="Rectangle 8"/>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58374" name="Rectangle 6"/>
          <p:cNvSpPr>
            <a:spLocks noGrp="1" noChangeArrowheads="1"/>
          </p:cNvSpPr>
          <p:nvPr>
            <p:ph type="body" sz="half" idx="3"/>
          </p:nvPr>
        </p:nvSpPr>
        <p:spPr/>
        <p:txBody>
          <a:bodyPr/>
          <a:lstStyle/>
          <a:p>
            <a:pPr eaLnBrk="1" hangingPunct="1">
              <a:lnSpc>
                <a:spcPct val="90000"/>
              </a:lnSpc>
              <a:defRPr/>
            </a:pPr>
            <a:r>
              <a:rPr lang="de-DE" sz="2800" dirty="0" smtClean="0"/>
              <a:t>Nach Jared Diamond:</a:t>
            </a:r>
          </a:p>
          <a:p>
            <a:pPr algn="ctr" eaLnBrk="1" hangingPunct="1">
              <a:lnSpc>
                <a:spcPct val="90000"/>
              </a:lnSpc>
              <a:defRPr/>
            </a:pPr>
            <a:r>
              <a:rPr lang="de-DE" sz="2800" dirty="0" smtClean="0"/>
              <a:t>Sprachzentren im Gehirn sollen sich im Verlauf der so genannten „Menschwerdung“ vor 1 ½ Millionen Jahren bis vor 250‘000 Jahren gebildet haben.</a:t>
            </a:r>
          </a:p>
          <a:p>
            <a:pPr eaLnBrk="1" hangingPunct="1">
              <a:lnSpc>
                <a:spcPct val="90000"/>
              </a:lnSpc>
              <a:defRPr/>
            </a:pPr>
            <a:endParaRPr lang="de-DE" sz="2800" dirty="0" smtClean="0"/>
          </a:p>
        </p:txBody>
      </p:sp>
      <p:pic>
        <p:nvPicPr>
          <p:cNvPr id="26628" name="Picture 11" descr="http://upload.wikimedia.org/wikipedia/commons/0/03/BrocasArea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89138"/>
            <a:ext cx="3598863" cy="24479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13"/>
          <p:cNvSpPr txBox="1">
            <a:spLocks noChangeArrowheads="1"/>
          </p:cNvSpPr>
          <p:nvPr/>
        </p:nvSpPr>
        <p:spPr bwMode="auto">
          <a:xfrm>
            <a:off x="3970338" y="41243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CH" altLang="fr-FR" sz="1200">
                <a:solidFill>
                  <a:schemeClr val="bg2"/>
                </a:solidFill>
              </a:rPr>
              <a:t>FB</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spect="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62467" name="Rectangle 3"/>
          <p:cNvSpPr>
            <a:spLocks noGrp="1" noChangeArrowheads="1"/>
          </p:cNvSpPr>
          <p:nvPr>
            <p:ph type="body" sz="half" idx="1"/>
          </p:nvPr>
        </p:nvSpPr>
        <p:spPr>
          <a:xfrm>
            <a:off x="684213" y="1916113"/>
            <a:ext cx="7494587" cy="4114800"/>
          </a:xfrm>
        </p:spPr>
        <p:txBody>
          <a:bodyPr/>
          <a:lstStyle/>
          <a:p>
            <a:pPr algn="ctr" eaLnBrk="1" hangingPunct="1">
              <a:defRPr/>
            </a:pPr>
            <a:r>
              <a:rPr lang="de-DE" sz="2800" dirty="0" smtClean="0"/>
              <a:t>Die eigentliche Lautsprache habe sich in der Zeit zwischen 250‘000 und 35‘000 Jahren vor heute entwickelt.</a:t>
            </a:r>
          </a:p>
        </p:txBody>
      </p:sp>
      <p:sp>
        <p:nvSpPr>
          <p:cNvPr id="62472" name="AutoShape 8"/>
          <p:cNvSpPr>
            <a:spLocks noChangeArrowheads="1"/>
          </p:cNvSpPr>
          <p:nvPr/>
        </p:nvSpPr>
        <p:spPr bwMode="auto">
          <a:xfrm>
            <a:off x="755650" y="4724400"/>
            <a:ext cx="7704138" cy="1392238"/>
          </a:xfrm>
          <a:prstGeom prst="leftRightArrow">
            <a:avLst>
              <a:gd name="adj1" fmla="val 60833"/>
              <a:gd name="adj2" fmla="val 35738"/>
            </a:avLst>
          </a:prstGeom>
          <a:gradFill rotWithShape="0">
            <a:gsLst>
              <a:gs pos="0">
                <a:srgbClr val="660066"/>
              </a:gs>
              <a:gs pos="100000">
                <a:srgbClr val="FFFF00"/>
              </a:gs>
            </a:gsLst>
            <a:lin ang="5400000" scaled="1"/>
          </a:gradFill>
          <a:ln w="9525">
            <a:solidFill>
              <a:schemeClr val="tx1"/>
            </a:solidFill>
            <a:miter lim="800000"/>
            <a:headEnd/>
            <a:tailEnd/>
          </a:ln>
          <a:effectLst/>
        </p:spPr>
        <p:txBody>
          <a:bodyPr/>
          <a:lstStyle/>
          <a:p>
            <a:pPr marL="342900" indent="-342900" eaLnBrk="1" hangingPunct="1">
              <a:spcBef>
                <a:spcPct val="20000"/>
              </a:spcBef>
              <a:buClr>
                <a:schemeClr val="hlink"/>
              </a:buClr>
              <a:buSzPct val="120000"/>
              <a:defRPr/>
            </a:pPr>
            <a:r>
              <a:rPr lang="de-DE" sz="2800">
                <a:effectLst>
                  <a:outerShdw blurRad="38100" dist="38100" dir="2700000" algn="tl">
                    <a:srgbClr val="000000"/>
                  </a:outerShdw>
                </a:effectLst>
                <a:cs typeface="+mn-cs"/>
              </a:rPr>
              <a:t>    </a:t>
            </a:r>
          </a:p>
        </p:txBody>
      </p:sp>
      <p:sp>
        <p:nvSpPr>
          <p:cNvPr id="29701" name="Text Box 9"/>
          <p:cNvSpPr txBox="1">
            <a:spLocks noChangeArrowheads="1"/>
          </p:cNvSpPr>
          <p:nvPr/>
        </p:nvSpPr>
        <p:spPr bwMode="auto">
          <a:xfrm>
            <a:off x="755650" y="42211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250‘000</a:t>
            </a:r>
          </a:p>
        </p:txBody>
      </p:sp>
      <p:sp>
        <p:nvSpPr>
          <p:cNvPr id="29702" name="Text Box 10"/>
          <p:cNvSpPr txBox="1">
            <a:spLocks noChangeArrowheads="1"/>
          </p:cNvSpPr>
          <p:nvPr/>
        </p:nvSpPr>
        <p:spPr bwMode="auto">
          <a:xfrm>
            <a:off x="7451725" y="4221163"/>
            <a:ext cx="858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35‘000</a:t>
            </a:r>
          </a:p>
        </p:txBody>
      </p:sp>
      <p:sp>
        <p:nvSpPr>
          <p:cNvPr id="29703" name="Text Box 11"/>
          <p:cNvSpPr txBox="1">
            <a:spLocks noChangeArrowheads="1"/>
          </p:cNvSpPr>
          <p:nvPr/>
        </p:nvSpPr>
        <p:spPr bwMode="auto">
          <a:xfrm>
            <a:off x="2916238" y="5084763"/>
            <a:ext cx="3546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a:t>Sprachentwicklung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de-DE" dirty="0" smtClean="0">
                <a:solidFill>
                  <a:srgbClr val="FFFF00"/>
                </a:solidFill>
              </a:rPr>
              <a:t>Was sagt die Evolutionslehre?</a:t>
            </a:r>
          </a:p>
        </p:txBody>
      </p:sp>
      <p:sp>
        <p:nvSpPr>
          <p:cNvPr id="66569" name="Rectangle 9"/>
          <p:cNvSpPr>
            <a:spLocks noGrp="1" noChangeArrowheads="1"/>
          </p:cNvSpPr>
          <p:nvPr>
            <p:ph type="body" sz="half" idx="2"/>
          </p:nvPr>
        </p:nvSpPr>
        <p:spPr>
          <a:xfrm>
            <a:off x="3132138" y="1773238"/>
            <a:ext cx="5688012" cy="4114800"/>
          </a:xfrm>
        </p:spPr>
        <p:txBody>
          <a:bodyPr/>
          <a:lstStyle/>
          <a:p>
            <a:pPr algn="ctr" eaLnBrk="1" hangingPunct="1">
              <a:defRPr/>
            </a:pPr>
            <a:r>
              <a:rPr lang="de-DE" sz="2800" dirty="0" smtClean="0"/>
              <a:t>Vor 4 Millionen Jahren sollen </a:t>
            </a:r>
            <a:r>
              <a:rPr lang="de-DE" sz="2800" dirty="0" err="1" smtClean="0"/>
              <a:t>Australopithezinen</a:t>
            </a:r>
            <a:r>
              <a:rPr lang="de-DE" sz="2800" dirty="0" smtClean="0"/>
              <a:t> nur gutturale Laute </a:t>
            </a:r>
            <a:r>
              <a:rPr lang="de-DE" sz="2800" dirty="0" err="1" smtClean="0"/>
              <a:t>ausgestossen</a:t>
            </a:r>
            <a:r>
              <a:rPr lang="de-DE" sz="2800" dirty="0" smtClean="0"/>
              <a:t> haben, wie Schimpansen heute.</a:t>
            </a:r>
          </a:p>
        </p:txBody>
      </p:sp>
      <p:sp>
        <p:nvSpPr>
          <p:cNvPr id="30724" name="Text Box 7"/>
          <p:cNvSpPr txBox="1">
            <a:spLocks noChangeArrowheads="1"/>
          </p:cNvSpPr>
          <p:nvPr/>
        </p:nvSpPr>
        <p:spPr bwMode="auto">
          <a:xfrm>
            <a:off x="323850" y="5373688"/>
            <a:ext cx="185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Australopithecus</a:t>
            </a:r>
          </a:p>
        </p:txBody>
      </p:sp>
      <p:sp>
        <p:nvSpPr>
          <p:cNvPr id="30725" name="Text Box 12"/>
          <p:cNvSpPr txBox="1">
            <a:spLocks noChangeArrowheads="1"/>
          </p:cNvSpPr>
          <p:nvPr/>
        </p:nvSpPr>
        <p:spPr bwMode="auto">
          <a:xfrm>
            <a:off x="3995738" y="6237288"/>
            <a:ext cx="139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Schimpanse</a:t>
            </a:r>
          </a:p>
        </p:txBody>
      </p:sp>
      <p:pic>
        <p:nvPicPr>
          <p:cNvPr id="28678" name="Picture 9" descr="File:Chimpanzee-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716338"/>
            <a:ext cx="2906713" cy="29067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feld 9"/>
          <p:cNvSpPr txBox="1">
            <a:spLocks noChangeArrowheads="1"/>
          </p:cNvSpPr>
          <p:nvPr/>
        </p:nvSpPr>
        <p:spPr bwMode="auto">
          <a:xfrm>
            <a:off x="6227763" y="6308725"/>
            <a:ext cx="2368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Thomas Lersch GNU 1.2 or later</a:t>
            </a:r>
          </a:p>
        </p:txBody>
      </p:sp>
      <p:pic>
        <p:nvPicPr>
          <p:cNvPr id="28680" name="Picture 11" descr="File:Australopitec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96975"/>
            <a:ext cx="3563938" cy="41513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feld 11"/>
          <p:cNvSpPr txBox="1">
            <a:spLocks noChangeArrowheads="1"/>
          </p:cNvSpPr>
          <p:nvPr/>
        </p:nvSpPr>
        <p:spPr bwMode="auto">
          <a:xfrm>
            <a:off x="1908175" y="3860800"/>
            <a:ext cx="355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spect="1" noChangeArrowheads="1"/>
          </p:cNvSpPr>
          <p:nvPr>
            <p:ph type="title"/>
          </p:nvPr>
        </p:nvSpPr>
        <p:spPr/>
        <p:txBody>
          <a:bodyPr/>
          <a:lstStyle/>
          <a:p>
            <a:pPr eaLnBrk="1" hangingPunct="1">
              <a:defRPr/>
            </a:pPr>
            <a:r>
              <a:rPr lang="de-DE" dirty="0" smtClean="0">
                <a:solidFill>
                  <a:srgbClr val="FFFF00"/>
                </a:solidFill>
              </a:rPr>
              <a:t>Was sagt die Evolutionslehre?</a:t>
            </a:r>
          </a:p>
        </p:txBody>
      </p:sp>
      <p:sp>
        <p:nvSpPr>
          <p:cNvPr id="64515" name="Rectangle 3"/>
          <p:cNvSpPr>
            <a:spLocks noGrp="1" noChangeArrowheads="1"/>
          </p:cNvSpPr>
          <p:nvPr>
            <p:ph type="body" sz="half" idx="1"/>
          </p:nvPr>
        </p:nvSpPr>
        <p:spPr>
          <a:xfrm>
            <a:off x="3924300" y="1844675"/>
            <a:ext cx="4325938" cy="4114800"/>
          </a:xfrm>
        </p:spPr>
        <p:txBody>
          <a:bodyPr/>
          <a:lstStyle/>
          <a:p>
            <a:pPr algn="ctr" eaLnBrk="1" hangingPunct="1">
              <a:defRPr/>
            </a:pPr>
            <a:r>
              <a:rPr lang="de-DE" sz="2800" dirty="0" smtClean="0"/>
              <a:t>Vor ungefähr 1 ½  Millionen Jahren habe der Homo erectus einzelne Wörter gebraucht. </a:t>
            </a:r>
          </a:p>
          <a:p>
            <a:pPr algn="ctr" eaLnBrk="1" hangingPunct="1">
              <a:defRPr/>
            </a:pPr>
            <a:r>
              <a:rPr lang="de-DE" sz="2800" dirty="0" smtClean="0"/>
              <a:t>Vor 1/2 Million Jahre sei er in der Lage gewesen, Zwei-Wort-Sätze hervorzubringen.</a:t>
            </a:r>
          </a:p>
        </p:txBody>
      </p:sp>
      <p:sp>
        <p:nvSpPr>
          <p:cNvPr id="31748" name="Text Box 6"/>
          <p:cNvSpPr txBox="1">
            <a:spLocks noChangeArrowheads="1"/>
          </p:cNvSpPr>
          <p:nvPr/>
        </p:nvSpPr>
        <p:spPr bwMode="auto">
          <a:xfrm>
            <a:off x="395288" y="5157788"/>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Homo erectus-Schädel</a:t>
            </a:r>
          </a:p>
        </p:txBody>
      </p:sp>
      <p:pic>
        <p:nvPicPr>
          <p:cNvPr id="29701" name="Picture 7" descr="http://upload.wikimedia.org/wikipedia/commons/5/5a/HomoErec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3240087" cy="30353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feld 7"/>
          <p:cNvSpPr txBox="1">
            <a:spLocks noChangeArrowheads="1"/>
          </p:cNvSpPr>
          <p:nvPr/>
        </p:nvSpPr>
        <p:spPr bwMode="auto">
          <a:xfrm>
            <a:off x="395288" y="1773238"/>
            <a:ext cx="1735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Oscar GNU 1-2 or later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74755" name="Rectangle 3"/>
          <p:cNvSpPr>
            <a:spLocks noGrp="1" noChangeArrowheads="1"/>
          </p:cNvSpPr>
          <p:nvPr>
            <p:ph type="body" sz="half" idx="1"/>
          </p:nvPr>
        </p:nvSpPr>
        <p:spPr>
          <a:xfrm>
            <a:off x="4427538" y="1773238"/>
            <a:ext cx="4537075" cy="4895850"/>
          </a:xfrm>
        </p:spPr>
        <p:txBody>
          <a:bodyPr/>
          <a:lstStyle/>
          <a:p>
            <a:pPr algn="ctr" eaLnBrk="1" hangingPunct="1">
              <a:lnSpc>
                <a:spcPct val="90000"/>
              </a:lnSpc>
              <a:defRPr/>
            </a:pPr>
            <a:r>
              <a:rPr lang="de-DE" sz="2800" dirty="0" smtClean="0"/>
              <a:t>Der prähistorische Homo sapiens habe es </a:t>
            </a:r>
            <a:r>
              <a:rPr lang="de-DE" sz="2800" dirty="0" err="1" smtClean="0"/>
              <a:t>schliesslich</a:t>
            </a:r>
            <a:r>
              <a:rPr lang="de-DE" sz="2800" dirty="0" smtClean="0"/>
              <a:t> geschafft, längere Wortketten ohne viel Grammatik zu bilden. </a:t>
            </a:r>
          </a:p>
        </p:txBody>
      </p:sp>
      <p:sp>
        <p:nvSpPr>
          <p:cNvPr id="32772" name="Text Box 5"/>
          <p:cNvSpPr txBox="1">
            <a:spLocks noChangeArrowheads="1"/>
          </p:cNvSpPr>
          <p:nvPr/>
        </p:nvSpPr>
        <p:spPr bwMode="auto">
          <a:xfrm>
            <a:off x="684213" y="60928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Homo sapiens sapiens</a:t>
            </a:r>
          </a:p>
        </p:txBody>
      </p:sp>
      <p:pic>
        <p:nvPicPr>
          <p:cNvPr id="30725" name="Picture 9" descr="Fitxer:Homo sapie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3527425" cy="41560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75779" name="Rectangle 3"/>
          <p:cNvSpPr>
            <a:spLocks noGrp="1" noChangeArrowheads="1"/>
          </p:cNvSpPr>
          <p:nvPr>
            <p:ph type="body" sz="half" idx="1"/>
          </p:nvPr>
        </p:nvSpPr>
        <p:spPr>
          <a:xfrm>
            <a:off x="4356100" y="1773238"/>
            <a:ext cx="4679950" cy="4895850"/>
          </a:xfrm>
        </p:spPr>
        <p:txBody>
          <a:bodyPr/>
          <a:lstStyle/>
          <a:p>
            <a:pPr algn="ctr" eaLnBrk="1" hangingPunct="1">
              <a:lnSpc>
                <a:spcPct val="90000"/>
              </a:lnSpc>
              <a:defRPr/>
            </a:pPr>
            <a:r>
              <a:rPr lang="de-DE" sz="2800" dirty="0" smtClean="0"/>
              <a:t>Die komplexe Sprache sei aber erst seit dem in Europa vor 40'000 Jahren angesetzten allgemeinen kulturellen Aufschwung entstanden, und zwar im Rahmen einer </a:t>
            </a:r>
            <a:br>
              <a:rPr lang="de-DE" sz="2800" dirty="0" smtClean="0"/>
            </a:br>
            <a:r>
              <a:rPr lang="de-DE" sz="2800" dirty="0" smtClean="0"/>
              <a:t>„kreativen Explosion“.</a:t>
            </a:r>
            <a:r>
              <a:rPr lang="de-DE" sz="2800" dirty="0" smtClean="0">
                <a:effectLst/>
              </a:rPr>
              <a:t> </a:t>
            </a:r>
          </a:p>
          <a:p>
            <a:pPr marL="0" indent="0" eaLnBrk="1" hangingPunct="1">
              <a:lnSpc>
                <a:spcPct val="90000"/>
              </a:lnSpc>
              <a:buFontTx/>
              <a:buNone/>
              <a:defRPr/>
            </a:pPr>
            <a:endParaRPr lang="de-DE" sz="2800" dirty="0" smtClean="0"/>
          </a:p>
        </p:txBody>
      </p:sp>
      <p:pic>
        <p:nvPicPr>
          <p:cNvPr id="33796" name="Picture 9" descr="Fitxer:Homo sapie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35274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684213" y="60928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Homo sapiens sapiens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upload.wikimedia.org/wikipedia/commons/8/8b/In_de_hangm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6" name="Rectangle 2"/>
          <p:cNvSpPr>
            <a:spLocks noGrp="1" noChangeArrowheads="1"/>
          </p:cNvSpPr>
          <p:nvPr>
            <p:ph type="subTitle" idx="1"/>
          </p:nvPr>
        </p:nvSpPr>
        <p:spPr>
          <a:xfrm>
            <a:off x="250825" y="4221163"/>
            <a:ext cx="3816350" cy="908050"/>
          </a:xfrm>
        </p:spPr>
        <p:txBody>
          <a:bodyPr/>
          <a:lstStyle/>
          <a:p>
            <a:pPr algn="l" eaLnBrk="1" hangingPunct="1">
              <a:defRPr/>
            </a:pPr>
            <a:r>
              <a:rPr lang="de-DE" sz="2800" dirty="0" smtClean="0"/>
              <a:t>Linguistik </a:t>
            </a:r>
          </a:p>
          <a:p>
            <a:pPr algn="l" eaLnBrk="1" hangingPunct="1">
              <a:defRPr/>
            </a:pPr>
            <a:r>
              <a:rPr lang="de-DE" sz="2800" dirty="0" smtClean="0"/>
              <a:t>kontra </a:t>
            </a:r>
          </a:p>
          <a:p>
            <a:pPr algn="l" eaLnBrk="1" hangingPunct="1">
              <a:defRPr/>
            </a:pPr>
            <a:r>
              <a:rPr lang="de-DE" sz="2800" dirty="0" smtClean="0"/>
              <a:t>Evolution</a:t>
            </a:r>
          </a:p>
        </p:txBody>
      </p:sp>
      <p:pic>
        <p:nvPicPr>
          <p:cNvPr id="8" name="Rechteck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5145088" cy="3413125"/>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feld 8"/>
          <p:cNvSpPr txBox="1">
            <a:spLocks noChangeArrowheads="1"/>
          </p:cNvSpPr>
          <p:nvPr/>
        </p:nvSpPr>
        <p:spPr bwMode="auto">
          <a:xfrm>
            <a:off x="5508625" y="6308725"/>
            <a:ext cx="2503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Frank Wouters CC-BY-Sa 2.0. gen.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56" name="Rectangle 156"/>
          <p:cNvSpPr>
            <a:spLocks noGrp="1" noChangeArrowheads="1"/>
          </p:cNvSpPr>
          <p:nvPr>
            <p:ph type="title"/>
          </p:nvPr>
        </p:nvSpPr>
        <p:spPr/>
        <p:txBody>
          <a:bodyPr/>
          <a:lstStyle/>
          <a:p>
            <a:pPr eaLnBrk="1" hangingPunct="1">
              <a:defRPr/>
            </a:pPr>
            <a:r>
              <a:rPr lang="de-DE" dirty="0" smtClean="0">
                <a:solidFill>
                  <a:srgbClr val="FFFF00"/>
                </a:solidFill>
              </a:rPr>
              <a:t>Was sagt die Evolutionslehre?</a:t>
            </a:r>
          </a:p>
        </p:txBody>
      </p:sp>
      <p:sp>
        <p:nvSpPr>
          <p:cNvPr id="76959" name="Rectangle 159"/>
          <p:cNvSpPr>
            <a:spLocks noGrp="1" noChangeArrowheads="1"/>
          </p:cNvSpPr>
          <p:nvPr>
            <p:ph type="body" sz="half" idx="2"/>
          </p:nvPr>
        </p:nvSpPr>
        <p:spPr>
          <a:xfrm>
            <a:off x="4500563" y="1905000"/>
            <a:ext cx="4392612" cy="4413250"/>
          </a:xfrm>
        </p:spPr>
        <p:txBody>
          <a:bodyPr/>
          <a:lstStyle/>
          <a:p>
            <a:pPr algn="ctr" eaLnBrk="1" hangingPunct="1">
              <a:lnSpc>
                <a:spcPct val="90000"/>
              </a:lnSpc>
              <a:defRPr/>
            </a:pPr>
            <a:r>
              <a:rPr lang="de-DE" sz="2800" dirty="0" smtClean="0"/>
              <a:t>Die Entstehung der Ursprachen der </a:t>
            </a:r>
            <a:r>
              <a:rPr lang="de-DE" sz="2800" dirty="0" err="1" smtClean="0"/>
              <a:t>grossen</a:t>
            </a:r>
            <a:r>
              <a:rPr lang="de-DE" sz="2800" dirty="0" smtClean="0"/>
              <a:t> Sprachstämme in die Zeit zwischen 23’000 und 4'000 v. Chr. </a:t>
            </a:r>
          </a:p>
          <a:p>
            <a:pPr algn="ctr" eaLnBrk="1" hangingPunct="1">
              <a:lnSpc>
                <a:spcPct val="90000"/>
              </a:lnSpc>
              <a:defRPr/>
            </a:pPr>
            <a:r>
              <a:rPr lang="de-DE" sz="2800" dirty="0" smtClean="0"/>
              <a:t>Der Ursprung des indoeuropäischen Sprachstammes wird auf etwa </a:t>
            </a:r>
            <a:br>
              <a:rPr lang="de-DE" sz="2800" dirty="0" smtClean="0"/>
            </a:br>
            <a:r>
              <a:rPr lang="de-DE" sz="2800" dirty="0" smtClean="0"/>
              <a:t>7‘000 – 8‘000 v. Chr. geschätzt. </a:t>
            </a:r>
            <a:br>
              <a:rPr lang="de-DE" sz="2800" dirty="0" smtClean="0"/>
            </a:br>
            <a:endParaRPr lang="de-DE" sz="2800" dirty="0" smtClean="0"/>
          </a:p>
        </p:txBody>
      </p:sp>
      <p:sp>
        <p:nvSpPr>
          <p:cNvPr id="34820" name="Text Box 163"/>
          <p:cNvSpPr txBox="1">
            <a:spLocks noChangeArrowheads="1"/>
          </p:cNvSpPr>
          <p:nvPr/>
        </p:nvSpPr>
        <p:spPr bwMode="auto">
          <a:xfrm>
            <a:off x="684213" y="5949950"/>
            <a:ext cx="2989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Höhle des Homo sapiens</a:t>
            </a:r>
          </a:p>
        </p:txBody>
      </p:sp>
      <p:pic>
        <p:nvPicPr>
          <p:cNvPr id="32773" name="Picture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2989262" cy="39878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feld 8"/>
          <p:cNvSpPr txBox="1">
            <a:spLocks noChangeArrowheads="1"/>
          </p:cNvSpPr>
          <p:nvPr/>
        </p:nvSpPr>
        <p:spPr bwMode="auto">
          <a:xfrm>
            <a:off x="684213" y="1628775"/>
            <a:ext cx="1414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Croucrou GNU 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81930" name="Rectangle 10"/>
          <p:cNvSpPr>
            <a:spLocks noGrp="1" noChangeArrowheads="1"/>
          </p:cNvSpPr>
          <p:nvPr>
            <p:ph type="body" sz="half" idx="2"/>
          </p:nvPr>
        </p:nvSpPr>
        <p:spPr>
          <a:xfrm>
            <a:off x="4356100" y="1824038"/>
            <a:ext cx="4679950" cy="4114800"/>
          </a:xfrm>
        </p:spPr>
        <p:txBody>
          <a:bodyPr/>
          <a:lstStyle/>
          <a:p>
            <a:pPr algn="ctr" eaLnBrk="1" hangingPunct="1">
              <a:defRPr/>
            </a:pPr>
            <a:r>
              <a:rPr lang="de-DE" dirty="0" smtClean="0"/>
              <a:t>Laut dem Bericht der Genesis erschuf Gott den ersten Menschen, Adam, mit einer von Anfang an voll funktionierenden Kommunikationsfähigkeit.</a:t>
            </a:r>
          </a:p>
          <a:p>
            <a:pPr eaLnBrk="1" hangingPunct="1">
              <a:defRPr/>
            </a:pPr>
            <a:endParaRPr lang="de-DE" dirty="0" smtClean="0"/>
          </a:p>
        </p:txBody>
      </p:sp>
      <p:sp>
        <p:nvSpPr>
          <p:cNvPr id="7" name="Rectangle 5"/>
          <p:cNvSpPr txBox="1">
            <a:spLocks noChangeArrowheads="1"/>
          </p:cNvSpPr>
          <p:nvPr/>
        </p:nvSpPr>
        <p:spPr bwMode="auto">
          <a:xfrm>
            <a:off x="-1404938" y="2060575"/>
            <a:ext cx="5500688" cy="2562225"/>
          </a:xfrm>
          <a:prstGeom prst="rect">
            <a:avLst/>
          </a:prstGeom>
          <a:noFill/>
          <a:ln w="9525">
            <a:noFill/>
            <a:miter lim="800000"/>
            <a:headEnd/>
            <a:tailEnd/>
          </a:ln>
          <a:effectLst/>
        </p:spPr>
        <p:txBody>
          <a:bodyPr/>
          <a:lstStyle/>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זאט הפעם עצם מעצמי</a:t>
            </a:r>
            <a:endParaRPr lang="de-DE" sz="3200" kern="0" dirty="0">
              <a:solidFill>
                <a:srgbClr val="FFFF00"/>
              </a:solidFill>
              <a:effectLst>
                <a:outerShdw blurRad="38100" dist="38100" dir="2700000" algn="tl">
                  <a:srgbClr val="000000"/>
                </a:outerShdw>
              </a:effectLst>
              <a:latin typeface="Times New Roman"/>
              <a:cs typeface="Times New Roman"/>
            </a:endParaRPr>
          </a:p>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 ובשר מבשרי </a:t>
            </a:r>
            <a:endParaRPr lang="de-DE" sz="3200" kern="0" dirty="0">
              <a:solidFill>
                <a:srgbClr val="FFFF00"/>
              </a:solidFill>
              <a:effectLst>
                <a:outerShdw blurRad="38100" dist="38100" dir="2700000" algn="tl">
                  <a:srgbClr val="000000"/>
                </a:outerShdw>
              </a:effectLst>
              <a:latin typeface="Times New Roman"/>
              <a:cs typeface="Times New Roman"/>
            </a:endParaRPr>
          </a:p>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לזאט יקרא אשה</a:t>
            </a:r>
            <a:endParaRPr lang="de-DE" sz="3200" kern="0" dirty="0">
              <a:solidFill>
                <a:srgbClr val="FFFF00"/>
              </a:solidFill>
              <a:effectLst>
                <a:outerShdw blurRad="38100" dist="38100" dir="2700000" algn="tl">
                  <a:srgbClr val="000000"/>
                </a:outerShdw>
              </a:effectLst>
              <a:latin typeface="Times New Roman"/>
              <a:cs typeface="Times New Roman"/>
            </a:endParaRPr>
          </a:p>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כי מאיש לקחה זאט</a:t>
            </a:r>
            <a:endParaRPr lang="de-DE" sz="3200" kern="0" dirty="0">
              <a:solidFill>
                <a:srgbClr val="FFFF00"/>
              </a:solidFill>
              <a:effectLst>
                <a:outerShdw blurRad="38100" dist="38100" dir="2700000" algn="tl">
                  <a:srgbClr val="000000"/>
                </a:outerShdw>
              </a:effectLst>
              <a:latin typeface="Bwhebb" pitchFamily="2" charset="0"/>
              <a:cs typeface="+mn-cs"/>
            </a:endParaRPr>
          </a:p>
        </p:txBody>
      </p:sp>
      <p:sp>
        <p:nvSpPr>
          <p:cNvPr id="35845" name="Textfeld 7"/>
          <p:cNvSpPr txBox="1">
            <a:spLocks noChangeArrowheads="1"/>
          </p:cNvSpPr>
          <p:nvPr/>
        </p:nvSpPr>
        <p:spPr bwMode="auto">
          <a:xfrm>
            <a:off x="1476375" y="4941888"/>
            <a:ext cx="2309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Hebräischer Text aus</a:t>
            </a:r>
          </a:p>
          <a:p>
            <a:pPr algn="ctr" eaLnBrk="1" hangingPunct="1">
              <a:spcBef>
                <a:spcPct val="0"/>
              </a:spcBef>
              <a:buClrTx/>
              <a:buSzTx/>
              <a:buFontTx/>
              <a:buNone/>
            </a:pPr>
            <a:r>
              <a:rPr lang="de-DE" altLang="fr-FR" sz="1800"/>
              <a:t> dem Buch Genesis</a:t>
            </a:r>
          </a:p>
        </p:txBody>
      </p:sp>
      <p:pic>
        <p:nvPicPr>
          <p:cNvPr id="33798"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de-DE" dirty="0" smtClean="0">
                <a:solidFill>
                  <a:srgbClr val="FF0000"/>
                </a:solidFill>
              </a:rPr>
              <a:t>Was sagt die Bibel?</a:t>
            </a:r>
          </a:p>
        </p:txBody>
      </p:sp>
      <p:sp>
        <p:nvSpPr>
          <p:cNvPr id="82948" name="Rectangle 4"/>
          <p:cNvSpPr>
            <a:spLocks noGrp="1" noChangeArrowheads="1"/>
          </p:cNvSpPr>
          <p:nvPr>
            <p:ph type="body" idx="1"/>
          </p:nvPr>
        </p:nvSpPr>
        <p:spPr>
          <a:xfrm>
            <a:off x="539750" y="2060575"/>
            <a:ext cx="8424863" cy="4797425"/>
          </a:xfrm>
        </p:spPr>
        <p:txBody>
          <a:bodyPr/>
          <a:lstStyle/>
          <a:p>
            <a:pPr eaLnBrk="1" hangingPunct="1">
              <a:lnSpc>
                <a:spcPct val="90000"/>
              </a:lnSpc>
              <a:defRPr/>
            </a:pPr>
            <a:r>
              <a:rPr lang="de-DE" sz="2800" dirty="0" smtClean="0">
                <a:solidFill>
                  <a:srgbClr val="FF0000"/>
                </a:solidFill>
              </a:rPr>
              <a:t>Sprachverständnis von allem Anfang an</a:t>
            </a:r>
          </a:p>
          <a:p>
            <a:pPr algn="ctr" eaLnBrk="1" hangingPunct="1">
              <a:lnSpc>
                <a:spcPct val="90000"/>
              </a:lnSpc>
              <a:buFont typeface="Wingdings" panose="05000000000000000000" pitchFamily="2" charset="2"/>
              <a:buChar char="§"/>
              <a:defRPr/>
            </a:pPr>
            <a:r>
              <a:rPr lang="de-DE" sz="2800" dirty="0" smtClean="0"/>
              <a:t>In Genesis 2,16 und 17 wird davon berichtet, wie Gott mit Adam, gleich nach seiner Erschaffung, einen Bund geschlossen hat:</a:t>
            </a:r>
          </a:p>
          <a:p>
            <a:pPr marL="0" indent="0" algn="ctr" eaLnBrk="1" hangingPunct="1">
              <a:lnSpc>
                <a:spcPct val="90000"/>
              </a:lnSpc>
              <a:buFontTx/>
              <a:buNone/>
              <a:defRPr/>
            </a:pPr>
            <a:endParaRPr lang="de-DE" sz="2400" dirty="0" smtClean="0"/>
          </a:p>
          <a:p>
            <a:pPr algn="ctr" eaLnBrk="1" hangingPunct="1">
              <a:lnSpc>
                <a:spcPct val="90000"/>
              </a:lnSpc>
              <a:buFontTx/>
              <a:buNone/>
              <a:defRPr/>
            </a:pPr>
            <a:r>
              <a:rPr lang="de-DE" sz="2800" dirty="0" smtClean="0"/>
              <a:t>	</a:t>
            </a:r>
            <a:r>
              <a:rPr lang="de-DE" sz="2800" baseline="30000" dirty="0" smtClean="0"/>
              <a:t>16</a:t>
            </a:r>
            <a:r>
              <a:rPr lang="de-DE" sz="2800" dirty="0" smtClean="0">
                <a:solidFill>
                  <a:srgbClr val="FFFF00"/>
                </a:solidFill>
              </a:rPr>
              <a:t> Und der HERR, Gott, gebot dem Menschen und sprach: Von jedem Baum des Gartens darfst du nach Belieben essen. </a:t>
            </a:r>
            <a:r>
              <a:rPr lang="de-DE" sz="2800" baseline="30000" dirty="0" smtClean="0"/>
              <a:t>17</a:t>
            </a:r>
            <a:r>
              <a:rPr lang="de-DE" sz="2800" dirty="0" smtClean="0">
                <a:solidFill>
                  <a:srgbClr val="FFFF00"/>
                </a:solidFill>
              </a:rPr>
              <a:t> Aber von dem Baum der Erkenntnis des Guten und Bösen, davon sollst du nicht essen, denn an dem Tag, da du davon </a:t>
            </a:r>
            <a:r>
              <a:rPr lang="de-DE" sz="2800" dirty="0" err="1" smtClean="0">
                <a:solidFill>
                  <a:srgbClr val="FFFF00"/>
                </a:solidFill>
              </a:rPr>
              <a:t>issest</a:t>
            </a:r>
            <a:r>
              <a:rPr lang="de-DE" sz="2800" dirty="0" smtClean="0">
                <a:solidFill>
                  <a:srgbClr val="FFFF00"/>
                </a:solidFill>
              </a:rPr>
              <a:t>, wirst du gewisslich sterben.“ </a:t>
            </a:r>
          </a:p>
        </p:txBody>
      </p:sp>
      <p:pic>
        <p:nvPicPr>
          <p:cNvPr id="34820"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84995" name="Rectangle 3"/>
          <p:cNvSpPr>
            <a:spLocks noGrp="1" noChangeArrowheads="1"/>
          </p:cNvSpPr>
          <p:nvPr>
            <p:ph type="body" idx="1"/>
          </p:nvPr>
        </p:nvSpPr>
        <p:spPr>
          <a:xfrm>
            <a:off x="250825" y="1549400"/>
            <a:ext cx="8713788" cy="5308600"/>
          </a:xfrm>
        </p:spPr>
        <p:txBody>
          <a:bodyPr/>
          <a:lstStyle/>
          <a:p>
            <a:pPr eaLnBrk="1" hangingPunct="1">
              <a:lnSpc>
                <a:spcPct val="90000"/>
              </a:lnSpc>
              <a:defRPr/>
            </a:pPr>
            <a:endParaRPr lang="de-DE" sz="2400" dirty="0" smtClean="0"/>
          </a:p>
          <a:p>
            <a:pPr algn="ctr" eaLnBrk="1" hangingPunct="1">
              <a:lnSpc>
                <a:spcPct val="90000"/>
              </a:lnSpc>
              <a:defRPr/>
            </a:pPr>
            <a:r>
              <a:rPr lang="de-DE" sz="2800" dirty="0" smtClean="0">
                <a:solidFill>
                  <a:srgbClr val="FF0000"/>
                </a:solidFill>
              </a:rPr>
              <a:t>Sprechfähigkeit von allem Anfang an</a:t>
            </a:r>
          </a:p>
          <a:p>
            <a:pPr algn="ctr" eaLnBrk="1" hangingPunct="1">
              <a:lnSpc>
                <a:spcPct val="90000"/>
              </a:lnSpc>
              <a:buFont typeface="Wingdings" panose="05000000000000000000" pitchFamily="2" charset="2"/>
              <a:buChar char="§"/>
              <a:defRPr/>
            </a:pPr>
            <a:r>
              <a:rPr lang="de-DE" sz="2800" dirty="0" err="1" smtClean="0"/>
              <a:t>Gemäss</a:t>
            </a:r>
            <a:r>
              <a:rPr lang="de-DE" sz="2800" dirty="0" smtClean="0"/>
              <a:t> Genesis 2,23 war Adam von seiner Entstehung an auch fähig, sich durch eine artikulierte Sprache aktiv auszudrücken. Nach der Erschaffung Evas durch eine Art </a:t>
            </a:r>
            <a:r>
              <a:rPr lang="de-DE" sz="2800" dirty="0" err="1" smtClean="0"/>
              <a:t>Cloning</a:t>
            </a:r>
            <a:r>
              <a:rPr lang="de-DE" sz="2800" dirty="0" smtClean="0"/>
              <a:t> aus einer Rippe, artikulierte sich Adam in einem romantischen Sprachakt: </a:t>
            </a:r>
            <a:br>
              <a:rPr lang="de-DE" sz="2800" dirty="0" smtClean="0"/>
            </a:br>
            <a:r>
              <a:rPr lang="de-DE" sz="2800" dirty="0" smtClean="0">
                <a:solidFill>
                  <a:srgbClr val="FFFF00"/>
                </a:solidFill>
              </a:rPr>
              <a:t>„Da sagte der Mensch: </a:t>
            </a:r>
            <a:br>
              <a:rPr lang="de-DE" sz="2800" dirty="0" smtClean="0">
                <a:solidFill>
                  <a:srgbClr val="FFFF00"/>
                </a:solidFill>
              </a:rPr>
            </a:br>
            <a:r>
              <a:rPr lang="de-DE" sz="2800" dirty="0" smtClean="0">
                <a:solidFill>
                  <a:srgbClr val="FFFF00"/>
                </a:solidFill>
              </a:rPr>
              <a:t>Diese endlich ist Gebein von meinem Gebein </a:t>
            </a:r>
            <a:br>
              <a:rPr lang="de-DE" sz="2800" dirty="0" smtClean="0">
                <a:solidFill>
                  <a:srgbClr val="FFFF00"/>
                </a:solidFill>
              </a:rPr>
            </a:br>
            <a:r>
              <a:rPr lang="de-DE" sz="2800" dirty="0" smtClean="0">
                <a:solidFill>
                  <a:srgbClr val="FFFF00"/>
                </a:solidFill>
              </a:rPr>
              <a:t>und Fleisch von meinem Fleisch; </a:t>
            </a:r>
            <a:br>
              <a:rPr lang="de-DE" sz="2800" dirty="0" smtClean="0">
                <a:solidFill>
                  <a:srgbClr val="FFFF00"/>
                </a:solidFill>
              </a:rPr>
            </a:br>
            <a:r>
              <a:rPr lang="de-DE" sz="2800" dirty="0" smtClean="0">
                <a:solidFill>
                  <a:srgbClr val="FFFF00"/>
                </a:solidFill>
              </a:rPr>
              <a:t>diese soll </a:t>
            </a:r>
            <a:r>
              <a:rPr lang="de-DE" sz="2800" dirty="0" err="1" smtClean="0">
                <a:solidFill>
                  <a:srgbClr val="FFFF00"/>
                </a:solidFill>
              </a:rPr>
              <a:t>Männin</a:t>
            </a:r>
            <a:r>
              <a:rPr lang="de-DE" sz="2800" dirty="0" smtClean="0">
                <a:solidFill>
                  <a:srgbClr val="FFFF00"/>
                </a:solidFill>
              </a:rPr>
              <a:t> </a:t>
            </a:r>
            <a:r>
              <a:rPr lang="de-DE" sz="2800" dirty="0" err="1" smtClean="0">
                <a:solidFill>
                  <a:srgbClr val="FFFF00"/>
                </a:solidFill>
              </a:rPr>
              <a:t>heissen</a:t>
            </a:r>
            <a:r>
              <a:rPr lang="de-DE" sz="2800" dirty="0" smtClean="0">
                <a:solidFill>
                  <a:srgbClr val="FFFF00"/>
                </a:solidFill>
              </a:rPr>
              <a:t>, </a:t>
            </a:r>
            <a:br>
              <a:rPr lang="de-DE" sz="2800" dirty="0" smtClean="0">
                <a:solidFill>
                  <a:srgbClr val="FFFF00"/>
                </a:solidFill>
              </a:rPr>
            </a:br>
            <a:r>
              <a:rPr lang="de-DE" sz="2800" dirty="0" smtClean="0">
                <a:solidFill>
                  <a:srgbClr val="FFFF00"/>
                </a:solidFill>
              </a:rPr>
              <a:t>denn vom Mann ist sie genommen.“ </a:t>
            </a:r>
          </a:p>
        </p:txBody>
      </p:sp>
      <p:pic>
        <p:nvPicPr>
          <p:cNvPr id="35844"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86019" name="Rectangle 3"/>
          <p:cNvSpPr>
            <a:spLocks noGrp="1" noChangeArrowheads="1"/>
          </p:cNvSpPr>
          <p:nvPr>
            <p:ph type="body" idx="1"/>
          </p:nvPr>
        </p:nvSpPr>
        <p:spPr>
          <a:xfrm>
            <a:off x="539750" y="1844675"/>
            <a:ext cx="8424863" cy="4824413"/>
          </a:xfrm>
        </p:spPr>
        <p:txBody>
          <a:bodyPr/>
          <a:lstStyle/>
          <a:p>
            <a:pPr algn="ctr" eaLnBrk="1" hangingPunct="1">
              <a:lnSpc>
                <a:spcPct val="90000"/>
              </a:lnSpc>
              <a:defRPr/>
            </a:pPr>
            <a:r>
              <a:rPr lang="de-DE" sz="2500" dirty="0" smtClean="0">
                <a:solidFill>
                  <a:srgbClr val="FF0000"/>
                </a:solidFill>
              </a:rPr>
              <a:t>Fähigkeit zur Neubildung von Wörtern</a:t>
            </a:r>
          </a:p>
          <a:p>
            <a:pPr algn="ctr" eaLnBrk="1" hangingPunct="1">
              <a:lnSpc>
                <a:spcPct val="90000"/>
              </a:lnSpc>
              <a:buFont typeface="Wingdings" panose="05000000000000000000" pitchFamily="2" charset="2"/>
              <a:buChar char="§"/>
              <a:defRPr/>
            </a:pPr>
            <a:r>
              <a:rPr lang="de-DE" sz="2500" dirty="0" smtClean="0"/>
              <a:t>Aus Genesis 2,19 bis 20 geht ebenso hervor, dass Adam vom Tag seiner Erschaffung an in der Lage war, neue Wörter zu erfinden und somit sein Vokabular durch so genannte </a:t>
            </a:r>
            <a:r>
              <a:rPr lang="de-DE" sz="2500" i="1" dirty="0" smtClean="0"/>
              <a:t>Neologismen </a:t>
            </a:r>
            <a:r>
              <a:rPr lang="de-DE" sz="2500" dirty="0" smtClean="0"/>
              <a:t>zu erweitern und zu bereichern:</a:t>
            </a:r>
            <a:br>
              <a:rPr lang="de-DE" sz="2500" dirty="0" smtClean="0"/>
            </a:br>
            <a:r>
              <a:rPr lang="de-DE" sz="2500" dirty="0" smtClean="0"/>
              <a:t>  </a:t>
            </a:r>
          </a:p>
          <a:p>
            <a:pPr marL="0" indent="0" algn="ctr" eaLnBrk="1" hangingPunct="1">
              <a:lnSpc>
                <a:spcPct val="90000"/>
              </a:lnSpc>
              <a:buFontTx/>
              <a:buNone/>
              <a:defRPr/>
            </a:pPr>
            <a:r>
              <a:rPr lang="de-DE" sz="2500" baseline="30000" dirty="0" smtClean="0"/>
              <a:t>19</a:t>
            </a:r>
            <a:r>
              <a:rPr lang="de-DE" sz="2500" dirty="0" smtClean="0">
                <a:solidFill>
                  <a:srgbClr val="FFFF00"/>
                </a:solidFill>
              </a:rPr>
              <a:t> Der HERR, Gott, hatte ja aus dem Erdboden alle Tiere des Feldes und alle Vögel des Himmels gebildet, und so brachte er sie nun zu dem Menschen, um zu sehen, wie er sie nennen würde. Und wie irgend der Mensch ein lebendes Wesen nennen würde, so sollte sein Name sein. </a:t>
            </a:r>
            <a:r>
              <a:rPr lang="de-DE" sz="2500" baseline="30000" dirty="0" smtClean="0"/>
              <a:t>20</a:t>
            </a:r>
            <a:r>
              <a:rPr lang="de-DE" sz="2500" dirty="0" smtClean="0">
                <a:solidFill>
                  <a:srgbClr val="FFFF00"/>
                </a:solidFill>
              </a:rPr>
              <a:t> Und der Mensch gab Namen allem Vieh und den Vögeln des Himmels und allen Tieren des Feldes.</a:t>
            </a:r>
          </a:p>
        </p:txBody>
      </p:sp>
      <p:pic>
        <p:nvPicPr>
          <p:cNvPr id="36868"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de-DE" dirty="0" smtClean="0">
                <a:solidFill>
                  <a:srgbClr val="FF0000"/>
                </a:solidFill>
              </a:rPr>
              <a:t>Was sagt die Bibel?</a:t>
            </a:r>
          </a:p>
        </p:txBody>
      </p:sp>
      <p:sp>
        <p:nvSpPr>
          <p:cNvPr id="87043" name="Rectangle 3"/>
          <p:cNvSpPr>
            <a:spLocks noGrp="1" noChangeArrowheads="1"/>
          </p:cNvSpPr>
          <p:nvPr>
            <p:ph type="body" sz="half" idx="1"/>
          </p:nvPr>
        </p:nvSpPr>
        <p:spPr>
          <a:xfrm>
            <a:off x="250825" y="1905000"/>
            <a:ext cx="8497888" cy="4114800"/>
          </a:xfrm>
        </p:spPr>
        <p:txBody>
          <a:bodyPr/>
          <a:lstStyle/>
          <a:p>
            <a:pPr algn="ctr" eaLnBrk="1" hangingPunct="1">
              <a:lnSpc>
                <a:spcPct val="90000"/>
              </a:lnSpc>
              <a:defRPr/>
            </a:pPr>
            <a:r>
              <a:rPr lang="de-DE" sz="2500" dirty="0" smtClean="0">
                <a:solidFill>
                  <a:srgbClr val="FF0000"/>
                </a:solidFill>
              </a:rPr>
              <a:t>Fähigkeit zur Poesie (Kreativität in der Syntax)</a:t>
            </a:r>
          </a:p>
          <a:p>
            <a:pPr algn="ctr" eaLnBrk="1" hangingPunct="1">
              <a:lnSpc>
                <a:spcPct val="90000"/>
              </a:lnSpc>
              <a:buFont typeface="Wingdings" panose="05000000000000000000" pitchFamily="2" charset="2"/>
              <a:buChar char="§"/>
              <a:defRPr/>
            </a:pPr>
            <a:r>
              <a:rPr lang="de-DE" sz="2500" dirty="0" smtClean="0"/>
              <a:t>Genesis 2,23 zufolge konnte Adam bereits am Tag, an dem er ins Dasein gekommen war, mit seiner Sprache sogar poetisch umgehen. Er war beim ersten Anblick seiner Frau </a:t>
            </a:r>
            <a:r>
              <a:rPr lang="de-DE" sz="2500" dirty="0" err="1" smtClean="0"/>
              <a:t>dermassen</a:t>
            </a:r>
            <a:r>
              <a:rPr lang="de-DE" sz="2500" dirty="0" smtClean="0"/>
              <a:t> überwältigt, sodass er sich in romantischen Gefühlen wallend gar dichterisch  auszudrücken begann:</a:t>
            </a:r>
          </a:p>
          <a:p>
            <a:pPr eaLnBrk="1" hangingPunct="1">
              <a:lnSpc>
                <a:spcPct val="90000"/>
              </a:lnSpc>
              <a:buFontTx/>
              <a:buNone/>
              <a:defRPr/>
            </a:pPr>
            <a:r>
              <a:rPr lang="de-DE" sz="2000" dirty="0" smtClean="0"/>
              <a:t/>
            </a:r>
            <a:br>
              <a:rPr lang="de-DE" sz="2000" dirty="0" smtClean="0"/>
            </a:br>
            <a:endParaRPr lang="de-DE" sz="2000" dirty="0" smtClean="0"/>
          </a:p>
        </p:txBody>
      </p:sp>
      <p:sp>
        <p:nvSpPr>
          <p:cNvPr id="87045" name="Rectangle 5"/>
          <p:cNvSpPr>
            <a:spLocks noGrp="1" noChangeArrowheads="1"/>
          </p:cNvSpPr>
          <p:nvPr>
            <p:ph type="body" sz="half" idx="2"/>
          </p:nvPr>
        </p:nvSpPr>
        <p:spPr>
          <a:xfrm>
            <a:off x="2627313" y="4365625"/>
            <a:ext cx="5491162" cy="2492375"/>
          </a:xfrm>
        </p:spPr>
        <p:txBody>
          <a:bodyPr/>
          <a:lstStyle/>
          <a:p>
            <a:pPr algn="r" eaLnBrk="1" hangingPunct="1">
              <a:buFontTx/>
              <a:buNone/>
              <a:defRPr/>
            </a:pPr>
            <a:r>
              <a:rPr lang="he-IL" sz="3200" dirty="0" smtClean="0">
                <a:solidFill>
                  <a:srgbClr val="FFFF00"/>
                </a:solidFill>
                <a:latin typeface="Times New Roman"/>
                <a:cs typeface="Times New Roman"/>
              </a:rPr>
              <a:t>זאט הפעם עצם מעצמי</a:t>
            </a:r>
            <a:endParaRPr lang="de-DE" sz="3200" dirty="0" smtClean="0">
              <a:solidFill>
                <a:srgbClr val="FFFF00"/>
              </a:solidFill>
              <a:latin typeface="Times New Roman"/>
              <a:cs typeface="Times New Roman"/>
            </a:endParaRPr>
          </a:p>
          <a:p>
            <a:pPr algn="r" eaLnBrk="1" hangingPunct="1">
              <a:buFontTx/>
              <a:buNone/>
              <a:defRPr/>
            </a:pPr>
            <a:r>
              <a:rPr lang="he-IL" sz="3200" dirty="0" smtClean="0">
                <a:solidFill>
                  <a:srgbClr val="FFFF00"/>
                </a:solidFill>
                <a:latin typeface="Times New Roman"/>
                <a:cs typeface="Times New Roman"/>
              </a:rPr>
              <a:t> ובשר מבשרי </a:t>
            </a:r>
            <a:endParaRPr lang="de-DE" sz="3200" dirty="0" smtClean="0">
              <a:solidFill>
                <a:srgbClr val="FFFF00"/>
              </a:solidFill>
              <a:latin typeface="Times New Roman"/>
              <a:cs typeface="Times New Roman"/>
            </a:endParaRPr>
          </a:p>
          <a:p>
            <a:pPr algn="r" eaLnBrk="1" hangingPunct="1">
              <a:buFontTx/>
              <a:buNone/>
              <a:defRPr/>
            </a:pPr>
            <a:r>
              <a:rPr lang="he-IL" sz="3200" dirty="0" smtClean="0">
                <a:solidFill>
                  <a:srgbClr val="FFFF00"/>
                </a:solidFill>
                <a:latin typeface="Times New Roman"/>
                <a:cs typeface="Times New Roman"/>
              </a:rPr>
              <a:t>לזאט יקרא אשה</a:t>
            </a:r>
            <a:endParaRPr lang="de-DE" sz="3200" dirty="0" smtClean="0">
              <a:solidFill>
                <a:srgbClr val="FFFF00"/>
              </a:solidFill>
              <a:latin typeface="Times New Roman"/>
              <a:cs typeface="Times New Roman"/>
            </a:endParaRPr>
          </a:p>
          <a:p>
            <a:pPr algn="r" eaLnBrk="1" hangingPunct="1">
              <a:buFontTx/>
              <a:buNone/>
              <a:defRPr/>
            </a:pPr>
            <a:r>
              <a:rPr lang="he-IL" sz="3200" dirty="0" smtClean="0">
                <a:solidFill>
                  <a:srgbClr val="FFFF00"/>
                </a:solidFill>
                <a:latin typeface="Times New Roman"/>
                <a:cs typeface="Times New Roman"/>
              </a:rPr>
              <a:t>כי מאיש לקחה זאט</a:t>
            </a:r>
            <a:endParaRPr lang="de-DE" sz="3200" dirty="0" smtClean="0">
              <a:solidFill>
                <a:srgbClr val="FFFF00"/>
              </a:solidFill>
              <a:latin typeface="Bwhebb" pitchFamily="2" charset="0"/>
            </a:endParaRPr>
          </a:p>
        </p:txBody>
      </p:sp>
      <p:pic>
        <p:nvPicPr>
          <p:cNvPr id="37893"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1139" name="Rectangle 3"/>
          <p:cNvSpPr>
            <a:spLocks noGrp="1" noChangeArrowheads="1"/>
          </p:cNvSpPr>
          <p:nvPr>
            <p:ph type="body" sz="half" idx="1"/>
          </p:nvPr>
        </p:nvSpPr>
        <p:spPr>
          <a:xfrm>
            <a:off x="179388" y="4437063"/>
            <a:ext cx="8785225" cy="1582737"/>
          </a:xfrm>
        </p:spPr>
        <p:txBody>
          <a:bodyPr/>
          <a:lstStyle/>
          <a:p>
            <a:pPr algn="ctr" eaLnBrk="1" hangingPunct="1">
              <a:buFontTx/>
              <a:buNone/>
              <a:defRPr/>
            </a:pPr>
            <a:r>
              <a:rPr lang="de-DE" sz="2400" dirty="0" smtClean="0">
                <a:solidFill>
                  <a:srgbClr val="FFFF00"/>
                </a:solidFill>
              </a:rPr>
              <a:t>	</a:t>
            </a:r>
            <a:r>
              <a:rPr lang="de-DE" sz="2400" baseline="30000" dirty="0" smtClean="0"/>
              <a:t>1</a:t>
            </a:r>
            <a:r>
              <a:rPr lang="de-DE" sz="2400" dirty="0" smtClean="0">
                <a:solidFill>
                  <a:srgbClr val="FFFF00"/>
                </a:solidFill>
              </a:rPr>
              <a:t> Und die ganze Erde hatte die gleiche Sprache und die gleichen Wörter. </a:t>
            </a:r>
            <a:r>
              <a:rPr lang="de-DE" sz="2400" baseline="30000" dirty="0" smtClean="0"/>
              <a:t>2</a:t>
            </a:r>
            <a:r>
              <a:rPr lang="de-DE" sz="2400" dirty="0" smtClean="0">
                <a:solidFill>
                  <a:srgbClr val="FFFF00"/>
                </a:solidFill>
              </a:rPr>
              <a:t> Und es geschah, als sie nach Osten zogen, da fanden sie eine Ebene im Land </a:t>
            </a:r>
            <a:r>
              <a:rPr lang="de-DE" sz="2400" dirty="0" err="1" smtClean="0">
                <a:solidFill>
                  <a:srgbClr val="FFFF00"/>
                </a:solidFill>
              </a:rPr>
              <a:t>Sinear</a:t>
            </a:r>
            <a:r>
              <a:rPr lang="de-DE" sz="2400" dirty="0" smtClean="0">
                <a:solidFill>
                  <a:srgbClr val="FFFF00"/>
                </a:solidFill>
              </a:rPr>
              <a:t> und wohnten dort. </a:t>
            </a:r>
          </a:p>
        </p:txBody>
      </p:sp>
      <p:sp>
        <p:nvSpPr>
          <p:cNvPr id="91142" name="Rectangle 6"/>
          <p:cNvSpPr>
            <a:spLocks noGrp="1" noChangeArrowheads="1"/>
          </p:cNvSpPr>
          <p:nvPr>
            <p:ph type="body" sz="half" idx="2"/>
          </p:nvPr>
        </p:nvSpPr>
        <p:spPr>
          <a:xfrm>
            <a:off x="3708400" y="1905000"/>
            <a:ext cx="4978400" cy="2603500"/>
          </a:xfrm>
        </p:spPr>
        <p:txBody>
          <a:bodyPr/>
          <a:lstStyle/>
          <a:p>
            <a:pPr algn="ctr" eaLnBrk="1" hangingPunct="1">
              <a:lnSpc>
                <a:spcPct val="90000"/>
              </a:lnSpc>
              <a:defRPr/>
            </a:pPr>
            <a:r>
              <a:rPr lang="de-DE" sz="2400" dirty="0" smtClean="0"/>
              <a:t>Genesis 2 zufolge gab Gott dem Menschen anfänglich </a:t>
            </a:r>
            <a:r>
              <a:rPr lang="de-DE" sz="2400" i="1" dirty="0" smtClean="0"/>
              <a:t>eine</a:t>
            </a:r>
            <a:r>
              <a:rPr lang="de-DE" sz="2400" dirty="0" smtClean="0"/>
              <a:t> Sprache. Der Bericht, wie Gott der Menschheit weitere Sprachen vermittelte, findet sich in Genesis 11,1-9: </a:t>
            </a:r>
          </a:p>
          <a:p>
            <a:pPr eaLnBrk="1" hangingPunct="1">
              <a:lnSpc>
                <a:spcPct val="90000"/>
              </a:lnSpc>
              <a:buFontTx/>
              <a:buNone/>
              <a:defRPr/>
            </a:pPr>
            <a:endParaRPr lang="de-DE" sz="2400" dirty="0" smtClean="0"/>
          </a:p>
        </p:txBody>
      </p:sp>
      <p:pic>
        <p:nvPicPr>
          <p:cNvPr id="38917"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Ziggurat_of_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
        <p:nvSpPr>
          <p:cNvPr id="41992"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5235" name="Rectangle 3"/>
          <p:cNvSpPr>
            <a:spLocks noGrp="1" noChangeArrowheads="1"/>
          </p:cNvSpPr>
          <p:nvPr>
            <p:ph type="body" sz="half" idx="1"/>
          </p:nvPr>
        </p:nvSpPr>
        <p:spPr>
          <a:xfrm>
            <a:off x="179388" y="4437063"/>
            <a:ext cx="8785225" cy="1582737"/>
          </a:xfrm>
        </p:spPr>
        <p:txBody>
          <a:bodyPr/>
          <a:lstStyle/>
          <a:p>
            <a:pPr algn="ctr" eaLnBrk="1" hangingPunct="1">
              <a:lnSpc>
                <a:spcPct val="80000"/>
              </a:lnSpc>
              <a:buFontTx/>
              <a:buNone/>
              <a:defRPr/>
            </a:pPr>
            <a:r>
              <a:rPr lang="de-DE" sz="2400" dirty="0" smtClean="0"/>
              <a:t>	</a:t>
            </a:r>
            <a:r>
              <a:rPr lang="de-DE" sz="2400" baseline="30000" dirty="0" smtClean="0"/>
              <a:t>4</a:t>
            </a:r>
            <a:r>
              <a:rPr lang="de-DE" sz="2400" dirty="0" smtClean="0">
                <a:solidFill>
                  <a:srgbClr val="FFFF00"/>
                </a:solidFill>
              </a:rPr>
              <a:t> Sie sprachen: Auf, bauen wir uns eine Stadt und einen Turm, dessen Spitze an den Himmel reiche, und machen wir uns einen Namen, dass wir nicht zerstreut werden über die ganze Erde! </a:t>
            </a:r>
            <a:r>
              <a:rPr lang="de-DE" sz="2400" baseline="30000" dirty="0" smtClean="0"/>
              <a:t>5</a:t>
            </a:r>
            <a:r>
              <a:rPr lang="de-DE" sz="2400" dirty="0" smtClean="0">
                <a:solidFill>
                  <a:srgbClr val="FFFF00"/>
                </a:solidFill>
              </a:rPr>
              <a:t> Da fuhr der HERR herab, um die Stadt und den Turm zu besehen, welche die Menschensöhne bauten.  </a:t>
            </a:r>
          </a:p>
        </p:txBody>
      </p:sp>
      <p:sp>
        <p:nvSpPr>
          <p:cNvPr id="95236" name="Rectangle 4"/>
          <p:cNvSpPr>
            <a:spLocks noGrp="1" noChangeArrowheads="1"/>
          </p:cNvSpPr>
          <p:nvPr>
            <p:ph type="body" sz="half" idx="2"/>
          </p:nvPr>
        </p:nvSpPr>
        <p:spPr>
          <a:xfrm>
            <a:off x="3348038" y="1905000"/>
            <a:ext cx="5338762" cy="2603500"/>
          </a:xfrm>
        </p:spPr>
        <p:txBody>
          <a:bodyPr/>
          <a:lstStyle/>
          <a:p>
            <a:pPr algn="ctr" eaLnBrk="1" hangingPunct="1">
              <a:lnSpc>
                <a:spcPct val="80000"/>
              </a:lnSpc>
              <a:buFontTx/>
              <a:buNone/>
              <a:defRPr/>
            </a:pPr>
            <a:r>
              <a:rPr lang="de-DE" sz="2400" dirty="0" smtClean="0"/>
              <a:t>	</a:t>
            </a:r>
            <a:r>
              <a:rPr lang="de-DE" sz="2400" baseline="30000" dirty="0" smtClean="0"/>
              <a:t>3</a:t>
            </a:r>
            <a:r>
              <a:rPr lang="de-DE" sz="2400" dirty="0" smtClean="0">
                <a:solidFill>
                  <a:srgbClr val="FFFF00"/>
                </a:solidFill>
              </a:rPr>
              <a:t> Da sprachen sie einer zum andern: Auf, lasst uns Ziegel streichen und hart brennen! </a:t>
            </a:r>
          </a:p>
          <a:p>
            <a:pPr algn="ctr" eaLnBrk="1" hangingPunct="1">
              <a:lnSpc>
                <a:spcPct val="80000"/>
              </a:lnSpc>
              <a:buFontTx/>
              <a:buNone/>
              <a:defRPr/>
            </a:pPr>
            <a:r>
              <a:rPr lang="de-DE" sz="2400" dirty="0" smtClean="0">
                <a:solidFill>
                  <a:srgbClr val="FFFF00"/>
                </a:solidFill>
              </a:rPr>
              <a:t>	Der Ziegel diente ihnen als Stein, und der Asphalt diente ihnen als Mörtel.</a:t>
            </a:r>
            <a:r>
              <a:rPr lang="de-DE" sz="2400" dirty="0" smtClean="0"/>
              <a:t> </a:t>
            </a:r>
            <a:br>
              <a:rPr lang="de-DE" sz="2400" dirty="0" smtClean="0"/>
            </a:br>
            <a:endParaRPr lang="de-DE" sz="2400" dirty="0" smtClean="0"/>
          </a:p>
        </p:txBody>
      </p:sp>
      <p:pic>
        <p:nvPicPr>
          <p:cNvPr id="39942"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pic>
        <p:nvPicPr>
          <p:cNvPr id="9" name="Picture 5" descr="Ziggurat_of_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6259" name="Rectangle 3"/>
          <p:cNvSpPr>
            <a:spLocks noGrp="1" noChangeArrowheads="1"/>
          </p:cNvSpPr>
          <p:nvPr>
            <p:ph type="body" sz="half" idx="1"/>
          </p:nvPr>
        </p:nvSpPr>
        <p:spPr>
          <a:xfrm>
            <a:off x="179388" y="4437063"/>
            <a:ext cx="8785225" cy="1582737"/>
          </a:xfrm>
        </p:spPr>
        <p:txBody>
          <a:bodyPr/>
          <a:lstStyle/>
          <a:p>
            <a:pPr algn="ctr" eaLnBrk="1" hangingPunct="1">
              <a:buFontTx/>
              <a:buNone/>
              <a:defRPr/>
            </a:pPr>
            <a:r>
              <a:rPr lang="de-DE" sz="2000" dirty="0" smtClean="0"/>
              <a:t>	</a:t>
            </a:r>
            <a:r>
              <a:rPr lang="de-DE" sz="2400" baseline="30000" dirty="0" smtClean="0"/>
              <a:t>7</a:t>
            </a:r>
            <a:r>
              <a:rPr lang="de-DE" sz="2400" dirty="0" smtClean="0">
                <a:solidFill>
                  <a:srgbClr val="FFFF00"/>
                </a:solidFill>
              </a:rPr>
              <a:t> Auf, lasst uns herabfahren und dort ihre Sprache verwirren, dass sie einer des andern Sprache nicht verstehen! </a:t>
            </a:r>
          </a:p>
        </p:txBody>
      </p:sp>
      <p:sp>
        <p:nvSpPr>
          <p:cNvPr id="96260" name="Rectangle 4"/>
          <p:cNvSpPr>
            <a:spLocks noGrp="1" noChangeArrowheads="1"/>
          </p:cNvSpPr>
          <p:nvPr>
            <p:ph type="body" sz="half" idx="2"/>
          </p:nvPr>
        </p:nvSpPr>
        <p:spPr>
          <a:xfrm>
            <a:off x="3348038" y="1905000"/>
            <a:ext cx="5338762" cy="2603500"/>
          </a:xfrm>
        </p:spPr>
        <p:txBody>
          <a:bodyPr/>
          <a:lstStyle/>
          <a:p>
            <a:pPr algn="ctr" eaLnBrk="1" hangingPunct="1">
              <a:buFontTx/>
              <a:buNone/>
              <a:defRPr/>
            </a:pPr>
            <a:r>
              <a:rPr lang="de-DE" sz="2000" dirty="0" smtClean="0"/>
              <a:t>	</a:t>
            </a:r>
            <a:r>
              <a:rPr lang="de-DE" sz="2400" baseline="30000" dirty="0" smtClean="0"/>
              <a:t>6</a:t>
            </a:r>
            <a:r>
              <a:rPr lang="de-DE" sz="2400" dirty="0" smtClean="0">
                <a:solidFill>
                  <a:srgbClr val="FFFF00"/>
                </a:solidFill>
              </a:rPr>
              <a:t> Darauf sprach der HERR: Siehe sie sind </a:t>
            </a:r>
            <a:r>
              <a:rPr lang="de-DE" sz="2400" i="1" dirty="0" smtClean="0">
                <a:solidFill>
                  <a:srgbClr val="FFFF00"/>
                </a:solidFill>
              </a:rPr>
              <a:t>ein</a:t>
            </a:r>
            <a:r>
              <a:rPr lang="de-DE" sz="2400" dirty="0" smtClean="0">
                <a:solidFill>
                  <a:srgbClr val="FFFF00"/>
                </a:solidFill>
              </a:rPr>
              <a:t> Volk, und haben alle </a:t>
            </a:r>
            <a:r>
              <a:rPr lang="de-DE" sz="2400" i="1" dirty="0" smtClean="0">
                <a:solidFill>
                  <a:srgbClr val="FFFF00"/>
                </a:solidFill>
              </a:rPr>
              <a:t>eine</a:t>
            </a:r>
            <a:r>
              <a:rPr lang="de-DE" sz="2400" dirty="0" smtClean="0">
                <a:solidFill>
                  <a:srgbClr val="FFFF00"/>
                </a:solidFill>
              </a:rPr>
              <a:t> Sprache, und dies haben sie angefangen zu tun; und nun wird ihnen nichts verwehrt werden, was sie zu tun ersinnen. </a:t>
            </a:r>
          </a:p>
        </p:txBody>
      </p:sp>
      <p:pic>
        <p:nvPicPr>
          <p:cNvPr id="40966"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pic>
        <p:nvPicPr>
          <p:cNvPr id="8" name="Picture 5" descr="Ziggurat_of_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8307" name="Rectangle 3"/>
          <p:cNvSpPr>
            <a:spLocks noGrp="1" noChangeArrowheads="1"/>
          </p:cNvSpPr>
          <p:nvPr>
            <p:ph type="body" sz="half" idx="1"/>
          </p:nvPr>
        </p:nvSpPr>
        <p:spPr>
          <a:xfrm>
            <a:off x="107950" y="4652963"/>
            <a:ext cx="5832475" cy="1366837"/>
          </a:xfrm>
        </p:spPr>
        <p:txBody>
          <a:bodyPr/>
          <a:lstStyle/>
          <a:p>
            <a:pPr algn="ctr" eaLnBrk="1" hangingPunct="1">
              <a:lnSpc>
                <a:spcPct val="80000"/>
              </a:lnSpc>
              <a:defRPr/>
            </a:pPr>
            <a:r>
              <a:rPr lang="de-DE" sz="2400" dirty="0" smtClean="0"/>
              <a:t>Gott erschuf neue Sprachen und gab sie den verschiedenen Sippen ein.</a:t>
            </a:r>
          </a:p>
          <a:p>
            <a:pPr algn="ctr" eaLnBrk="1" hangingPunct="1">
              <a:lnSpc>
                <a:spcPct val="80000"/>
              </a:lnSpc>
              <a:defRPr/>
            </a:pPr>
            <a:r>
              <a:rPr lang="de-DE" sz="2400" dirty="0" smtClean="0"/>
              <a:t>Das alte Sprachsystem wurde gelöscht und durch neue ersetzt.</a:t>
            </a:r>
            <a:endParaRPr lang="de-DE" sz="2400" dirty="0" smtClean="0">
              <a:solidFill>
                <a:srgbClr val="FFFF00"/>
              </a:solidFill>
            </a:endParaRPr>
          </a:p>
        </p:txBody>
      </p:sp>
      <p:sp>
        <p:nvSpPr>
          <p:cNvPr id="98308" name="Rectangle 4"/>
          <p:cNvSpPr>
            <a:spLocks noGrp="1" noChangeArrowheads="1"/>
          </p:cNvSpPr>
          <p:nvPr>
            <p:ph type="body" sz="half" idx="2"/>
          </p:nvPr>
        </p:nvSpPr>
        <p:spPr>
          <a:xfrm>
            <a:off x="3529013" y="1905000"/>
            <a:ext cx="5326062" cy="2603500"/>
          </a:xfrm>
        </p:spPr>
        <p:txBody>
          <a:bodyPr/>
          <a:lstStyle/>
          <a:p>
            <a:pPr algn="ctr" eaLnBrk="1" hangingPunct="1">
              <a:lnSpc>
                <a:spcPct val="80000"/>
              </a:lnSpc>
              <a:buFontTx/>
              <a:buNone/>
              <a:defRPr/>
            </a:pPr>
            <a:r>
              <a:rPr lang="de-DE" sz="2400" dirty="0" smtClean="0"/>
              <a:t>	</a:t>
            </a:r>
            <a:r>
              <a:rPr lang="de-DE" sz="2400" baseline="30000" dirty="0" smtClean="0"/>
              <a:t>8</a:t>
            </a:r>
            <a:r>
              <a:rPr lang="de-DE" sz="2400" dirty="0" smtClean="0">
                <a:solidFill>
                  <a:srgbClr val="FFFF00"/>
                </a:solidFill>
              </a:rPr>
              <a:t> Da zerstreute sie der HERR von dort aus über die ganze Erde. So hörten sie auf, die Stadt zu bauen. </a:t>
            </a:r>
            <a:r>
              <a:rPr lang="de-DE" sz="2400" baseline="30000" dirty="0" smtClean="0"/>
              <a:t>9</a:t>
            </a:r>
            <a:r>
              <a:rPr lang="de-DE" sz="2400" dirty="0" smtClean="0">
                <a:solidFill>
                  <a:srgbClr val="FFFF00"/>
                </a:solidFill>
              </a:rPr>
              <a:t> Darum gab man ihr den Namen Babel, weil der HERR dort die Sprache der ganzen Erde verwirrt hatte. Und von dort zerstreute sie der HERR über die ganze Erde.</a:t>
            </a:r>
          </a:p>
        </p:txBody>
      </p:sp>
      <p:pic>
        <p:nvPicPr>
          <p:cNvPr id="419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950" y="4724400"/>
            <a:ext cx="3194050" cy="1657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feld 9"/>
          <p:cNvSpPr txBox="1">
            <a:spLocks noChangeArrowheads="1"/>
          </p:cNvSpPr>
          <p:nvPr/>
        </p:nvSpPr>
        <p:spPr bwMode="auto">
          <a:xfrm>
            <a:off x="8675688" y="6464300"/>
            <a:ext cx="357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pic>
        <p:nvPicPr>
          <p:cNvPr id="41992"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pic>
        <p:nvPicPr>
          <p:cNvPr id="10" name="Picture 5" descr="Ziggurat_of_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ver-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3883025" cy="53736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Grp="1" noChangeArrowheads="1"/>
          </p:cNvSpPr>
          <p:nvPr>
            <p:ph type="body" sz="half" idx="2"/>
          </p:nvPr>
        </p:nvSpPr>
        <p:spPr>
          <a:xfrm>
            <a:off x="4427538" y="765175"/>
            <a:ext cx="4537075" cy="4176713"/>
          </a:xfrm>
        </p:spPr>
        <p:txBody>
          <a:bodyPr/>
          <a:lstStyle/>
          <a:p>
            <a:pPr algn="ctr" eaLnBrk="1" hangingPunct="1">
              <a:defRPr/>
            </a:pPr>
            <a:r>
              <a:rPr lang="de-DE" sz="2600" dirty="0" smtClean="0"/>
              <a:t>Ergebnisse meiner wissenschaftlichen Forschungsarbeit für eine amerikanische Hochschule, (Whitefield </a:t>
            </a:r>
            <a:r>
              <a:rPr lang="de-DE" sz="2600" dirty="0" err="1" smtClean="0"/>
              <a:t>Theological</a:t>
            </a:r>
            <a:r>
              <a:rPr lang="de-DE" sz="2600" dirty="0" smtClean="0"/>
              <a:t> Seminary, </a:t>
            </a:r>
            <a:r>
              <a:rPr lang="de-DE" sz="2600" dirty="0" err="1" smtClean="0"/>
              <a:t>Lakeland</a:t>
            </a:r>
            <a:r>
              <a:rPr lang="de-DE" sz="2600" dirty="0" smtClean="0"/>
              <a:t>, Florida, USA) in den Fachgebieten Linguistik, Philologie und Theologie.</a:t>
            </a:r>
          </a:p>
        </p:txBody>
      </p:sp>
      <p:sp>
        <p:nvSpPr>
          <p:cNvPr id="8196" name="Text Box 7"/>
          <p:cNvSpPr txBox="1">
            <a:spLocks noChangeArrowheads="1"/>
          </p:cNvSpPr>
          <p:nvPr/>
        </p:nvSpPr>
        <p:spPr bwMode="auto">
          <a:xfrm>
            <a:off x="303213" y="63246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Das Buch zum Thema: Erscheint neu bei CLV 2016.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noChangeArrowheads="1"/>
          </p:cNvSpPr>
          <p:nvPr>
            <p:ph type="title"/>
          </p:nvPr>
        </p:nvSpPr>
        <p:spPr/>
        <p:txBody>
          <a:bodyPr/>
          <a:lstStyle/>
          <a:p>
            <a:pPr eaLnBrk="1" hangingPunct="1">
              <a:defRPr/>
            </a:pPr>
            <a:r>
              <a:rPr lang="de-DE" sz="4000" smtClean="0">
                <a:solidFill>
                  <a:schemeClr val="hlink"/>
                </a:solidFill>
              </a:rPr>
              <a:t>Woher kommen die ca. 6900 menschlichen Sprachen der Welt?</a:t>
            </a:r>
          </a:p>
        </p:txBody>
      </p:sp>
      <p:sp>
        <p:nvSpPr>
          <p:cNvPr id="50185" name="Rectangle 9"/>
          <p:cNvSpPr>
            <a:spLocks noGrp="1" noChangeArrowheads="1"/>
          </p:cNvSpPr>
          <p:nvPr>
            <p:ph type="body" sz="half" idx="2"/>
          </p:nvPr>
        </p:nvSpPr>
        <p:spPr>
          <a:xfrm>
            <a:off x="3492500" y="1905000"/>
            <a:ext cx="5194300" cy="4114800"/>
          </a:xfrm>
        </p:spPr>
        <p:txBody>
          <a:bodyPr/>
          <a:lstStyle/>
          <a:p>
            <a:pPr algn="ctr" eaLnBrk="1" hangingPunct="1">
              <a:defRPr/>
            </a:pPr>
            <a:r>
              <a:rPr lang="de-DE" dirty="0" smtClean="0"/>
              <a:t>Wer hat Recht?</a:t>
            </a:r>
          </a:p>
          <a:p>
            <a:pPr algn="ctr" eaLnBrk="1" hangingPunct="1">
              <a:defRPr/>
            </a:pPr>
            <a:r>
              <a:rPr lang="de-DE" dirty="0" smtClean="0"/>
              <a:t>Es gibt keine Zeitmaschinen, um in der Vergangenheit nachsehen zu können, wie die Sprachen entstanden.</a:t>
            </a:r>
          </a:p>
          <a:p>
            <a:pPr algn="ctr" eaLnBrk="1" hangingPunct="1">
              <a:defRPr/>
            </a:pPr>
            <a:r>
              <a:rPr lang="de-DE" dirty="0" smtClean="0"/>
              <a:t>Es gibt aber die wissenschaftliche Methode der Deduktion.</a:t>
            </a:r>
          </a:p>
        </p:txBody>
      </p:sp>
      <p:pic>
        <p:nvPicPr>
          <p:cNvPr id="43012" name="Picture 6" descr="File:Saturn SA7 la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2994025" cy="3689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feld 5"/>
          <p:cNvSpPr txBox="1">
            <a:spLocks noChangeArrowheads="1"/>
          </p:cNvSpPr>
          <p:nvPr/>
        </p:nvSpPr>
        <p:spPr bwMode="auto">
          <a:xfrm>
            <a:off x="2843213" y="5732463"/>
            <a:ext cx="5572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Durch Ableitung vorausgesagter Sachverhalt</a:t>
            </a: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47113"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7114"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7115"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smtClean="0">
                <a:solidFill>
                  <a:schemeClr val="hlink"/>
                </a:solidFill>
                <a:effectLst>
                  <a:outerShdw blurRad="38100" dist="38100" dir="2700000" algn="tl">
                    <a:srgbClr val="000000">
                      <a:alpha val="43137"/>
                    </a:srgbClr>
                  </a:outerShdw>
                </a:effectLst>
              </a:rPr>
              <a:t>Aussagen über die ältesten </a:t>
            </a:r>
          </a:p>
          <a:p>
            <a:pPr algn="ctr" eaLnBrk="1" hangingPunct="1">
              <a:spcBef>
                <a:spcPct val="0"/>
              </a:spcBef>
              <a:buClrTx/>
              <a:buSzTx/>
              <a:buFontTx/>
              <a:buNone/>
              <a:defRPr/>
            </a:pPr>
            <a:r>
              <a:rPr lang="de-DE" altLang="fr-FR" sz="2400" smtClean="0">
                <a:solidFill>
                  <a:schemeClr val="hlink"/>
                </a:solidFill>
                <a:effectLst>
                  <a:outerShdw blurRad="38100" dist="38100" dir="2700000" algn="tl">
                    <a:srgbClr val="000000">
                      <a:alpha val="43137"/>
                    </a:srgbClr>
                  </a:outerShdw>
                </a:effectLst>
              </a:rPr>
              <a:t>Sprachen der Welt</a:t>
            </a:r>
            <a:endParaRPr lang="de-DE" altLang="fr-FR" sz="2400" dirty="0">
              <a:solidFill>
                <a:schemeClr val="hlink"/>
              </a:solidFill>
              <a:effectLst>
                <a:outerShdw blurRad="38100" dist="38100" dir="2700000" algn="tl">
                  <a:srgbClr val="000000">
                    <a:alpha val="43137"/>
                  </a:srgbClr>
                </a:outerShdw>
              </a:effectLst>
            </a:endParaRP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48137"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8138"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8139"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solidFill>
                  <a:schemeClr val="hlink"/>
                </a:solidFill>
                <a:effectLst>
                  <a:outerShdw blurRad="38100" dist="38100" dir="2700000" algn="tl">
                    <a:srgbClr val="000000">
                      <a:alpha val="43137"/>
                    </a:srgbClr>
                  </a:outerShdw>
                </a:effectLst>
              </a:rPr>
              <a:t>Aussagen über die </a:t>
            </a:r>
            <a:br>
              <a:rPr lang="de-DE" altLang="fr-FR" sz="2400" dirty="0" smtClean="0">
                <a:solidFill>
                  <a:schemeClr val="hlink"/>
                </a:solidFill>
                <a:effectLst>
                  <a:outerShdw blurRad="38100" dist="38100" dir="2700000" algn="tl">
                    <a:srgbClr val="000000">
                      <a:alpha val="43137"/>
                    </a:srgbClr>
                  </a:outerShdw>
                </a:effectLst>
              </a:rPr>
            </a:br>
            <a:r>
              <a:rPr lang="de-DE" altLang="fr-FR" sz="2400" dirty="0" smtClean="0">
                <a:solidFill>
                  <a:schemeClr val="hlink"/>
                </a:solidFill>
                <a:effectLst>
                  <a:outerShdw blurRad="38100" dist="38100" dir="2700000" algn="tl">
                    <a:srgbClr val="000000">
                      <a:alpha val="43137"/>
                    </a:srgbClr>
                  </a:outerShdw>
                </a:effectLst>
              </a:rPr>
              <a:t>Sprachen der Eingeborenen</a:t>
            </a: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49161"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62"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63"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solidFill>
                  <a:schemeClr val="hlink"/>
                </a:solidFill>
                <a:effectLst>
                  <a:outerShdw blurRad="38100" dist="38100" dir="2700000" algn="tl">
                    <a:srgbClr val="000000">
                      <a:alpha val="43137"/>
                    </a:srgbClr>
                  </a:outerShdw>
                </a:effectLst>
              </a:rPr>
              <a:t>Aussagen über die </a:t>
            </a:r>
          </a:p>
          <a:p>
            <a:pPr algn="ctr" eaLnBrk="1" hangingPunct="1">
              <a:spcBef>
                <a:spcPct val="0"/>
              </a:spcBef>
              <a:buClrTx/>
              <a:buSzTx/>
              <a:buFontTx/>
              <a:buNone/>
              <a:defRPr/>
            </a:pPr>
            <a:r>
              <a:rPr lang="de-DE" altLang="fr-FR" sz="2400" dirty="0" smtClean="0">
                <a:solidFill>
                  <a:schemeClr val="hlink"/>
                </a:solidFill>
                <a:effectLst>
                  <a:outerShdw blurRad="38100" dist="38100" dir="2700000" algn="tl">
                    <a:srgbClr val="000000">
                      <a:alpha val="43137"/>
                    </a:srgbClr>
                  </a:outerShdw>
                </a:effectLst>
              </a:rPr>
              <a:t>Sprachgeschichte</a:t>
            </a: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50185"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0186"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0187"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de-DE" smtClean="0">
                <a:solidFill>
                  <a:schemeClr val="hlink"/>
                </a:solidFill>
              </a:rPr>
              <a:t>Aus der Sicht der Evolution:</a:t>
            </a:r>
          </a:p>
        </p:txBody>
      </p:sp>
      <p:sp>
        <p:nvSpPr>
          <p:cNvPr id="100355" name="Rectangle 3"/>
          <p:cNvSpPr>
            <a:spLocks noGrp="1" noChangeArrowheads="1"/>
          </p:cNvSpPr>
          <p:nvPr>
            <p:ph type="body" idx="1"/>
          </p:nvPr>
        </p:nvSpPr>
        <p:spPr>
          <a:xfrm>
            <a:off x="0" y="1628775"/>
            <a:ext cx="8675688" cy="4391025"/>
          </a:xfrm>
        </p:spPr>
        <p:txBody>
          <a:bodyPr/>
          <a:lstStyle/>
          <a:p>
            <a:pPr marL="609600" indent="-609600" algn="ctr" eaLnBrk="1" hangingPunct="1">
              <a:lnSpc>
                <a:spcPct val="80000"/>
              </a:lnSpc>
              <a:buFont typeface="+mj-lt"/>
              <a:buAutoNum type="arabicPeriod"/>
              <a:defRPr/>
            </a:pPr>
            <a:r>
              <a:rPr lang="de-DE" sz="2400" dirty="0" smtClean="0"/>
              <a:t>Aus der Sicht der Evolutionslehre müsste </a:t>
            </a:r>
            <a:br>
              <a:rPr lang="de-DE" sz="2400" dirty="0" smtClean="0"/>
            </a:br>
            <a:r>
              <a:rPr lang="de-DE" sz="2400" dirty="0" smtClean="0"/>
              <a:t>man logischerweise erwarten, dass </a:t>
            </a:r>
            <a:r>
              <a:rPr lang="de-DE" sz="2400" dirty="0" smtClean="0">
                <a:solidFill>
                  <a:srgbClr val="66FF33"/>
                </a:solidFill>
              </a:rPr>
              <a:t>die ältesten Sprachen</a:t>
            </a:r>
            <a:r>
              <a:rPr lang="de-DE" sz="2400" dirty="0" smtClean="0"/>
              <a:t> der Welt im Vergleich zu den modernen Sprachen der hoch zivilisierten Staaten abendländischer Kultur bedeutend </a:t>
            </a:r>
            <a:r>
              <a:rPr lang="de-DE" sz="2400" i="1" dirty="0" smtClean="0">
                <a:solidFill>
                  <a:srgbClr val="66FF33"/>
                </a:solidFill>
              </a:rPr>
              <a:t>primitiver</a:t>
            </a:r>
            <a:r>
              <a:rPr lang="de-DE" sz="2400" dirty="0" smtClean="0">
                <a:solidFill>
                  <a:srgbClr val="66FF33"/>
                </a:solidFill>
              </a:rPr>
              <a:t> </a:t>
            </a:r>
            <a:r>
              <a:rPr lang="de-DE" sz="2400" dirty="0" smtClean="0"/>
              <a:t>waren, und zwar auf </a:t>
            </a:r>
            <a:r>
              <a:rPr lang="de-DE" sz="2400" i="1" dirty="0" smtClean="0"/>
              <a:t>allen</a:t>
            </a:r>
            <a:r>
              <a:rPr lang="de-DE" sz="2400" dirty="0" smtClean="0"/>
              <a:t> Ebenen des Sprachsystems. </a:t>
            </a:r>
          </a:p>
          <a:p>
            <a:pPr marL="609600" indent="-609600" algn="ctr" eaLnBrk="1" hangingPunct="1">
              <a:lnSpc>
                <a:spcPct val="80000"/>
              </a:lnSpc>
              <a:buFont typeface="+mj-lt"/>
              <a:buAutoNum type="arabicPeriod"/>
              <a:defRPr/>
            </a:pPr>
            <a:r>
              <a:rPr lang="de-DE" sz="2400" dirty="0" smtClean="0"/>
              <a:t>Der Standpunkt des Darwinismus legt nahe, dass die </a:t>
            </a:r>
            <a:r>
              <a:rPr lang="de-DE" sz="2400" dirty="0" smtClean="0">
                <a:solidFill>
                  <a:srgbClr val="66FF33"/>
                </a:solidFill>
              </a:rPr>
              <a:t>Sprachen der Stämme </a:t>
            </a:r>
            <a:r>
              <a:rPr lang="de-DE" sz="2400" dirty="0" smtClean="0"/>
              <a:t>und Volksgruppen auf tieferer Zivilisationsstufe im Vergleich mit den Sprachen der modernen Hochkulturen (bedeutend) </a:t>
            </a:r>
            <a:r>
              <a:rPr lang="de-DE" sz="2400" i="1" dirty="0" smtClean="0">
                <a:solidFill>
                  <a:srgbClr val="66FF33"/>
                </a:solidFill>
              </a:rPr>
              <a:t>primitiver </a:t>
            </a:r>
            <a:r>
              <a:rPr lang="de-DE" sz="2400" dirty="0" smtClean="0"/>
              <a:t>sein müssen. </a:t>
            </a:r>
          </a:p>
          <a:p>
            <a:pPr marL="609600" indent="-609600" algn="ctr" eaLnBrk="1" hangingPunct="1">
              <a:lnSpc>
                <a:spcPct val="80000"/>
              </a:lnSpc>
              <a:buFont typeface="+mj-lt"/>
              <a:buAutoNum type="arabicPeriod"/>
              <a:defRPr/>
            </a:pPr>
            <a:r>
              <a:rPr lang="de-DE" sz="2400" dirty="0" smtClean="0"/>
              <a:t>Folgerichtig muss im Lauf der </a:t>
            </a:r>
            <a:r>
              <a:rPr lang="de-DE" sz="2400" dirty="0" smtClean="0">
                <a:solidFill>
                  <a:srgbClr val="66FF33"/>
                </a:solidFill>
              </a:rPr>
              <a:t>Geschichte einer bestimmten Sprache</a:t>
            </a:r>
            <a:r>
              <a:rPr lang="de-DE" sz="2400" dirty="0" smtClean="0"/>
              <a:t> eine (stete) </a:t>
            </a:r>
            <a:r>
              <a:rPr lang="de-DE" sz="2400" dirty="0" smtClean="0">
                <a:solidFill>
                  <a:srgbClr val="66FF33"/>
                </a:solidFill>
              </a:rPr>
              <a:t>Höherentwicklung</a:t>
            </a:r>
            <a:r>
              <a:rPr lang="de-DE" sz="2400" dirty="0" smtClean="0"/>
              <a:t> auf </a:t>
            </a:r>
            <a:r>
              <a:rPr lang="de-DE" sz="2400" i="1" dirty="0" smtClean="0"/>
              <a:t>allen</a:t>
            </a:r>
            <a:r>
              <a:rPr lang="de-DE" sz="2400" dirty="0" smtClean="0"/>
              <a:t> Ebenen des Sprachsystems festgestellt werden können. </a:t>
            </a:r>
          </a:p>
        </p:txBody>
      </p:sp>
      <p:pic>
        <p:nvPicPr>
          <p:cNvPr id="48132"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538" y="0"/>
            <a:ext cx="1541462" cy="19446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feld 7"/>
          <p:cNvSpPr txBox="1">
            <a:spLocks noChangeArrowheads="1"/>
          </p:cNvSpPr>
          <p:nvPr/>
        </p:nvSpPr>
        <p:spPr bwMode="auto">
          <a:xfrm>
            <a:off x="7281863" y="0"/>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FB</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de-DE" smtClean="0">
                <a:solidFill>
                  <a:schemeClr val="hlink"/>
                </a:solidFill>
              </a:rPr>
              <a:t>Aus der Sicht der Bibel</a:t>
            </a:r>
          </a:p>
        </p:txBody>
      </p:sp>
      <p:sp>
        <p:nvSpPr>
          <p:cNvPr id="101379" name="Rectangle 3"/>
          <p:cNvSpPr>
            <a:spLocks noGrp="1" noChangeArrowheads="1"/>
          </p:cNvSpPr>
          <p:nvPr>
            <p:ph type="body" idx="1"/>
          </p:nvPr>
        </p:nvSpPr>
        <p:spPr>
          <a:xfrm>
            <a:off x="179388" y="1628775"/>
            <a:ext cx="8964612" cy="5040313"/>
          </a:xfrm>
        </p:spPr>
        <p:txBody>
          <a:bodyPr/>
          <a:lstStyle/>
          <a:p>
            <a:pPr marL="609600" indent="-609600" algn="ctr" eaLnBrk="1" hangingPunct="1">
              <a:lnSpc>
                <a:spcPct val="80000"/>
              </a:lnSpc>
              <a:buFont typeface="+mj-lt"/>
              <a:buAutoNum type="arabicPeriod"/>
              <a:defRPr/>
            </a:pPr>
            <a:r>
              <a:rPr lang="de-DE" sz="2100" dirty="0" smtClean="0"/>
              <a:t>Die </a:t>
            </a:r>
            <a:r>
              <a:rPr lang="de-DE" sz="2100" dirty="0" smtClean="0">
                <a:solidFill>
                  <a:srgbClr val="66FF33"/>
                </a:solidFill>
              </a:rPr>
              <a:t>ältesten Sprachen </a:t>
            </a:r>
            <a:r>
              <a:rPr lang="de-DE" sz="2100" dirty="0" smtClean="0"/>
              <a:t>der Welt müssen strukturell </a:t>
            </a:r>
            <a:r>
              <a:rPr lang="de-DE" sz="2100" i="1" dirty="0" smtClean="0">
                <a:solidFill>
                  <a:srgbClr val="66FF33"/>
                </a:solidFill>
              </a:rPr>
              <a:t>besonders hoch stehend und komplex</a:t>
            </a:r>
            <a:r>
              <a:rPr lang="de-DE" sz="2100" dirty="0" smtClean="0">
                <a:solidFill>
                  <a:srgbClr val="66FF33"/>
                </a:solidFill>
              </a:rPr>
              <a:t> </a:t>
            </a:r>
            <a:r>
              <a:rPr lang="de-DE" sz="2100" dirty="0" smtClean="0"/>
              <a:t>sein, da sie ja als Schöpfungswerk aus der Hand Gottes hervorgegangen sind und dem Zeitpunkt der Erschaffung am nächsten stehen. Was aus der Hand Gottes hervorgeht, muss, wie z.B. der Bericht in Genesis 1 bezeugt, stets sehr gut sein.</a:t>
            </a:r>
          </a:p>
          <a:p>
            <a:pPr marL="609600" indent="-609600" algn="ctr" eaLnBrk="1" hangingPunct="1">
              <a:lnSpc>
                <a:spcPct val="80000"/>
              </a:lnSpc>
              <a:buFont typeface="+mj-lt"/>
              <a:buAutoNum type="arabicPeriod"/>
              <a:defRPr/>
            </a:pPr>
            <a:r>
              <a:rPr lang="de-DE" sz="2100" dirty="0" smtClean="0"/>
              <a:t>Die Sprachen von </a:t>
            </a:r>
            <a:r>
              <a:rPr lang="de-DE" sz="2100" dirty="0" smtClean="0">
                <a:solidFill>
                  <a:srgbClr val="66FF33"/>
                </a:solidFill>
              </a:rPr>
              <a:t>Eingeborenen-Völkern</a:t>
            </a:r>
            <a:r>
              <a:rPr lang="de-DE" sz="2100" dirty="0" smtClean="0"/>
              <a:t> müssen </a:t>
            </a:r>
            <a:r>
              <a:rPr lang="de-DE" sz="2100" dirty="0" smtClean="0">
                <a:solidFill>
                  <a:srgbClr val="66FF33"/>
                </a:solidFill>
              </a:rPr>
              <a:t>nicht </a:t>
            </a:r>
            <a:r>
              <a:rPr lang="de-DE" sz="2100" i="1" dirty="0" smtClean="0">
                <a:solidFill>
                  <a:srgbClr val="66FF33"/>
                </a:solidFill>
              </a:rPr>
              <a:t>primitiv </a:t>
            </a:r>
            <a:r>
              <a:rPr lang="de-DE" sz="2100" dirty="0" smtClean="0"/>
              <a:t>sein. Ihre Sprachen sind genauso aus der Schöpferhand Gottes hervorgegangen wie die Sprachen der hoch zivilisierten Nationen.</a:t>
            </a:r>
          </a:p>
          <a:p>
            <a:pPr marL="609600" indent="-609600" algn="ctr" eaLnBrk="1" hangingPunct="1">
              <a:lnSpc>
                <a:spcPct val="80000"/>
              </a:lnSpc>
              <a:buFont typeface="+mj-lt"/>
              <a:buAutoNum type="arabicPeriod"/>
              <a:defRPr/>
            </a:pPr>
            <a:r>
              <a:rPr lang="de-DE" sz="2100" dirty="0" smtClean="0"/>
              <a:t>Es ist damit zu rechnen, dass </a:t>
            </a:r>
            <a:r>
              <a:rPr lang="de-DE" sz="2100" dirty="0" smtClean="0">
                <a:solidFill>
                  <a:srgbClr val="66FF33"/>
                </a:solidFill>
              </a:rPr>
              <a:t>eine Sprache im Laufe ihrer Geschichte</a:t>
            </a:r>
            <a:r>
              <a:rPr lang="de-DE" sz="2100" dirty="0" smtClean="0"/>
              <a:t> insbesondere in den Bereichen, die sich dem kreativen Zugriff des Menschen entziehen (</a:t>
            </a:r>
            <a:r>
              <a:rPr lang="de-DE" sz="2100" i="1" dirty="0" smtClean="0"/>
              <a:t>Formenlehre</a:t>
            </a:r>
            <a:r>
              <a:rPr lang="de-DE" sz="2100" dirty="0" smtClean="0"/>
              <a:t>), </a:t>
            </a:r>
            <a:r>
              <a:rPr lang="de-DE" sz="2100" i="1" dirty="0" smtClean="0">
                <a:solidFill>
                  <a:srgbClr val="66FF33"/>
                </a:solidFill>
              </a:rPr>
              <a:t>Zerfallserscheinungen</a:t>
            </a:r>
            <a:r>
              <a:rPr lang="de-DE" sz="2100" dirty="0" smtClean="0">
                <a:solidFill>
                  <a:srgbClr val="66FF33"/>
                </a:solidFill>
              </a:rPr>
              <a:t> </a:t>
            </a:r>
            <a:r>
              <a:rPr lang="de-DE" sz="2100" dirty="0" smtClean="0"/>
              <a:t>unterliegt, weil die Schöpfung </a:t>
            </a:r>
            <a:r>
              <a:rPr lang="de-DE" sz="2100" dirty="0" err="1" smtClean="0"/>
              <a:t>gemäss</a:t>
            </a:r>
            <a:r>
              <a:rPr lang="de-DE" sz="2100" dirty="0" smtClean="0"/>
              <a:t> Römer 8,20 durch den Sündenfall der Vergänglichkeit anheim gestellt worden ist. In den Bereichen wie </a:t>
            </a:r>
            <a:r>
              <a:rPr lang="de-DE" sz="2100" i="1" dirty="0" smtClean="0"/>
              <a:t>Lexik,</a:t>
            </a:r>
            <a:r>
              <a:rPr lang="de-DE" sz="2100" dirty="0" smtClean="0"/>
              <a:t> </a:t>
            </a:r>
            <a:r>
              <a:rPr lang="de-DE" sz="2100" i="1" dirty="0" smtClean="0"/>
              <a:t>Syntax</a:t>
            </a:r>
            <a:r>
              <a:rPr lang="de-DE" sz="2100" dirty="0" smtClean="0"/>
              <a:t> und </a:t>
            </a:r>
            <a:r>
              <a:rPr lang="de-DE" sz="2100" i="1" dirty="0" smtClean="0"/>
              <a:t>Semantik</a:t>
            </a:r>
            <a:r>
              <a:rPr lang="de-DE" sz="2100" dirty="0" smtClean="0"/>
              <a:t> ist </a:t>
            </a:r>
            <a:r>
              <a:rPr lang="de-DE" sz="2100" i="1" dirty="0" smtClean="0"/>
              <a:t>auch</a:t>
            </a:r>
            <a:r>
              <a:rPr lang="de-DE" sz="2100" dirty="0" smtClean="0"/>
              <a:t> mit </a:t>
            </a:r>
            <a:r>
              <a:rPr lang="de-DE" sz="2100" i="1" dirty="0" smtClean="0"/>
              <a:t>Aufwärtsentwicklungen</a:t>
            </a:r>
            <a:r>
              <a:rPr lang="de-DE" sz="2100" dirty="0" smtClean="0"/>
              <a:t>  zu rechnen, da der Mensch in diesen Sphären kreativ veranlagt ist, und auf diese Weise dort dem </a:t>
            </a:r>
            <a:r>
              <a:rPr lang="de-DE" sz="2100" dirty="0" err="1" smtClean="0"/>
              <a:t>Zerfallgesetz</a:t>
            </a:r>
            <a:r>
              <a:rPr lang="de-DE" sz="2100" dirty="0" smtClean="0"/>
              <a:t> entgegenwirken kann.</a:t>
            </a:r>
          </a:p>
        </p:txBody>
      </p:sp>
      <p:pic>
        <p:nvPicPr>
          <p:cNvPr id="49156"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feld 7"/>
          <p:cNvSpPr txBox="1">
            <a:spLocks noChangeArrowheads="1"/>
          </p:cNvSpPr>
          <p:nvPr/>
        </p:nvSpPr>
        <p:spPr bwMode="auto">
          <a:xfrm>
            <a:off x="6732588" y="0"/>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de-DE" dirty="0" smtClean="0">
                <a:solidFill>
                  <a:srgbClr val="66FF33"/>
                </a:solidFill>
              </a:rPr>
              <a:t>Die ältesten Sprachen</a:t>
            </a:r>
          </a:p>
        </p:txBody>
      </p:sp>
      <p:sp>
        <p:nvSpPr>
          <p:cNvPr id="107530" name="Rectangle 10"/>
          <p:cNvSpPr>
            <a:spLocks noGrp="1" noChangeArrowheads="1"/>
          </p:cNvSpPr>
          <p:nvPr>
            <p:ph type="body" sz="half" idx="1"/>
          </p:nvPr>
        </p:nvSpPr>
        <p:spPr>
          <a:xfrm>
            <a:off x="3563938" y="4941888"/>
            <a:ext cx="4316412" cy="1439862"/>
          </a:xfrm>
        </p:spPr>
        <p:txBody>
          <a:bodyPr/>
          <a:lstStyle/>
          <a:p>
            <a:pPr eaLnBrk="1" hangingPunct="1">
              <a:defRPr/>
            </a:pPr>
            <a:r>
              <a:rPr lang="de-DE" dirty="0" smtClean="0"/>
              <a:t>8 Kasus, Sing., Pl., Dual</a:t>
            </a:r>
          </a:p>
          <a:p>
            <a:pPr eaLnBrk="1" hangingPunct="1">
              <a:defRPr/>
            </a:pPr>
            <a:r>
              <a:rPr lang="de-DE" dirty="0" smtClean="0"/>
              <a:t>Ca. 600 Verbalformen</a:t>
            </a:r>
          </a:p>
          <a:p>
            <a:pPr eaLnBrk="1" hangingPunct="1">
              <a:buFontTx/>
              <a:buNone/>
              <a:defRPr/>
            </a:pPr>
            <a:endParaRPr lang="de-DE" dirty="0" smtClean="0"/>
          </a:p>
        </p:txBody>
      </p:sp>
      <p:sp>
        <p:nvSpPr>
          <p:cNvPr id="107527" name="Rectangle 7"/>
          <p:cNvSpPr>
            <a:spLocks noGrp="1" noChangeArrowheads="1"/>
          </p:cNvSpPr>
          <p:nvPr>
            <p:ph type="body" sz="half" idx="2"/>
          </p:nvPr>
        </p:nvSpPr>
        <p:spPr>
          <a:xfrm>
            <a:off x="3132138" y="2060575"/>
            <a:ext cx="5832475" cy="3959225"/>
          </a:xfrm>
        </p:spPr>
        <p:txBody>
          <a:bodyPr/>
          <a:lstStyle/>
          <a:p>
            <a:pPr algn="ctr" eaLnBrk="1" hangingPunct="1">
              <a:defRPr/>
            </a:pPr>
            <a:r>
              <a:rPr lang="de-DE" dirty="0" smtClean="0"/>
              <a:t>Die älteste bekannte indoeuropäische Sprache: </a:t>
            </a:r>
            <a:r>
              <a:rPr lang="de-DE" dirty="0" smtClean="0">
                <a:solidFill>
                  <a:srgbClr val="FFC000"/>
                </a:solidFill>
              </a:rPr>
              <a:t>Vedisches Sanskrit</a:t>
            </a:r>
            <a:r>
              <a:rPr lang="de-DE" dirty="0" smtClean="0"/>
              <a:t>, 1500 v. Chr.</a:t>
            </a:r>
          </a:p>
          <a:p>
            <a:pPr algn="ctr" eaLnBrk="1" hangingPunct="1">
              <a:defRPr/>
            </a:pPr>
            <a:r>
              <a:rPr lang="de-DE" dirty="0" smtClean="0"/>
              <a:t>Die komplexeste indoeuropäische Sprache!</a:t>
            </a:r>
          </a:p>
        </p:txBody>
      </p:sp>
      <p:pic>
        <p:nvPicPr>
          <p:cNvPr id="50181" name="Picture 8" descr="File:Indian-Subcontin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05038"/>
            <a:ext cx="2736850" cy="31956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feld 7"/>
          <p:cNvSpPr txBox="1">
            <a:spLocks noChangeArrowheads="1"/>
          </p:cNvSpPr>
          <p:nvPr/>
        </p:nvSpPr>
        <p:spPr bwMode="auto">
          <a:xfrm>
            <a:off x="250825" y="5445125"/>
            <a:ext cx="24495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Onef9day CC-BY-SA 3.0 unported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12643" name="Rectangle 3"/>
          <p:cNvSpPr>
            <a:spLocks noGrp="1" noChangeArrowheads="1"/>
          </p:cNvSpPr>
          <p:nvPr>
            <p:ph type="body" sz="half" idx="1"/>
          </p:nvPr>
        </p:nvSpPr>
        <p:spPr>
          <a:xfrm>
            <a:off x="5003800" y="1989138"/>
            <a:ext cx="3744913" cy="4114800"/>
          </a:xfrm>
        </p:spPr>
        <p:txBody>
          <a:bodyPr/>
          <a:lstStyle/>
          <a:p>
            <a:pPr algn="ctr" eaLnBrk="1" hangingPunct="1">
              <a:defRPr/>
            </a:pPr>
            <a:r>
              <a:rPr lang="de-DE" sz="2800" dirty="0" smtClean="0"/>
              <a:t>Die älteste Sprache Europas: </a:t>
            </a:r>
            <a:r>
              <a:rPr lang="de-DE" sz="2800" dirty="0" smtClean="0">
                <a:solidFill>
                  <a:srgbClr val="FFC000"/>
                </a:solidFill>
              </a:rPr>
              <a:t>Griechisch</a:t>
            </a:r>
            <a:r>
              <a:rPr lang="de-DE" sz="2800" dirty="0" smtClean="0"/>
              <a:t> (ca. 1400 v. Chr.)</a:t>
            </a:r>
          </a:p>
          <a:p>
            <a:pPr algn="ctr" eaLnBrk="1" hangingPunct="1">
              <a:defRPr/>
            </a:pPr>
            <a:r>
              <a:rPr lang="de-DE" sz="2800" dirty="0" smtClean="0"/>
              <a:t>Die komplexeste Sprache Europas!</a:t>
            </a:r>
          </a:p>
          <a:p>
            <a:pPr algn="ctr" eaLnBrk="1" hangingPunct="1">
              <a:defRPr/>
            </a:pPr>
            <a:r>
              <a:rPr lang="de-DE" sz="2800" dirty="0" smtClean="0"/>
              <a:t>5 Kasus, ca. 450 Verbalformen</a:t>
            </a:r>
          </a:p>
          <a:p>
            <a:pPr eaLnBrk="1" hangingPunct="1">
              <a:defRPr/>
            </a:pPr>
            <a:endParaRPr lang="de-DE" sz="2800" dirty="0" smtClean="0"/>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89138"/>
            <a:ext cx="4176712" cy="36734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6"/>
          <p:cNvSpPr txBox="1">
            <a:spLocks noChangeArrowheads="1"/>
          </p:cNvSpPr>
          <p:nvPr/>
        </p:nvSpPr>
        <p:spPr bwMode="auto">
          <a:xfrm>
            <a:off x="250825" y="5662613"/>
            <a:ext cx="87010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fr-FR">
                <a:solidFill>
                  <a:srgbClr val="FFFF00"/>
                </a:solidFill>
              </a:rPr>
              <a:t>Johannes 1,1: </a:t>
            </a:r>
            <a:r>
              <a:rPr lang="el-GR" altLang="fr-FR">
                <a:solidFill>
                  <a:srgbClr val="FFFF00"/>
                </a:solidFill>
                <a:latin typeface="Times New Roman" panose="02020603050405020304" pitchFamily="18" charset="0"/>
                <a:cs typeface="Times New Roman" panose="02020603050405020304" pitchFamily="18" charset="0"/>
              </a:rPr>
              <a:t>Εν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αρχη</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ην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ο</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λογοϛ</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και</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ο</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λογοϛ</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ην</a:t>
            </a:r>
            <a:r>
              <a:rPr lang="de-DE" altLang="fr-FR">
                <a:solidFill>
                  <a:srgbClr val="FFFF00"/>
                </a:solidFill>
                <a:latin typeface="Times New Roman" panose="02020603050405020304" pitchFamily="18" charset="0"/>
                <a:cs typeface="Times New Roman" panose="02020603050405020304" pitchFamily="18" charset="0"/>
              </a:rPr>
              <a:t> </a:t>
            </a:r>
          </a:p>
          <a:p>
            <a:pPr eaLnBrk="1" hangingPunct="1">
              <a:spcBef>
                <a:spcPct val="0"/>
              </a:spcBef>
              <a:buClrTx/>
              <a:buSzTx/>
              <a:buFontTx/>
              <a:buNone/>
            </a:pPr>
            <a:r>
              <a:rPr lang="el-GR" altLang="fr-FR">
                <a:solidFill>
                  <a:srgbClr val="FFFF00"/>
                </a:solidFill>
                <a:latin typeface="Times New Roman" panose="02020603050405020304" pitchFamily="18" charset="0"/>
                <a:cs typeface="Times New Roman" panose="02020603050405020304" pitchFamily="18" charset="0"/>
              </a:rPr>
              <a:t>προς</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τον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θεον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και</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θεος</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ην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ολογος</a:t>
            </a:r>
            <a:endParaRPr lang="de-DE" altLang="fr-FR" b="1">
              <a:solidFill>
                <a:srgbClr val="FFFF00"/>
              </a:solidFill>
              <a:latin typeface="Bwgrkl" pitchFamily="2" charset="0"/>
            </a:endParaRPr>
          </a:p>
        </p:txBody>
      </p:sp>
      <p:sp>
        <p:nvSpPr>
          <p:cNvPr id="54278" name="Textfeld 10"/>
          <p:cNvSpPr txBox="1">
            <a:spLocks noChangeArrowheads="1"/>
          </p:cNvSpPr>
          <p:nvPr/>
        </p:nvSpPr>
        <p:spPr bwMode="auto">
          <a:xfrm>
            <a:off x="611188" y="1989138"/>
            <a:ext cx="557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4691" name="Rectangle 3"/>
          <p:cNvSpPr>
            <a:spLocks noGrp="1" noChangeArrowheads="1"/>
          </p:cNvSpPr>
          <p:nvPr>
            <p:ph type="body" sz="half" idx="1"/>
          </p:nvPr>
        </p:nvSpPr>
        <p:spPr>
          <a:xfrm>
            <a:off x="2843213" y="1844675"/>
            <a:ext cx="6121400" cy="4618038"/>
          </a:xfrm>
        </p:spPr>
        <p:txBody>
          <a:bodyPr/>
          <a:lstStyle/>
          <a:p>
            <a:pPr marL="533400" indent="-533400" algn="ctr" eaLnBrk="1" hangingPunct="1">
              <a:lnSpc>
                <a:spcPct val="90000"/>
              </a:lnSpc>
              <a:defRPr/>
            </a:pPr>
            <a:r>
              <a:rPr lang="de-DE" sz="2400" dirty="0" smtClean="0"/>
              <a:t>Die älteste Sprache der Welt: </a:t>
            </a:r>
            <a:r>
              <a:rPr lang="de-DE" sz="2400" dirty="0" smtClean="0">
                <a:solidFill>
                  <a:srgbClr val="FFC000"/>
                </a:solidFill>
              </a:rPr>
              <a:t>Sumerisch</a:t>
            </a:r>
            <a:r>
              <a:rPr lang="de-DE" sz="2400" dirty="0" smtClean="0"/>
              <a:t>, 3100 v. Chr.</a:t>
            </a:r>
          </a:p>
          <a:p>
            <a:pPr marL="533400" indent="-533400" eaLnBrk="1" hangingPunct="1">
              <a:lnSpc>
                <a:spcPct val="90000"/>
              </a:lnSpc>
              <a:buFontTx/>
              <a:buNone/>
              <a:defRPr/>
            </a:pPr>
            <a:r>
              <a:rPr lang="de-DE" sz="2400" dirty="0" smtClean="0"/>
              <a:t>	Zum sumerischen Kasussystem:</a:t>
            </a:r>
          </a:p>
          <a:p>
            <a:pPr eaLnBrk="1" hangingPunct="1">
              <a:lnSpc>
                <a:spcPct val="90000"/>
              </a:lnSpc>
              <a:buFont typeface="Wingdings" panose="05000000000000000000" pitchFamily="2" charset="2"/>
              <a:buChar char="§"/>
              <a:defRPr/>
            </a:pPr>
            <a:r>
              <a:rPr lang="de-DE" sz="2400" dirty="0" smtClean="0"/>
              <a:t>Der </a:t>
            </a:r>
            <a:r>
              <a:rPr lang="de-DE" sz="2400" i="1" dirty="0" err="1" smtClean="0"/>
              <a:t>Nominativus</a:t>
            </a:r>
            <a:r>
              <a:rPr lang="de-DE" sz="2400" i="1" dirty="0" smtClean="0"/>
              <a:t> </a:t>
            </a:r>
            <a:r>
              <a:rPr lang="de-DE" sz="2400" i="1" dirty="0" err="1" smtClean="0"/>
              <a:t>absolutus</a:t>
            </a:r>
            <a:r>
              <a:rPr lang="de-DE" sz="2400" dirty="0" smtClean="0"/>
              <a:t> hat keine zusätzliche Endung (z.B. </a:t>
            </a:r>
            <a:r>
              <a:rPr lang="de-DE" sz="2400" i="1" dirty="0" smtClean="0"/>
              <a:t>kur</a:t>
            </a:r>
            <a:r>
              <a:rPr lang="de-DE" sz="2400" dirty="0" smtClean="0"/>
              <a:t> = „Berg“).</a:t>
            </a:r>
          </a:p>
          <a:p>
            <a:pPr eaLnBrk="1" hangingPunct="1">
              <a:lnSpc>
                <a:spcPct val="90000"/>
              </a:lnSpc>
              <a:buFont typeface="Wingdings" panose="05000000000000000000" pitchFamily="2" charset="2"/>
              <a:buChar char="§"/>
              <a:defRPr/>
            </a:pPr>
            <a:r>
              <a:rPr lang="de-DE" sz="2400" dirty="0" smtClean="0"/>
              <a:t>Den </a:t>
            </a:r>
            <a:r>
              <a:rPr lang="de-DE" sz="2400" i="1" dirty="0" err="1" smtClean="0"/>
              <a:t>Agentiv</a:t>
            </a:r>
            <a:r>
              <a:rPr lang="de-DE" sz="2400" dirty="0" smtClean="0"/>
              <a:t> erkennt man am Suffix --</a:t>
            </a:r>
            <a:r>
              <a:rPr lang="de-DE" sz="2400" i="1" dirty="0" smtClean="0"/>
              <a:t>e</a:t>
            </a:r>
            <a:r>
              <a:rPr lang="de-DE" sz="2400" dirty="0" smtClean="0"/>
              <a:t>. Subjekte von finiten transitiven Verben stehen im </a:t>
            </a:r>
            <a:r>
              <a:rPr lang="de-DE" sz="2400" dirty="0" err="1" smtClean="0"/>
              <a:t>Agentiv</a:t>
            </a:r>
            <a:r>
              <a:rPr lang="de-DE" sz="2400" dirty="0" smtClean="0"/>
              <a:t> </a:t>
            </a:r>
            <a:br>
              <a:rPr lang="de-DE" sz="2400" dirty="0" smtClean="0"/>
            </a:br>
            <a:r>
              <a:rPr lang="de-DE" sz="2400" dirty="0" smtClean="0"/>
              <a:t>(z.B. </a:t>
            </a:r>
            <a:r>
              <a:rPr lang="de-DE" sz="2400" i="1" dirty="0" err="1" smtClean="0"/>
              <a:t>lugal</a:t>
            </a:r>
            <a:r>
              <a:rPr lang="de-DE" sz="2400" i="1" dirty="0" err="1" smtClean="0">
                <a:solidFill>
                  <a:srgbClr val="FF0000"/>
                </a:solidFill>
              </a:rPr>
              <a:t>e</a:t>
            </a:r>
            <a:r>
              <a:rPr lang="de-DE" sz="2400" dirty="0" smtClean="0"/>
              <a:t> = „der König“).</a:t>
            </a:r>
          </a:p>
          <a:p>
            <a:pPr eaLnBrk="1" hangingPunct="1">
              <a:lnSpc>
                <a:spcPct val="90000"/>
              </a:lnSpc>
              <a:buFont typeface="Wingdings" panose="05000000000000000000" pitchFamily="2" charset="2"/>
              <a:buChar char="§"/>
              <a:defRPr/>
            </a:pPr>
            <a:r>
              <a:rPr lang="de-DE" sz="2400" dirty="0" smtClean="0"/>
              <a:t>Der </a:t>
            </a:r>
            <a:r>
              <a:rPr lang="de-DE" sz="2400" i="1" dirty="0" smtClean="0"/>
              <a:t>Genitiv</a:t>
            </a:r>
            <a:r>
              <a:rPr lang="de-DE" sz="2400" dirty="0" smtClean="0"/>
              <a:t> wird durch das Suffix </a:t>
            </a:r>
            <a:r>
              <a:rPr lang="de-DE" sz="2400" i="1" dirty="0" err="1" smtClean="0"/>
              <a:t>ak</a:t>
            </a:r>
            <a:r>
              <a:rPr lang="de-DE" sz="2400" dirty="0" smtClean="0"/>
              <a:t> bzw. </a:t>
            </a:r>
            <a:r>
              <a:rPr lang="de-DE" sz="2400" i="1" dirty="0" smtClean="0"/>
              <a:t>k</a:t>
            </a:r>
            <a:r>
              <a:rPr lang="de-DE" sz="2400" dirty="0" smtClean="0"/>
              <a:t> gebildet </a:t>
            </a:r>
            <a:br>
              <a:rPr lang="de-DE" sz="2400" dirty="0" smtClean="0"/>
            </a:br>
            <a:r>
              <a:rPr lang="de-DE" sz="2400" dirty="0" smtClean="0"/>
              <a:t>(z.B. </a:t>
            </a:r>
            <a:r>
              <a:rPr lang="de-DE" sz="2400" i="1" dirty="0" err="1" smtClean="0"/>
              <a:t>dumuan</a:t>
            </a:r>
            <a:r>
              <a:rPr lang="de-DE" sz="2400" i="1" dirty="0" err="1" smtClean="0">
                <a:solidFill>
                  <a:srgbClr val="FFFF00"/>
                </a:solidFill>
              </a:rPr>
              <a:t>ak</a:t>
            </a:r>
            <a:r>
              <a:rPr lang="de-DE" sz="2400" i="1" dirty="0" err="1" smtClean="0"/>
              <a:t>e</a:t>
            </a:r>
            <a:r>
              <a:rPr lang="de-DE" sz="2400" dirty="0" smtClean="0"/>
              <a:t> = „Kind von An“).</a:t>
            </a: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2484438" cy="4127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feld 6"/>
          <p:cNvSpPr txBox="1">
            <a:spLocks noChangeArrowheads="1"/>
          </p:cNvSpPr>
          <p:nvPr/>
        </p:nvSpPr>
        <p:spPr bwMode="auto">
          <a:xfrm>
            <a:off x="250825" y="60928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400"/>
              <a:t>FB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0246" name="Rectangle 6"/>
          <p:cNvSpPr>
            <a:spLocks noGrp="1" noChangeArrowheads="1"/>
          </p:cNvSpPr>
          <p:nvPr>
            <p:ph type="body" sz="half" idx="2"/>
          </p:nvPr>
        </p:nvSpPr>
        <p:spPr>
          <a:xfrm>
            <a:off x="4284663" y="1844675"/>
            <a:ext cx="4859337" cy="4692650"/>
          </a:xfrm>
        </p:spPr>
        <p:txBody>
          <a:bodyPr/>
          <a:lstStyle/>
          <a:p>
            <a:pPr algn="ctr" eaLnBrk="1" hangingPunct="1">
              <a:defRPr/>
            </a:pPr>
            <a:r>
              <a:rPr lang="de-DE" sz="2600" dirty="0" smtClean="0"/>
              <a:t>Weltweit gibt es über </a:t>
            </a:r>
            <a:r>
              <a:rPr lang="de-DE" sz="2600" dirty="0" smtClean="0">
                <a:solidFill>
                  <a:srgbClr val="FFFF00"/>
                </a:solidFill>
              </a:rPr>
              <a:t>6900</a:t>
            </a:r>
            <a:r>
              <a:rPr lang="de-DE" sz="2600" dirty="0" smtClean="0"/>
              <a:t> verschiedene Sprachen </a:t>
            </a:r>
          </a:p>
          <a:p>
            <a:pPr marL="0" indent="0" algn="ctr" eaLnBrk="1" hangingPunct="1">
              <a:buFontTx/>
              <a:buNone/>
              <a:defRPr/>
            </a:pPr>
            <a:r>
              <a:rPr lang="de-DE" sz="2600" dirty="0" smtClean="0"/>
              <a:t>(ohne Dialekte).</a:t>
            </a:r>
          </a:p>
          <a:p>
            <a:pPr algn="ctr" eaLnBrk="1" hangingPunct="1">
              <a:defRPr/>
            </a:pPr>
            <a:r>
              <a:rPr lang="de-DE" sz="2600" dirty="0" smtClean="0"/>
              <a:t>Gewisse Sprachen zeigen untereinander eindeutige Verwandtschaftsmerkmale. Sie gehören zu einem gemeinsamen </a:t>
            </a:r>
            <a:r>
              <a:rPr lang="de-DE" sz="2600" dirty="0" smtClean="0">
                <a:solidFill>
                  <a:srgbClr val="FFFF00"/>
                </a:solidFill>
              </a:rPr>
              <a:t>Sprachstamm</a:t>
            </a:r>
            <a:r>
              <a:rPr lang="de-DE" sz="2600" dirty="0" smtClean="0"/>
              <a:t>.</a:t>
            </a:r>
          </a:p>
        </p:txBody>
      </p:sp>
      <p:pic>
        <p:nvPicPr>
          <p:cNvPr id="7172" name="Picture 7"/>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9221"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6739" name="Rectangle 3"/>
          <p:cNvSpPr>
            <a:spLocks noGrp="1" noChangeArrowheads="1"/>
          </p:cNvSpPr>
          <p:nvPr>
            <p:ph type="body" sz="half" idx="1"/>
          </p:nvPr>
        </p:nvSpPr>
        <p:spPr>
          <a:xfrm>
            <a:off x="2925763" y="2052638"/>
            <a:ext cx="6192837" cy="4114800"/>
          </a:xfrm>
        </p:spPr>
        <p:txBody>
          <a:bodyPr/>
          <a:lstStyle/>
          <a:p>
            <a:pPr eaLnBrk="1" hangingPunct="1">
              <a:lnSpc>
                <a:spcPct val="80000"/>
              </a:lnSpc>
              <a:buFont typeface="Wingdings" panose="05000000000000000000" pitchFamily="2" charset="2"/>
              <a:buChar char="§"/>
              <a:defRPr/>
            </a:pPr>
            <a:r>
              <a:rPr lang="de-DE" sz="2400" dirty="0" smtClean="0"/>
              <a:t>Der </a:t>
            </a:r>
            <a:r>
              <a:rPr lang="de-DE" sz="2400" i="1" dirty="0" smtClean="0"/>
              <a:t>Dativ:</a:t>
            </a:r>
            <a:r>
              <a:rPr lang="de-DE" sz="2400" dirty="0" smtClean="0"/>
              <a:t> Dieser Kasus wird oft durch das Suffix </a:t>
            </a:r>
            <a:r>
              <a:rPr lang="de-DE" sz="2400" i="1" dirty="0" err="1" smtClean="0"/>
              <a:t>ra</a:t>
            </a:r>
            <a:r>
              <a:rPr lang="de-DE" sz="2400" dirty="0" smtClean="0"/>
              <a:t> bezeichnet </a:t>
            </a:r>
            <a:br>
              <a:rPr lang="de-DE" sz="2400" dirty="0" smtClean="0"/>
            </a:br>
            <a:r>
              <a:rPr lang="de-DE" sz="2400" dirty="0" smtClean="0"/>
              <a:t>(z.B. </a:t>
            </a:r>
            <a:r>
              <a:rPr lang="de-DE" sz="2400" i="1" dirty="0" err="1" smtClean="0"/>
              <a:t>en</a:t>
            </a:r>
            <a:r>
              <a:rPr lang="de-DE" sz="2400" i="1" dirty="0" err="1" smtClean="0">
                <a:solidFill>
                  <a:srgbClr val="FF0000"/>
                </a:solidFill>
              </a:rPr>
              <a:t>ra</a:t>
            </a:r>
            <a:r>
              <a:rPr lang="de-DE" sz="2400" dirty="0" smtClean="0"/>
              <a:t> = „dem Herrn“).</a:t>
            </a:r>
          </a:p>
          <a:p>
            <a:pPr eaLnBrk="1" hangingPunct="1">
              <a:lnSpc>
                <a:spcPct val="80000"/>
              </a:lnSpc>
              <a:buFont typeface="Wingdings" panose="05000000000000000000" pitchFamily="2" charset="2"/>
              <a:buChar char="§"/>
              <a:defRPr/>
            </a:pPr>
            <a:r>
              <a:rPr lang="de-DE" sz="2400" dirty="0" smtClean="0"/>
              <a:t>Der </a:t>
            </a:r>
            <a:r>
              <a:rPr lang="de-DE" sz="2400" i="1" dirty="0" smtClean="0"/>
              <a:t>Lokativ</a:t>
            </a:r>
            <a:r>
              <a:rPr lang="de-DE" sz="2400" dirty="0" smtClean="0"/>
              <a:t> ist am Suffix </a:t>
            </a:r>
            <a:r>
              <a:rPr lang="de-DE" sz="2400" i="1" dirty="0" smtClean="0"/>
              <a:t>a</a:t>
            </a:r>
            <a:r>
              <a:rPr lang="de-DE" sz="2400" dirty="0" smtClean="0"/>
              <a:t> erkenntlich (z.B. </a:t>
            </a:r>
            <a:r>
              <a:rPr lang="de-DE" sz="2400" i="1" dirty="0" err="1" smtClean="0"/>
              <a:t>e</a:t>
            </a:r>
            <a:r>
              <a:rPr lang="de-DE" sz="2400" i="1" dirty="0" err="1" smtClean="0">
                <a:solidFill>
                  <a:srgbClr val="FF0000"/>
                </a:solidFill>
              </a:rPr>
              <a:t>a</a:t>
            </a:r>
            <a:r>
              <a:rPr lang="de-DE" sz="2400" dirty="0" smtClean="0"/>
              <a:t> = „im Haus“).</a:t>
            </a:r>
          </a:p>
          <a:p>
            <a:pPr eaLnBrk="1" hangingPunct="1">
              <a:lnSpc>
                <a:spcPct val="80000"/>
              </a:lnSpc>
              <a:buFont typeface="Wingdings" panose="05000000000000000000" pitchFamily="2" charset="2"/>
              <a:buChar char="§"/>
              <a:defRPr/>
            </a:pPr>
            <a:r>
              <a:rPr lang="de-DE" sz="2400" dirty="0" smtClean="0"/>
              <a:t>Der </a:t>
            </a:r>
            <a:r>
              <a:rPr lang="de-DE" sz="2400" i="1" dirty="0" smtClean="0"/>
              <a:t>Lokativ-Terminativ der unmittelbaren Nähe:</a:t>
            </a:r>
            <a:r>
              <a:rPr lang="de-DE" sz="2400" dirty="0" smtClean="0"/>
              <a:t> Diese Fallform wird durch das Suffix </a:t>
            </a:r>
            <a:r>
              <a:rPr lang="de-DE" sz="2400" i="1" dirty="0" smtClean="0"/>
              <a:t>e</a:t>
            </a:r>
            <a:r>
              <a:rPr lang="de-DE" sz="2400" dirty="0" smtClean="0"/>
              <a:t> bezeichnet </a:t>
            </a:r>
            <a:br>
              <a:rPr lang="de-DE" sz="2400" dirty="0" smtClean="0"/>
            </a:br>
            <a:r>
              <a:rPr lang="de-DE" sz="2400" dirty="0" smtClean="0"/>
              <a:t>(z.B. </a:t>
            </a:r>
            <a:r>
              <a:rPr lang="de-DE" sz="2400" i="1" dirty="0" err="1" smtClean="0"/>
              <a:t>ka</a:t>
            </a:r>
            <a:r>
              <a:rPr lang="de-DE" sz="2400" i="1" dirty="0" err="1" smtClean="0">
                <a:solidFill>
                  <a:srgbClr val="FF0000"/>
                </a:solidFill>
              </a:rPr>
              <a:t>e</a:t>
            </a:r>
            <a:r>
              <a:rPr lang="de-DE" sz="2400" dirty="0" smtClean="0"/>
              <a:t> = „neben der Tür“).</a:t>
            </a:r>
          </a:p>
          <a:p>
            <a:pPr eaLnBrk="1" hangingPunct="1">
              <a:lnSpc>
                <a:spcPct val="80000"/>
              </a:lnSpc>
              <a:buFont typeface="Wingdings" panose="05000000000000000000" pitchFamily="2" charset="2"/>
              <a:buChar char="§"/>
              <a:defRPr/>
            </a:pPr>
            <a:r>
              <a:rPr lang="de-DE" sz="2400" dirty="0" smtClean="0"/>
              <a:t>Der </a:t>
            </a:r>
            <a:r>
              <a:rPr lang="de-DE" sz="2400" i="1" dirty="0" smtClean="0"/>
              <a:t>Terminativ:</a:t>
            </a:r>
            <a:r>
              <a:rPr lang="de-DE" sz="2400" dirty="0" smtClean="0"/>
              <a:t> Durch </a:t>
            </a:r>
            <a:r>
              <a:rPr lang="de-DE" sz="2400" i="1" dirty="0" err="1" smtClean="0"/>
              <a:t>sche</a:t>
            </a:r>
            <a:r>
              <a:rPr lang="de-DE" sz="2400" dirty="0" smtClean="0"/>
              <a:t>, </a:t>
            </a:r>
            <a:r>
              <a:rPr lang="de-DE" sz="2400" i="1" dirty="0" err="1" smtClean="0"/>
              <a:t>esche</a:t>
            </a:r>
            <a:r>
              <a:rPr lang="de-DE" sz="2400" dirty="0" smtClean="0"/>
              <a:t> oder </a:t>
            </a:r>
            <a:r>
              <a:rPr lang="de-DE" sz="2400" i="1" dirty="0" err="1" smtClean="0"/>
              <a:t>esch</a:t>
            </a:r>
            <a:r>
              <a:rPr lang="de-DE" sz="2400" dirty="0" smtClean="0"/>
              <a:t> wird eine Richtung ausgedrückt </a:t>
            </a:r>
            <a:br>
              <a:rPr lang="de-DE" sz="2400" dirty="0" smtClean="0"/>
            </a:br>
            <a:r>
              <a:rPr lang="de-DE" sz="2400" dirty="0" smtClean="0"/>
              <a:t>(z.B. </a:t>
            </a:r>
            <a:r>
              <a:rPr lang="de-DE" sz="2400" i="1" dirty="0" err="1" smtClean="0"/>
              <a:t>an</a:t>
            </a:r>
            <a:r>
              <a:rPr lang="de-DE" sz="2400" i="1" dirty="0" err="1" smtClean="0">
                <a:solidFill>
                  <a:srgbClr val="FF0000"/>
                </a:solidFill>
              </a:rPr>
              <a:t>sche</a:t>
            </a:r>
            <a:r>
              <a:rPr lang="de-DE" sz="2400" dirty="0" smtClean="0"/>
              <a:t> = „zum Himmel“).</a:t>
            </a: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2484438" cy="4127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feld 6"/>
          <p:cNvSpPr txBox="1">
            <a:spLocks noChangeArrowheads="1"/>
          </p:cNvSpPr>
          <p:nvPr/>
        </p:nvSpPr>
        <p:spPr bwMode="auto">
          <a:xfrm>
            <a:off x="250825" y="60928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400"/>
              <a:t>FB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7763" name="Rectangle 3"/>
          <p:cNvSpPr>
            <a:spLocks noGrp="1" noChangeArrowheads="1"/>
          </p:cNvSpPr>
          <p:nvPr>
            <p:ph type="body" sz="half" idx="1"/>
          </p:nvPr>
        </p:nvSpPr>
        <p:spPr>
          <a:xfrm>
            <a:off x="2997200" y="2105025"/>
            <a:ext cx="6126163" cy="4419600"/>
          </a:xfrm>
        </p:spPr>
        <p:txBody>
          <a:bodyPr/>
          <a:lstStyle/>
          <a:p>
            <a:pPr eaLnBrk="1" hangingPunct="1">
              <a:lnSpc>
                <a:spcPct val="80000"/>
              </a:lnSpc>
              <a:buFont typeface="Wingdings" panose="05000000000000000000" pitchFamily="2" charset="2"/>
              <a:buChar char="§"/>
              <a:defRPr/>
            </a:pPr>
            <a:r>
              <a:rPr lang="de-DE" sz="2400" dirty="0" smtClean="0"/>
              <a:t>Der </a:t>
            </a:r>
            <a:r>
              <a:rPr lang="de-DE" sz="2400" i="1" dirty="0" smtClean="0"/>
              <a:t>Komitativ:</a:t>
            </a:r>
            <a:r>
              <a:rPr lang="de-DE" sz="2400" dirty="0" smtClean="0"/>
              <a:t> Das Suffix dieses Falls lautet </a:t>
            </a:r>
            <a:r>
              <a:rPr lang="de-DE" sz="2400" i="1" dirty="0" smtClean="0"/>
              <a:t>de</a:t>
            </a:r>
            <a:r>
              <a:rPr lang="de-DE" sz="2400" dirty="0" smtClean="0"/>
              <a:t> bzw. </a:t>
            </a:r>
            <a:r>
              <a:rPr lang="de-DE" sz="2400" i="1" dirty="0" smtClean="0"/>
              <a:t>da</a:t>
            </a:r>
            <a:r>
              <a:rPr lang="de-DE" sz="2400" dirty="0" smtClean="0"/>
              <a:t> </a:t>
            </a:r>
            <a:br>
              <a:rPr lang="de-DE" sz="2400" dirty="0" smtClean="0"/>
            </a:br>
            <a:r>
              <a:rPr lang="de-DE" sz="2400" dirty="0" smtClean="0"/>
              <a:t>(z.B. </a:t>
            </a:r>
            <a:r>
              <a:rPr lang="de-DE" sz="2400" i="1" dirty="0" err="1" smtClean="0"/>
              <a:t>lagascha</a:t>
            </a:r>
            <a:r>
              <a:rPr lang="de-DE" sz="2400" i="1" dirty="0" err="1" smtClean="0">
                <a:solidFill>
                  <a:srgbClr val="FF0000"/>
                </a:solidFill>
              </a:rPr>
              <a:t>da</a:t>
            </a:r>
            <a:r>
              <a:rPr lang="de-DE" sz="2400" dirty="0" smtClean="0"/>
              <a:t> = „mit </a:t>
            </a:r>
            <a:r>
              <a:rPr lang="de-DE" sz="2400" dirty="0" err="1" smtClean="0"/>
              <a:t>Lagasch</a:t>
            </a:r>
            <a:r>
              <a:rPr lang="de-DE" sz="2400" dirty="0" smtClean="0"/>
              <a:t>“).</a:t>
            </a:r>
          </a:p>
          <a:p>
            <a:pPr eaLnBrk="1" hangingPunct="1">
              <a:lnSpc>
                <a:spcPct val="80000"/>
              </a:lnSpc>
              <a:buFont typeface="Wingdings" panose="05000000000000000000" pitchFamily="2" charset="2"/>
              <a:buChar char="§"/>
              <a:defRPr/>
            </a:pPr>
            <a:r>
              <a:rPr lang="de-DE" sz="2400" dirty="0" smtClean="0"/>
              <a:t>Der </a:t>
            </a:r>
            <a:r>
              <a:rPr lang="de-DE" sz="2400" i="1" dirty="0" smtClean="0"/>
              <a:t>Ablativ-Instrumental:</a:t>
            </a:r>
            <a:r>
              <a:rPr lang="de-DE" sz="2400" dirty="0" smtClean="0"/>
              <a:t> Dieser Fall wird durch Anhängen der Postposition  </a:t>
            </a:r>
            <a:r>
              <a:rPr lang="de-DE" sz="2400" i="1" dirty="0" err="1" smtClean="0"/>
              <a:t>ta</a:t>
            </a:r>
            <a:r>
              <a:rPr lang="de-DE" sz="2400" dirty="0" smtClean="0"/>
              <a:t> gebildet </a:t>
            </a:r>
            <a:br>
              <a:rPr lang="de-DE" sz="2400" dirty="0" smtClean="0"/>
            </a:br>
            <a:r>
              <a:rPr lang="de-DE" sz="2400" dirty="0" smtClean="0"/>
              <a:t>(z.B. </a:t>
            </a:r>
            <a:r>
              <a:rPr lang="de-DE" sz="2400" i="1" dirty="0" err="1" smtClean="0"/>
              <a:t>kur</a:t>
            </a:r>
            <a:r>
              <a:rPr lang="de-DE" sz="2400" i="1" dirty="0" err="1" smtClean="0">
                <a:solidFill>
                  <a:srgbClr val="FF0000"/>
                </a:solidFill>
              </a:rPr>
              <a:t>ta</a:t>
            </a:r>
            <a:r>
              <a:rPr lang="de-DE" sz="2400" dirty="0" smtClean="0"/>
              <a:t> = „vom Bergland“). </a:t>
            </a:r>
          </a:p>
          <a:p>
            <a:pPr eaLnBrk="1" hangingPunct="1">
              <a:lnSpc>
                <a:spcPct val="80000"/>
              </a:lnSpc>
              <a:buFont typeface="Wingdings" panose="05000000000000000000" pitchFamily="2" charset="2"/>
              <a:buChar char="§"/>
              <a:defRPr/>
            </a:pPr>
            <a:r>
              <a:rPr lang="de-DE" sz="2400" dirty="0" smtClean="0"/>
              <a:t>Der </a:t>
            </a:r>
            <a:r>
              <a:rPr lang="de-DE" sz="2400" i="1" dirty="0" err="1" smtClean="0"/>
              <a:t>Äqativ</a:t>
            </a:r>
            <a:r>
              <a:rPr lang="de-DE" sz="2400" i="1" dirty="0" smtClean="0"/>
              <a:t>:</a:t>
            </a:r>
            <a:r>
              <a:rPr lang="de-DE" sz="2400" dirty="0" smtClean="0"/>
              <a:t> Dieser Kasus wird in der älteren Sprachstufe durch </a:t>
            </a:r>
            <a:r>
              <a:rPr lang="de-DE" sz="2400" i="1" dirty="0" err="1" smtClean="0"/>
              <a:t>gim</a:t>
            </a:r>
            <a:r>
              <a:rPr lang="de-DE" sz="2400" dirty="0" smtClean="0"/>
              <a:t> ausgedrückt </a:t>
            </a:r>
            <a:br>
              <a:rPr lang="de-DE" sz="2400" dirty="0" smtClean="0"/>
            </a:br>
            <a:r>
              <a:rPr lang="de-DE" sz="2400" dirty="0" smtClean="0"/>
              <a:t>(z.B. </a:t>
            </a:r>
            <a:r>
              <a:rPr lang="de-DE" sz="2400" i="1" dirty="0" err="1" smtClean="0"/>
              <a:t>a</a:t>
            </a:r>
            <a:r>
              <a:rPr lang="de-DE" sz="2400" i="1" dirty="0" err="1" smtClean="0">
                <a:solidFill>
                  <a:srgbClr val="FF0000"/>
                </a:solidFill>
              </a:rPr>
              <a:t>gim</a:t>
            </a:r>
            <a:r>
              <a:rPr lang="de-DE" sz="2400" dirty="0" smtClean="0"/>
              <a:t> = „wie Wasser“.</a:t>
            </a:r>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2484438" cy="4127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feld 6"/>
          <p:cNvSpPr txBox="1">
            <a:spLocks noChangeArrowheads="1"/>
          </p:cNvSpPr>
          <p:nvPr/>
        </p:nvSpPr>
        <p:spPr bwMode="auto">
          <a:xfrm>
            <a:off x="250825" y="60928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400"/>
              <a:t>FB</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8787" name="Rectangle 3"/>
          <p:cNvSpPr>
            <a:spLocks noGrp="1" noChangeArrowheads="1"/>
          </p:cNvSpPr>
          <p:nvPr>
            <p:ph type="body" sz="half" idx="1"/>
          </p:nvPr>
        </p:nvSpPr>
        <p:spPr>
          <a:xfrm>
            <a:off x="7938" y="1973263"/>
            <a:ext cx="8856662" cy="4679950"/>
          </a:xfrm>
        </p:spPr>
        <p:txBody>
          <a:bodyPr/>
          <a:lstStyle/>
          <a:p>
            <a:pPr marL="533400" indent="-533400" eaLnBrk="1" hangingPunct="1">
              <a:lnSpc>
                <a:spcPct val="80000"/>
              </a:lnSpc>
              <a:buFontTx/>
              <a:buNone/>
              <a:defRPr/>
            </a:pPr>
            <a:r>
              <a:rPr lang="de-DE" sz="2400" dirty="0" smtClean="0"/>
              <a:t>	</a:t>
            </a:r>
            <a:r>
              <a:rPr lang="de-DE" sz="2200" dirty="0" smtClean="0"/>
              <a:t>Das sumerische Verbalsystem besitzt eine überaus komplexe und extrem komplizierte Struktur: </a:t>
            </a:r>
          </a:p>
          <a:p>
            <a:pPr marL="533400" indent="-533400" eaLnBrk="1" hangingPunct="1">
              <a:lnSpc>
                <a:spcPct val="80000"/>
              </a:lnSpc>
              <a:defRPr/>
            </a:pPr>
            <a:r>
              <a:rPr lang="de-DE" sz="2200" dirty="0" smtClean="0"/>
              <a:t>Es steht eine überwältigend </a:t>
            </a:r>
            <a:r>
              <a:rPr lang="de-DE" sz="2200" dirty="0" err="1" smtClean="0"/>
              <a:t>grosse</a:t>
            </a:r>
            <a:r>
              <a:rPr lang="de-DE" sz="2200" dirty="0" smtClean="0"/>
              <a:t> Zahl von Präfixen, Infixen und Suffixen zur Verfügung. Mit Hilfe dieser sprachlichen Elemente können Verbalinhalte auf </a:t>
            </a:r>
            <a:r>
              <a:rPr lang="de-DE" sz="2200" dirty="0" err="1" smtClean="0"/>
              <a:t>äusserst</a:t>
            </a:r>
            <a:r>
              <a:rPr lang="de-DE" sz="2200" dirty="0" smtClean="0"/>
              <a:t> präzise Art und Weise zum Ausdruck gebracht werden. So gibt es z.B. Morpheme, durch die Person, Zahl, Tempus (Präsens-Futur, Präteritum und </a:t>
            </a:r>
            <a:r>
              <a:rPr lang="de-DE" sz="2200" dirty="0" err="1" smtClean="0"/>
              <a:t>Permansiv</a:t>
            </a:r>
            <a:r>
              <a:rPr lang="de-DE" sz="2200" dirty="0" smtClean="0"/>
              <a:t>), Modus (Indikativ, Optativ, Prohibitiv, </a:t>
            </a:r>
            <a:r>
              <a:rPr lang="de-DE" sz="2200" dirty="0" err="1" smtClean="0"/>
              <a:t>Prekativ</a:t>
            </a:r>
            <a:r>
              <a:rPr lang="de-DE" sz="2200" dirty="0" smtClean="0"/>
              <a:t>, Kohortativ, Prospektiv, Imperativ) und Diathese (aktiv, passiv, reflexiv) bezeichnet werden. Ferner können auch Aspekte (</a:t>
            </a:r>
            <a:r>
              <a:rPr lang="de-DE" sz="2200" dirty="0" err="1" smtClean="0"/>
              <a:t>Punktual</a:t>
            </a:r>
            <a:r>
              <a:rPr lang="de-DE" sz="2200" dirty="0" smtClean="0"/>
              <a:t>, Durativ) ausgedrückt werden. Es gibt auch Möglichkeiten, Intensität, Richtung, Relation und Objektsbeziehung der Handlung durch gebundene Morpheme zu verdeutlichen. Die Reihenfolge der Kettenbildung geschieht nach streng festgelegten grammatikalischen Regeln. Es können Tausende von verschiedenen Verbalformen gebildet werden.</a:t>
            </a: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0"/>
            <a:ext cx="1187450" cy="19732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feld 6"/>
          <p:cNvSpPr txBox="1">
            <a:spLocks noChangeArrowheads="1"/>
          </p:cNvSpPr>
          <p:nvPr/>
        </p:nvSpPr>
        <p:spPr bwMode="auto">
          <a:xfrm>
            <a:off x="7600950" y="12700"/>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FB</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21863" name="Rectangle 7"/>
          <p:cNvSpPr>
            <a:spLocks noGrp="1" noChangeArrowheads="1"/>
          </p:cNvSpPr>
          <p:nvPr>
            <p:ph type="body" sz="half" idx="2"/>
          </p:nvPr>
        </p:nvSpPr>
        <p:spPr>
          <a:xfrm>
            <a:off x="4648200" y="1905000"/>
            <a:ext cx="4316413" cy="4114800"/>
          </a:xfrm>
        </p:spPr>
        <p:txBody>
          <a:bodyPr/>
          <a:lstStyle/>
          <a:p>
            <a:pPr eaLnBrk="1" hangingPunct="1">
              <a:lnSpc>
                <a:spcPct val="90000"/>
              </a:lnSpc>
              <a:defRPr/>
            </a:pPr>
            <a:r>
              <a:rPr lang="de-DE" sz="2400" dirty="0" smtClean="0">
                <a:solidFill>
                  <a:srgbClr val="FFC000"/>
                </a:solidFill>
              </a:rPr>
              <a:t>Altägyptisch</a:t>
            </a:r>
            <a:r>
              <a:rPr lang="de-DE" sz="2400" dirty="0" smtClean="0"/>
              <a:t>, 2900 v. Chr.</a:t>
            </a:r>
          </a:p>
          <a:p>
            <a:pPr eaLnBrk="1" hangingPunct="1">
              <a:lnSpc>
                <a:spcPct val="90000"/>
              </a:lnSpc>
              <a:buFontTx/>
              <a:buNone/>
              <a:defRPr/>
            </a:pPr>
            <a:r>
              <a:rPr lang="de-DE" sz="2400" dirty="0" smtClean="0"/>
              <a:t>	Zum Nomen:</a:t>
            </a:r>
          </a:p>
          <a:p>
            <a:pPr algn="ctr" eaLnBrk="1" hangingPunct="1">
              <a:lnSpc>
                <a:spcPct val="90000"/>
              </a:lnSpc>
              <a:buFont typeface="Wingdings" panose="05000000000000000000" pitchFamily="2" charset="2"/>
              <a:buChar char="§"/>
              <a:defRPr/>
            </a:pPr>
            <a:r>
              <a:rPr lang="de-DE" sz="2400" dirty="0" smtClean="0"/>
              <a:t>Im Ägyptischen gibt es zwei Geschlechter: </a:t>
            </a:r>
            <a:r>
              <a:rPr lang="de-DE" sz="2400" dirty="0" err="1" smtClean="0"/>
              <a:t>maskulinum</a:t>
            </a:r>
            <a:r>
              <a:rPr lang="de-DE" sz="2400" dirty="0" smtClean="0"/>
              <a:t> und </a:t>
            </a:r>
            <a:r>
              <a:rPr lang="de-DE" sz="2400" dirty="0" err="1" smtClean="0"/>
              <a:t>femininum</a:t>
            </a:r>
            <a:r>
              <a:rPr lang="de-DE" sz="2400" dirty="0" smtClean="0"/>
              <a:t>. </a:t>
            </a:r>
            <a:br>
              <a:rPr lang="de-DE" sz="2400" dirty="0" smtClean="0"/>
            </a:br>
            <a:r>
              <a:rPr lang="de-DE" sz="2400" dirty="0" smtClean="0"/>
              <a:t>Des Weiteren werden drei Numeri unterschieden: Singular, Dual (für paarweise auftretende Dinge) und Plural. </a:t>
            </a:r>
          </a:p>
        </p:txBody>
      </p:sp>
      <p:pic>
        <p:nvPicPr>
          <p:cNvPr id="56324"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4105275" cy="29702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feld 7"/>
          <p:cNvSpPr txBox="1">
            <a:spLocks noChangeArrowheads="1"/>
          </p:cNvSpPr>
          <p:nvPr/>
        </p:nvSpPr>
        <p:spPr bwMode="auto">
          <a:xfrm>
            <a:off x="395288" y="5084763"/>
            <a:ext cx="273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25958" name="Rectangle 6"/>
          <p:cNvSpPr>
            <a:spLocks noGrp="1" noChangeArrowheads="1"/>
          </p:cNvSpPr>
          <p:nvPr>
            <p:ph type="body" sz="half" idx="1"/>
          </p:nvPr>
        </p:nvSpPr>
        <p:spPr>
          <a:xfrm>
            <a:off x="107950" y="5400675"/>
            <a:ext cx="8785225" cy="1457325"/>
          </a:xfrm>
        </p:spPr>
        <p:txBody>
          <a:bodyPr/>
          <a:lstStyle/>
          <a:p>
            <a:pPr eaLnBrk="1" hangingPunct="1">
              <a:lnSpc>
                <a:spcPct val="90000"/>
              </a:lnSpc>
              <a:buFont typeface="Wingdings" panose="05000000000000000000" pitchFamily="2" charset="2"/>
              <a:buChar char="§"/>
              <a:defRPr/>
            </a:pPr>
            <a:r>
              <a:rPr lang="de-DE" sz="2400" dirty="0" smtClean="0"/>
              <a:t>Handlungen können </a:t>
            </a:r>
            <a:r>
              <a:rPr lang="de-DE" sz="2400" i="1" dirty="0" smtClean="0"/>
              <a:t>mit</a:t>
            </a:r>
            <a:r>
              <a:rPr lang="de-DE" sz="2400" dirty="0" smtClean="0"/>
              <a:t> Zeitbezug (Vergangenheit, Gegenwart und Zukunft) oder auch </a:t>
            </a:r>
            <a:r>
              <a:rPr lang="de-DE" sz="2400" i="1" dirty="0" smtClean="0"/>
              <a:t>ohne</a:t>
            </a:r>
            <a:r>
              <a:rPr lang="de-DE" sz="2400" dirty="0" smtClean="0"/>
              <a:t> Zeitbezug beschrieben werden (in dem Fall ist nur die Handlung als solche wichtig). </a:t>
            </a:r>
          </a:p>
          <a:p>
            <a:pPr eaLnBrk="1" hangingPunct="1">
              <a:lnSpc>
                <a:spcPct val="90000"/>
              </a:lnSpc>
              <a:buFontTx/>
              <a:buNone/>
              <a:defRPr/>
            </a:pPr>
            <a:endParaRPr lang="de-DE" sz="2400" dirty="0" smtClean="0"/>
          </a:p>
        </p:txBody>
      </p:sp>
      <p:sp>
        <p:nvSpPr>
          <p:cNvPr id="125955" name="Rectangle 3"/>
          <p:cNvSpPr>
            <a:spLocks noGrp="1" noChangeArrowheads="1"/>
          </p:cNvSpPr>
          <p:nvPr>
            <p:ph type="body" sz="half" idx="2"/>
          </p:nvPr>
        </p:nvSpPr>
        <p:spPr>
          <a:xfrm>
            <a:off x="4787900" y="1916113"/>
            <a:ext cx="4248150" cy="3308350"/>
          </a:xfrm>
        </p:spPr>
        <p:txBody>
          <a:bodyPr/>
          <a:lstStyle/>
          <a:p>
            <a:pPr eaLnBrk="1" hangingPunct="1">
              <a:lnSpc>
                <a:spcPct val="90000"/>
              </a:lnSpc>
              <a:buFontTx/>
              <a:buNone/>
              <a:defRPr/>
            </a:pPr>
            <a:r>
              <a:rPr lang="de-DE" sz="2400" dirty="0" smtClean="0"/>
              <a:t>	Zum Verb:</a:t>
            </a:r>
          </a:p>
          <a:p>
            <a:pPr eaLnBrk="1" hangingPunct="1">
              <a:lnSpc>
                <a:spcPct val="90000"/>
              </a:lnSpc>
              <a:buFont typeface="Wingdings" panose="05000000000000000000" pitchFamily="2" charset="2"/>
              <a:buChar char="§"/>
              <a:defRPr/>
            </a:pPr>
            <a:r>
              <a:rPr lang="de-DE" sz="2400" dirty="0" smtClean="0"/>
              <a:t>über 200 Formen</a:t>
            </a:r>
          </a:p>
          <a:p>
            <a:pPr eaLnBrk="1" hangingPunct="1">
              <a:lnSpc>
                <a:spcPct val="90000"/>
              </a:lnSpc>
              <a:buFont typeface="Wingdings" panose="05000000000000000000" pitchFamily="2" charset="2"/>
              <a:buChar char="§"/>
              <a:defRPr/>
            </a:pPr>
            <a:r>
              <a:rPr lang="de-DE" sz="2400" dirty="0" smtClean="0"/>
              <a:t>In den Konjugationen werden 8 Personen unterschieden ( 6 Personen + 2. und 3. Person Singular, </a:t>
            </a:r>
            <a:r>
              <a:rPr lang="de-DE" sz="2400" dirty="0" err="1" smtClean="0"/>
              <a:t>mask</a:t>
            </a:r>
            <a:r>
              <a:rPr lang="de-DE" sz="2400" dirty="0" smtClean="0"/>
              <a:t>. und fem. Differenziert). </a:t>
            </a:r>
          </a:p>
        </p:txBody>
      </p:sp>
      <p:pic>
        <p:nvPicPr>
          <p:cNvPr id="57349"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4105275" cy="29702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feld 7"/>
          <p:cNvSpPr txBox="1">
            <a:spLocks noChangeArrowheads="1"/>
          </p:cNvSpPr>
          <p:nvPr/>
        </p:nvSpPr>
        <p:spPr bwMode="auto">
          <a:xfrm>
            <a:off x="395288" y="5084763"/>
            <a:ext cx="273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28005" name="Rectangle 5"/>
          <p:cNvSpPr>
            <a:spLocks noGrp="1" noChangeArrowheads="1"/>
          </p:cNvSpPr>
          <p:nvPr>
            <p:ph type="body" sz="half" idx="1"/>
          </p:nvPr>
        </p:nvSpPr>
        <p:spPr>
          <a:xfrm>
            <a:off x="36513" y="5502275"/>
            <a:ext cx="8928100" cy="1322388"/>
          </a:xfrm>
        </p:spPr>
        <p:txBody>
          <a:bodyPr/>
          <a:lstStyle/>
          <a:p>
            <a:pPr eaLnBrk="1" hangingPunct="1">
              <a:lnSpc>
                <a:spcPct val="80000"/>
              </a:lnSpc>
              <a:buFont typeface="Wingdings" panose="05000000000000000000" pitchFamily="2" charset="2"/>
              <a:buChar char="§"/>
              <a:defRPr/>
            </a:pPr>
            <a:r>
              <a:rPr lang="de-DE" sz="2400" dirty="0" smtClean="0"/>
              <a:t>Auch verschiedene Modi wie Indikativ, Optativ, Adhortativ, Konjunktiv, Voluntativ und Imperativ können zum Ausdruck gebracht werden. Vor-, Gleich- und Nachzeitigkeit kann ohne </a:t>
            </a:r>
            <a:r>
              <a:rPr lang="de-DE" sz="2400" dirty="0" err="1" smtClean="0"/>
              <a:t>grossen</a:t>
            </a:r>
            <a:r>
              <a:rPr lang="de-DE" sz="2400" dirty="0" smtClean="0"/>
              <a:t> Aufwand verdeutlicht werden.</a:t>
            </a:r>
            <a:endParaRPr lang="de-DE" sz="2000" dirty="0" smtClean="0"/>
          </a:p>
        </p:txBody>
      </p:sp>
      <p:sp>
        <p:nvSpPr>
          <p:cNvPr id="128003" name="Rectangle 3"/>
          <p:cNvSpPr>
            <a:spLocks noGrp="1" noChangeArrowheads="1"/>
          </p:cNvSpPr>
          <p:nvPr>
            <p:ph type="body" sz="half" idx="2"/>
          </p:nvPr>
        </p:nvSpPr>
        <p:spPr>
          <a:xfrm>
            <a:off x="4643438" y="2211388"/>
            <a:ext cx="4038600" cy="2819400"/>
          </a:xfrm>
        </p:spPr>
        <p:txBody>
          <a:bodyPr/>
          <a:lstStyle/>
          <a:p>
            <a:pPr eaLnBrk="1" hangingPunct="1">
              <a:lnSpc>
                <a:spcPct val="90000"/>
              </a:lnSpc>
              <a:buFont typeface="Wingdings" panose="05000000000000000000" pitchFamily="2" charset="2"/>
              <a:buChar char="§"/>
              <a:defRPr/>
            </a:pPr>
            <a:r>
              <a:rPr lang="de-DE" sz="2400" dirty="0" smtClean="0"/>
              <a:t>Es werden zudem verschiedene Diathesen (aktiv, passiv und kausativ), sowie verschiedene Aspekte (Durativ, </a:t>
            </a:r>
            <a:r>
              <a:rPr lang="de-DE" sz="2400" dirty="0" err="1" smtClean="0"/>
              <a:t>Punktual</a:t>
            </a:r>
            <a:r>
              <a:rPr lang="de-DE" sz="2400" dirty="0" smtClean="0"/>
              <a:t> und Resultativ) unterschieden. </a:t>
            </a:r>
          </a:p>
        </p:txBody>
      </p:sp>
      <p:pic>
        <p:nvPicPr>
          <p:cNvPr id="61445"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4105275"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feld 7"/>
          <p:cNvSpPr txBox="1">
            <a:spLocks noChangeArrowheads="1"/>
          </p:cNvSpPr>
          <p:nvPr/>
        </p:nvSpPr>
        <p:spPr bwMode="auto">
          <a:xfrm>
            <a:off x="395288" y="5084763"/>
            <a:ext cx="273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38243" name="Rectangle 3"/>
          <p:cNvSpPr>
            <a:spLocks noGrp="1" noChangeArrowheads="1"/>
          </p:cNvSpPr>
          <p:nvPr>
            <p:ph type="body" sz="half" idx="1"/>
          </p:nvPr>
        </p:nvSpPr>
        <p:spPr>
          <a:xfrm>
            <a:off x="3492500" y="2060575"/>
            <a:ext cx="5400675" cy="4114800"/>
          </a:xfrm>
        </p:spPr>
        <p:txBody>
          <a:bodyPr/>
          <a:lstStyle/>
          <a:p>
            <a:pPr algn="ctr" eaLnBrk="1" hangingPunct="1">
              <a:defRPr/>
            </a:pPr>
            <a:r>
              <a:rPr lang="de-DE" sz="2400" dirty="0" smtClean="0">
                <a:solidFill>
                  <a:srgbClr val="FFC000"/>
                </a:solidFill>
              </a:rPr>
              <a:t>Akkadisch</a:t>
            </a:r>
            <a:r>
              <a:rPr lang="de-DE" sz="2400" dirty="0" smtClean="0"/>
              <a:t> (Altbabylonisch), </a:t>
            </a:r>
            <a:br>
              <a:rPr lang="de-DE" sz="2400" dirty="0" smtClean="0"/>
            </a:br>
            <a:r>
              <a:rPr lang="de-DE" sz="2400" dirty="0" smtClean="0"/>
              <a:t>2500 v. Chr. </a:t>
            </a:r>
          </a:p>
          <a:p>
            <a:pPr eaLnBrk="1" hangingPunct="1">
              <a:buFontTx/>
              <a:buNone/>
              <a:defRPr/>
            </a:pPr>
            <a:r>
              <a:rPr lang="de-DE" sz="2400" dirty="0" smtClean="0"/>
              <a:t>	Zum Nomen:</a:t>
            </a:r>
          </a:p>
          <a:p>
            <a:pPr eaLnBrk="1" hangingPunct="1">
              <a:buFont typeface="Wingdings" panose="05000000000000000000" pitchFamily="2" charset="2"/>
              <a:buChar char="§"/>
              <a:defRPr/>
            </a:pPr>
            <a:r>
              <a:rPr lang="de-DE" sz="2400" dirty="0" smtClean="0"/>
              <a:t>Sing., Pl., Dual, 5 Kasus, </a:t>
            </a:r>
            <a:br>
              <a:rPr lang="de-DE" sz="2400" dirty="0" smtClean="0"/>
            </a:br>
            <a:r>
              <a:rPr lang="de-DE" sz="2400" dirty="0" err="1" smtClean="0"/>
              <a:t>status</a:t>
            </a:r>
            <a:r>
              <a:rPr lang="de-DE" sz="2400" dirty="0" smtClean="0"/>
              <a:t> </a:t>
            </a:r>
            <a:r>
              <a:rPr lang="de-DE" sz="2400" dirty="0" err="1" smtClean="0"/>
              <a:t>rectus</a:t>
            </a:r>
            <a:r>
              <a:rPr lang="de-DE" sz="2400" dirty="0" smtClean="0"/>
              <a:t> und </a:t>
            </a:r>
            <a:r>
              <a:rPr lang="de-DE" sz="2400" dirty="0" err="1" smtClean="0"/>
              <a:t>status</a:t>
            </a:r>
            <a:r>
              <a:rPr lang="de-DE" sz="2400" dirty="0" smtClean="0"/>
              <a:t> </a:t>
            </a:r>
            <a:r>
              <a:rPr lang="de-DE" sz="2400" dirty="0" err="1" smtClean="0"/>
              <a:t>absolutus</a:t>
            </a:r>
            <a:endParaRPr lang="de-DE" sz="2400" dirty="0" smtClean="0"/>
          </a:p>
          <a:p>
            <a:pPr marL="0" indent="0" eaLnBrk="1" hangingPunct="1">
              <a:buFontTx/>
              <a:buNone/>
              <a:defRPr/>
            </a:pPr>
            <a:r>
              <a:rPr lang="de-DE" sz="2400" dirty="0"/>
              <a:t> </a:t>
            </a:r>
            <a:r>
              <a:rPr lang="de-DE" sz="2400" dirty="0" smtClean="0"/>
              <a:t>   </a:t>
            </a:r>
          </a:p>
          <a:p>
            <a:pPr marL="0" indent="0" eaLnBrk="1" hangingPunct="1">
              <a:buFontTx/>
              <a:buNone/>
              <a:defRPr/>
            </a:pPr>
            <a:r>
              <a:rPr lang="de-DE" sz="2400" dirty="0"/>
              <a:t> </a:t>
            </a:r>
            <a:r>
              <a:rPr lang="de-DE" sz="2400" dirty="0" smtClean="0"/>
              <a:t>   Zum Verb: </a:t>
            </a:r>
          </a:p>
          <a:p>
            <a:pPr eaLnBrk="1" hangingPunct="1">
              <a:buFont typeface="Wingdings" panose="05000000000000000000" pitchFamily="2" charset="2"/>
              <a:buChar char="§"/>
              <a:defRPr/>
            </a:pPr>
            <a:r>
              <a:rPr lang="de-DE" sz="2400" dirty="0" smtClean="0"/>
              <a:t>Gegen 1000 Formen </a:t>
            </a:r>
            <a:br>
              <a:rPr lang="de-DE" sz="2400" dirty="0" smtClean="0"/>
            </a:br>
            <a:r>
              <a:rPr lang="de-DE" sz="2400" dirty="0" smtClean="0"/>
              <a:t>(ohne Pronominalobjekte, </a:t>
            </a:r>
            <a:br>
              <a:rPr lang="de-DE" sz="2400" dirty="0" smtClean="0"/>
            </a:br>
            <a:r>
              <a:rPr lang="de-DE" sz="2400" dirty="0" smtClean="0"/>
              <a:t>sonst mehrere Tausend Formen)</a:t>
            </a: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2881312" cy="47863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feld 6"/>
          <p:cNvSpPr txBox="1">
            <a:spLocks noChangeArrowheads="1"/>
          </p:cNvSpPr>
          <p:nvPr/>
        </p:nvSpPr>
        <p:spPr bwMode="auto">
          <a:xfrm>
            <a:off x="0" y="63547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de-DE" smtClean="0">
                <a:solidFill>
                  <a:srgbClr val="66FF33"/>
                </a:solidFill>
              </a:rPr>
              <a:t>1. Ergebnis</a:t>
            </a:r>
          </a:p>
        </p:txBody>
      </p:sp>
      <p:sp>
        <p:nvSpPr>
          <p:cNvPr id="140291" name="Rectangle 3"/>
          <p:cNvSpPr>
            <a:spLocks noGrp="1" noChangeArrowheads="1"/>
          </p:cNvSpPr>
          <p:nvPr>
            <p:ph type="body" sz="half" idx="1"/>
          </p:nvPr>
        </p:nvSpPr>
        <p:spPr>
          <a:xfrm>
            <a:off x="241300" y="1819275"/>
            <a:ext cx="3609975" cy="4114800"/>
          </a:xfrm>
        </p:spPr>
        <p:txBody>
          <a:bodyPr/>
          <a:lstStyle/>
          <a:p>
            <a:pPr algn="ctr" eaLnBrk="1" hangingPunct="1">
              <a:defRPr/>
            </a:pPr>
            <a:r>
              <a:rPr lang="de-DE" dirty="0" smtClean="0"/>
              <a:t>Voraussage vom Standpunkt der Evolutionslehre: </a:t>
            </a:r>
          </a:p>
          <a:p>
            <a:pPr eaLnBrk="1" hangingPunct="1">
              <a:buFontTx/>
              <a:buNone/>
              <a:defRPr/>
            </a:pPr>
            <a:endParaRPr lang="de-DE" dirty="0" smtClean="0"/>
          </a:p>
          <a:p>
            <a:pPr algn="ctr" eaLnBrk="1" hangingPunct="1">
              <a:defRPr/>
            </a:pPr>
            <a:r>
              <a:rPr lang="de-DE" dirty="0" smtClean="0"/>
              <a:t>Voraussage vom Standpunkt der Bibel: </a:t>
            </a:r>
          </a:p>
        </p:txBody>
      </p:sp>
      <p:sp>
        <p:nvSpPr>
          <p:cNvPr id="140296" name="Text Box 8"/>
          <p:cNvSpPr txBox="1">
            <a:spLocks noChangeArrowheads="1"/>
          </p:cNvSpPr>
          <p:nvPr/>
        </p:nvSpPr>
        <p:spPr bwMode="auto">
          <a:xfrm>
            <a:off x="6011863" y="2349500"/>
            <a:ext cx="2873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falsch!</a:t>
            </a:r>
          </a:p>
        </p:txBody>
      </p:sp>
      <p:sp>
        <p:nvSpPr>
          <p:cNvPr id="140297" name="Text Box 9"/>
          <p:cNvSpPr txBox="1">
            <a:spLocks noChangeArrowheads="1"/>
          </p:cNvSpPr>
          <p:nvPr/>
        </p:nvSpPr>
        <p:spPr bwMode="auto">
          <a:xfrm>
            <a:off x="6156325" y="4670425"/>
            <a:ext cx="28082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richtig!</a:t>
            </a:r>
          </a:p>
        </p:txBody>
      </p:sp>
      <p:sp>
        <p:nvSpPr>
          <p:cNvPr id="63494" name="Text Box 10"/>
          <p:cNvSpPr txBox="1">
            <a:spLocks noChangeArrowheads="1"/>
          </p:cNvSpPr>
          <p:nvPr/>
        </p:nvSpPr>
        <p:spPr bwMode="auto">
          <a:xfrm>
            <a:off x="6084888" y="1341438"/>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CH" altLang="fr-FR" sz="1800"/>
              <a:t>Die ältesten Sprachen</a:t>
            </a:r>
          </a:p>
          <a:p>
            <a:pPr algn="ctr" eaLnBrk="1" hangingPunct="1">
              <a:spcBef>
                <a:spcPct val="0"/>
              </a:spcBef>
              <a:buClrTx/>
              <a:buSzTx/>
              <a:buFontTx/>
              <a:buNone/>
            </a:pPr>
            <a:r>
              <a:rPr lang="de-CH" altLang="fr-FR" sz="1800"/>
              <a:t>sind primitiv.</a:t>
            </a:r>
          </a:p>
        </p:txBody>
      </p:sp>
      <p:sp>
        <p:nvSpPr>
          <p:cNvPr id="63495" name="Text Box 11"/>
          <p:cNvSpPr txBox="1">
            <a:spLocks noChangeArrowheads="1"/>
          </p:cNvSpPr>
          <p:nvPr/>
        </p:nvSpPr>
        <p:spPr bwMode="auto">
          <a:xfrm>
            <a:off x="6064250" y="3876675"/>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CH" altLang="fr-FR" sz="1800"/>
              <a:t>Die ältesten Sprachen</a:t>
            </a:r>
          </a:p>
          <a:p>
            <a:pPr algn="ctr" eaLnBrk="1" hangingPunct="1">
              <a:spcBef>
                <a:spcPct val="0"/>
              </a:spcBef>
              <a:buClrTx/>
              <a:buSzTx/>
              <a:buFontTx/>
              <a:buNone/>
            </a:pPr>
            <a:r>
              <a:rPr lang="de-CH" altLang="fr-FR" sz="1800"/>
              <a:t>sind hochstehend.</a:t>
            </a:r>
          </a:p>
        </p:txBody>
      </p:sp>
      <p:pic>
        <p:nvPicPr>
          <p:cNvPr id="60424"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41438"/>
            <a:ext cx="1541462" cy="1943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05263"/>
            <a:ext cx="2052638" cy="1538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Textfeld 6"/>
          <p:cNvSpPr txBox="1">
            <a:spLocks noChangeArrowheads="1"/>
          </p:cNvSpPr>
          <p:nvPr/>
        </p:nvSpPr>
        <p:spPr bwMode="auto">
          <a:xfrm>
            <a:off x="3922713" y="3111500"/>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FB</a:t>
            </a:r>
          </a:p>
        </p:txBody>
      </p:sp>
      <p:sp>
        <p:nvSpPr>
          <p:cNvPr id="63499" name="Textfeld 6"/>
          <p:cNvSpPr txBox="1">
            <a:spLocks noChangeArrowheads="1"/>
          </p:cNvSpPr>
          <p:nvPr/>
        </p:nvSpPr>
        <p:spPr bwMode="auto">
          <a:xfrm>
            <a:off x="3787775" y="3997325"/>
            <a:ext cx="2714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RL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40296">
                                            <p:txEl>
                                              <p:pRg st="0" end="0"/>
                                            </p:txEl>
                                          </p:spTgt>
                                        </p:tgtEl>
                                        <p:attrNameLst>
                                          <p:attrName>style.visibility</p:attrName>
                                        </p:attrNameLst>
                                      </p:cBhvr>
                                      <p:to>
                                        <p:strVal val="visible"/>
                                      </p:to>
                                    </p:set>
                                    <p:animEffect transition="in" filter="fade">
                                      <p:cBhvr>
                                        <p:cTn id="7" dur="5000"/>
                                        <p:tgtEl>
                                          <p:spTgt spid="140296">
                                            <p:txEl>
                                              <p:pRg st="0" end="0"/>
                                            </p:txEl>
                                          </p:spTgt>
                                        </p:tgtEl>
                                      </p:cBhvr>
                                    </p:animEffect>
                                    <p:anim calcmode="lin" valueType="num">
                                      <p:cBhvr>
                                        <p:cTn id="8" dur="5000" fill="hold"/>
                                        <p:tgtEl>
                                          <p:spTgt spid="140296">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140296">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14029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40297">
                                            <p:txEl>
                                              <p:pRg st="0" end="0"/>
                                            </p:txEl>
                                          </p:spTgt>
                                        </p:tgtEl>
                                        <p:attrNameLst>
                                          <p:attrName>style.visibility</p:attrName>
                                        </p:attrNameLst>
                                      </p:cBhvr>
                                      <p:to>
                                        <p:strVal val="visible"/>
                                      </p:to>
                                    </p:set>
                                    <p:animEffect transition="in" filter="fade">
                                      <p:cBhvr>
                                        <p:cTn id="15" dur="5000"/>
                                        <p:tgtEl>
                                          <p:spTgt spid="140297">
                                            <p:txEl>
                                              <p:pRg st="0" end="0"/>
                                            </p:txEl>
                                          </p:spTgt>
                                        </p:tgtEl>
                                      </p:cBhvr>
                                    </p:animEffect>
                                    <p:anim calcmode="lin" valueType="num">
                                      <p:cBhvr>
                                        <p:cTn id="16" dur="5000" fill="hold"/>
                                        <p:tgtEl>
                                          <p:spTgt spid="140297">
                                            <p:txEl>
                                              <p:pRg st="0" end="0"/>
                                            </p:txEl>
                                          </p:spTgt>
                                        </p:tgtEl>
                                        <p:attrNameLst>
                                          <p:attrName>style.rotation</p:attrName>
                                        </p:attrNameLst>
                                      </p:cBhvr>
                                      <p:tavLst>
                                        <p:tav tm="0">
                                          <p:val>
                                            <p:fltVal val="720"/>
                                          </p:val>
                                        </p:tav>
                                        <p:tav tm="100000">
                                          <p:val>
                                            <p:fltVal val="0"/>
                                          </p:val>
                                        </p:tav>
                                      </p:tavLst>
                                    </p:anim>
                                    <p:anim calcmode="lin" valueType="num">
                                      <p:cBhvr>
                                        <p:cTn id="17" dur="5000" fill="hold"/>
                                        <p:tgtEl>
                                          <p:spTgt spid="140297">
                                            <p:txEl>
                                              <p:pRg st="0" end="0"/>
                                            </p:txEl>
                                          </p:spTgt>
                                        </p:tgtEl>
                                        <p:attrNameLst>
                                          <p:attrName>ppt_h</p:attrName>
                                        </p:attrNameLst>
                                      </p:cBhvr>
                                      <p:tavLst>
                                        <p:tav tm="0">
                                          <p:val>
                                            <p:fltVal val="0"/>
                                          </p:val>
                                        </p:tav>
                                        <p:tav tm="100000">
                                          <p:val>
                                            <p:strVal val="#ppt_h"/>
                                          </p:val>
                                        </p:tav>
                                      </p:tavLst>
                                    </p:anim>
                                    <p:anim calcmode="lin" valueType="num">
                                      <p:cBhvr>
                                        <p:cTn id="18" dur="5000" fill="hold"/>
                                        <p:tgtEl>
                                          <p:spTgt spid="140297">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42339" name="Rectangle 3"/>
          <p:cNvSpPr>
            <a:spLocks noGrp="1" noChangeArrowheads="1"/>
          </p:cNvSpPr>
          <p:nvPr>
            <p:ph type="body" sz="half" idx="1"/>
          </p:nvPr>
        </p:nvSpPr>
        <p:spPr>
          <a:xfrm>
            <a:off x="4427538" y="1844675"/>
            <a:ext cx="4716462" cy="3529013"/>
          </a:xfrm>
        </p:spPr>
        <p:txBody>
          <a:bodyPr/>
          <a:lstStyle/>
          <a:p>
            <a:pPr algn="ctr" eaLnBrk="1" hangingPunct="1">
              <a:lnSpc>
                <a:spcPct val="80000"/>
              </a:lnSpc>
              <a:defRPr/>
            </a:pPr>
            <a:r>
              <a:rPr lang="de-DE" sz="2400" dirty="0" smtClean="0">
                <a:solidFill>
                  <a:srgbClr val="FFC000"/>
                </a:solidFill>
                <a:effectLst>
                  <a:outerShdw blurRad="38100" dist="38100" dir="2700000" algn="tl">
                    <a:srgbClr val="000000">
                      <a:alpha val="43137"/>
                    </a:srgbClr>
                  </a:outerShdw>
                </a:effectLst>
              </a:rPr>
              <a:t>Ketschua</a:t>
            </a:r>
            <a:r>
              <a:rPr lang="de-DE" sz="2400" dirty="0" smtClean="0">
                <a:effectLst>
                  <a:outerShdw blurRad="38100" dist="38100" dir="2700000" algn="tl">
                    <a:srgbClr val="000000">
                      <a:alpha val="43137"/>
                    </a:srgbClr>
                  </a:outerShdw>
                </a:effectLst>
              </a:rPr>
              <a:t> </a:t>
            </a:r>
            <a:br>
              <a:rPr lang="de-DE" sz="2400" dirty="0" smtClean="0">
                <a:effectLst>
                  <a:outerShdw blurRad="38100" dist="38100" dir="2700000" algn="tl">
                    <a:srgbClr val="000000">
                      <a:alpha val="43137"/>
                    </a:srgbClr>
                  </a:outerShdw>
                </a:effectLst>
              </a:rPr>
            </a:br>
            <a:r>
              <a:rPr lang="de-DE" sz="2400" dirty="0" smtClean="0">
                <a:effectLst>
                  <a:outerShdw blurRad="38100" dist="38100" dir="2700000" algn="tl">
                    <a:srgbClr val="000000">
                      <a:alpha val="43137"/>
                    </a:srgbClr>
                  </a:outerShdw>
                </a:effectLst>
              </a:rPr>
              <a:t>(Peru, Ecuador, Bolivien)</a:t>
            </a:r>
          </a:p>
          <a:p>
            <a:pPr marL="0" indent="0" eaLnBrk="1" hangingPunct="1">
              <a:lnSpc>
                <a:spcPct val="80000"/>
              </a:lnSpc>
              <a:buFontTx/>
              <a:buNone/>
              <a:defRPr/>
            </a:pPr>
            <a:r>
              <a:rPr lang="de-DE" sz="2200" i="1" dirty="0" err="1" smtClean="0">
                <a:effectLst>
                  <a:outerShdw blurRad="38100" dist="38100" dir="2700000" algn="tl">
                    <a:srgbClr val="000000">
                      <a:alpha val="43137"/>
                    </a:srgbClr>
                  </a:outerShdw>
                </a:effectLst>
              </a:rPr>
              <a:t>ruwanayashaskasniyquichejmantaka</a:t>
            </a:r>
            <a:endParaRPr lang="de-DE" sz="22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
              <a:defRPr/>
            </a:pPr>
            <a:endParaRPr lang="de-DE" sz="24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
              <a:defRPr/>
            </a:pPr>
            <a:r>
              <a:rPr lang="de-DE" sz="2400" dirty="0" smtClean="0">
                <a:effectLst>
                  <a:outerShdw blurRad="38100" dist="38100" dir="2700000" algn="tl">
                    <a:srgbClr val="000000">
                      <a:alpha val="43137"/>
                    </a:srgbClr>
                  </a:outerShdw>
                </a:effectLst>
              </a:rPr>
              <a:t>1 Wort mit 32 Buchstaben</a:t>
            </a:r>
          </a:p>
          <a:p>
            <a:pPr eaLnBrk="1" hangingPunct="1">
              <a:lnSpc>
                <a:spcPct val="80000"/>
              </a:lnSpc>
              <a:buFont typeface="Wingdings" panose="05000000000000000000" pitchFamily="2" charset="2"/>
              <a:buChar char="§"/>
              <a:defRPr/>
            </a:pPr>
            <a:r>
              <a:rPr lang="de-DE" sz="2400" dirty="0" smtClean="0">
                <a:effectLst>
                  <a:outerShdw blurRad="38100" dist="38100" dir="2700000" algn="tl">
                    <a:srgbClr val="000000">
                      <a:alpha val="43137"/>
                    </a:srgbClr>
                  </a:outerShdw>
                </a:effectLst>
              </a:rPr>
              <a:t>8 verschiedene grammatische Teilen, </a:t>
            </a:r>
            <a:br>
              <a:rPr lang="de-DE" sz="2400" dirty="0" smtClean="0">
                <a:effectLst>
                  <a:outerShdw blurRad="38100" dist="38100" dir="2700000" algn="tl">
                    <a:srgbClr val="000000">
                      <a:alpha val="43137"/>
                    </a:srgbClr>
                  </a:outerShdw>
                </a:effectLst>
              </a:rPr>
            </a:br>
            <a:r>
              <a:rPr lang="de-DE" sz="2400" dirty="0" smtClean="0">
                <a:effectLst>
                  <a:outerShdw blurRad="38100" dist="38100" dir="2700000" algn="tl">
                    <a:srgbClr val="000000">
                      <a:alpha val="43137"/>
                    </a:srgbClr>
                  </a:outerShdw>
                </a:effectLst>
              </a:rPr>
              <a:t>in genau festgelegter Reihenfolge</a:t>
            </a:r>
          </a:p>
        </p:txBody>
      </p:sp>
      <p:sp>
        <p:nvSpPr>
          <p:cNvPr id="142342" name="Rectangle 6"/>
          <p:cNvSpPr>
            <a:spLocks noGrp="1" noChangeArrowheads="1"/>
          </p:cNvSpPr>
          <p:nvPr>
            <p:ph type="body" sz="half" idx="2"/>
          </p:nvPr>
        </p:nvSpPr>
        <p:spPr>
          <a:xfrm>
            <a:off x="107950" y="5300663"/>
            <a:ext cx="9036050" cy="1079500"/>
          </a:xfrm>
        </p:spPr>
        <p:txBody>
          <a:bodyPr/>
          <a:lstStyle/>
          <a:p>
            <a:pPr eaLnBrk="1" hangingPunct="1">
              <a:lnSpc>
                <a:spcPct val="80000"/>
              </a:lnSpc>
              <a:buFont typeface="Wingdings" panose="05000000000000000000" pitchFamily="2" charset="2"/>
              <a:buChar char="§"/>
              <a:defRPr/>
            </a:pPr>
            <a:r>
              <a:rPr lang="de-DE" sz="2400" dirty="0" smtClean="0">
                <a:effectLst>
                  <a:outerShdw blurRad="38100" dist="38100" dir="2700000" algn="tl">
                    <a:srgbClr val="000000">
                      <a:alpha val="43137"/>
                    </a:srgbClr>
                  </a:outerShdw>
                </a:effectLst>
              </a:rPr>
              <a:t>Übersetzung: </a:t>
            </a:r>
            <a:r>
              <a:rPr lang="de-DE" sz="2400" i="1" dirty="0" smtClean="0">
                <a:effectLst>
                  <a:outerShdw blurRad="38100" dist="38100" dir="2700000" algn="tl">
                    <a:srgbClr val="000000">
                      <a:alpha val="43137"/>
                    </a:srgbClr>
                  </a:outerShdw>
                </a:effectLst>
              </a:rPr>
              <a:t>was die kontinuierliche Erfüllung der künftigen Arbeit </a:t>
            </a:r>
            <a:r>
              <a:rPr lang="de-DE" sz="2400" i="1" dirty="0" smtClean="0"/>
              <a:t>betrifft</a:t>
            </a:r>
          </a:p>
          <a:p>
            <a:pPr eaLnBrk="1" hangingPunct="1">
              <a:lnSpc>
                <a:spcPct val="80000"/>
              </a:lnSpc>
              <a:buFont typeface="Wingdings" panose="05000000000000000000" pitchFamily="2" charset="2"/>
              <a:buChar char="§"/>
              <a:defRPr/>
            </a:pPr>
            <a:r>
              <a:rPr lang="de-DE" sz="2400" dirty="0" smtClean="0"/>
              <a:t>50‘000 Verbformen durch Rekombination der Morpheme</a:t>
            </a:r>
          </a:p>
          <a:p>
            <a:pPr eaLnBrk="1" hangingPunct="1">
              <a:lnSpc>
                <a:spcPct val="80000"/>
              </a:lnSpc>
              <a:defRPr/>
            </a:pPr>
            <a:endParaRPr lang="de-DE" sz="2400" dirty="0" smtClean="0"/>
          </a:p>
        </p:txBody>
      </p:sp>
      <p:sp>
        <p:nvSpPr>
          <p:cNvPr id="88070" name="Text Box 7"/>
          <p:cNvSpPr txBox="1">
            <a:spLocks noChangeArrowheads="1"/>
          </p:cNvSpPr>
          <p:nvPr/>
        </p:nvSpPr>
        <p:spPr bwMode="auto">
          <a:xfrm>
            <a:off x="250825" y="4645025"/>
            <a:ext cx="4035425" cy="461963"/>
          </a:xfrm>
          <a:prstGeom prst="rect">
            <a:avLst/>
          </a:prstGeom>
          <a:noFill/>
          <a:ln w="9525">
            <a:noFill/>
            <a:miter lim="800000"/>
            <a:headEnd/>
            <a:tailEnd/>
          </a:ln>
        </p:spPr>
        <p:txBody>
          <a:bodyPr wrap="none">
            <a:spAutoFit/>
          </a:bodyPr>
          <a:lstStyle/>
          <a:p>
            <a:pPr eaLnBrk="1" hangingPunct="1">
              <a:defRPr/>
            </a:pPr>
            <a:r>
              <a:rPr lang="de-DE" sz="2400" dirty="0">
                <a:effectLst>
                  <a:outerShdw blurRad="38100" dist="38100" dir="2700000" algn="tl">
                    <a:srgbClr val="000000">
                      <a:alpha val="43137"/>
                    </a:srgbClr>
                  </a:outerShdw>
                </a:effectLst>
                <a:cs typeface="+mn-cs"/>
              </a:rPr>
              <a:t>Nachkommen der alten Inka</a:t>
            </a:r>
          </a:p>
        </p:txBody>
      </p:sp>
      <p:pic>
        <p:nvPicPr>
          <p:cNvPr id="61446" name="Picture 8" descr="File:Qichwa conchucos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44675"/>
            <a:ext cx="37449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feld 7"/>
          <p:cNvSpPr txBox="1">
            <a:spLocks noChangeArrowheads="1"/>
          </p:cNvSpPr>
          <p:nvPr/>
        </p:nvSpPr>
        <p:spPr bwMode="auto">
          <a:xfrm>
            <a:off x="250825" y="184467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8724" name="Rectangle 4"/>
          <p:cNvSpPr>
            <a:spLocks noGrp="1" noChangeArrowheads="1"/>
          </p:cNvSpPr>
          <p:nvPr>
            <p:ph type="body" sz="half" idx="2"/>
          </p:nvPr>
        </p:nvSpPr>
        <p:spPr>
          <a:xfrm>
            <a:off x="4648200" y="1905000"/>
            <a:ext cx="4038600" cy="3468688"/>
          </a:xfrm>
        </p:spPr>
        <p:txBody>
          <a:bodyPr/>
          <a:lstStyle/>
          <a:p>
            <a:pPr algn="ctr" eaLnBrk="1" hangingPunct="1">
              <a:lnSpc>
                <a:spcPct val="90000"/>
              </a:lnSpc>
              <a:defRPr/>
            </a:pPr>
            <a:r>
              <a:rPr lang="de-DE" dirty="0" smtClean="0">
                <a:solidFill>
                  <a:srgbClr val="FFC000"/>
                </a:solidFill>
              </a:rPr>
              <a:t>Aimara</a:t>
            </a:r>
            <a:r>
              <a:rPr lang="de-DE" dirty="0" smtClean="0"/>
              <a:t> </a:t>
            </a:r>
            <a:br>
              <a:rPr lang="de-DE" dirty="0" smtClean="0"/>
            </a:br>
            <a:r>
              <a:rPr lang="de-DE" dirty="0" smtClean="0"/>
              <a:t>(Bolivien, Peru)</a:t>
            </a:r>
          </a:p>
          <a:p>
            <a:pPr eaLnBrk="1" hangingPunct="1">
              <a:lnSpc>
                <a:spcPct val="90000"/>
              </a:lnSpc>
              <a:buFont typeface="Wingdings" panose="05000000000000000000" pitchFamily="2" charset="2"/>
              <a:buChar char="§"/>
              <a:defRPr/>
            </a:pPr>
            <a:endParaRPr lang="de-DE" dirty="0" smtClean="0"/>
          </a:p>
          <a:p>
            <a:pPr algn="ctr" eaLnBrk="1" hangingPunct="1">
              <a:lnSpc>
                <a:spcPct val="90000"/>
              </a:lnSpc>
              <a:buFont typeface="Wingdings" panose="05000000000000000000" pitchFamily="2" charset="2"/>
              <a:buChar char="§"/>
              <a:defRPr/>
            </a:pPr>
            <a:r>
              <a:rPr lang="de-DE" dirty="0" smtClean="0"/>
              <a:t>Verbalsystem: 100‘000 Formen</a:t>
            </a:r>
          </a:p>
        </p:txBody>
      </p:sp>
      <p:pic>
        <p:nvPicPr>
          <p:cNvPr id="6246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feld 6"/>
          <p:cNvSpPr txBox="1">
            <a:spLocks noChangeArrowheads="1"/>
          </p:cNvSpPr>
          <p:nvPr/>
        </p:nvSpPr>
        <p:spPr bwMode="auto">
          <a:xfrm>
            <a:off x="328613" y="1798638"/>
            <a:ext cx="33004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
        <p:nvSpPr>
          <p:cNvPr id="8" name="Textfeld 7"/>
          <p:cNvSpPr txBox="1"/>
          <p:nvPr/>
        </p:nvSpPr>
        <p:spPr>
          <a:xfrm>
            <a:off x="323850" y="4941888"/>
            <a:ext cx="2732088" cy="522287"/>
          </a:xfrm>
          <a:prstGeom prst="rect">
            <a:avLst/>
          </a:prstGeom>
          <a:noFill/>
        </p:spPr>
        <p:txBody>
          <a:bodyPr wrap="none">
            <a:spAutoFit/>
          </a:bodyPr>
          <a:lstStyle/>
          <a:p>
            <a:pPr eaLnBrk="1" hangingPunct="1">
              <a:defRPr/>
            </a:pPr>
            <a:r>
              <a:rPr lang="de-DE" sz="2800" dirty="0">
                <a:effectLst>
                  <a:outerShdw blurRad="38100" dist="38100" dir="2700000" algn="tl">
                    <a:srgbClr val="000000">
                      <a:alpha val="43137"/>
                    </a:srgbClr>
                  </a:outerShdw>
                </a:effectLst>
                <a:cs typeface="+mn-cs"/>
              </a:rPr>
              <a:t>Aimara-Indianer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5843" name="Rectangle 3"/>
          <p:cNvSpPr>
            <a:spLocks noGrp="1" noChangeArrowheads="1"/>
          </p:cNvSpPr>
          <p:nvPr>
            <p:ph type="body" sz="half" idx="2"/>
          </p:nvPr>
        </p:nvSpPr>
        <p:spPr>
          <a:xfrm>
            <a:off x="4356100" y="1844675"/>
            <a:ext cx="4603750" cy="4692650"/>
          </a:xfrm>
        </p:spPr>
        <p:txBody>
          <a:bodyPr/>
          <a:lstStyle/>
          <a:p>
            <a:pPr algn="ctr" eaLnBrk="1" hangingPunct="1">
              <a:defRPr/>
            </a:pPr>
            <a:r>
              <a:rPr lang="de-DE" sz="2600" dirty="0" smtClean="0"/>
              <a:t>Weltweit gibt es </a:t>
            </a:r>
            <a:r>
              <a:rPr lang="de-DE" sz="2600" dirty="0" smtClean="0">
                <a:solidFill>
                  <a:srgbClr val="FFFF00"/>
                </a:solidFill>
              </a:rPr>
              <a:t>einige Dutzend Sprachstämme</a:t>
            </a:r>
            <a:r>
              <a:rPr lang="de-DE" sz="2600" dirty="0" smtClean="0"/>
              <a:t>.</a:t>
            </a:r>
          </a:p>
          <a:p>
            <a:pPr algn="ctr" eaLnBrk="1" hangingPunct="1">
              <a:defRPr/>
            </a:pPr>
            <a:r>
              <a:rPr lang="de-DE" sz="2600" dirty="0" smtClean="0"/>
              <a:t>Beispiele: Indoeuropäisch; </a:t>
            </a:r>
            <a:r>
              <a:rPr lang="de-DE" sz="2600" dirty="0" err="1" smtClean="0"/>
              <a:t>Hamito</a:t>
            </a:r>
            <a:r>
              <a:rPr lang="de-DE" sz="2600" dirty="0" smtClean="0"/>
              <a:t>-Semitisch; </a:t>
            </a:r>
            <a:br>
              <a:rPr lang="de-DE" sz="2600" dirty="0" smtClean="0"/>
            </a:br>
            <a:r>
              <a:rPr lang="de-DE" sz="2600" dirty="0" err="1" smtClean="0"/>
              <a:t>Sino</a:t>
            </a:r>
            <a:r>
              <a:rPr lang="de-DE" sz="2600" dirty="0" smtClean="0"/>
              <a:t>-Tibetisch; </a:t>
            </a:r>
            <a:br>
              <a:rPr lang="de-DE" sz="2600" dirty="0" smtClean="0"/>
            </a:br>
            <a:r>
              <a:rPr lang="de-DE" sz="2600" dirty="0" smtClean="0"/>
              <a:t>Uralisch-Altaisch, </a:t>
            </a:r>
            <a:br>
              <a:rPr lang="de-DE" sz="2600" dirty="0" smtClean="0"/>
            </a:br>
            <a:r>
              <a:rPr lang="de-DE" sz="2600" dirty="0" smtClean="0"/>
              <a:t>Niger-</a:t>
            </a:r>
            <a:r>
              <a:rPr lang="de-DE" sz="2600" dirty="0" err="1" smtClean="0"/>
              <a:t>Kordofanisch</a:t>
            </a:r>
            <a:r>
              <a:rPr lang="de-DE" sz="2600" dirty="0" smtClean="0"/>
              <a:t>, </a:t>
            </a:r>
            <a:br>
              <a:rPr lang="de-DE" sz="2600" dirty="0" smtClean="0"/>
            </a:br>
            <a:r>
              <a:rPr lang="de-DE" sz="2600" dirty="0" smtClean="0"/>
              <a:t>Paläo-Asiatisch, </a:t>
            </a:r>
            <a:br>
              <a:rPr lang="de-DE" sz="2600" dirty="0" smtClean="0"/>
            </a:br>
            <a:r>
              <a:rPr lang="de-DE" sz="2600" dirty="0" smtClean="0"/>
              <a:t>Indianer-Sprachen</a:t>
            </a:r>
          </a:p>
          <a:p>
            <a:pPr eaLnBrk="1" hangingPunct="1">
              <a:defRPr/>
            </a:pPr>
            <a:endParaRPr lang="de-DE" sz="2600" dirty="0" smtClean="0"/>
          </a:p>
          <a:p>
            <a:pPr eaLnBrk="1" hangingPunct="1">
              <a:defRPr/>
            </a:pPr>
            <a:endParaRPr lang="de-DE" sz="2600" dirty="0" smtClean="0"/>
          </a:p>
        </p:txBody>
      </p:sp>
      <p:pic>
        <p:nvPicPr>
          <p:cNvPr id="8196"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0245"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5"/>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44391" name="Rectangle 7"/>
          <p:cNvSpPr>
            <a:spLocks noGrp="1" noChangeArrowheads="1"/>
          </p:cNvSpPr>
          <p:nvPr>
            <p:ph type="body" sz="half" idx="1"/>
          </p:nvPr>
        </p:nvSpPr>
        <p:spPr>
          <a:xfrm>
            <a:off x="0" y="5373688"/>
            <a:ext cx="8748713" cy="1223962"/>
          </a:xfrm>
        </p:spPr>
        <p:txBody>
          <a:bodyPr/>
          <a:lstStyle/>
          <a:p>
            <a:pPr algn="ctr" eaLnBrk="1" hangingPunct="1">
              <a:lnSpc>
                <a:spcPct val="80000"/>
              </a:lnSpc>
              <a:buFontTx/>
              <a:buNone/>
              <a:defRPr/>
            </a:pPr>
            <a:r>
              <a:rPr lang="de-DE" sz="2400" dirty="0" smtClean="0"/>
              <a:t>	Mit Hilfe dieser Suffixe kann z.B. Verursachung, Richtung, Art und Weise, Bedingung, Zahl, Situation, Negation, </a:t>
            </a:r>
            <a:r>
              <a:rPr lang="de-DE" sz="2400" dirty="0" err="1" smtClean="0"/>
              <a:t>Grösse</a:t>
            </a:r>
            <a:r>
              <a:rPr lang="de-DE" sz="2400" dirty="0" smtClean="0"/>
              <a:t>, Aspekt, Zeit, Subjekt, Intensität etc. zum Ausdruck gebracht werden.</a:t>
            </a:r>
          </a:p>
        </p:txBody>
      </p:sp>
      <p:sp>
        <p:nvSpPr>
          <p:cNvPr id="144392" name="Rectangle 8"/>
          <p:cNvSpPr>
            <a:spLocks noGrp="1" noChangeArrowheads="1"/>
          </p:cNvSpPr>
          <p:nvPr>
            <p:ph type="body" sz="half" idx="2"/>
          </p:nvPr>
        </p:nvSpPr>
        <p:spPr>
          <a:xfrm>
            <a:off x="4648200" y="1905000"/>
            <a:ext cx="4316413" cy="3252788"/>
          </a:xfrm>
        </p:spPr>
        <p:txBody>
          <a:bodyPr/>
          <a:lstStyle/>
          <a:p>
            <a:pPr algn="ctr" eaLnBrk="1" hangingPunct="1">
              <a:lnSpc>
                <a:spcPct val="90000"/>
              </a:lnSpc>
              <a:buFont typeface="Wingdings" panose="05000000000000000000" pitchFamily="2" charset="2"/>
              <a:buChar char="§"/>
              <a:defRPr/>
            </a:pPr>
            <a:r>
              <a:rPr lang="de-DE" sz="2400" dirty="0" smtClean="0"/>
              <a:t>Das Verbalsystem in der Sprache der Aimara ist überaus erstaunlich. </a:t>
            </a:r>
            <a:br>
              <a:rPr lang="de-DE" sz="2400" dirty="0" smtClean="0"/>
            </a:br>
            <a:r>
              <a:rPr lang="de-DE" sz="2400" dirty="0" smtClean="0"/>
              <a:t>Beim Verbum handelt es sich zunächst um eine Wortwurzel, an die, jenachdem eine Serie von 23 Suffixen angehängt werden können. </a:t>
            </a:r>
            <a:endParaRPr lang="de-DE" sz="2400" dirty="0" smtClean="0">
              <a:effectLst/>
            </a:endParaRPr>
          </a:p>
        </p:txBody>
      </p:sp>
      <p:pic>
        <p:nvPicPr>
          <p:cNvPr id="63493"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feld 6"/>
          <p:cNvSpPr txBox="1">
            <a:spLocks noChangeArrowheads="1"/>
          </p:cNvSpPr>
          <p:nvPr/>
        </p:nvSpPr>
        <p:spPr bwMode="auto">
          <a:xfrm>
            <a:off x="323850" y="1798638"/>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49507" name="Rectangle 3"/>
          <p:cNvSpPr>
            <a:spLocks noGrp="1" noChangeArrowheads="1"/>
          </p:cNvSpPr>
          <p:nvPr>
            <p:ph type="body" sz="half" idx="1"/>
          </p:nvPr>
        </p:nvSpPr>
        <p:spPr>
          <a:xfrm>
            <a:off x="4356100" y="1989138"/>
            <a:ext cx="3816350" cy="3959225"/>
          </a:xfrm>
        </p:spPr>
        <p:txBody>
          <a:bodyPr/>
          <a:lstStyle/>
          <a:p>
            <a:pPr eaLnBrk="1" hangingPunct="1">
              <a:buFont typeface="Wingdings" panose="05000000000000000000" pitchFamily="2" charset="2"/>
              <a:buChar char="§"/>
              <a:defRPr/>
            </a:pPr>
            <a:r>
              <a:rPr lang="de-DE" dirty="0" smtClean="0"/>
              <a:t>Übersetzung:</a:t>
            </a:r>
          </a:p>
          <a:p>
            <a:pPr marL="609600" indent="-609600" eaLnBrk="1" hangingPunct="1">
              <a:buFontTx/>
              <a:buNone/>
              <a:defRPr/>
            </a:pPr>
            <a:endParaRPr lang="de-DE" dirty="0" smtClean="0"/>
          </a:p>
          <a:p>
            <a:pPr marL="609600" indent="-609600" algn="ctr" eaLnBrk="1" hangingPunct="1">
              <a:buFontTx/>
              <a:buNone/>
              <a:defRPr/>
            </a:pPr>
            <a:r>
              <a:rPr lang="de-DE" dirty="0" smtClean="0"/>
              <a:t>	Ich veranlasse, dass er durch dich benachrichtigt wird, wenn ich hierher komme.</a:t>
            </a:r>
          </a:p>
        </p:txBody>
      </p:sp>
      <p:sp>
        <p:nvSpPr>
          <p:cNvPr id="149508" name="Text Box 4"/>
          <p:cNvSpPr txBox="1">
            <a:spLocks noChangeArrowheads="1"/>
          </p:cNvSpPr>
          <p:nvPr/>
        </p:nvSpPr>
        <p:spPr bwMode="auto">
          <a:xfrm>
            <a:off x="1023938" y="1455738"/>
            <a:ext cx="6716712" cy="425450"/>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r>
              <a:rPr lang="de-DE" sz="2400" i="1" dirty="0">
                <a:solidFill>
                  <a:srgbClr val="FF0000"/>
                </a:solidFill>
                <a:effectLst>
                  <a:outerShdw blurRad="38100" dist="38100" dir="2700000" algn="tl">
                    <a:srgbClr val="000000"/>
                  </a:outerShdw>
                </a:effectLst>
                <a:cs typeface="+mn-cs"/>
              </a:rPr>
              <a:t>  </a:t>
            </a:r>
            <a:r>
              <a:rPr lang="de-DE" sz="2400" dirty="0">
                <a:cs typeface="+mn-cs"/>
              </a:rPr>
              <a:t>= 1 Wort</a:t>
            </a:r>
          </a:p>
        </p:txBody>
      </p:sp>
      <p:pic>
        <p:nvPicPr>
          <p:cNvPr id="64517"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206851" name="Rectangle 3"/>
          <p:cNvSpPr>
            <a:spLocks noGrp="1" noChangeArrowheads="1"/>
          </p:cNvSpPr>
          <p:nvPr>
            <p:ph type="body" sz="half" idx="1"/>
          </p:nvPr>
        </p:nvSpPr>
        <p:spPr>
          <a:xfrm>
            <a:off x="4932363" y="2335213"/>
            <a:ext cx="3960812" cy="2879725"/>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awist</a:t>
            </a:r>
            <a:r>
              <a:rPr lang="de-DE" sz="2400" dirty="0" smtClean="0"/>
              <a:t> ist eine Verbalwurzel und bezeichnet die Handlung „benachrichtigen“. </a:t>
            </a:r>
            <a:endParaRPr lang="de-DE" sz="2400" i="1" dirty="0" smtClean="0"/>
          </a:p>
          <a:p>
            <a:pPr eaLnBrk="1" hangingPunct="1">
              <a:lnSpc>
                <a:spcPct val="80000"/>
              </a:lnSpc>
              <a:buFont typeface="Wingdings" panose="05000000000000000000" pitchFamily="2" charset="2"/>
              <a:buChar char="§"/>
              <a:defRPr/>
            </a:pPr>
            <a:endParaRPr lang="de-DE" sz="2400" i="1" dirty="0" smtClean="0"/>
          </a:p>
          <a:p>
            <a:pPr eaLnBrk="1" hangingPunct="1">
              <a:lnSpc>
                <a:spcPct val="80000"/>
              </a:lnSpc>
              <a:buFont typeface="Wingdings" panose="05000000000000000000" pitchFamily="2" charset="2"/>
              <a:buChar char="§"/>
              <a:defRPr/>
            </a:pPr>
            <a:r>
              <a:rPr lang="de-DE" sz="2400" i="1" dirty="0" err="1" smtClean="0">
                <a:solidFill>
                  <a:srgbClr val="FF0000"/>
                </a:solidFill>
              </a:rPr>
              <a:t>t’a</a:t>
            </a:r>
            <a:r>
              <a:rPr lang="de-DE" sz="2400" dirty="0" smtClean="0"/>
              <a:t> drückt aus, dass die Handlung momentan, d.h. punktuell ist.</a:t>
            </a:r>
            <a:endParaRPr lang="de-DE" sz="2400" i="1" dirty="0" smtClean="0"/>
          </a:p>
        </p:txBody>
      </p:sp>
      <p:sp>
        <p:nvSpPr>
          <p:cNvPr id="206852" name="Rectangle 4"/>
          <p:cNvSpPr>
            <a:spLocks noGrp="1" noChangeArrowheads="1"/>
          </p:cNvSpPr>
          <p:nvPr>
            <p:ph type="body" sz="half" idx="2"/>
          </p:nvPr>
        </p:nvSpPr>
        <p:spPr>
          <a:xfrm>
            <a:off x="107950" y="5516563"/>
            <a:ext cx="8856663" cy="1341437"/>
          </a:xfrm>
        </p:spPr>
        <p:txBody>
          <a:bodyPr/>
          <a:lstStyle/>
          <a:p>
            <a:pPr algn="ctr" eaLnBrk="1" hangingPunct="1">
              <a:lnSpc>
                <a:spcPct val="80000"/>
              </a:lnSpc>
              <a:defRPr/>
            </a:pPr>
            <a:r>
              <a:rPr lang="de-DE" sz="2400" i="1" dirty="0" err="1" smtClean="0">
                <a:solidFill>
                  <a:srgbClr val="FF0000"/>
                </a:solidFill>
              </a:rPr>
              <a:t>ya</a:t>
            </a:r>
            <a:r>
              <a:rPr lang="de-DE" sz="2400" dirty="0" smtClean="0"/>
              <a:t> ist ein Kausativ-Morphem und drückt hier aus, dass das Subjekt („ich“) die Handlung durch einen anderen ausführen lässt. Im Deutschen ist dies durch das Verb „veranlassen“ umschrieben worden.</a:t>
            </a:r>
            <a:endParaRPr lang="de-DE" sz="2400" i="1" dirty="0" smtClean="0"/>
          </a:p>
          <a:p>
            <a:pPr eaLnBrk="1" hangingPunct="1">
              <a:lnSpc>
                <a:spcPct val="80000"/>
              </a:lnSpc>
              <a:defRPr/>
            </a:pPr>
            <a:endParaRPr lang="de-DE" sz="2400" dirty="0" smtClean="0"/>
          </a:p>
        </p:txBody>
      </p:sp>
      <p:sp>
        <p:nvSpPr>
          <p:cNvPr id="206853" name="Text Box 5"/>
          <p:cNvSpPr txBox="1">
            <a:spLocks noChangeArrowheads="1"/>
          </p:cNvSpPr>
          <p:nvPr/>
        </p:nvSpPr>
        <p:spPr bwMode="auto">
          <a:xfrm>
            <a:off x="1023938" y="1455738"/>
            <a:ext cx="6716712" cy="425450"/>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r>
              <a:rPr lang="de-DE" sz="2400" i="1" dirty="0">
                <a:solidFill>
                  <a:srgbClr val="FF0000"/>
                </a:solidFill>
                <a:effectLst>
                  <a:outerShdw blurRad="38100" dist="38100" dir="2700000" algn="tl">
                    <a:srgbClr val="000000"/>
                  </a:outerShdw>
                </a:effectLst>
                <a:cs typeface="+mn-cs"/>
              </a:rPr>
              <a:t>  </a:t>
            </a:r>
            <a:r>
              <a:rPr lang="de-DE" sz="2400" dirty="0">
                <a:cs typeface="+mn-cs"/>
              </a:rPr>
              <a:t>= 1 Wort</a:t>
            </a:r>
          </a:p>
        </p:txBody>
      </p:sp>
      <p:pic>
        <p:nvPicPr>
          <p:cNvPr id="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4627" name="Rectangle 3"/>
          <p:cNvSpPr>
            <a:spLocks noGrp="1" noChangeArrowheads="1"/>
          </p:cNvSpPr>
          <p:nvPr>
            <p:ph type="body" sz="half" idx="1"/>
          </p:nvPr>
        </p:nvSpPr>
        <p:spPr>
          <a:xfrm>
            <a:off x="4859338" y="2573338"/>
            <a:ext cx="3960812" cy="2952750"/>
          </a:xfrm>
        </p:spPr>
        <p:txBody>
          <a:bodyPr/>
          <a:lstStyle/>
          <a:p>
            <a:pPr eaLnBrk="1" hangingPunct="1">
              <a:buFont typeface="Wingdings" panose="05000000000000000000" pitchFamily="2" charset="2"/>
              <a:buChar char="§"/>
              <a:defRPr/>
            </a:pPr>
            <a:r>
              <a:rPr lang="de-DE" sz="2400" i="1" dirty="0" err="1" smtClean="0">
                <a:solidFill>
                  <a:srgbClr val="FF0000"/>
                </a:solidFill>
              </a:rPr>
              <a:t>ni</a:t>
            </a:r>
            <a:r>
              <a:rPr lang="de-DE" sz="2400" dirty="0" smtClean="0">
                <a:solidFill>
                  <a:srgbClr val="FF0000"/>
                </a:solidFill>
              </a:rPr>
              <a:t> </a:t>
            </a:r>
            <a:r>
              <a:rPr lang="de-DE" sz="2400" dirty="0" smtClean="0"/>
              <a:t>bedeutet „gegen den Ort hin, wo der Satz gesprochen wird“. Dies wurde in diesem Fall durch „hierher“ übersetzt.</a:t>
            </a:r>
            <a:endParaRPr lang="de-DE" sz="2400" i="1" dirty="0" smtClean="0"/>
          </a:p>
        </p:txBody>
      </p:sp>
      <p:sp>
        <p:nvSpPr>
          <p:cNvPr id="154628" name="Rectangle 4"/>
          <p:cNvSpPr>
            <a:spLocks noGrp="1" noChangeArrowheads="1"/>
          </p:cNvSpPr>
          <p:nvPr>
            <p:ph type="body" sz="half" idx="2"/>
          </p:nvPr>
        </p:nvSpPr>
        <p:spPr>
          <a:xfrm>
            <a:off x="250825" y="5661025"/>
            <a:ext cx="8291513" cy="1008063"/>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waya</a:t>
            </a:r>
            <a:r>
              <a:rPr lang="de-DE" sz="2400" dirty="0" smtClean="0"/>
              <a:t> bedeutet „auf dem Weg“, im Deutschen ist es durch „wenn ich hierher komme“ umschrieben worden.</a:t>
            </a:r>
            <a:endParaRPr lang="de-DE" sz="2400" i="1" dirty="0" smtClean="0"/>
          </a:p>
        </p:txBody>
      </p:sp>
      <p:sp>
        <p:nvSpPr>
          <p:cNvPr id="154629" name="Text Box 5"/>
          <p:cNvSpPr txBox="1">
            <a:spLocks noChangeArrowheads="1"/>
          </p:cNvSpPr>
          <p:nvPr/>
        </p:nvSpPr>
        <p:spPr bwMode="auto">
          <a:xfrm>
            <a:off x="1023938" y="1455738"/>
            <a:ext cx="4181475" cy="79375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endParaRPr lang="de-DE" sz="2400" i="1" dirty="0">
              <a:solidFill>
                <a:srgbClr val="FF0000"/>
              </a:solidFill>
              <a:effectLst>
                <a:outerShdw blurRad="38100" dist="38100" dir="2700000" algn="tl">
                  <a:srgbClr val="000000"/>
                </a:outerShdw>
              </a:effectLst>
              <a:cs typeface="+mn-cs"/>
            </a:endParaRPr>
          </a:p>
          <a:p>
            <a:pPr eaLnBrk="1" hangingPunct="1">
              <a:defRPr/>
            </a:pPr>
            <a:endParaRPr lang="de-DE" sz="2400" dirty="0">
              <a:solidFill>
                <a:srgbClr val="FF0000"/>
              </a:solidFill>
              <a:cs typeface="+mn-cs"/>
            </a:endParaRPr>
          </a:p>
        </p:txBody>
      </p:sp>
      <p:pic>
        <p:nvPicPr>
          <p:cNvPr id="9"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6675" name="Rectangle 3"/>
          <p:cNvSpPr>
            <a:spLocks noGrp="1" noChangeArrowheads="1"/>
          </p:cNvSpPr>
          <p:nvPr>
            <p:ph type="body" sz="half" idx="1"/>
          </p:nvPr>
        </p:nvSpPr>
        <p:spPr>
          <a:xfrm>
            <a:off x="4643438" y="1989138"/>
            <a:ext cx="4500562" cy="3959225"/>
          </a:xfrm>
        </p:spPr>
        <p:txBody>
          <a:bodyPr/>
          <a:lstStyle/>
          <a:p>
            <a:pPr eaLnBrk="1" hangingPunct="1">
              <a:lnSpc>
                <a:spcPct val="90000"/>
              </a:lnSpc>
              <a:buFont typeface="Wingdings" panose="05000000000000000000" pitchFamily="2" charset="2"/>
              <a:buChar char="§"/>
              <a:defRPr/>
            </a:pPr>
            <a:r>
              <a:rPr lang="de-DE" i="1" dirty="0" err="1" smtClean="0">
                <a:solidFill>
                  <a:srgbClr val="FF0000"/>
                </a:solidFill>
              </a:rPr>
              <a:t>rapi</a:t>
            </a:r>
            <a:r>
              <a:rPr lang="de-DE" i="1" dirty="0" smtClean="0">
                <a:solidFill>
                  <a:srgbClr val="FF0000"/>
                </a:solidFill>
              </a:rPr>
              <a:t> </a:t>
            </a:r>
            <a:r>
              <a:rPr lang="de-DE" dirty="0" smtClean="0"/>
              <a:t>ist ein </a:t>
            </a:r>
            <a:r>
              <a:rPr lang="de-DE" dirty="0" err="1" smtClean="0"/>
              <a:t>Benefaktiv</a:t>
            </a:r>
            <a:r>
              <a:rPr lang="de-DE" dirty="0" smtClean="0"/>
              <a:t>, was ausdrückt, dass die Handlung zu Gunsten eines anderen geschieht. Dies ist in der Übersetzung nicht wiedergegeben worden, weil es zu umständlich hätte umschrieben werden müssen.</a:t>
            </a:r>
            <a:endParaRPr lang="de-DE" i="1" dirty="0" smtClean="0"/>
          </a:p>
          <a:p>
            <a:pPr marL="609600" indent="-609600" eaLnBrk="1" hangingPunct="1">
              <a:lnSpc>
                <a:spcPct val="90000"/>
              </a:lnSpc>
              <a:buFontTx/>
              <a:buNone/>
              <a:defRPr/>
            </a:pPr>
            <a:endParaRPr lang="de-DE" sz="2000" i="1" dirty="0" smtClean="0"/>
          </a:p>
        </p:txBody>
      </p:sp>
      <p:sp>
        <p:nvSpPr>
          <p:cNvPr id="156676" name="Rectangle 4"/>
          <p:cNvSpPr>
            <a:spLocks noGrp="1" noChangeArrowheads="1"/>
          </p:cNvSpPr>
          <p:nvPr>
            <p:ph type="body" sz="half" idx="2"/>
          </p:nvPr>
        </p:nvSpPr>
        <p:spPr>
          <a:xfrm>
            <a:off x="161925" y="5589588"/>
            <a:ext cx="4537075" cy="1136650"/>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pjja</a:t>
            </a:r>
            <a:r>
              <a:rPr lang="de-DE" sz="2400" dirty="0" smtClean="0"/>
              <a:t> drückt aus, dass mehrere an der Handlung beteiligt sind.</a:t>
            </a:r>
            <a:endParaRPr lang="de-DE" sz="2400" i="1" dirty="0" smtClean="0"/>
          </a:p>
        </p:txBody>
      </p:sp>
      <p:sp>
        <p:nvSpPr>
          <p:cNvPr id="156677" name="Text Box 5"/>
          <p:cNvSpPr txBox="1">
            <a:spLocks noChangeArrowheads="1"/>
          </p:cNvSpPr>
          <p:nvPr/>
        </p:nvSpPr>
        <p:spPr bwMode="auto">
          <a:xfrm>
            <a:off x="1023938" y="1455738"/>
            <a:ext cx="4181475" cy="42545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endParaRPr lang="de-DE" sz="2400" i="1" dirty="0">
              <a:solidFill>
                <a:srgbClr val="FF0000"/>
              </a:solidFill>
              <a:effectLst>
                <a:outerShdw blurRad="38100" dist="38100" dir="2700000" algn="tl">
                  <a:srgbClr val="000000"/>
                </a:outerShdw>
              </a:effectLst>
              <a:cs typeface="+mn-cs"/>
            </a:endParaRPr>
          </a:p>
        </p:txBody>
      </p:sp>
      <p:pic>
        <p:nvPicPr>
          <p:cNvPr id="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5651" name="Rectangle 3"/>
          <p:cNvSpPr>
            <a:spLocks noGrp="1" noChangeArrowheads="1"/>
          </p:cNvSpPr>
          <p:nvPr>
            <p:ph type="body" sz="half" idx="1"/>
          </p:nvPr>
        </p:nvSpPr>
        <p:spPr>
          <a:xfrm>
            <a:off x="4643438" y="2565400"/>
            <a:ext cx="4176712" cy="3240088"/>
          </a:xfrm>
        </p:spPr>
        <p:txBody>
          <a:bodyPr/>
          <a:lstStyle/>
          <a:p>
            <a:pPr eaLnBrk="1" hangingPunct="1">
              <a:buFont typeface="Wingdings" panose="05000000000000000000" pitchFamily="2" charset="2"/>
              <a:buChar char="§"/>
              <a:defRPr/>
            </a:pPr>
            <a:r>
              <a:rPr lang="de-DE" sz="2400" i="1" dirty="0" smtClean="0">
                <a:solidFill>
                  <a:srgbClr val="FF0000"/>
                </a:solidFill>
              </a:rPr>
              <a:t>ä</a:t>
            </a:r>
            <a:r>
              <a:rPr lang="de-DE" sz="2400" dirty="0" smtClean="0"/>
              <a:t> bezeichnet die 1. Person, Singular, im Futur.</a:t>
            </a:r>
            <a:endParaRPr lang="de-DE" sz="2400" i="1" dirty="0" smtClean="0"/>
          </a:p>
          <a:p>
            <a:pPr eaLnBrk="1" hangingPunct="1">
              <a:buFont typeface="Wingdings" panose="05000000000000000000" pitchFamily="2" charset="2"/>
              <a:buChar char="§"/>
              <a:defRPr/>
            </a:pPr>
            <a:r>
              <a:rPr lang="de-DE" sz="2400" i="1" dirty="0" err="1" smtClean="0">
                <a:solidFill>
                  <a:srgbClr val="FF0000"/>
                </a:solidFill>
              </a:rPr>
              <a:t>ma</a:t>
            </a:r>
            <a:r>
              <a:rPr lang="de-DE" sz="2400" i="1" dirty="0" smtClean="0"/>
              <a:t> </a:t>
            </a:r>
            <a:r>
              <a:rPr lang="de-DE" sz="2400" dirty="0" smtClean="0"/>
              <a:t>ist eine Kombination der Pronomen „ich“ und „du“, vereinigt in einem Suffix.</a:t>
            </a:r>
            <a:endParaRPr lang="de-DE" sz="2400" i="1" dirty="0" smtClean="0"/>
          </a:p>
        </p:txBody>
      </p:sp>
      <p:sp>
        <p:nvSpPr>
          <p:cNvPr id="155652" name="Rectangle 4"/>
          <p:cNvSpPr>
            <a:spLocks noGrp="1" noChangeArrowheads="1"/>
          </p:cNvSpPr>
          <p:nvPr>
            <p:ph type="body" sz="half" idx="2"/>
          </p:nvPr>
        </p:nvSpPr>
        <p:spPr>
          <a:xfrm>
            <a:off x="146050" y="5589588"/>
            <a:ext cx="8785225" cy="1079500"/>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wa</a:t>
            </a:r>
            <a:r>
              <a:rPr lang="de-DE" sz="2400" i="1" dirty="0" smtClean="0"/>
              <a:t> </a:t>
            </a:r>
            <a:r>
              <a:rPr lang="de-DE" sz="2400" dirty="0" smtClean="0"/>
              <a:t>drückt die Intensität der Handlung aus. Dies ist in der Übersetzung nicht berücksichtigt worden. Eine Umschreibung dieser Nuance wäre viel zu umständlich ausgefallen.</a:t>
            </a:r>
          </a:p>
        </p:txBody>
      </p:sp>
      <p:sp>
        <p:nvSpPr>
          <p:cNvPr id="155653" name="Text Box 5"/>
          <p:cNvSpPr txBox="1">
            <a:spLocks noChangeArrowheads="1"/>
          </p:cNvSpPr>
          <p:nvPr/>
        </p:nvSpPr>
        <p:spPr bwMode="auto">
          <a:xfrm>
            <a:off x="1023938" y="1455738"/>
            <a:ext cx="4181475" cy="42545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endParaRPr lang="de-DE" sz="2400" i="1" dirty="0">
              <a:solidFill>
                <a:srgbClr val="FF0000"/>
              </a:solidFill>
              <a:effectLst>
                <a:outerShdw blurRad="38100" dist="38100" dir="2700000" algn="tl">
                  <a:srgbClr val="000000"/>
                </a:outerShdw>
              </a:effectLst>
              <a:cs typeface="+mn-cs"/>
            </a:endParaRPr>
          </a:p>
        </p:txBody>
      </p:sp>
      <p:pic>
        <p:nvPicPr>
          <p:cNvPr id="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1555" name="Rectangle 3"/>
          <p:cNvSpPr>
            <a:spLocks noGrp="1" noChangeArrowheads="1"/>
          </p:cNvSpPr>
          <p:nvPr>
            <p:ph type="body" sz="half" idx="1"/>
          </p:nvPr>
        </p:nvSpPr>
        <p:spPr>
          <a:xfrm>
            <a:off x="3851275" y="1916113"/>
            <a:ext cx="5292725" cy="3313112"/>
          </a:xfrm>
        </p:spPr>
        <p:txBody>
          <a:bodyPr/>
          <a:lstStyle/>
          <a:p>
            <a:pPr marL="609600" indent="-609600" algn="ctr" eaLnBrk="1" hangingPunct="1">
              <a:lnSpc>
                <a:spcPct val="80000"/>
              </a:lnSpc>
              <a:defRPr/>
            </a:pPr>
            <a:r>
              <a:rPr lang="de-DE" sz="2400" dirty="0" err="1" smtClean="0">
                <a:solidFill>
                  <a:srgbClr val="FFC000"/>
                </a:solidFill>
              </a:rPr>
              <a:t>Wintu</a:t>
            </a:r>
            <a:r>
              <a:rPr lang="de-DE" sz="2400" dirty="0" smtClean="0"/>
              <a:t> </a:t>
            </a:r>
            <a:br>
              <a:rPr lang="de-DE" sz="2400" dirty="0" smtClean="0"/>
            </a:br>
            <a:r>
              <a:rPr lang="de-DE" sz="2400" dirty="0" smtClean="0"/>
              <a:t>(Indianersprache in Kalifornien). </a:t>
            </a:r>
          </a:p>
          <a:p>
            <a:pPr eaLnBrk="1" hangingPunct="1">
              <a:lnSpc>
                <a:spcPct val="80000"/>
              </a:lnSpc>
              <a:buFont typeface="Wingdings" panose="05000000000000000000" pitchFamily="2" charset="2"/>
              <a:buChar char="§"/>
              <a:defRPr/>
            </a:pPr>
            <a:r>
              <a:rPr lang="de-DE" sz="2400" dirty="0" smtClean="0"/>
              <a:t>Verb besitzt u.a. spezielle Formen, um folgende Aussagekategorien zu unterscheiden:</a:t>
            </a:r>
          </a:p>
          <a:p>
            <a:pPr marL="1009650" lvl="1" indent="-609600" eaLnBrk="1" hangingPunct="1">
              <a:lnSpc>
                <a:spcPct val="80000"/>
              </a:lnSpc>
              <a:buClr>
                <a:srgbClr val="FFC000"/>
              </a:buClr>
              <a:buFont typeface="+mj-lt"/>
              <a:buAutoNum type="arabicPeriod"/>
              <a:defRPr/>
            </a:pPr>
            <a:r>
              <a:rPr lang="de-DE" dirty="0" smtClean="0"/>
              <a:t>Die Aussage ist eine Übernahme vom </a:t>
            </a:r>
            <a:r>
              <a:rPr lang="de-DE" i="1" dirty="0" smtClean="0"/>
              <a:t>Hören-Sagen.</a:t>
            </a:r>
            <a:endParaRPr lang="de-DE" dirty="0" smtClean="0"/>
          </a:p>
          <a:p>
            <a:pPr marL="1009650" lvl="1" indent="-609600" eaLnBrk="1" hangingPunct="1">
              <a:lnSpc>
                <a:spcPct val="80000"/>
              </a:lnSpc>
              <a:buClr>
                <a:srgbClr val="FFC000"/>
              </a:buClr>
              <a:buFont typeface="+mj-lt"/>
              <a:buAutoNum type="arabicPeriod"/>
              <a:defRPr/>
            </a:pPr>
            <a:r>
              <a:rPr lang="de-DE" dirty="0" smtClean="0"/>
              <a:t>Die Aussage ist das Resultat </a:t>
            </a:r>
            <a:r>
              <a:rPr lang="de-DE" i="1" dirty="0" smtClean="0"/>
              <a:t>persönlicher Beobachtung.</a:t>
            </a:r>
            <a:endParaRPr lang="de-DE" dirty="0" smtClean="0"/>
          </a:p>
        </p:txBody>
      </p:sp>
      <p:sp>
        <p:nvSpPr>
          <p:cNvPr id="151559" name="Rectangle 7"/>
          <p:cNvSpPr>
            <a:spLocks noGrp="1" noChangeArrowheads="1"/>
          </p:cNvSpPr>
          <p:nvPr>
            <p:ph type="body" sz="half" idx="2"/>
          </p:nvPr>
        </p:nvSpPr>
        <p:spPr>
          <a:xfrm>
            <a:off x="179388" y="5373688"/>
            <a:ext cx="8640762" cy="1150937"/>
          </a:xfrm>
        </p:spPr>
        <p:txBody>
          <a:bodyPr/>
          <a:lstStyle/>
          <a:p>
            <a:pPr marL="857250" lvl="1" indent="-457200" eaLnBrk="1" hangingPunct="1">
              <a:lnSpc>
                <a:spcPct val="90000"/>
              </a:lnSpc>
              <a:buClr>
                <a:srgbClr val="FFC000"/>
              </a:buClr>
              <a:buFont typeface="+mj-lt"/>
              <a:buAutoNum type="arabicPeriod" startAt="3"/>
              <a:defRPr/>
            </a:pPr>
            <a:r>
              <a:rPr lang="de-DE" dirty="0" smtClean="0"/>
              <a:t>Die Aussage ist das Resultat einer </a:t>
            </a:r>
            <a:r>
              <a:rPr lang="de-DE" i="1" dirty="0" smtClean="0"/>
              <a:t>logischen Schlussfolgerung.</a:t>
            </a:r>
            <a:r>
              <a:rPr lang="de-DE" dirty="0" smtClean="0"/>
              <a:t> Hier werden zudem noch </a:t>
            </a:r>
            <a:r>
              <a:rPr lang="de-DE" i="1" dirty="0" smtClean="0"/>
              <a:t>drei verschiedene Grade von Plausibilität</a:t>
            </a:r>
            <a:r>
              <a:rPr lang="de-DE" dirty="0" smtClean="0"/>
              <a:t> unterschieden</a:t>
            </a:r>
            <a:r>
              <a:rPr lang="de-DE" sz="2000" dirty="0" smtClean="0"/>
              <a:t>.</a:t>
            </a:r>
            <a:r>
              <a:rPr lang="de-DE" dirty="0" smtClean="0"/>
              <a:t> </a:t>
            </a:r>
          </a:p>
        </p:txBody>
      </p:sp>
      <p:pic>
        <p:nvPicPr>
          <p:cNvPr id="69637" name="Picture 7" descr="File:San Francisco Bay JPLLands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3529013" cy="24955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feld 6"/>
          <p:cNvSpPr txBox="1">
            <a:spLocks noChangeArrowheads="1"/>
          </p:cNvSpPr>
          <p:nvPr/>
        </p:nvSpPr>
        <p:spPr bwMode="auto">
          <a:xfrm>
            <a:off x="323850" y="41497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
        <p:nvSpPr>
          <p:cNvPr id="8" name="Textfeld 7"/>
          <p:cNvSpPr txBox="1"/>
          <p:nvPr/>
        </p:nvSpPr>
        <p:spPr>
          <a:xfrm>
            <a:off x="250825" y="4581525"/>
            <a:ext cx="2638425" cy="461963"/>
          </a:xfrm>
          <a:prstGeom prst="rect">
            <a:avLst/>
          </a:prstGeom>
          <a:noFill/>
        </p:spPr>
        <p:txBody>
          <a:bodyPr wrap="none">
            <a:spAutoFit/>
          </a:bodyPr>
          <a:lstStyle/>
          <a:p>
            <a:pPr eaLnBrk="1" hangingPunct="1">
              <a:defRPr/>
            </a:pPr>
            <a:r>
              <a:rPr lang="de-DE" sz="2400" dirty="0">
                <a:effectLst>
                  <a:outerShdw blurRad="38100" dist="38100" dir="2700000" algn="tl">
                    <a:srgbClr val="000000">
                      <a:alpha val="43137"/>
                    </a:srgbClr>
                  </a:outerShdw>
                </a:effectLst>
                <a:cs typeface="+mn-cs"/>
              </a:rPr>
              <a:t>San Francisco Bay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1800" name="Rectangle 8"/>
          <p:cNvSpPr>
            <a:spLocks noGrp="1" noChangeArrowheads="1"/>
          </p:cNvSpPr>
          <p:nvPr>
            <p:ph type="body" sz="half" idx="2"/>
          </p:nvPr>
        </p:nvSpPr>
        <p:spPr>
          <a:xfrm>
            <a:off x="2916238" y="1773238"/>
            <a:ext cx="5770562" cy="4246562"/>
          </a:xfrm>
        </p:spPr>
        <p:txBody>
          <a:bodyPr/>
          <a:lstStyle/>
          <a:p>
            <a:pPr algn="ctr" eaLnBrk="1" hangingPunct="1">
              <a:defRPr/>
            </a:pPr>
            <a:r>
              <a:rPr lang="de-DE" sz="2400" dirty="0" smtClean="0"/>
              <a:t>Die Tatsache, dass viele Eingeborenen-Sprachen eine so extrem komplizierte und für die Linguistik überaus schwer zu entschlüsselnde Struktur aufweisen, wurde von den Amerikanern für strategische Zwecke ausgenützt. So benutzten sie im Ersten Weltkrieg die Sprache der </a:t>
            </a:r>
            <a:r>
              <a:rPr lang="de-DE" sz="2400" dirty="0" err="1" smtClean="0"/>
              <a:t>Comanche</a:t>
            </a:r>
            <a:r>
              <a:rPr lang="de-DE" sz="2400" dirty="0" smtClean="0"/>
              <a:t>-Indianer als Geheimcode („Code-</a:t>
            </a:r>
            <a:r>
              <a:rPr lang="de-DE" sz="2400" dirty="0" err="1" smtClean="0"/>
              <a:t>Talkers</a:t>
            </a:r>
            <a:r>
              <a:rPr lang="de-DE" sz="2400" dirty="0" smtClean="0"/>
              <a:t>“)</a:t>
            </a:r>
          </a:p>
        </p:txBody>
      </p:sp>
      <p:sp>
        <p:nvSpPr>
          <p:cNvPr id="97285" name="Text Box 6"/>
          <p:cNvSpPr txBox="1">
            <a:spLocks noChangeArrowheads="1"/>
          </p:cNvSpPr>
          <p:nvPr/>
        </p:nvSpPr>
        <p:spPr bwMode="auto">
          <a:xfrm>
            <a:off x="250825" y="5103813"/>
            <a:ext cx="2473325" cy="646112"/>
          </a:xfrm>
          <a:prstGeom prst="rect">
            <a:avLst/>
          </a:prstGeom>
          <a:noFill/>
          <a:ln w="9525">
            <a:noFill/>
            <a:miter lim="800000"/>
            <a:headEnd/>
            <a:tailEnd/>
          </a:ln>
        </p:spPr>
        <p:txBody>
          <a:bodyPr>
            <a:spAutoFit/>
          </a:bodyPr>
          <a:lstStyle/>
          <a:p>
            <a:pPr algn="ctr" eaLnBrk="1" hangingPunct="1">
              <a:defRPr/>
            </a:pPr>
            <a:r>
              <a:rPr lang="de-DE" dirty="0" err="1">
                <a:effectLst>
                  <a:outerShdw blurRad="38100" dist="38100" dir="2700000" algn="tl">
                    <a:srgbClr val="000000">
                      <a:alpha val="43137"/>
                    </a:srgbClr>
                  </a:outerShdw>
                </a:effectLst>
                <a:cs typeface="+mn-cs"/>
              </a:rPr>
              <a:t>Comanche</a:t>
            </a:r>
            <a:r>
              <a:rPr lang="de-DE" dirty="0">
                <a:effectLst>
                  <a:outerShdw blurRad="38100" dist="38100" dir="2700000" algn="tl">
                    <a:srgbClr val="000000">
                      <a:alpha val="43137"/>
                    </a:srgbClr>
                  </a:outerShdw>
                </a:effectLst>
                <a:cs typeface="+mn-cs"/>
              </a:rPr>
              <a:t>-Indianer</a:t>
            </a:r>
          </a:p>
          <a:p>
            <a:pPr algn="ctr" eaLnBrk="1" hangingPunct="1">
              <a:defRPr/>
            </a:pPr>
            <a:r>
              <a:rPr lang="de-DE" dirty="0">
                <a:effectLst>
                  <a:outerShdw blurRad="38100" dist="38100" dir="2700000" algn="tl">
                    <a:srgbClr val="000000">
                      <a:alpha val="43137"/>
                    </a:srgbClr>
                  </a:outerShdw>
                </a:effectLst>
                <a:cs typeface="+mn-cs"/>
              </a:rPr>
              <a:t> (19. Jh.)</a:t>
            </a:r>
          </a:p>
        </p:txBody>
      </p:sp>
      <p:pic>
        <p:nvPicPr>
          <p:cNvPr id="70661" name="Picture 7" descr="File:Comanchebr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989138"/>
            <a:ext cx="2520950" cy="3073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feld 6"/>
          <p:cNvSpPr txBox="1">
            <a:spLocks noChangeArrowheads="1"/>
          </p:cNvSpPr>
          <p:nvPr/>
        </p:nvSpPr>
        <p:spPr bwMode="auto">
          <a:xfrm>
            <a:off x="2339975" y="47339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2" descr="File:Charles Chibit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2447925" cy="2794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1800" name="Rectangle 8"/>
          <p:cNvSpPr>
            <a:spLocks noGrp="1" noChangeArrowheads="1"/>
          </p:cNvSpPr>
          <p:nvPr>
            <p:ph type="body" sz="half" idx="2"/>
          </p:nvPr>
        </p:nvSpPr>
        <p:spPr>
          <a:xfrm>
            <a:off x="2916238" y="1773238"/>
            <a:ext cx="5770562" cy="4246562"/>
          </a:xfrm>
        </p:spPr>
        <p:txBody>
          <a:bodyPr/>
          <a:lstStyle/>
          <a:p>
            <a:pPr algn="ctr" eaLnBrk="1" hangingPunct="1">
              <a:defRPr/>
            </a:pPr>
            <a:r>
              <a:rPr lang="de-DE" sz="2400" dirty="0" smtClean="0"/>
              <a:t>Die Tatsache, dass viele Eingeborenen-Sprachen eine so extrem komplizierte und für die Linguistik überaus schwer zu entschlüsselnde Struktur aufweisen, wurde von den Amerikanern für strategische Zwecke ausgenützt. So benutzten sie im Ersten Weltkrieg die Sprache der </a:t>
            </a:r>
            <a:r>
              <a:rPr lang="de-DE" sz="2400" dirty="0" err="1" smtClean="0"/>
              <a:t>Comanche</a:t>
            </a:r>
            <a:r>
              <a:rPr lang="de-DE" sz="2400" dirty="0" smtClean="0"/>
              <a:t>-Indianer als Geheimcode („Code-</a:t>
            </a:r>
            <a:r>
              <a:rPr lang="de-DE" sz="2400" dirty="0" err="1" smtClean="0"/>
              <a:t>Talkers</a:t>
            </a:r>
            <a:r>
              <a:rPr lang="de-DE" sz="2400" dirty="0" smtClean="0"/>
              <a:t>“)</a:t>
            </a:r>
          </a:p>
        </p:txBody>
      </p:sp>
      <p:sp>
        <p:nvSpPr>
          <p:cNvPr id="97285" name="Text Box 6"/>
          <p:cNvSpPr txBox="1">
            <a:spLocks noChangeArrowheads="1"/>
          </p:cNvSpPr>
          <p:nvPr/>
        </p:nvSpPr>
        <p:spPr bwMode="auto">
          <a:xfrm>
            <a:off x="304800" y="5026025"/>
            <a:ext cx="2414588" cy="646113"/>
          </a:xfrm>
          <a:prstGeom prst="rect">
            <a:avLst/>
          </a:prstGeom>
          <a:noFill/>
          <a:ln w="9525">
            <a:noFill/>
            <a:miter lim="800000"/>
            <a:headEnd/>
            <a:tailEnd/>
          </a:ln>
        </p:spPr>
        <p:txBody>
          <a:bodyPr wrap="none">
            <a:spAutoFit/>
          </a:bodyPr>
          <a:lstStyle/>
          <a:p>
            <a:pPr algn="ctr" eaLnBrk="1" hangingPunct="1">
              <a:defRPr/>
            </a:pPr>
            <a:r>
              <a:rPr lang="de-DE" dirty="0" err="1">
                <a:effectLst>
                  <a:outerShdw blurRad="38100" dist="38100" dir="2700000" algn="tl">
                    <a:srgbClr val="000000">
                      <a:alpha val="43137"/>
                    </a:srgbClr>
                  </a:outerShdw>
                </a:effectLst>
                <a:cs typeface="+mn-cs"/>
              </a:rPr>
              <a:t>Comanche-Codetalker</a:t>
            </a:r>
            <a:endParaRPr lang="de-DE" dirty="0">
              <a:effectLst>
                <a:outerShdw blurRad="38100" dist="38100" dir="2700000" algn="tl">
                  <a:srgbClr val="000000">
                    <a:alpha val="43137"/>
                  </a:srgbClr>
                </a:outerShdw>
              </a:effectLst>
              <a:cs typeface="+mn-cs"/>
            </a:endParaRPr>
          </a:p>
          <a:p>
            <a:pPr algn="ctr" eaLnBrk="1" hangingPunct="1">
              <a:defRPr/>
            </a:pPr>
            <a:r>
              <a:rPr lang="de-DE" dirty="0">
                <a:effectLst>
                  <a:outerShdw blurRad="38100" dist="38100" dir="2700000" algn="tl">
                    <a:srgbClr val="000000">
                      <a:alpha val="43137"/>
                    </a:srgbClr>
                  </a:outerShdw>
                </a:effectLst>
                <a:cs typeface="+mn-cs"/>
              </a:rPr>
              <a:t> Charles </a:t>
            </a:r>
            <a:r>
              <a:rPr lang="de-DE" dirty="0" err="1">
                <a:effectLst>
                  <a:outerShdw blurRad="38100" dist="38100" dir="2700000" algn="tl">
                    <a:srgbClr val="000000">
                      <a:alpha val="43137"/>
                    </a:srgbClr>
                  </a:outerShdw>
                </a:effectLst>
                <a:cs typeface="+mn-cs"/>
              </a:rPr>
              <a:t>Chibitty</a:t>
            </a:r>
            <a:endParaRPr lang="de-DE" dirty="0">
              <a:effectLst>
                <a:outerShdw blurRad="38100" dist="38100" dir="2700000" algn="tl">
                  <a:srgbClr val="000000">
                    <a:alpha val="43137"/>
                  </a:srgbClr>
                </a:outerShdw>
              </a:effectLst>
              <a:cs typeface="+mn-cs"/>
            </a:endParaRPr>
          </a:p>
        </p:txBody>
      </p:sp>
      <p:sp>
        <p:nvSpPr>
          <p:cNvPr id="74758" name="Textfeld 6"/>
          <p:cNvSpPr txBox="1">
            <a:spLocks noChangeArrowheads="1"/>
          </p:cNvSpPr>
          <p:nvPr/>
        </p:nvSpPr>
        <p:spPr bwMode="auto">
          <a:xfrm>
            <a:off x="2387600" y="44021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7" name="Rectangle 13"/>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4879" name="Rectangle 15"/>
          <p:cNvSpPr>
            <a:spLocks noGrp="1" noChangeArrowheads="1"/>
          </p:cNvSpPr>
          <p:nvPr>
            <p:ph type="body" sz="half" idx="2"/>
          </p:nvPr>
        </p:nvSpPr>
        <p:spPr>
          <a:xfrm>
            <a:off x="179388" y="5157788"/>
            <a:ext cx="8785225" cy="1700212"/>
          </a:xfrm>
        </p:spPr>
        <p:txBody>
          <a:bodyPr/>
          <a:lstStyle/>
          <a:p>
            <a:pPr algn="ctr" eaLnBrk="1" hangingPunct="1">
              <a:lnSpc>
                <a:spcPct val="80000"/>
              </a:lnSpc>
              <a:defRPr/>
            </a:pPr>
            <a:r>
              <a:rPr lang="de-DE" sz="2400" dirty="0" smtClean="0"/>
              <a:t>Auch im Zweiten Weltkrieg benutzten die Amerikaner zur Verschlüsselung übermittelter Botschaften Indianer-sprachen. So wurden für diese Aufgabe wieder </a:t>
            </a:r>
            <a:br>
              <a:rPr lang="de-DE" sz="2400" dirty="0" smtClean="0"/>
            </a:br>
            <a:r>
              <a:rPr lang="de-DE" sz="2400" dirty="0" err="1" smtClean="0"/>
              <a:t>Comanche</a:t>
            </a:r>
            <a:r>
              <a:rPr lang="de-DE" sz="2400" dirty="0" smtClean="0"/>
              <a:t>-, aber auch </a:t>
            </a:r>
            <a:r>
              <a:rPr lang="de-DE" sz="2400" dirty="0" err="1" smtClean="0"/>
              <a:t>Choppewa</a:t>
            </a:r>
            <a:r>
              <a:rPr lang="de-DE" sz="2400" dirty="0" smtClean="0"/>
              <a:t>-, Hopi- und Navajo-Indianer erfolgreich eingesetzt. </a:t>
            </a:r>
          </a:p>
        </p:txBody>
      </p:sp>
      <p:sp>
        <p:nvSpPr>
          <p:cNvPr id="75780" name="Text Box 16"/>
          <p:cNvSpPr txBox="1">
            <a:spLocks noChangeArrowheads="1"/>
          </p:cNvSpPr>
          <p:nvPr/>
        </p:nvSpPr>
        <p:spPr bwMode="auto">
          <a:xfrm>
            <a:off x="323850" y="3933825"/>
            <a:ext cx="86407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2000"/>
              <a:t>Das Monument Valley liegt im Navajo-Reservat. </a:t>
            </a:r>
          </a:p>
          <a:p>
            <a:pPr algn="ctr" eaLnBrk="1" hangingPunct="1">
              <a:spcBef>
                <a:spcPct val="0"/>
              </a:spcBef>
              <a:buClrTx/>
              <a:buSzTx/>
              <a:buFontTx/>
              <a:buNone/>
            </a:pPr>
            <a:r>
              <a:rPr lang="de-DE" altLang="fr-FR" sz="2000"/>
              <a:t>Es ist eines der beeindruckendsten Naturwunder Arizonas und der Welt.</a:t>
            </a:r>
          </a:p>
          <a:p>
            <a:pPr eaLnBrk="1" hangingPunct="1">
              <a:spcBef>
                <a:spcPct val="0"/>
              </a:spcBef>
              <a:buClrTx/>
              <a:buSzTx/>
              <a:buFontTx/>
              <a:buNone/>
            </a:pPr>
            <a:endParaRPr lang="de-DE" altLang="fr-FR" sz="2000"/>
          </a:p>
          <a:p>
            <a:pPr eaLnBrk="1" hangingPunct="1">
              <a:spcBef>
                <a:spcPct val="0"/>
              </a:spcBef>
              <a:buClrTx/>
              <a:buSzTx/>
              <a:buFontTx/>
              <a:buNone/>
            </a:pPr>
            <a:endParaRPr lang="de-DE" altLang="fr-FR" sz="1800"/>
          </a:p>
        </p:txBody>
      </p:sp>
      <p:pic>
        <p:nvPicPr>
          <p:cNvPr id="72709" name="Picture 7" descr="File:Monumentval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620000" cy="23717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feld 6"/>
          <p:cNvSpPr txBox="1">
            <a:spLocks noChangeArrowheads="1"/>
          </p:cNvSpPr>
          <p:nvPr/>
        </p:nvSpPr>
        <p:spPr bwMode="auto">
          <a:xfrm>
            <a:off x="5526088" y="3597275"/>
            <a:ext cx="270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Moritz Zimmermann GNU 1.2 or later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0"/>
            <a:ext cx="8229600" cy="1384300"/>
          </a:xfrm>
        </p:spPr>
        <p:txBody>
          <a:bodyPr/>
          <a:lstStyle/>
          <a:p>
            <a:pPr eaLnBrk="1" hangingPunct="1">
              <a:defRPr/>
            </a:pPr>
            <a:r>
              <a:rPr lang="de-DE" dirty="0" smtClean="0">
                <a:solidFill>
                  <a:srgbClr val="FF0000"/>
                </a:solidFill>
              </a:rPr>
              <a:t>Fakten zum Thema „Sprachen“</a:t>
            </a:r>
          </a:p>
        </p:txBody>
      </p:sp>
      <p:sp>
        <p:nvSpPr>
          <p:cNvPr id="29699" name="Rectangle 3"/>
          <p:cNvSpPr>
            <a:spLocks noGrp="1" noChangeArrowheads="1"/>
          </p:cNvSpPr>
          <p:nvPr>
            <p:ph type="body" sz="half" idx="2"/>
          </p:nvPr>
        </p:nvSpPr>
        <p:spPr>
          <a:xfrm>
            <a:off x="0" y="5013325"/>
            <a:ext cx="8686800" cy="1844675"/>
          </a:xfrm>
        </p:spPr>
        <p:txBody>
          <a:bodyPr/>
          <a:lstStyle/>
          <a:p>
            <a:pPr algn="ctr" eaLnBrk="1" hangingPunct="1">
              <a:defRPr/>
            </a:pPr>
            <a:r>
              <a:rPr lang="de-DE" sz="2600" dirty="0" smtClean="0"/>
              <a:t>Innerhalb eines Sprachstammes werden besonders eng verwandte Sprachen zu </a:t>
            </a:r>
            <a:r>
              <a:rPr lang="de-DE" sz="2600" dirty="0" smtClean="0">
                <a:solidFill>
                  <a:srgbClr val="FFFF00"/>
                </a:solidFill>
              </a:rPr>
              <a:t>Sprachfamilien </a:t>
            </a:r>
            <a:r>
              <a:rPr lang="de-DE" sz="2600" dirty="0" smtClean="0"/>
              <a:t>zusammengefasst (z.B. Romanische Sprachen, Germanische Sprachen, Slawische Sprachen)</a:t>
            </a:r>
          </a:p>
        </p:txBody>
      </p:sp>
      <p:pic>
        <p:nvPicPr>
          <p:cNvPr id="9220" name="Picture 6" descr="File:Sprachfamilien der Welt (non Alta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12875"/>
            <a:ext cx="6367463" cy="30241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feld 6"/>
          <p:cNvSpPr txBox="1">
            <a:spLocks noChangeArrowheads="1"/>
          </p:cNvSpPr>
          <p:nvPr/>
        </p:nvSpPr>
        <p:spPr bwMode="auto">
          <a:xfrm>
            <a:off x="3995738" y="4437063"/>
            <a:ext cx="3581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r" eaLnBrk="1" hangingPunct="1">
              <a:spcBef>
                <a:spcPct val="0"/>
              </a:spcBef>
              <a:buClrTx/>
              <a:buSzTx/>
              <a:buFontTx/>
              <a:buNone/>
            </a:pPr>
            <a:r>
              <a:rPr lang="de-DE" altLang="fr-FR" sz="1200"/>
              <a:t>Peter Farago/Industrius GNU 1.2 or later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8963" name="Rectangle 3"/>
          <p:cNvSpPr>
            <a:spLocks noGrp="1" noChangeArrowheads="1"/>
          </p:cNvSpPr>
          <p:nvPr>
            <p:ph type="body" idx="1"/>
          </p:nvPr>
        </p:nvSpPr>
        <p:spPr>
          <a:xfrm>
            <a:off x="5035550" y="1773238"/>
            <a:ext cx="3929063" cy="3311525"/>
          </a:xfrm>
        </p:spPr>
        <p:txBody>
          <a:bodyPr/>
          <a:lstStyle/>
          <a:p>
            <a:pPr algn="ctr" eaLnBrk="1" hangingPunct="1">
              <a:lnSpc>
                <a:spcPct val="90000"/>
              </a:lnSpc>
              <a:defRPr/>
            </a:pPr>
            <a:r>
              <a:rPr lang="de-DE" sz="2800" dirty="0" smtClean="0">
                <a:solidFill>
                  <a:srgbClr val="FFC000"/>
                </a:solidFill>
              </a:rPr>
              <a:t>Bantusprachen</a:t>
            </a:r>
            <a:r>
              <a:rPr lang="de-DE" sz="2800" dirty="0" smtClean="0"/>
              <a:t>: </a:t>
            </a:r>
          </a:p>
          <a:p>
            <a:pPr eaLnBrk="1" hangingPunct="1">
              <a:lnSpc>
                <a:spcPct val="90000"/>
              </a:lnSpc>
              <a:buFontTx/>
              <a:buNone/>
              <a:defRPr/>
            </a:pPr>
            <a:r>
              <a:rPr lang="de-DE" sz="2800" dirty="0" smtClean="0"/>
              <a:t>	Bis zu 20 Klassen beim Nomen</a:t>
            </a:r>
          </a:p>
          <a:p>
            <a:pPr eaLnBrk="1" hangingPunct="1">
              <a:lnSpc>
                <a:spcPct val="90000"/>
              </a:lnSpc>
              <a:buFont typeface="Wingdings" panose="05000000000000000000" pitchFamily="2" charset="2"/>
              <a:buChar char="§"/>
              <a:defRPr/>
            </a:pPr>
            <a:endParaRPr lang="de-DE" sz="2800" dirty="0" smtClean="0"/>
          </a:p>
          <a:p>
            <a:pPr eaLnBrk="1" hangingPunct="1">
              <a:lnSpc>
                <a:spcPct val="90000"/>
              </a:lnSpc>
              <a:buFont typeface="Wingdings" panose="05000000000000000000" pitchFamily="2" charset="2"/>
              <a:buChar char="§"/>
              <a:defRPr/>
            </a:pPr>
            <a:r>
              <a:rPr lang="de-DE" sz="2800" dirty="0" smtClean="0"/>
              <a:t>Verbalsystem: </a:t>
            </a:r>
            <a:r>
              <a:rPr lang="de-DE" sz="2800" dirty="0" err="1" smtClean="0"/>
              <a:t>äusserst</a:t>
            </a:r>
            <a:r>
              <a:rPr lang="de-DE" sz="2800" dirty="0" smtClean="0"/>
              <a:t> komplex und differenziert</a:t>
            </a:r>
          </a:p>
        </p:txBody>
      </p:sp>
      <p:pic>
        <p:nvPicPr>
          <p:cNvPr id="73732" name="Picture 6" descr="File:Bantu expan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73238"/>
            <a:ext cx="4175125" cy="44259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feld 5"/>
          <p:cNvSpPr txBox="1">
            <a:spLocks noChangeArrowheads="1"/>
          </p:cNvSpPr>
          <p:nvPr/>
        </p:nvSpPr>
        <p:spPr bwMode="auto">
          <a:xfrm>
            <a:off x="468313" y="6308725"/>
            <a:ext cx="2693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Marc Dingemanse CC-BY-SA 2.5 gen.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de-DE" dirty="0" smtClean="0">
                <a:solidFill>
                  <a:schemeClr val="hlink"/>
                </a:solidFill>
              </a:rPr>
              <a:t>Die Sprachen der Eingeborenen</a:t>
            </a:r>
          </a:p>
        </p:txBody>
      </p:sp>
      <p:sp>
        <p:nvSpPr>
          <p:cNvPr id="171011" name="Rectangle 3"/>
          <p:cNvSpPr>
            <a:spLocks noGrp="1" noChangeArrowheads="1"/>
          </p:cNvSpPr>
          <p:nvPr>
            <p:ph type="body" idx="1"/>
          </p:nvPr>
        </p:nvSpPr>
        <p:spPr>
          <a:xfrm>
            <a:off x="246063" y="1916113"/>
            <a:ext cx="8578850" cy="4114800"/>
          </a:xfrm>
        </p:spPr>
        <p:txBody>
          <a:bodyPr/>
          <a:lstStyle/>
          <a:p>
            <a:pPr eaLnBrk="1" hangingPunct="1">
              <a:lnSpc>
                <a:spcPct val="90000"/>
              </a:lnSpc>
              <a:defRPr/>
            </a:pPr>
            <a:r>
              <a:rPr lang="de-DE" sz="2400" dirty="0" smtClean="0"/>
              <a:t>Beispiele aus dem </a:t>
            </a:r>
            <a:r>
              <a:rPr lang="de-DE" sz="2400" dirty="0" err="1" smtClean="0">
                <a:solidFill>
                  <a:srgbClr val="FFC000"/>
                </a:solidFill>
              </a:rPr>
              <a:t>Ilamba</a:t>
            </a:r>
            <a:r>
              <a:rPr lang="de-DE" sz="2400" dirty="0" smtClean="0"/>
              <a:t> (Tansania):</a:t>
            </a:r>
          </a:p>
          <a:p>
            <a:pPr eaLnBrk="1" hangingPunct="1">
              <a:lnSpc>
                <a:spcPct val="90000"/>
              </a:lnSpc>
              <a:buFontTx/>
              <a:buNone/>
              <a:defRPr/>
            </a:pPr>
            <a:endParaRPr lang="de-DE" sz="2400" dirty="0" smtClean="0"/>
          </a:p>
          <a:p>
            <a:pPr eaLnBrk="1" hangingPunct="1">
              <a:lnSpc>
                <a:spcPct val="90000"/>
              </a:lnSpc>
              <a:buFontTx/>
              <a:buNone/>
              <a:defRPr/>
            </a:pPr>
            <a:r>
              <a:rPr lang="de-DE" sz="2400" i="1" dirty="0" err="1" smtClean="0">
                <a:solidFill>
                  <a:srgbClr val="FFFF00"/>
                </a:solidFill>
              </a:rPr>
              <a:t>Ke</a:t>
            </a:r>
            <a:r>
              <a:rPr lang="de-DE" sz="2400" i="1" dirty="0" err="1" smtClean="0"/>
              <a:t>:nto</a:t>
            </a:r>
            <a:r>
              <a:rPr lang="de-DE" sz="2400" i="1" dirty="0" smtClean="0"/>
              <a:t> </a:t>
            </a:r>
            <a:r>
              <a:rPr lang="de-DE" sz="2400" i="1" dirty="0" err="1" smtClean="0">
                <a:solidFill>
                  <a:srgbClr val="FFFF00"/>
                </a:solidFill>
              </a:rPr>
              <a:t>k</a:t>
            </a:r>
            <a:r>
              <a:rPr lang="de-DE" sz="2400" i="1" dirty="0" err="1" smtClean="0"/>
              <a:t>iakoe</a:t>
            </a:r>
            <a:r>
              <a:rPr lang="de-DE" sz="2400" i="1" dirty="0" smtClean="0"/>
              <a:t> </a:t>
            </a:r>
            <a:r>
              <a:rPr lang="de-DE" sz="2400" i="1" dirty="0" err="1" smtClean="0">
                <a:solidFill>
                  <a:srgbClr val="FFFF00"/>
                </a:solidFill>
              </a:rPr>
              <a:t>ke</a:t>
            </a:r>
            <a:r>
              <a:rPr lang="de-DE" sz="2400" i="1" dirty="0" err="1" smtClean="0"/>
              <a:t>ko:lu</a:t>
            </a:r>
            <a:r>
              <a:rPr lang="de-DE" sz="2400" i="1" dirty="0" smtClean="0"/>
              <a:t> </a:t>
            </a:r>
            <a:r>
              <a:rPr lang="de-DE" sz="2400" i="1" dirty="0" err="1" smtClean="0">
                <a:solidFill>
                  <a:srgbClr val="FFFF00"/>
                </a:solidFill>
              </a:rPr>
              <a:t>ke</a:t>
            </a:r>
            <a:r>
              <a:rPr lang="de-DE" sz="2400" i="1" dirty="0" err="1" smtClean="0"/>
              <a:t>moe</a:t>
            </a:r>
            <a:r>
              <a:rPr lang="de-DE" sz="2400" i="1" dirty="0" smtClean="0"/>
              <a:t> </a:t>
            </a:r>
            <a:r>
              <a:rPr lang="de-DE" sz="2400" i="1" dirty="0" err="1" smtClean="0">
                <a:solidFill>
                  <a:srgbClr val="FFFF00"/>
                </a:solidFill>
              </a:rPr>
              <a:t>ki</a:t>
            </a:r>
            <a:r>
              <a:rPr lang="de-DE" sz="2400" i="1" dirty="0" err="1" smtClean="0"/>
              <a:t>ameke:la</a:t>
            </a:r>
            <a:r>
              <a:rPr lang="de-DE" sz="2400" i="1" dirty="0" smtClean="0"/>
              <a:t>          </a:t>
            </a:r>
            <a:r>
              <a:rPr lang="de-DE" sz="2400" i="1" dirty="0" err="1" smtClean="0"/>
              <a:t>eno:mba</a:t>
            </a:r>
            <a:r>
              <a:rPr lang="de-DE" sz="2400" i="1" dirty="0" smtClean="0"/>
              <a:t>. </a:t>
            </a:r>
            <a:endParaRPr lang="de-DE" sz="2400" dirty="0" smtClean="0"/>
          </a:p>
          <a:p>
            <a:pPr eaLnBrk="1" hangingPunct="1">
              <a:lnSpc>
                <a:spcPct val="90000"/>
              </a:lnSpc>
              <a:buFontTx/>
              <a:buNone/>
              <a:defRPr/>
            </a:pPr>
            <a:r>
              <a:rPr lang="de-DE" sz="2400" dirty="0" smtClean="0"/>
              <a:t>Sache  seine   </a:t>
            </a:r>
            <a:r>
              <a:rPr lang="de-DE" sz="2400" dirty="0" err="1" smtClean="0"/>
              <a:t>gross</a:t>
            </a:r>
            <a:r>
              <a:rPr lang="de-DE" sz="2400" dirty="0" smtClean="0"/>
              <a:t>    eine    ist grösser als    (ein) Haus.</a:t>
            </a:r>
          </a:p>
          <a:p>
            <a:pPr eaLnBrk="1" hangingPunct="1">
              <a:lnSpc>
                <a:spcPct val="90000"/>
              </a:lnSpc>
              <a:buFontTx/>
              <a:buNone/>
              <a:defRPr/>
            </a:pPr>
            <a:endParaRPr lang="de-DE" sz="2400" dirty="0" smtClean="0"/>
          </a:p>
          <a:p>
            <a:pPr eaLnBrk="1" hangingPunct="1">
              <a:lnSpc>
                <a:spcPct val="90000"/>
              </a:lnSpc>
              <a:buFontTx/>
              <a:buNone/>
              <a:defRPr/>
            </a:pPr>
            <a:r>
              <a:rPr lang="de-DE" sz="2400" dirty="0" smtClean="0"/>
              <a:t>= Seine </a:t>
            </a:r>
            <a:r>
              <a:rPr lang="de-DE" sz="2400" dirty="0" err="1" smtClean="0"/>
              <a:t>grosse</a:t>
            </a:r>
            <a:r>
              <a:rPr lang="de-DE" sz="2400" dirty="0" smtClean="0"/>
              <a:t> Sache ist grösser als ein Haus.</a:t>
            </a:r>
          </a:p>
          <a:p>
            <a:pPr eaLnBrk="1" hangingPunct="1">
              <a:lnSpc>
                <a:spcPct val="90000"/>
              </a:lnSpc>
              <a:buFontTx/>
              <a:buNone/>
              <a:defRPr/>
            </a:pPr>
            <a:endParaRPr lang="de-DE" sz="2400" dirty="0" smtClean="0"/>
          </a:p>
          <a:p>
            <a:pPr eaLnBrk="1" hangingPunct="1">
              <a:lnSpc>
                <a:spcPct val="90000"/>
              </a:lnSpc>
              <a:buFontTx/>
              <a:buNone/>
              <a:defRPr/>
            </a:pPr>
            <a:r>
              <a:rPr lang="de-DE" sz="2400" i="1" dirty="0" err="1" smtClean="0">
                <a:solidFill>
                  <a:srgbClr val="FFFF00"/>
                </a:solidFill>
              </a:rPr>
              <a:t>Lo</a:t>
            </a:r>
            <a:r>
              <a:rPr lang="de-DE" sz="2400" i="1" dirty="0" err="1" smtClean="0"/>
              <a:t>kani</a:t>
            </a:r>
            <a:r>
              <a:rPr lang="de-DE" sz="2400" i="1" dirty="0" smtClean="0"/>
              <a:t> </a:t>
            </a:r>
            <a:r>
              <a:rPr lang="de-DE" sz="2400" i="1" dirty="0" err="1" smtClean="0">
                <a:solidFill>
                  <a:srgbClr val="FFFF00"/>
                </a:solidFill>
              </a:rPr>
              <a:t>lo</a:t>
            </a:r>
            <a:r>
              <a:rPr lang="de-DE" sz="2400" i="1" dirty="0" err="1" smtClean="0"/>
              <a:t>akoe</a:t>
            </a:r>
            <a:r>
              <a:rPr lang="de-DE" sz="2400" i="1" dirty="0" smtClean="0"/>
              <a:t>  </a:t>
            </a:r>
            <a:r>
              <a:rPr lang="de-DE" sz="2400" i="1" dirty="0" err="1" smtClean="0">
                <a:solidFill>
                  <a:srgbClr val="FFFF00"/>
                </a:solidFill>
              </a:rPr>
              <a:t>lo</a:t>
            </a:r>
            <a:r>
              <a:rPr lang="de-DE" sz="2400" i="1" dirty="0" err="1" smtClean="0"/>
              <a:t>ko:lu</a:t>
            </a:r>
            <a:r>
              <a:rPr lang="de-DE" sz="2400" i="1" dirty="0" smtClean="0"/>
              <a:t>   </a:t>
            </a:r>
            <a:r>
              <a:rPr lang="de-DE" sz="2400" i="1" dirty="0" err="1" smtClean="0"/>
              <a:t>l</a:t>
            </a:r>
            <a:r>
              <a:rPr lang="de-DE" sz="2400" i="1" dirty="0" err="1" smtClean="0">
                <a:solidFill>
                  <a:srgbClr val="FFFF00"/>
                </a:solidFill>
              </a:rPr>
              <a:t>o</a:t>
            </a:r>
            <a:r>
              <a:rPr lang="de-DE" sz="2400" i="1" dirty="0" err="1" smtClean="0"/>
              <a:t>moe</a:t>
            </a:r>
            <a:r>
              <a:rPr lang="de-DE" sz="2400" i="1" dirty="0" smtClean="0"/>
              <a:t>   </a:t>
            </a:r>
            <a:r>
              <a:rPr lang="de-DE" sz="2400" i="1" dirty="0" err="1" smtClean="0">
                <a:solidFill>
                  <a:srgbClr val="FFFF00"/>
                </a:solidFill>
              </a:rPr>
              <a:t>lo</a:t>
            </a:r>
            <a:r>
              <a:rPr lang="de-DE" sz="2400" i="1" dirty="0" err="1" smtClean="0"/>
              <a:t>aoke:la</a:t>
            </a:r>
            <a:r>
              <a:rPr lang="de-DE" sz="2400" i="1" dirty="0" smtClean="0"/>
              <a:t>              </a:t>
            </a:r>
            <a:r>
              <a:rPr lang="de-DE" sz="2400" i="1" dirty="0" err="1" smtClean="0"/>
              <a:t>oo:ta</a:t>
            </a:r>
            <a:endParaRPr lang="de-DE" sz="2400" dirty="0" smtClean="0"/>
          </a:p>
          <a:p>
            <a:pPr eaLnBrk="1" hangingPunct="1">
              <a:lnSpc>
                <a:spcPct val="90000"/>
              </a:lnSpc>
              <a:buFontTx/>
              <a:buNone/>
              <a:defRPr/>
            </a:pPr>
            <a:r>
              <a:rPr lang="de-DE" sz="2400" dirty="0" smtClean="0"/>
              <a:t>Wort    sein    </a:t>
            </a:r>
            <a:r>
              <a:rPr lang="de-DE" sz="2400" dirty="0" err="1" smtClean="0"/>
              <a:t>grosses</a:t>
            </a:r>
            <a:r>
              <a:rPr lang="de-DE" sz="2400" dirty="0" smtClean="0"/>
              <a:t>    ein      ist grösser als    (ein) Bogen. </a:t>
            </a:r>
          </a:p>
          <a:p>
            <a:pPr eaLnBrk="1" hangingPunct="1">
              <a:lnSpc>
                <a:spcPct val="90000"/>
              </a:lnSpc>
              <a:buFontTx/>
              <a:buNone/>
              <a:defRPr/>
            </a:pPr>
            <a:endParaRPr lang="de-DE" sz="2400" dirty="0" smtClean="0"/>
          </a:p>
          <a:p>
            <a:pPr eaLnBrk="1" hangingPunct="1">
              <a:lnSpc>
                <a:spcPct val="90000"/>
              </a:lnSpc>
              <a:buFontTx/>
              <a:buNone/>
              <a:defRPr/>
            </a:pPr>
            <a:r>
              <a:rPr lang="de-DE" sz="2400" dirty="0" smtClean="0"/>
              <a:t>= Sein </a:t>
            </a:r>
            <a:r>
              <a:rPr lang="de-DE" sz="2400" dirty="0" err="1" smtClean="0"/>
              <a:t>grosses</a:t>
            </a:r>
            <a:r>
              <a:rPr lang="de-DE" sz="2400" dirty="0" smtClean="0"/>
              <a:t> Wort ist grösser als ein Bogen (d.h. stärker als ein Bogen).</a:t>
            </a:r>
          </a:p>
        </p:txBody>
      </p:sp>
      <p:sp>
        <p:nvSpPr>
          <p:cNvPr id="77828" name="Text Box 12"/>
          <p:cNvSpPr txBox="1">
            <a:spLocks noChangeArrowheads="1"/>
          </p:cNvSpPr>
          <p:nvPr/>
        </p:nvSpPr>
        <p:spPr bwMode="auto">
          <a:xfrm>
            <a:off x="158750" y="60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de-CH" altLang="fr-FR" sz="1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9" name="Rectangle 9"/>
          <p:cNvSpPr>
            <a:spLocks noGrp="1" noChangeArrowheads="1"/>
          </p:cNvSpPr>
          <p:nvPr>
            <p:ph type="title"/>
          </p:nvPr>
        </p:nvSpPr>
        <p:spPr/>
        <p:txBody>
          <a:bodyPr/>
          <a:lstStyle/>
          <a:p>
            <a:pPr eaLnBrk="1" hangingPunct="1">
              <a:defRPr/>
            </a:pPr>
            <a:r>
              <a:rPr lang="de-DE" dirty="0" smtClean="0">
                <a:solidFill>
                  <a:schemeClr val="hlink"/>
                </a:solidFill>
              </a:rPr>
              <a:t>Die S</a:t>
            </a:r>
            <a:r>
              <a:rPr lang="de-DE" dirty="0" smtClean="0">
                <a:solidFill>
                  <a:srgbClr val="FFCC00"/>
                </a:solidFill>
              </a:rPr>
              <a:t>prac</a:t>
            </a:r>
            <a:r>
              <a:rPr lang="de-DE" dirty="0" smtClean="0">
                <a:solidFill>
                  <a:schemeClr val="hlink"/>
                </a:solidFill>
              </a:rPr>
              <a:t>hen der Eingeborenen</a:t>
            </a:r>
          </a:p>
        </p:txBody>
      </p:sp>
      <p:sp>
        <p:nvSpPr>
          <p:cNvPr id="174091" name="Rectangle 11"/>
          <p:cNvSpPr>
            <a:spLocks noGrp="1" noChangeArrowheads="1"/>
          </p:cNvSpPr>
          <p:nvPr>
            <p:ph type="body" sz="half" idx="2"/>
          </p:nvPr>
        </p:nvSpPr>
        <p:spPr/>
        <p:txBody>
          <a:bodyPr/>
          <a:lstStyle/>
          <a:p>
            <a:pPr algn="ctr" eaLnBrk="1" hangingPunct="1">
              <a:buFontTx/>
              <a:buNone/>
              <a:defRPr/>
            </a:pPr>
            <a:r>
              <a:rPr lang="de-DE" sz="2400" dirty="0" smtClean="0"/>
              <a:t>	Die Erforschung der Eingeborenensprachen in aller Welt hat ergeben:</a:t>
            </a:r>
          </a:p>
          <a:p>
            <a:pPr algn="ctr" eaLnBrk="1" hangingPunct="1">
              <a:buFont typeface="Wingdings" panose="05000000000000000000" pitchFamily="2" charset="2"/>
              <a:buChar char="§"/>
              <a:defRPr/>
            </a:pPr>
            <a:r>
              <a:rPr lang="de-DE" sz="2400" dirty="0" smtClean="0"/>
              <a:t>Es gibt keine primitiven Sprachen!</a:t>
            </a:r>
          </a:p>
          <a:p>
            <a:pPr algn="ctr" eaLnBrk="1" hangingPunct="1">
              <a:buFont typeface="Wingdings" panose="05000000000000000000" pitchFamily="2" charset="2"/>
              <a:buChar char="§"/>
              <a:defRPr/>
            </a:pPr>
            <a:r>
              <a:rPr lang="de-DE" sz="2400" dirty="0" smtClean="0"/>
              <a:t>Zwischen dem Niveau einer Kultur und </a:t>
            </a:r>
            <a:br>
              <a:rPr lang="de-DE" sz="2400" dirty="0" smtClean="0"/>
            </a:br>
            <a:r>
              <a:rPr lang="de-DE" sz="2400" dirty="0" smtClean="0"/>
              <a:t>dem Niveau der Sprachstruktur besteht kein Zusammenhang!</a:t>
            </a:r>
          </a:p>
        </p:txBody>
      </p:sp>
      <p:pic>
        <p:nvPicPr>
          <p:cNvPr id="757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89138"/>
            <a:ext cx="4038600" cy="31559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feld 5"/>
          <p:cNvSpPr txBox="1">
            <a:spLocks noChangeArrowheads="1"/>
          </p:cNvSpPr>
          <p:nvPr/>
        </p:nvSpPr>
        <p:spPr bwMode="auto">
          <a:xfrm>
            <a:off x="3940175" y="4845050"/>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de-DE" dirty="0" smtClean="0">
                <a:solidFill>
                  <a:srgbClr val="FFC000"/>
                </a:solidFill>
              </a:rPr>
              <a:t>2. Ergebnis</a:t>
            </a:r>
          </a:p>
        </p:txBody>
      </p:sp>
      <p:sp>
        <p:nvSpPr>
          <p:cNvPr id="180227" name="Rectangle 3"/>
          <p:cNvSpPr>
            <a:spLocks noGrp="1" noChangeArrowheads="1"/>
          </p:cNvSpPr>
          <p:nvPr>
            <p:ph type="body" sz="half" idx="1"/>
          </p:nvPr>
        </p:nvSpPr>
        <p:spPr>
          <a:xfrm>
            <a:off x="241300" y="1947863"/>
            <a:ext cx="3609975" cy="4114800"/>
          </a:xfrm>
        </p:spPr>
        <p:txBody>
          <a:bodyPr/>
          <a:lstStyle/>
          <a:p>
            <a:pPr algn="ctr" eaLnBrk="1" hangingPunct="1">
              <a:defRPr/>
            </a:pPr>
            <a:r>
              <a:rPr lang="de-DE" dirty="0" smtClean="0"/>
              <a:t>Voraussage vom Standpunkt der Evolutionslehre: </a:t>
            </a:r>
          </a:p>
          <a:p>
            <a:pPr eaLnBrk="1" hangingPunct="1">
              <a:buFontTx/>
              <a:buNone/>
              <a:defRPr/>
            </a:pPr>
            <a:endParaRPr lang="de-DE" dirty="0" smtClean="0"/>
          </a:p>
          <a:p>
            <a:pPr algn="ctr" eaLnBrk="1" hangingPunct="1">
              <a:defRPr/>
            </a:pPr>
            <a:r>
              <a:rPr lang="de-DE" dirty="0" smtClean="0"/>
              <a:t>Voraussage vom Standpunkt der Bibel: </a:t>
            </a:r>
          </a:p>
        </p:txBody>
      </p:sp>
      <p:sp>
        <p:nvSpPr>
          <p:cNvPr id="180230" name="Text Box 6"/>
          <p:cNvSpPr txBox="1">
            <a:spLocks noChangeArrowheads="1"/>
          </p:cNvSpPr>
          <p:nvPr/>
        </p:nvSpPr>
        <p:spPr bwMode="auto">
          <a:xfrm>
            <a:off x="6011863" y="2276475"/>
            <a:ext cx="2873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falsch!</a:t>
            </a:r>
          </a:p>
        </p:txBody>
      </p:sp>
      <p:sp>
        <p:nvSpPr>
          <p:cNvPr id="180231" name="Text Box 7"/>
          <p:cNvSpPr txBox="1">
            <a:spLocks noChangeArrowheads="1"/>
          </p:cNvSpPr>
          <p:nvPr/>
        </p:nvSpPr>
        <p:spPr bwMode="auto">
          <a:xfrm>
            <a:off x="6075363" y="4724400"/>
            <a:ext cx="30686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richtig!</a:t>
            </a:r>
          </a:p>
        </p:txBody>
      </p:sp>
      <p:sp>
        <p:nvSpPr>
          <p:cNvPr id="102408" name="Text Box 8"/>
          <p:cNvSpPr txBox="1">
            <a:spLocks noChangeArrowheads="1"/>
          </p:cNvSpPr>
          <p:nvPr/>
        </p:nvSpPr>
        <p:spPr bwMode="auto">
          <a:xfrm>
            <a:off x="5942013" y="1341438"/>
            <a:ext cx="3079750" cy="646112"/>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Eingeborenen-Sprachen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sind primitiv.</a:t>
            </a:r>
          </a:p>
        </p:txBody>
      </p:sp>
      <p:sp>
        <p:nvSpPr>
          <p:cNvPr id="102409" name="Text Box 9"/>
          <p:cNvSpPr txBox="1">
            <a:spLocks noChangeArrowheads="1"/>
          </p:cNvSpPr>
          <p:nvPr/>
        </p:nvSpPr>
        <p:spPr bwMode="auto">
          <a:xfrm>
            <a:off x="6011863" y="3860800"/>
            <a:ext cx="3079750" cy="646113"/>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Eingeborenen-Sprachen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sind nicht primitiv.</a:t>
            </a:r>
          </a:p>
        </p:txBody>
      </p:sp>
      <p:pic>
        <p:nvPicPr>
          <p:cNvPr id="76808"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41438"/>
            <a:ext cx="1541462" cy="1943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05263"/>
            <a:ext cx="2052638" cy="1538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Textfeld 6"/>
          <p:cNvSpPr txBox="1">
            <a:spLocks noChangeArrowheads="1"/>
          </p:cNvSpPr>
          <p:nvPr/>
        </p:nvSpPr>
        <p:spPr bwMode="auto">
          <a:xfrm>
            <a:off x="3897313" y="3149600"/>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FB</a:t>
            </a:r>
          </a:p>
        </p:txBody>
      </p:sp>
      <p:sp>
        <p:nvSpPr>
          <p:cNvPr id="80907" name="Textfeld 6"/>
          <p:cNvSpPr txBox="1">
            <a:spLocks noChangeArrowheads="1"/>
          </p:cNvSpPr>
          <p:nvPr/>
        </p:nvSpPr>
        <p:spPr bwMode="auto">
          <a:xfrm>
            <a:off x="3762375" y="3965575"/>
            <a:ext cx="2714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RL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80230">
                                            <p:txEl>
                                              <p:pRg st="0" end="0"/>
                                            </p:txEl>
                                          </p:spTgt>
                                        </p:tgtEl>
                                        <p:attrNameLst>
                                          <p:attrName>style.visibility</p:attrName>
                                        </p:attrNameLst>
                                      </p:cBhvr>
                                      <p:to>
                                        <p:strVal val="visible"/>
                                      </p:to>
                                    </p:set>
                                    <p:animEffect transition="in" filter="fade">
                                      <p:cBhvr>
                                        <p:cTn id="7" dur="5000"/>
                                        <p:tgtEl>
                                          <p:spTgt spid="180230">
                                            <p:txEl>
                                              <p:pRg st="0" end="0"/>
                                            </p:txEl>
                                          </p:spTgt>
                                        </p:tgtEl>
                                      </p:cBhvr>
                                    </p:animEffect>
                                    <p:anim calcmode="lin" valueType="num">
                                      <p:cBhvr>
                                        <p:cTn id="8" dur="5000" fill="hold"/>
                                        <p:tgtEl>
                                          <p:spTgt spid="180230">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180230">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180230">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80231">
                                            <p:txEl>
                                              <p:pRg st="0" end="0"/>
                                            </p:txEl>
                                          </p:spTgt>
                                        </p:tgtEl>
                                        <p:attrNameLst>
                                          <p:attrName>style.visibility</p:attrName>
                                        </p:attrNameLst>
                                      </p:cBhvr>
                                      <p:to>
                                        <p:strVal val="visible"/>
                                      </p:to>
                                    </p:set>
                                    <p:animEffect transition="in" filter="fade">
                                      <p:cBhvr>
                                        <p:cTn id="15" dur="5000"/>
                                        <p:tgtEl>
                                          <p:spTgt spid="180231">
                                            <p:txEl>
                                              <p:pRg st="0" end="0"/>
                                            </p:txEl>
                                          </p:spTgt>
                                        </p:tgtEl>
                                      </p:cBhvr>
                                    </p:animEffect>
                                    <p:anim calcmode="lin" valueType="num">
                                      <p:cBhvr>
                                        <p:cTn id="16" dur="5000" fill="hold"/>
                                        <p:tgtEl>
                                          <p:spTgt spid="180231">
                                            <p:txEl>
                                              <p:pRg st="0" end="0"/>
                                            </p:txEl>
                                          </p:spTgt>
                                        </p:tgtEl>
                                        <p:attrNameLst>
                                          <p:attrName>style.rotation</p:attrName>
                                        </p:attrNameLst>
                                      </p:cBhvr>
                                      <p:tavLst>
                                        <p:tav tm="0">
                                          <p:val>
                                            <p:fltVal val="720"/>
                                          </p:val>
                                        </p:tav>
                                        <p:tav tm="100000">
                                          <p:val>
                                            <p:fltVal val="0"/>
                                          </p:val>
                                        </p:tav>
                                      </p:tavLst>
                                    </p:anim>
                                    <p:anim calcmode="lin" valueType="num">
                                      <p:cBhvr>
                                        <p:cTn id="17" dur="5000" fill="hold"/>
                                        <p:tgtEl>
                                          <p:spTgt spid="180231">
                                            <p:txEl>
                                              <p:pRg st="0" end="0"/>
                                            </p:txEl>
                                          </p:spTgt>
                                        </p:tgtEl>
                                        <p:attrNameLst>
                                          <p:attrName>ppt_h</p:attrName>
                                        </p:attrNameLst>
                                      </p:cBhvr>
                                      <p:tavLst>
                                        <p:tav tm="0">
                                          <p:val>
                                            <p:fltVal val="0"/>
                                          </p:val>
                                        </p:tav>
                                        <p:tav tm="100000">
                                          <p:val>
                                            <p:strVal val="#ppt_h"/>
                                          </p:val>
                                        </p:tav>
                                      </p:tavLst>
                                    </p:anim>
                                    <p:anim calcmode="lin" valueType="num">
                                      <p:cBhvr>
                                        <p:cTn id="18" dur="5000" fill="hold"/>
                                        <p:tgtEl>
                                          <p:spTgt spid="180231">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81251" name="Rectangle 3"/>
          <p:cNvSpPr>
            <a:spLocks noGrp="1" noChangeArrowheads="1"/>
          </p:cNvSpPr>
          <p:nvPr>
            <p:ph type="body" sz="half" idx="1"/>
          </p:nvPr>
        </p:nvSpPr>
        <p:spPr>
          <a:xfrm>
            <a:off x="4140200" y="1628775"/>
            <a:ext cx="4398963" cy="4114800"/>
          </a:xfrm>
        </p:spPr>
        <p:txBody>
          <a:bodyPr/>
          <a:lstStyle/>
          <a:p>
            <a:pPr eaLnBrk="1" hangingPunct="1">
              <a:buFontTx/>
              <a:buNone/>
              <a:defRPr/>
            </a:pPr>
            <a:r>
              <a:rPr lang="de-DE" sz="2800" smtClean="0"/>
              <a:t>	Hamito-semitische Sprachen:</a:t>
            </a:r>
          </a:p>
          <a:p>
            <a:pPr eaLnBrk="1" hangingPunct="1">
              <a:defRPr/>
            </a:pPr>
            <a:r>
              <a:rPr lang="de-DE" sz="2800" smtClean="0"/>
              <a:t>Ägyptisch (5000 Jahre)</a:t>
            </a:r>
          </a:p>
          <a:p>
            <a:pPr eaLnBrk="1" hangingPunct="1">
              <a:defRPr/>
            </a:pPr>
            <a:r>
              <a:rPr lang="de-DE" sz="2800" smtClean="0"/>
              <a:t>Akkadisch (2600 Jahre)</a:t>
            </a:r>
          </a:p>
          <a:p>
            <a:pPr eaLnBrk="1" hangingPunct="1">
              <a:defRPr/>
            </a:pPr>
            <a:r>
              <a:rPr lang="de-DE" sz="2800" smtClean="0"/>
              <a:t>Kanaanäisch (3500 Jahre)</a:t>
            </a:r>
          </a:p>
          <a:p>
            <a:pPr eaLnBrk="1" hangingPunct="1">
              <a:defRPr/>
            </a:pPr>
            <a:r>
              <a:rPr lang="de-DE" sz="2800" smtClean="0"/>
              <a:t>Aramäisch (3000 Jahre)</a:t>
            </a:r>
          </a:p>
          <a:p>
            <a:pPr eaLnBrk="1" hangingPunct="1">
              <a:defRPr/>
            </a:pPr>
            <a:r>
              <a:rPr lang="de-DE" sz="2800" smtClean="0"/>
              <a:t>Arabisch (2500 Jahre)</a:t>
            </a:r>
          </a:p>
        </p:txBody>
      </p:sp>
      <p:sp>
        <p:nvSpPr>
          <p:cNvPr id="81924" name="Text Box 15"/>
          <p:cNvSpPr txBox="1">
            <a:spLocks noChangeArrowheads="1"/>
          </p:cNvSpPr>
          <p:nvPr/>
        </p:nvSpPr>
        <p:spPr bwMode="auto">
          <a:xfrm>
            <a:off x="592138" y="47402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de-CH" altLang="fr-FR" sz="1800"/>
          </a:p>
        </p:txBody>
      </p:sp>
      <p:pic>
        <p:nvPicPr>
          <p:cNvPr id="77829"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3781425" cy="27352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feld 7"/>
          <p:cNvSpPr txBox="1">
            <a:spLocks noChangeArrowheads="1"/>
          </p:cNvSpPr>
          <p:nvPr/>
        </p:nvSpPr>
        <p:spPr bwMode="auto">
          <a:xfrm>
            <a:off x="250825" y="4602163"/>
            <a:ext cx="273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Rectangle 5"/>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84323" name="Rectangle 3"/>
          <p:cNvSpPr>
            <a:spLocks noGrp="1" noChangeArrowheads="1"/>
          </p:cNvSpPr>
          <p:nvPr>
            <p:ph type="body" sz="half" idx="1"/>
          </p:nvPr>
        </p:nvSpPr>
        <p:spPr>
          <a:xfrm>
            <a:off x="3924300" y="1916113"/>
            <a:ext cx="5219700" cy="4114800"/>
          </a:xfrm>
        </p:spPr>
        <p:txBody>
          <a:bodyPr/>
          <a:lstStyle/>
          <a:p>
            <a:pPr eaLnBrk="1" hangingPunct="1">
              <a:lnSpc>
                <a:spcPct val="80000"/>
              </a:lnSpc>
              <a:defRPr/>
            </a:pPr>
            <a:r>
              <a:rPr lang="de-DE" sz="2800" dirty="0" smtClean="0"/>
              <a:t>Indoeuropäische Sprachen:</a:t>
            </a:r>
          </a:p>
          <a:p>
            <a:pPr eaLnBrk="1" hangingPunct="1">
              <a:lnSpc>
                <a:spcPct val="80000"/>
              </a:lnSpc>
              <a:buFont typeface="Wingdings" panose="05000000000000000000" pitchFamily="2" charset="2"/>
              <a:buChar char="§"/>
              <a:defRPr/>
            </a:pPr>
            <a:r>
              <a:rPr lang="de-DE" sz="2800" dirty="0" smtClean="0"/>
              <a:t>Indoarische Sprachen </a:t>
            </a:r>
            <a:br>
              <a:rPr lang="de-DE" sz="2800" dirty="0" smtClean="0"/>
            </a:br>
            <a:r>
              <a:rPr lang="de-DE" sz="2800" dirty="0" smtClean="0"/>
              <a:t>(3000-3500 Jahre)</a:t>
            </a:r>
          </a:p>
          <a:p>
            <a:pPr eaLnBrk="1" hangingPunct="1">
              <a:lnSpc>
                <a:spcPct val="80000"/>
              </a:lnSpc>
              <a:buFont typeface="Wingdings" panose="05000000000000000000" pitchFamily="2" charset="2"/>
              <a:buChar char="§"/>
              <a:defRPr/>
            </a:pPr>
            <a:r>
              <a:rPr lang="de-DE" sz="2800" dirty="0" smtClean="0"/>
              <a:t>Griechisch (3400 Jahre)</a:t>
            </a:r>
          </a:p>
          <a:p>
            <a:pPr eaLnBrk="1" hangingPunct="1">
              <a:lnSpc>
                <a:spcPct val="80000"/>
              </a:lnSpc>
              <a:buFont typeface="Wingdings" panose="05000000000000000000" pitchFamily="2" charset="2"/>
              <a:buChar char="§"/>
              <a:defRPr/>
            </a:pPr>
            <a:r>
              <a:rPr lang="de-DE" sz="2800" dirty="0" smtClean="0"/>
              <a:t>Latein und die romanischen Sprachen (2700 Jahre)</a:t>
            </a:r>
          </a:p>
          <a:p>
            <a:pPr eaLnBrk="1" hangingPunct="1">
              <a:lnSpc>
                <a:spcPct val="80000"/>
              </a:lnSpc>
              <a:buFont typeface="Wingdings" panose="05000000000000000000" pitchFamily="2" charset="2"/>
              <a:buChar char="§"/>
              <a:defRPr/>
            </a:pPr>
            <a:r>
              <a:rPr lang="de-DE" sz="2800" dirty="0" smtClean="0"/>
              <a:t>Englisch (1300 Jahre)</a:t>
            </a:r>
          </a:p>
          <a:p>
            <a:pPr eaLnBrk="1" hangingPunct="1">
              <a:lnSpc>
                <a:spcPct val="80000"/>
              </a:lnSpc>
              <a:buFont typeface="Wingdings" panose="05000000000000000000" pitchFamily="2" charset="2"/>
              <a:buChar char="§"/>
              <a:defRPr/>
            </a:pPr>
            <a:r>
              <a:rPr lang="de-DE" sz="2800" dirty="0" smtClean="0"/>
              <a:t>Deutsch (1300 Jahre)</a:t>
            </a:r>
          </a:p>
          <a:p>
            <a:pPr eaLnBrk="1" hangingPunct="1">
              <a:lnSpc>
                <a:spcPct val="80000"/>
              </a:lnSpc>
              <a:buFontTx/>
              <a:buNone/>
              <a:defRPr/>
            </a:pPr>
            <a:r>
              <a:rPr lang="de-DE" sz="2000" dirty="0" smtClean="0"/>
              <a:t/>
            </a:r>
            <a:br>
              <a:rPr lang="de-DE" sz="2000" dirty="0" smtClean="0"/>
            </a:br>
            <a:endParaRPr lang="de-DE" sz="2000" dirty="0" smtClean="0"/>
          </a:p>
        </p:txBody>
      </p:sp>
      <p:pic>
        <p:nvPicPr>
          <p:cNvPr id="78852" name="Picture 7" descr="File:Rome Colosseum inscriptio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3170237" cy="42275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feld 9"/>
          <p:cNvSpPr txBox="1">
            <a:spLocks noChangeArrowheads="1"/>
          </p:cNvSpPr>
          <p:nvPr/>
        </p:nvSpPr>
        <p:spPr bwMode="auto">
          <a:xfrm>
            <a:off x="395288" y="1628775"/>
            <a:ext cx="206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Wknight94 GNU 1.2 or later</a:t>
            </a:r>
          </a:p>
        </p:txBody>
      </p:sp>
      <p:sp>
        <p:nvSpPr>
          <p:cNvPr id="11" name="Textfeld 10"/>
          <p:cNvSpPr txBox="1"/>
          <p:nvPr/>
        </p:nvSpPr>
        <p:spPr>
          <a:xfrm>
            <a:off x="395288" y="6399213"/>
            <a:ext cx="3725862" cy="368300"/>
          </a:xfrm>
          <a:prstGeom prst="rect">
            <a:avLst/>
          </a:prstGeom>
          <a:noFill/>
        </p:spPr>
        <p:txBody>
          <a:bodyPr wrap="none">
            <a:spAutoFit/>
          </a:bodyPr>
          <a:lstStyle/>
          <a:p>
            <a:pPr eaLnBrk="1" hangingPunct="1">
              <a:defRPr/>
            </a:pPr>
            <a:r>
              <a:rPr lang="de-DE" dirty="0">
                <a:effectLst>
                  <a:outerShdw blurRad="38100" dist="38100" dir="2700000" algn="tl">
                    <a:srgbClr val="000000">
                      <a:alpha val="43137"/>
                    </a:srgbClr>
                  </a:outerShdw>
                </a:effectLst>
                <a:cs typeface="+mn-cs"/>
              </a:rPr>
              <a:t>Lateinische Inschrift (5. Jh. / Rom)</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de-DE" dirty="0" smtClean="0">
                <a:solidFill>
                  <a:srgbClr val="FFFF00"/>
                </a:solidFill>
              </a:rPr>
              <a:t>Sprachgeschichte</a:t>
            </a:r>
          </a:p>
        </p:txBody>
      </p:sp>
      <p:sp>
        <p:nvSpPr>
          <p:cNvPr id="199683" name="Rectangle 3"/>
          <p:cNvSpPr>
            <a:spLocks noGrp="1" noChangeArrowheads="1"/>
          </p:cNvSpPr>
          <p:nvPr>
            <p:ph type="body" idx="1"/>
          </p:nvPr>
        </p:nvSpPr>
        <p:spPr>
          <a:xfrm>
            <a:off x="3995738" y="1905000"/>
            <a:ext cx="5148262" cy="4837113"/>
          </a:xfrm>
        </p:spPr>
        <p:txBody>
          <a:bodyPr/>
          <a:lstStyle/>
          <a:p>
            <a:pPr algn="ctr" eaLnBrk="1" hangingPunct="1">
              <a:lnSpc>
                <a:spcPct val="80000"/>
              </a:lnSpc>
              <a:buFontTx/>
              <a:buNone/>
              <a:defRPr/>
            </a:pPr>
            <a:r>
              <a:rPr lang="de-DE" sz="1800" dirty="0" smtClean="0"/>
              <a:t>	</a:t>
            </a:r>
            <a:r>
              <a:rPr lang="de-DE" sz="2800" dirty="0" smtClean="0">
                <a:solidFill>
                  <a:srgbClr val="FFC000"/>
                </a:solidFill>
              </a:rPr>
              <a:t>Ägyptisch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Prozess des Formenzerfalls</a:t>
            </a:r>
          </a:p>
          <a:p>
            <a:pPr marL="0" indent="0" algn="ctr" eaLnBrk="1" hangingPunct="1">
              <a:lnSpc>
                <a:spcPct val="80000"/>
              </a:lnSpc>
              <a:buFontTx/>
              <a:buNone/>
              <a:defRPr/>
            </a:pPr>
            <a:r>
              <a:rPr lang="de-DE" sz="2800" dirty="0" smtClean="0">
                <a:solidFill>
                  <a:srgbClr val="FFC000"/>
                </a:solidFill>
              </a:rPr>
              <a:t>Akkadisch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a:p>
            <a:pPr marL="0" indent="0" algn="ctr" eaLnBrk="1" hangingPunct="1">
              <a:lnSpc>
                <a:spcPct val="80000"/>
              </a:lnSpc>
              <a:buFontTx/>
              <a:buNone/>
              <a:defRPr/>
            </a:pPr>
            <a:r>
              <a:rPr lang="de-DE" sz="2800" dirty="0" smtClean="0">
                <a:solidFill>
                  <a:srgbClr val="FFC000"/>
                </a:solidFill>
              </a:rPr>
              <a:t>Kanaanäisch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a:p>
            <a:pPr marL="0" indent="0" algn="ctr" eaLnBrk="1" hangingPunct="1">
              <a:lnSpc>
                <a:spcPct val="80000"/>
              </a:lnSpc>
              <a:buFontTx/>
              <a:buNone/>
              <a:defRPr/>
            </a:pPr>
            <a:r>
              <a:rPr lang="de-DE" sz="2800" dirty="0" smtClean="0">
                <a:solidFill>
                  <a:srgbClr val="FFC000"/>
                </a:solidFill>
              </a:rPr>
              <a:t>Aramäisch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a:p>
            <a:pPr marL="0" indent="0" algn="ctr" eaLnBrk="1" hangingPunct="1">
              <a:lnSpc>
                <a:spcPct val="80000"/>
              </a:lnSpc>
              <a:buFontTx/>
              <a:buNone/>
              <a:defRPr/>
            </a:pPr>
            <a:r>
              <a:rPr lang="de-DE" sz="2800" dirty="0" smtClean="0">
                <a:solidFill>
                  <a:srgbClr val="FFC000"/>
                </a:solidFill>
              </a:rPr>
              <a:t>Arabisch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2879725" cy="47863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feld 6"/>
          <p:cNvSpPr txBox="1">
            <a:spLocks noChangeArrowheads="1"/>
          </p:cNvSpPr>
          <p:nvPr/>
        </p:nvSpPr>
        <p:spPr bwMode="auto">
          <a:xfrm>
            <a:off x="0" y="63547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200707" name="Rectangle 3"/>
          <p:cNvSpPr>
            <a:spLocks noGrp="1" noChangeArrowheads="1"/>
          </p:cNvSpPr>
          <p:nvPr>
            <p:ph type="body" idx="1"/>
          </p:nvPr>
        </p:nvSpPr>
        <p:spPr>
          <a:xfrm>
            <a:off x="250825" y="2060575"/>
            <a:ext cx="8713788" cy="4114800"/>
          </a:xfrm>
        </p:spPr>
        <p:txBody>
          <a:bodyPr/>
          <a:lstStyle/>
          <a:p>
            <a:pPr eaLnBrk="1" hangingPunct="1">
              <a:buFontTx/>
              <a:buNone/>
              <a:defRPr/>
            </a:pPr>
            <a:r>
              <a:rPr lang="de-DE" dirty="0" smtClean="0"/>
              <a:t>	</a:t>
            </a:r>
            <a:r>
              <a:rPr lang="de-DE" dirty="0" smtClean="0">
                <a:solidFill>
                  <a:srgbClr val="FFC000"/>
                </a:solidFill>
              </a:rPr>
              <a:t>Griechisch</a:t>
            </a:r>
            <a:r>
              <a:rPr lang="de-DE" dirty="0" smtClean="0"/>
              <a:t>:</a:t>
            </a:r>
          </a:p>
          <a:p>
            <a:pPr eaLnBrk="1" hangingPunct="1">
              <a:buFont typeface="Wingdings" panose="05000000000000000000" pitchFamily="2" charset="2"/>
              <a:buChar char="§"/>
              <a:defRPr/>
            </a:pPr>
            <a:r>
              <a:rPr lang="de-DE" dirty="0" smtClean="0"/>
              <a:t>Steter Formenzerfall</a:t>
            </a:r>
          </a:p>
          <a:p>
            <a:pPr eaLnBrk="1" hangingPunct="1">
              <a:buFontTx/>
              <a:buNone/>
              <a:defRPr/>
            </a:pPr>
            <a:r>
              <a:rPr lang="de-DE" dirty="0" smtClean="0"/>
              <a:t>	</a:t>
            </a:r>
            <a:r>
              <a:rPr lang="de-DE" dirty="0" smtClean="0">
                <a:solidFill>
                  <a:srgbClr val="FFC000"/>
                </a:solidFill>
              </a:rPr>
              <a:t>Indoarisch</a:t>
            </a:r>
            <a:r>
              <a:rPr lang="de-DE" dirty="0" smtClean="0"/>
              <a:t> (Sanskrit – Hindi):</a:t>
            </a:r>
          </a:p>
          <a:p>
            <a:pPr eaLnBrk="1" hangingPunct="1">
              <a:buFont typeface="Wingdings" panose="05000000000000000000" pitchFamily="2" charset="2"/>
              <a:buChar char="§"/>
              <a:defRPr/>
            </a:pPr>
            <a:r>
              <a:rPr lang="de-DE" dirty="0" smtClean="0"/>
              <a:t>Steter Formenzerfall</a:t>
            </a:r>
          </a:p>
        </p:txBody>
      </p:sp>
      <p:sp>
        <p:nvSpPr>
          <p:cNvPr id="6" name="Text Box 6"/>
          <p:cNvSpPr txBox="1">
            <a:spLocks noChangeArrowheads="1"/>
          </p:cNvSpPr>
          <p:nvPr/>
        </p:nvSpPr>
        <p:spPr bwMode="auto">
          <a:xfrm>
            <a:off x="0" y="5157788"/>
            <a:ext cx="9144000" cy="1323975"/>
          </a:xfrm>
          <a:prstGeom prst="rect">
            <a:avLst/>
          </a:prstGeom>
          <a:noFill/>
          <a:ln w="9525">
            <a:noFill/>
            <a:miter lim="800000"/>
            <a:headEnd/>
            <a:tailEnd/>
          </a:ln>
        </p:spPr>
        <p:txBody>
          <a:bodyPr>
            <a:spAutoFit/>
          </a:bodyPr>
          <a:lstStyle/>
          <a:p>
            <a:pPr eaLnBrk="1" hangingPunct="1">
              <a:defRPr/>
            </a:pPr>
            <a:r>
              <a:rPr lang="en-US" sz="2800" dirty="0">
                <a:solidFill>
                  <a:srgbClr val="FFFF00"/>
                </a:solidFill>
                <a:effectLst>
                  <a:outerShdw blurRad="38100" dist="38100" dir="2700000" algn="tl">
                    <a:srgbClr val="000000">
                      <a:alpha val="43137"/>
                    </a:srgbClr>
                  </a:outerShdw>
                </a:effectLst>
                <a:cs typeface="+mn-cs"/>
              </a:rPr>
              <a:t>Johannes 1,1: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Εν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αρχη</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ην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ο</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λογοϛ</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και</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ο</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λογοϛ</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eaLnBrk="1" hangingPunct="1">
              <a:defRPr/>
            </a:pP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ην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προς</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τον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θεον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και</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θεος</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ην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ο</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λογος</a:t>
            </a:r>
            <a:endParaRPr lang="de-DE" sz="4000" b="1" dirty="0">
              <a:solidFill>
                <a:srgbClr val="FFFF00"/>
              </a:solidFill>
              <a:effectLst>
                <a:outerShdw blurRad="38100" dist="38100" dir="2700000" algn="tl">
                  <a:srgbClr val="000000">
                    <a:alpha val="43137"/>
                  </a:srgbClr>
                </a:outerShdw>
              </a:effectLst>
              <a:latin typeface="Bwgrkl" pitchFamily="2" charset="0"/>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89759" name="Group 319"/>
          <p:cNvGraphicFramePr>
            <a:graphicFrameLocks noGrp="1"/>
          </p:cNvGraphicFramePr>
          <p:nvPr/>
        </p:nvGraphicFramePr>
        <p:xfrm>
          <a:off x="250825" y="1844675"/>
          <a:ext cx="5314950" cy="3170238"/>
        </p:xfrm>
        <a:graphic>
          <a:graphicData uri="http://schemas.openxmlformats.org/drawingml/2006/table">
            <a:tbl>
              <a:tblPr/>
              <a:tblGrid>
                <a:gridCol w="2667000"/>
                <a:gridCol w="1347788"/>
                <a:gridCol w="1300162"/>
              </a:tblGrid>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Kasus: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Singular:</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Plural:</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Nominativ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amicus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Genitiv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amicorum</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Dativ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Akkusativ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amicum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Vokativ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amice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Ablativ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89758" name="Rectangle 318"/>
          <p:cNvSpPr>
            <a:spLocks noGrp="1" noChangeArrowheads="1"/>
          </p:cNvSpPr>
          <p:nvPr>
            <p:ph type="body" sz="half" idx="2"/>
          </p:nvPr>
        </p:nvSpPr>
        <p:spPr>
          <a:xfrm>
            <a:off x="5795963" y="1905000"/>
            <a:ext cx="3348037" cy="4114800"/>
          </a:xfrm>
        </p:spPr>
        <p:txBody>
          <a:bodyPr/>
          <a:lstStyle/>
          <a:p>
            <a:pPr eaLnBrk="1" hangingPunct="1">
              <a:buFont typeface="Wingdings" panose="05000000000000000000" pitchFamily="2" charset="2"/>
              <a:buChar char="§"/>
              <a:defRPr/>
            </a:pPr>
            <a:r>
              <a:rPr lang="de-DE" sz="2400" dirty="0" smtClean="0">
                <a:solidFill>
                  <a:srgbClr val="FFC000"/>
                </a:solidFill>
              </a:rPr>
              <a:t>Latein</a:t>
            </a:r>
            <a:r>
              <a:rPr lang="de-DE" sz="2400" dirty="0" smtClean="0"/>
              <a:t>: 12 Formen</a:t>
            </a:r>
          </a:p>
          <a:p>
            <a:pPr eaLnBrk="1" hangingPunct="1">
              <a:buFont typeface="Wingdings" panose="05000000000000000000" pitchFamily="2" charset="2"/>
              <a:buChar char="§"/>
              <a:defRPr/>
            </a:pPr>
            <a:r>
              <a:rPr lang="de-DE" sz="2400" dirty="0" smtClean="0">
                <a:solidFill>
                  <a:srgbClr val="FFC000"/>
                </a:solidFill>
              </a:rPr>
              <a:t>Französisch</a:t>
            </a:r>
            <a:r>
              <a:rPr lang="de-DE" sz="2400" dirty="0" smtClean="0"/>
              <a:t>:</a:t>
            </a:r>
          </a:p>
          <a:p>
            <a:pPr eaLnBrk="1" hangingPunct="1">
              <a:buFontTx/>
              <a:buNone/>
              <a:defRPr/>
            </a:pPr>
            <a:r>
              <a:rPr lang="de-DE" sz="2400" dirty="0" smtClean="0"/>
              <a:t>	</a:t>
            </a:r>
            <a:r>
              <a:rPr lang="de-DE" sz="2400" dirty="0" err="1" smtClean="0"/>
              <a:t>ami</a:t>
            </a:r>
            <a:r>
              <a:rPr lang="de-DE" sz="2400" dirty="0" smtClean="0"/>
              <a:t> / </a:t>
            </a:r>
            <a:r>
              <a:rPr lang="de-DE" sz="2400" dirty="0" err="1" smtClean="0"/>
              <a:t>amis</a:t>
            </a:r>
            <a:endParaRPr lang="de-DE" sz="2400" dirty="0" smtClean="0"/>
          </a:p>
          <a:p>
            <a:pPr eaLnBrk="1" hangingPunct="1">
              <a:buFont typeface="Wingdings" panose="05000000000000000000" pitchFamily="2" charset="2"/>
              <a:buChar char="§"/>
              <a:defRPr/>
            </a:pPr>
            <a:r>
              <a:rPr lang="de-DE" sz="2400" dirty="0" smtClean="0">
                <a:solidFill>
                  <a:srgbClr val="FFC000"/>
                </a:solidFill>
              </a:rPr>
              <a:t>Italienisch</a:t>
            </a:r>
            <a:r>
              <a:rPr lang="de-DE" sz="2400" dirty="0" smtClean="0"/>
              <a:t>:</a:t>
            </a:r>
          </a:p>
          <a:p>
            <a:pPr eaLnBrk="1" hangingPunct="1">
              <a:buFontTx/>
              <a:buNone/>
              <a:defRPr/>
            </a:pPr>
            <a:r>
              <a:rPr lang="de-DE" sz="2400" dirty="0" smtClean="0"/>
              <a:t>	</a:t>
            </a:r>
            <a:r>
              <a:rPr lang="de-DE" sz="2400" dirty="0" err="1" smtClean="0"/>
              <a:t>amico</a:t>
            </a:r>
            <a:r>
              <a:rPr lang="de-DE" sz="2400" dirty="0" smtClean="0"/>
              <a:t> / </a:t>
            </a:r>
            <a:r>
              <a:rPr lang="de-DE" sz="2400" dirty="0" err="1" smtClean="0"/>
              <a:t>amici</a:t>
            </a:r>
            <a:endParaRPr lang="de-DE" sz="2400" dirty="0" smtClean="0"/>
          </a:p>
        </p:txBody>
      </p:sp>
      <p:sp>
        <p:nvSpPr>
          <p:cNvPr id="107562" name="Text Box 320"/>
          <p:cNvSpPr txBox="1">
            <a:spLocks noChangeArrowheads="1"/>
          </p:cNvSpPr>
          <p:nvPr/>
        </p:nvSpPr>
        <p:spPr bwMode="auto">
          <a:xfrm>
            <a:off x="250825" y="5386388"/>
            <a:ext cx="8893175" cy="830262"/>
          </a:xfrm>
          <a:prstGeom prst="rect">
            <a:avLst/>
          </a:prstGeom>
          <a:noFill/>
          <a:ln w="9525">
            <a:noFill/>
            <a:miter lim="800000"/>
            <a:headEnd/>
            <a:tailEnd/>
          </a:ln>
        </p:spPr>
        <p:txBody>
          <a:bodyPr>
            <a:spAutoFit/>
          </a:bodyPr>
          <a:lstStyle/>
          <a:p>
            <a:pPr eaLnBrk="1" hangingPunct="1">
              <a:defRPr/>
            </a:pPr>
            <a:r>
              <a:rPr lang="de-DE" sz="2400" dirty="0">
                <a:effectLst>
                  <a:outerShdw blurRad="38100" dist="38100" dir="2700000" algn="tl">
                    <a:srgbClr val="000000">
                      <a:alpha val="43137"/>
                    </a:srgbClr>
                  </a:outerShdw>
                </a:effectLst>
                <a:cs typeface="+mn-cs"/>
              </a:rPr>
              <a:t>Lateinisches Verb: 170 Formen, alle Passivformen verloren gegangen, Französisch: ca. 40 Formen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92846" name="Rectangle 334"/>
          <p:cNvSpPr>
            <a:spLocks noGrp="1" noChangeArrowheads="1"/>
          </p:cNvSpPr>
          <p:nvPr>
            <p:ph type="body" sz="half" idx="1"/>
          </p:nvPr>
        </p:nvSpPr>
        <p:spPr/>
        <p:txBody>
          <a:bodyPr/>
          <a:lstStyle/>
          <a:p>
            <a:pPr eaLnBrk="1" hangingPunct="1">
              <a:defRPr/>
            </a:pPr>
            <a:endParaRPr lang="de-CH" smtClean="0"/>
          </a:p>
        </p:txBody>
      </p:sp>
      <p:sp>
        <p:nvSpPr>
          <p:cNvPr id="192847" name="Rectangle 335"/>
          <p:cNvSpPr>
            <a:spLocks noGrp="1" noChangeArrowheads="1"/>
          </p:cNvSpPr>
          <p:nvPr>
            <p:ph type="body" sz="half" idx="2"/>
          </p:nvPr>
        </p:nvSpPr>
        <p:spPr>
          <a:xfrm>
            <a:off x="5724525" y="1700213"/>
            <a:ext cx="2962275" cy="2016125"/>
          </a:xfrm>
        </p:spPr>
        <p:txBody>
          <a:bodyPr/>
          <a:lstStyle/>
          <a:p>
            <a:pPr eaLnBrk="1" hangingPunct="1">
              <a:buFont typeface="Wingdings" panose="05000000000000000000" pitchFamily="2" charset="2"/>
              <a:buChar char="§"/>
              <a:defRPr/>
            </a:pPr>
            <a:r>
              <a:rPr lang="de-DE" dirty="0" smtClean="0"/>
              <a:t>Englisch</a:t>
            </a:r>
          </a:p>
        </p:txBody>
      </p:sp>
      <p:graphicFrame>
        <p:nvGraphicFramePr>
          <p:cNvPr id="192634" name="Group 122"/>
          <p:cNvGraphicFramePr>
            <a:graphicFrameLocks noGrp="1"/>
          </p:cNvGraphicFramePr>
          <p:nvPr/>
        </p:nvGraphicFramePr>
        <p:xfrm>
          <a:off x="468313" y="1700213"/>
          <a:ext cx="5183187" cy="2378075"/>
        </p:xfrm>
        <a:graphic>
          <a:graphicData uri="http://schemas.openxmlformats.org/drawingml/2006/table">
            <a:tbl>
              <a:tblPr/>
              <a:tblGrid>
                <a:gridCol w="1387475"/>
                <a:gridCol w="2043112"/>
                <a:gridCol w="1752600"/>
              </a:tblGrid>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Singular:</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mod. Englisch:</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Altenglisch:</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Nom.</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Gen.</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stanes</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Dat.</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Akk.</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92752" name="Group 240"/>
          <p:cNvGraphicFramePr>
            <a:graphicFrameLocks noGrp="1"/>
          </p:cNvGraphicFramePr>
          <p:nvPr/>
        </p:nvGraphicFramePr>
        <p:xfrm>
          <a:off x="468313" y="4292600"/>
          <a:ext cx="5172075" cy="2378075"/>
        </p:xfrm>
        <a:graphic>
          <a:graphicData uri="http://schemas.openxmlformats.org/drawingml/2006/table">
            <a:tbl>
              <a:tblPr/>
              <a:tblGrid>
                <a:gridCol w="1168400"/>
                <a:gridCol w="2211387"/>
                <a:gridCol w="1792288"/>
              </a:tblGrid>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Plural:</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Mod. Englisch:</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Altenglisch:</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Nom.</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stanas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Gen.</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stana</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Dat.</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stanum</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Akk.</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stanas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0723" name="Rectangle 3"/>
          <p:cNvSpPr>
            <a:spLocks noGrp="1" noChangeArrowheads="1"/>
          </p:cNvSpPr>
          <p:nvPr>
            <p:ph type="body" sz="half" idx="2"/>
          </p:nvPr>
        </p:nvSpPr>
        <p:spPr>
          <a:xfrm>
            <a:off x="4356100" y="1844675"/>
            <a:ext cx="4603750" cy="4692650"/>
          </a:xfrm>
        </p:spPr>
        <p:txBody>
          <a:bodyPr/>
          <a:lstStyle/>
          <a:p>
            <a:pPr algn="ctr" eaLnBrk="1" hangingPunct="1">
              <a:defRPr/>
            </a:pPr>
            <a:r>
              <a:rPr lang="de-DE" sz="2600" dirty="0" smtClean="0"/>
              <a:t>Die Ähnlichkeit der Romanischen Sprachen erklärt sich nachweislich </a:t>
            </a:r>
            <a:r>
              <a:rPr lang="de-DE" sz="2600" dirty="0" smtClean="0">
                <a:solidFill>
                  <a:srgbClr val="FFFF00"/>
                </a:solidFill>
              </a:rPr>
              <a:t>durch Abstammung</a:t>
            </a:r>
            <a:r>
              <a:rPr lang="de-DE" sz="2600" dirty="0" smtClean="0"/>
              <a:t> vom Latein.</a:t>
            </a:r>
          </a:p>
          <a:p>
            <a:pPr algn="ctr" eaLnBrk="1" hangingPunct="1">
              <a:defRPr/>
            </a:pPr>
            <a:r>
              <a:rPr lang="de-DE" sz="2600" dirty="0" smtClean="0"/>
              <a:t>Latein </a:t>
            </a:r>
            <a:r>
              <a:rPr lang="de-DE" sz="2600" dirty="0" smtClean="0">
                <a:latin typeface="Wingdings" pitchFamily="2" charset="2"/>
              </a:rPr>
              <a:t>è</a:t>
            </a:r>
            <a:r>
              <a:rPr lang="de-DE" sz="2600" dirty="0" smtClean="0"/>
              <a:t> Französisch, Italienisch, Spanisch, Portugiesisch, Romanisch, Rumänisch, Katalanisch, Provenzalisch, Sardisch</a:t>
            </a:r>
          </a:p>
        </p:txBody>
      </p:sp>
      <p:pic>
        <p:nvPicPr>
          <p:cNvPr id="10244"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2293"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93660" name="Group 124"/>
          <p:cNvGraphicFramePr>
            <a:graphicFrameLocks noGrp="1"/>
          </p:cNvGraphicFramePr>
          <p:nvPr/>
        </p:nvGraphicFramePr>
        <p:xfrm>
          <a:off x="468313" y="3141663"/>
          <a:ext cx="3095625" cy="2809875"/>
        </p:xfrm>
        <a:graphic>
          <a:graphicData uri="http://schemas.openxmlformats.org/drawingml/2006/table">
            <a:tbl>
              <a:tblPr/>
              <a:tblGrid>
                <a:gridCol w="1914525"/>
                <a:gridCol w="1181100"/>
              </a:tblGrid>
              <a:tr h="4318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Mod. Englisch:</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Singular:</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Plural:</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we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you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you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he helps</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they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93657" name="Group 121"/>
          <p:cNvGraphicFramePr>
            <a:graphicFrameLocks noGrp="1"/>
          </p:cNvGraphicFramePr>
          <p:nvPr/>
        </p:nvGraphicFramePr>
        <p:xfrm>
          <a:off x="3779838" y="3141663"/>
          <a:ext cx="4695825" cy="2808287"/>
        </p:xfrm>
        <a:graphic>
          <a:graphicData uri="http://schemas.openxmlformats.org/drawingml/2006/table">
            <a:tbl>
              <a:tblPr/>
              <a:tblGrid>
                <a:gridCol w="2505075"/>
                <a:gridCol w="2190750"/>
              </a:tblGrid>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Altenglisch: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Singular:</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Plural:</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ic helpe</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we helpath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thu hilpst</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 helpath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he hilpth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hie helpath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94842" name="Rectangle 282"/>
          <p:cNvSpPr>
            <a:spLocks noGrp="1" noChangeArrowheads="1"/>
          </p:cNvSpPr>
          <p:nvPr>
            <p:ph type="body" sz="half" idx="2"/>
          </p:nvPr>
        </p:nvSpPr>
        <p:spPr>
          <a:xfrm>
            <a:off x="323850" y="1905000"/>
            <a:ext cx="8362950" cy="1236663"/>
          </a:xfrm>
        </p:spPr>
        <p:txBody>
          <a:bodyPr/>
          <a:lstStyle/>
          <a:p>
            <a:pPr eaLnBrk="1" hangingPunct="1">
              <a:buFont typeface="Wingdings" panose="05000000000000000000" pitchFamily="2" charset="2"/>
              <a:buChar char="§"/>
              <a:defRPr/>
            </a:pPr>
            <a:r>
              <a:rPr lang="de-DE" dirty="0" smtClean="0"/>
              <a:t>Deutsch</a:t>
            </a:r>
          </a:p>
        </p:txBody>
      </p:sp>
      <p:graphicFrame>
        <p:nvGraphicFramePr>
          <p:cNvPr id="194845" name="Group 285"/>
          <p:cNvGraphicFramePr>
            <a:graphicFrameLocks noGrp="1"/>
          </p:cNvGraphicFramePr>
          <p:nvPr/>
        </p:nvGraphicFramePr>
        <p:xfrm>
          <a:off x="179388" y="2852738"/>
          <a:ext cx="8424862" cy="3200400"/>
        </p:xfrm>
        <a:graphic>
          <a:graphicData uri="http://schemas.openxmlformats.org/drawingml/2006/table">
            <a:tbl>
              <a:tblPr/>
              <a:tblGrid>
                <a:gridCol w="2314575"/>
                <a:gridCol w="2862262"/>
                <a:gridCol w="3248025"/>
              </a:tblGrid>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Singular:</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mod. 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Althochdeutsch: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Nominativ</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Genitiv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Tag-es</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tag-es</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Dativ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Akkusativ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Instrumental (!)</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 tag-u</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97497" name="Group 889"/>
          <p:cNvGraphicFramePr>
            <a:graphicFrameLocks noGrp="1"/>
          </p:cNvGraphicFramePr>
          <p:nvPr/>
        </p:nvGraphicFramePr>
        <p:xfrm>
          <a:off x="250825" y="2997200"/>
          <a:ext cx="8424863" cy="3224213"/>
        </p:xfrm>
        <a:graphic>
          <a:graphicData uri="http://schemas.openxmlformats.org/drawingml/2006/table">
            <a:tbl>
              <a:tblPr/>
              <a:tblGrid>
                <a:gridCol w="2557463"/>
                <a:gridCol w="3160712"/>
                <a:gridCol w="2706688"/>
              </a:tblGrid>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Plural:</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mod. 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Althochdeutsch: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Nominativ</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Genitiv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tag-o</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Dativ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Tag-en</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tag-um</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Akkusativ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Tag-en</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Instrumental </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de-DE"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95725" name="Group 141"/>
          <p:cNvGraphicFramePr>
            <a:graphicFrameLocks noGrp="1"/>
          </p:cNvGraphicFramePr>
          <p:nvPr/>
        </p:nvGraphicFramePr>
        <p:xfrm>
          <a:off x="1403350" y="2133600"/>
          <a:ext cx="4510088" cy="3422650"/>
        </p:xfrm>
        <a:graphic>
          <a:graphicData uri="http://schemas.openxmlformats.org/drawingml/2006/table">
            <a:tbl>
              <a:tblPr/>
              <a:tblGrid>
                <a:gridCol w="2438400"/>
                <a:gridCol w="2071688"/>
              </a:tblGrid>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FFFFFF"/>
                          </a:solidFill>
                          <a:effectLst/>
                          <a:latin typeface="Times New Roman" pitchFamily="18" charset="0"/>
                          <a:cs typeface="Times New Roman" pitchFamily="18" charset="0"/>
                        </a:rPr>
                        <a:t>Mod. Hochdeutsch:</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Althochdeutsch:</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649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ich gebe</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gibu</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du gibst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gibis</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er gibt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chemeClr val="tx1"/>
                          </a:solidFill>
                          <a:effectLst/>
                          <a:latin typeface="Times New Roman" pitchFamily="18" charset="0"/>
                          <a:cs typeface="Times New Roman" pitchFamily="18" charset="0"/>
                        </a:rPr>
                        <a:t>gibit</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wir geben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gebames</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ihr gebt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gebet</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Times New Roman" pitchFamily="18" charset="0"/>
                          <a:cs typeface="Times New Roman" pitchFamily="18" charset="0"/>
                        </a:rPr>
                        <a:t>sie geben       </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chemeClr val="tx1"/>
                          </a:solidFill>
                          <a:effectLst/>
                          <a:latin typeface="Times New Roman" pitchFamily="18" charset="0"/>
                          <a:cs typeface="Times New Roman" pitchFamily="18" charset="0"/>
                        </a:rPr>
                        <a:t>gebant</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201731" name="Rectangle 3"/>
          <p:cNvSpPr>
            <a:spLocks noGrp="1" noChangeArrowheads="1"/>
          </p:cNvSpPr>
          <p:nvPr>
            <p:ph type="body" idx="1"/>
          </p:nvPr>
        </p:nvSpPr>
        <p:spPr>
          <a:xfrm>
            <a:off x="4427538" y="1844675"/>
            <a:ext cx="4716462" cy="4114800"/>
          </a:xfrm>
        </p:spPr>
        <p:txBody>
          <a:bodyPr/>
          <a:lstStyle/>
          <a:p>
            <a:pPr eaLnBrk="1" hangingPunct="1">
              <a:buFont typeface="Wingdings" panose="05000000000000000000" pitchFamily="2" charset="2"/>
              <a:buChar char="§"/>
              <a:defRPr/>
            </a:pPr>
            <a:r>
              <a:rPr lang="de-DE" sz="2800" dirty="0" err="1" smtClean="0"/>
              <a:t>Bödelitüütsch</a:t>
            </a:r>
            <a:r>
              <a:rPr lang="de-DE" sz="2800" dirty="0" smtClean="0"/>
              <a:t> (Region Interlaken):</a:t>
            </a:r>
          </a:p>
          <a:p>
            <a:pPr eaLnBrk="1" hangingPunct="1">
              <a:buFont typeface="Wingdings" panose="05000000000000000000" pitchFamily="2" charset="2"/>
              <a:buChar char="Ø"/>
              <a:defRPr/>
            </a:pPr>
            <a:r>
              <a:rPr lang="de-DE" sz="2800" dirty="0" smtClean="0"/>
              <a:t>19. Jh.: Präteritum: </a:t>
            </a:r>
            <a:br>
              <a:rPr lang="de-DE" sz="2800" dirty="0" smtClean="0"/>
            </a:br>
            <a:r>
              <a:rPr lang="de-DE" sz="2800" dirty="0" smtClean="0"/>
              <a:t>I was = Ich war; </a:t>
            </a:r>
            <a:br>
              <a:rPr lang="de-DE" sz="2800" dirty="0" smtClean="0"/>
            </a:br>
            <a:r>
              <a:rPr lang="de-DE" sz="2800" dirty="0" err="1" smtClean="0"/>
              <a:t>är</a:t>
            </a:r>
            <a:r>
              <a:rPr lang="de-DE" sz="2800" dirty="0" smtClean="0"/>
              <a:t> ging </a:t>
            </a:r>
            <a:r>
              <a:rPr lang="de-DE" sz="2800" dirty="0" err="1" smtClean="0"/>
              <a:t>furt</a:t>
            </a:r>
            <a:r>
              <a:rPr lang="de-DE" sz="2800" dirty="0" smtClean="0"/>
              <a:t> = Er ging fort</a:t>
            </a:r>
          </a:p>
        </p:txBody>
      </p:sp>
      <p:pic>
        <p:nvPicPr>
          <p:cNvPr id="88068" name="Picture 6" descr="File:North 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22450"/>
            <a:ext cx="3959225" cy="26098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feld 5"/>
          <p:cNvSpPr txBox="1">
            <a:spLocks noChangeArrowheads="1"/>
          </p:cNvSpPr>
          <p:nvPr/>
        </p:nvSpPr>
        <p:spPr bwMode="auto">
          <a:xfrm>
            <a:off x="468313" y="4508500"/>
            <a:ext cx="2347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2400"/>
              <a:t>Eiger Nordwand</a:t>
            </a:r>
          </a:p>
        </p:txBody>
      </p:sp>
      <p:sp>
        <p:nvSpPr>
          <p:cNvPr id="92166" name="Textfeld 6"/>
          <p:cNvSpPr txBox="1">
            <a:spLocks noChangeArrowheads="1"/>
          </p:cNvSpPr>
          <p:nvPr/>
        </p:nvSpPr>
        <p:spPr bwMode="auto">
          <a:xfrm>
            <a:off x="179388" y="1535113"/>
            <a:ext cx="1816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Terra 3 GNU 1.2 or later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de-DE" smtClean="0">
                <a:solidFill>
                  <a:srgbClr val="FFFF00"/>
                </a:solidFill>
              </a:rPr>
              <a:t>3. Ergebnis</a:t>
            </a:r>
          </a:p>
        </p:txBody>
      </p:sp>
      <p:sp>
        <p:nvSpPr>
          <p:cNvPr id="202755" name="Rectangle 3"/>
          <p:cNvSpPr>
            <a:spLocks noGrp="1" noChangeArrowheads="1"/>
          </p:cNvSpPr>
          <p:nvPr>
            <p:ph type="body" sz="half" idx="1"/>
          </p:nvPr>
        </p:nvSpPr>
        <p:spPr>
          <a:xfrm>
            <a:off x="457200" y="1905000"/>
            <a:ext cx="3609975" cy="4114800"/>
          </a:xfrm>
        </p:spPr>
        <p:txBody>
          <a:bodyPr/>
          <a:lstStyle/>
          <a:p>
            <a:pPr algn="ctr" eaLnBrk="1" hangingPunct="1">
              <a:defRPr/>
            </a:pPr>
            <a:r>
              <a:rPr lang="de-DE" dirty="0" smtClean="0"/>
              <a:t>Voraussage vom Standpunkt der Evolutionslehre: </a:t>
            </a:r>
          </a:p>
          <a:p>
            <a:pPr eaLnBrk="1" hangingPunct="1">
              <a:buFontTx/>
              <a:buNone/>
              <a:defRPr/>
            </a:pPr>
            <a:endParaRPr lang="de-DE" dirty="0" smtClean="0"/>
          </a:p>
          <a:p>
            <a:pPr algn="ctr" eaLnBrk="1" hangingPunct="1">
              <a:defRPr/>
            </a:pPr>
            <a:r>
              <a:rPr lang="de-DE" dirty="0" smtClean="0"/>
              <a:t>Voraussage vom Standpunkt der Bibel: </a:t>
            </a:r>
          </a:p>
        </p:txBody>
      </p:sp>
      <p:sp>
        <p:nvSpPr>
          <p:cNvPr id="202758" name="Text Box 6"/>
          <p:cNvSpPr txBox="1">
            <a:spLocks noChangeArrowheads="1"/>
          </p:cNvSpPr>
          <p:nvPr/>
        </p:nvSpPr>
        <p:spPr bwMode="auto">
          <a:xfrm>
            <a:off x="6084888" y="2349500"/>
            <a:ext cx="2873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falsch!</a:t>
            </a:r>
          </a:p>
        </p:txBody>
      </p:sp>
      <p:sp>
        <p:nvSpPr>
          <p:cNvPr id="202759" name="Text Box 7"/>
          <p:cNvSpPr txBox="1">
            <a:spLocks noChangeArrowheads="1"/>
          </p:cNvSpPr>
          <p:nvPr/>
        </p:nvSpPr>
        <p:spPr bwMode="auto">
          <a:xfrm>
            <a:off x="6223000" y="4860925"/>
            <a:ext cx="269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richtig!</a:t>
            </a:r>
          </a:p>
        </p:txBody>
      </p:sp>
      <p:sp>
        <p:nvSpPr>
          <p:cNvPr id="114696" name="Text Box 8"/>
          <p:cNvSpPr txBox="1">
            <a:spLocks noChangeArrowheads="1"/>
          </p:cNvSpPr>
          <p:nvPr/>
        </p:nvSpPr>
        <p:spPr bwMode="auto">
          <a:xfrm>
            <a:off x="6223000" y="1341438"/>
            <a:ext cx="2354263" cy="923925"/>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Sprachgeschichte</a:t>
            </a:r>
          </a:p>
          <a:p>
            <a:pPr algn="ctr" eaLnBrk="1" hangingPunct="1">
              <a:defRPr/>
            </a:pPr>
            <a:r>
              <a:rPr lang="de-CH" dirty="0">
                <a:effectLst>
                  <a:outerShdw blurRad="38100" dist="38100" dir="2700000" algn="tl">
                    <a:srgbClr val="000000">
                      <a:alpha val="43137"/>
                    </a:srgbClr>
                  </a:outerShdw>
                </a:effectLst>
                <a:cs typeface="+mn-cs"/>
              </a:rPr>
              <a:t>= Höherentwicklung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der Formen</a:t>
            </a:r>
          </a:p>
        </p:txBody>
      </p:sp>
      <p:sp>
        <p:nvSpPr>
          <p:cNvPr id="114697" name="Text Box 9"/>
          <p:cNvSpPr txBox="1">
            <a:spLocks noChangeArrowheads="1"/>
          </p:cNvSpPr>
          <p:nvPr/>
        </p:nvSpPr>
        <p:spPr bwMode="auto">
          <a:xfrm>
            <a:off x="6261100" y="3952875"/>
            <a:ext cx="2528888" cy="923925"/>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Sprachgeschichte</a:t>
            </a:r>
          </a:p>
          <a:p>
            <a:pPr algn="ctr" eaLnBrk="1" hangingPunct="1">
              <a:defRPr/>
            </a:pPr>
            <a:r>
              <a:rPr lang="de-CH" dirty="0">
                <a:effectLst>
                  <a:outerShdw blurRad="38100" dist="38100" dir="2700000" algn="tl">
                    <a:srgbClr val="000000">
                      <a:alpha val="43137"/>
                    </a:srgbClr>
                  </a:outerShdw>
                </a:effectLst>
                <a:cs typeface="+mn-cs"/>
              </a:rPr>
              <a:t>= Abwärtsentwicklung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der Formen</a:t>
            </a:r>
          </a:p>
        </p:txBody>
      </p:sp>
      <p:pic>
        <p:nvPicPr>
          <p:cNvPr id="89096"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41438"/>
            <a:ext cx="1541462" cy="1943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05263"/>
            <a:ext cx="2052638" cy="1538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Textfeld 6"/>
          <p:cNvSpPr txBox="1">
            <a:spLocks noChangeArrowheads="1"/>
          </p:cNvSpPr>
          <p:nvPr/>
        </p:nvSpPr>
        <p:spPr bwMode="auto">
          <a:xfrm>
            <a:off x="3824288" y="3989388"/>
            <a:ext cx="2714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RL</a:t>
            </a:r>
          </a:p>
        </p:txBody>
      </p:sp>
      <p:sp>
        <p:nvSpPr>
          <p:cNvPr id="93195" name="Textfeld 6"/>
          <p:cNvSpPr txBox="1">
            <a:spLocks noChangeArrowheads="1"/>
          </p:cNvSpPr>
          <p:nvPr/>
        </p:nvSpPr>
        <p:spPr bwMode="auto">
          <a:xfrm>
            <a:off x="3910013" y="3151188"/>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FB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02758">
                                            <p:txEl>
                                              <p:pRg st="0" end="0"/>
                                            </p:txEl>
                                          </p:spTgt>
                                        </p:tgtEl>
                                        <p:attrNameLst>
                                          <p:attrName>style.visibility</p:attrName>
                                        </p:attrNameLst>
                                      </p:cBhvr>
                                      <p:to>
                                        <p:strVal val="visible"/>
                                      </p:to>
                                    </p:set>
                                    <p:animEffect transition="in" filter="fade">
                                      <p:cBhvr>
                                        <p:cTn id="7" dur="5000"/>
                                        <p:tgtEl>
                                          <p:spTgt spid="202758">
                                            <p:txEl>
                                              <p:pRg st="0" end="0"/>
                                            </p:txEl>
                                          </p:spTgt>
                                        </p:tgtEl>
                                      </p:cBhvr>
                                    </p:animEffect>
                                    <p:anim calcmode="lin" valueType="num">
                                      <p:cBhvr>
                                        <p:cTn id="8" dur="5000" fill="hold"/>
                                        <p:tgtEl>
                                          <p:spTgt spid="202758">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202758">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202758">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02759">
                                            <p:txEl>
                                              <p:pRg st="0" end="0"/>
                                            </p:txEl>
                                          </p:spTgt>
                                        </p:tgtEl>
                                        <p:attrNameLst>
                                          <p:attrName>style.visibility</p:attrName>
                                        </p:attrNameLst>
                                      </p:cBhvr>
                                      <p:to>
                                        <p:strVal val="visible"/>
                                      </p:to>
                                    </p:set>
                                    <p:animEffect transition="in" filter="fade">
                                      <p:cBhvr>
                                        <p:cTn id="15" dur="5000"/>
                                        <p:tgtEl>
                                          <p:spTgt spid="202759">
                                            <p:txEl>
                                              <p:pRg st="0" end="0"/>
                                            </p:txEl>
                                          </p:spTgt>
                                        </p:tgtEl>
                                      </p:cBhvr>
                                    </p:animEffect>
                                    <p:anim calcmode="lin" valueType="num">
                                      <p:cBhvr>
                                        <p:cTn id="16" dur="5000" fill="hold"/>
                                        <p:tgtEl>
                                          <p:spTgt spid="202759">
                                            <p:txEl>
                                              <p:pRg st="0" end="0"/>
                                            </p:txEl>
                                          </p:spTgt>
                                        </p:tgtEl>
                                        <p:attrNameLst>
                                          <p:attrName>style.rotation</p:attrName>
                                        </p:attrNameLst>
                                      </p:cBhvr>
                                      <p:tavLst>
                                        <p:tav tm="0">
                                          <p:val>
                                            <p:fltVal val="720"/>
                                          </p:val>
                                        </p:tav>
                                        <p:tav tm="100000">
                                          <p:val>
                                            <p:fltVal val="0"/>
                                          </p:val>
                                        </p:tav>
                                      </p:tavLst>
                                    </p:anim>
                                    <p:anim calcmode="lin" valueType="num">
                                      <p:cBhvr>
                                        <p:cTn id="17" dur="5000" fill="hold"/>
                                        <p:tgtEl>
                                          <p:spTgt spid="202759">
                                            <p:txEl>
                                              <p:pRg st="0" end="0"/>
                                            </p:txEl>
                                          </p:spTgt>
                                        </p:tgtEl>
                                        <p:attrNameLst>
                                          <p:attrName>ppt_h</p:attrName>
                                        </p:attrNameLst>
                                      </p:cBhvr>
                                      <p:tavLst>
                                        <p:tav tm="0">
                                          <p:val>
                                            <p:fltVal val="0"/>
                                          </p:val>
                                        </p:tav>
                                        <p:tav tm="100000">
                                          <p:val>
                                            <p:strVal val="#ppt_h"/>
                                          </p:val>
                                        </p:tav>
                                      </p:tavLst>
                                    </p:anim>
                                    <p:anim calcmode="lin" valueType="num">
                                      <p:cBhvr>
                                        <p:cTn id="18" dur="5000" fill="hold"/>
                                        <p:tgtEl>
                                          <p:spTgt spid="20275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de-DE" smtClean="0">
                <a:solidFill>
                  <a:srgbClr val="FF0000"/>
                </a:solidFill>
              </a:rPr>
              <a:t>Die Bibel = Gottes Wort</a:t>
            </a:r>
          </a:p>
        </p:txBody>
      </p:sp>
      <p:pic>
        <p:nvPicPr>
          <p:cNvPr id="90115"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060575"/>
            <a:ext cx="5762625" cy="43211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feld 6"/>
          <p:cNvSpPr txBox="1">
            <a:spLocks noChangeArrowheads="1"/>
          </p:cNvSpPr>
          <p:nvPr/>
        </p:nvSpPr>
        <p:spPr bwMode="auto">
          <a:xfrm>
            <a:off x="7010400" y="627380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800"/>
              <a:t>RL</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457200" y="603250"/>
            <a:ext cx="8229600" cy="762000"/>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smtClean="0">
                <a:solidFill>
                  <a:srgbClr val="FFC000"/>
                </a:solidFill>
              </a:rPr>
              <a:t>Bildquellen und Lizenzen</a:t>
            </a:r>
          </a:p>
        </p:txBody>
      </p:sp>
      <p:sp>
        <p:nvSpPr>
          <p:cNvPr id="80899" name="Rectangle 2"/>
          <p:cNvSpPr>
            <a:spLocks noGrp="1" noChangeArrowheads="1"/>
          </p:cNvSpPr>
          <p:nvPr>
            <p:ph idx="1"/>
          </p:nvPr>
        </p:nvSpPr>
        <p:spPr>
          <a:xfrm>
            <a:off x="539750" y="1844675"/>
            <a:ext cx="7848600" cy="2640013"/>
          </a:xfrm>
        </p:spPr>
        <p:txBody>
          <a:bodyPr>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solidFill>
                  <a:srgbClr val="99FF33"/>
                </a:solidFill>
                <a:effectLst>
                  <a:outerShdw blurRad="38100" dist="38100" dir="2700000" algn="tl">
                    <a:srgbClr val="000000">
                      <a:alpha val="43137"/>
                    </a:srgbClr>
                  </a:outerShdw>
                </a:effectLst>
              </a:rPr>
              <a:t>GNU 1.2 </a:t>
            </a:r>
            <a:r>
              <a:rPr lang="de-DE" dirty="0" err="1" smtClean="0">
                <a:solidFill>
                  <a:srgbClr val="99FF33"/>
                </a:solidFill>
                <a:effectLst>
                  <a:outerShdw blurRad="38100" dist="38100" dir="2700000" algn="tl">
                    <a:srgbClr val="000000">
                      <a:alpha val="43137"/>
                    </a:srgbClr>
                  </a:outerShdw>
                </a:effectLst>
              </a:rPr>
              <a:t>or</a:t>
            </a:r>
            <a:r>
              <a:rPr lang="de-DE" dirty="0" smtClean="0">
                <a:solidFill>
                  <a:srgbClr val="99FF33"/>
                </a:solidFill>
                <a:effectLst>
                  <a:outerShdw blurRad="38100" dist="38100" dir="2700000" algn="tl">
                    <a:srgbClr val="000000">
                      <a:alpha val="43137"/>
                    </a:srgbClr>
                  </a:outerShdw>
                </a:effectLst>
              </a:rPr>
              <a:t> </a:t>
            </a:r>
            <a:r>
              <a:rPr lang="de-DE" dirty="0" err="1" smtClean="0">
                <a:solidFill>
                  <a:srgbClr val="99FF33"/>
                </a:solidFill>
                <a:effectLst>
                  <a:outerShdw blurRad="38100" dist="38100" dir="2700000" algn="tl">
                    <a:srgbClr val="000000">
                      <a:alpha val="43137"/>
                    </a:srgbClr>
                  </a:outerShdw>
                </a:effectLst>
              </a:rPr>
              <a:t>later</a:t>
            </a:r>
            <a:r>
              <a:rPr lang="de-DE" dirty="0" smtClean="0">
                <a:solidFill>
                  <a:srgbClr val="99FF33"/>
                </a:solidFill>
                <a:effectLst>
                  <a:outerShdw blurRad="38100" dist="38100" dir="2700000" algn="tl">
                    <a:srgbClr val="000000">
                      <a:alpha val="43137"/>
                    </a:srgbClr>
                  </a:outerShdw>
                </a:effectLst>
              </a:rPr>
              <a:t>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dirty="0" smtClean="0">
              <a:solidFill>
                <a:srgbClr val="99FF33"/>
              </a:solidFill>
              <a:effectLst>
                <a:outerShdw blurRad="38100" dist="38100" dir="2700000" algn="tl">
                  <a:srgbClr val="000000">
                    <a:alpha val="43137"/>
                  </a:srgbClr>
                </a:outerShdw>
              </a:effectLst>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2800" dirty="0" smtClean="0">
                <a:effectLst>
                  <a:outerShdw blurRad="38100" dist="38100" dir="2700000" algn="tl">
                    <a:srgbClr val="000000">
                      <a:alpha val="43137"/>
                    </a:srgbClr>
                  </a:outerShdw>
                </a:effectLst>
              </a:rPr>
              <a:t>Genaue Information zur Lizenz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2800" dirty="0" smtClean="0">
                <a:solidFill>
                  <a:srgbClr val="FFCC00"/>
                </a:solidFill>
                <a:effectLst>
                  <a:outerShdw blurRad="38100" dist="38100" dir="2700000" algn="tl">
                    <a:srgbClr val="000000">
                      <a:alpha val="43137"/>
                    </a:srgbClr>
                  </a:outerShdw>
                </a:effectLst>
                <a:hlinkClick r:id="rId3"/>
              </a:rPr>
              <a:t>http://en.wikipedia.org/wiki/Wikipedia:Text </a:t>
            </a:r>
            <a:r>
              <a:rPr lang="de-DE" sz="2800" dirty="0" err="1" smtClean="0">
                <a:solidFill>
                  <a:srgbClr val="FFCC00"/>
                </a:solidFill>
                <a:effectLst>
                  <a:outerShdw blurRad="38100" dist="38100" dir="2700000" algn="tl">
                    <a:srgbClr val="000000">
                      <a:alpha val="43137"/>
                    </a:srgbClr>
                  </a:outerShdw>
                </a:effectLst>
                <a:hlinkClick r:id="rId3"/>
              </a:rPr>
              <a:t>of_the_GNU_Free_Documentation_License</a:t>
            </a:r>
            <a:endParaRPr lang="de-DE" sz="2800" dirty="0" smtClean="0">
              <a:solidFill>
                <a:srgbClr val="FFCC00"/>
              </a:solidFill>
              <a:effectLst>
                <a:outerShdw blurRad="38100" dist="38100" dir="2700000" algn="tl">
                  <a:srgbClr val="000000">
                    <a:alpha val="43137"/>
                  </a:srgbClr>
                </a:outerShdw>
              </a:effectLst>
              <a:hlinkClick r:id="rId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a:defRPr/>
            </a:pPr>
            <a:r>
              <a:rPr lang="de-CH" smtClean="0">
                <a:solidFill>
                  <a:srgbClr val="FFC000"/>
                </a:solidFill>
              </a:rPr>
              <a:t>CCA </a:t>
            </a:r>
            <a:endParaRPr lang="de-DE" smtClean="0">
              <a:solidFill>
                <a:srgbClr val="FFC000"/>
              </a:solidFill>
            </a:endParaRPr>
          </a:p>
        </p:txBody>
      </p:sp>
      <p:sp>
        <p:nvSpPr>
          <p:cNvPr id="165891" name="Rectangle 3"/>
          <p:cNvSpPr>
            <a:spLocks noGrp="1" noChangeArrowheads="1"/>
          </p:cNvSpPr>
          <p:nvPr>
            <p:ph type="body" idx="1"/>
          </p:nvPr>
        </p:nvSpPr>
        <p:spPr>
          <a:xfrm>
            <a:off x="539750" y="2332038"/>
            <a:ext cx="8135938" cy="4525962"/>
          </a:xfrm>
        </p:spPr>
        <p:txBody>
          <a:bodyPr/>
          <a:lstStyle/>
          <a:p>
            <a:pPr>
              <a:defRPr/>
            </a:pPr>
            <a:r>
              <a:rPr lang="de-CH" sz="2800" dirty="0">
                <a:effectLst>
                  <a:outerShdw blurRad="38100" dist="38100" dir="2700000" algn="tl">
                    <a:srgbClr val="000000">
                      <a:alpha val="43137"/>
                    </a:srgbClr>
                  </a:outerShdw>
                </a:effectLst>
              </a:rPr>
              <a:t>Genaue Information zur Lizenz Creative </a:t>
            </a:r>
            <a:r>
              <a:rPr lang="de-CH" sz="2800" dirty="0" err="1">
                <a:effectLst>
                  <a:outerShdw blurRad="38100" dist="38100" dir="2700000" algn="tl">
                    <a:srgbClr val="000000">
                      <a:alpha val="43137"/>
                    </a:srgbClr>
                  </a:outerShdw>
                </a:effectLst>
              </a:rPr>
              <a:t>Commons</a:t>
            </a:r>
            <a:r>
              <a:rPr lang="de-CH" sz="2800" dirty="0">
                <a:effectLst>
                  <a:outerShdw blurRad="38100" dist="38100" dir="2700000" algn="tl">
                    <a:srgbClr val="000000">
                      <a:alpha val="43137"/>
                    </a:srgbClr>
                  </a:outerShdw>
                </a:effectLst>
              </a:rPr>
              <a:t> (CC):</a:t>
            </a:r>
          </a:p>
          <a:p>
            <a:pPr>
              <a:defRPr/>
            </a:pPr>
            <a:r>
              <a:rPr lang="de-DE" sz="2800" dirty="0">
                <a:solidFill>
                  <a:schemeClr val="hlink"/>
                </a:solidFill>
                <a:effectLst>
                  <a:outerShdw blurRad="38100" dist="38100" dir="2700000" algn="tl">
                    <a:srgbClr val="000000">
                      <a:alpha val="43137"/>
                    </a:srgbClr>
                  </a:outerShdw>
                </a:effectLst>
              </a:rPr>
              <a:t>http://en.wikipedia.org/wiki/Creative_Commons</a:t>
            </a: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457200" y="630238"/>
            <a:ext cx="8229600" cy="769937"/>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smtClean="0">
                <a:solidFill>
                  <a:srgbClr val="FFC000"/>
                </a:solidFill>
                <a:effectLst>
                  <a:outerShdw blurRad="38100" dist="38100" dir="2700000" algn="tl">
                    <a:srgbClr val="000000">
                      <a:alpha val="43137"/>
                    </a:srgbClr>
                  </a:outerShdw>
                </a:effectLst>
              </a:rPr>
              <a:t>Bildquellen</a:t>
            </a:r>
          </a:p>
        </p:txBody>
      </p:sp>
      <p:sp>
        <p:nvSpPr>
          <p:cNvPr id="82947" name="Rectangle 2"/>
          <p:cNvSpPr>
            <a:spLocks noGrp="1" noChangeArrowheads="1"/>
          </p:cNvSpPr>
          <p:nvPr>
            <p:ph idx="1"/>
          </p:nvPr>
        </p:nvSpPr>
        <p:spPr>
          <a:xfrm>
            <a:off x="457200" y="1905000"/>
            <a:ext cx="8229600" cy="3441700"/>
          </a:xfrm>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effectLst>
                  <a:outerShdw blurRad="38100" dist="38100" dir="2700000" algn="tl">
                    <a:srgbClr val="000000">
                      <a:alpha val="43137"/>
                    </a:srgbClr>
                  </a:outerShdw>
                </a:effectLst>
                <a:latin typeface="+mj-lt"/>
              </a:rPr>
              <a:t>FB = Freies Bild (</a:t>
            </a:r>
            <a:r>
              <a:rPr lang="de-DE" dirty="0" err="1" smtClean="0">
                <a:effectLst>
                  <a:outerShdw blurRad="38100" dist="38100" dir="2700000" algn="tl">
                    <a:srgbClr val="000000">
                      <a:alpha val="43137"/>
                    </a:srgbClr>
                  </a:outerShdw>
                </a:effectLst>
                <a:latin typeface="+mj-lt"/>
              </a:rPr>
              <a:t>public</a:t>
            </a:r>
            <a:r>
              <a:rPr lang="de-DE" dirty="0" smtClean="0">
                <a:effectLst>
                  <a:outerShdw blurRad="38100" dist="38100" dir="2700000" algn="tl">
                    <a:srgbClr val="000000">
                      <a:alpha val="43137"/>
                    </a:srgbClr>
                  </a:outerShdw>
                </a:effectLst>
                <a:latin typeface="+mj-lt"/>
              </a:rPr>
              <a:t> </a:t>
            </a:r>
            <a:r>
              <a:rPr lang="de-DE" dirty="0" err="1" smtClean="0">
                <a:effectLst>
                  <a:outerShdw blurRad="38100" dist="38100" dir="2700000" algn="tl">
                    <a:srgbClr val="000000">
                      <a:alpha val="43137"/>
                    </a:srgbClr>
                  </a:outerShdw>
                </a:effectLst>
                <a:latin typeface="+mj-lt"/>
              </a:rPr>
              <a:t>domain</a:t>
            </a:r>
            <a:r>
              <a:rPr lang="de-DE" dirty="0" smtClean="0">
                <a:effectLst>
                  <a:outerShdw blurRad="38100" dist="38100" dir="2700000" algn="tl">
                    <a:srgbClr val="000000">
                      <a:alpha val="43137"/>
                    </a:srgbClr>
                  </a:outerShdw>
                </a:effectLst>
                <a:latin typeface="+mj-lt"/>
              </a:rPr>
              <a:t>)</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effectLst>
                  <a:outerShdw blurRad="38100" dist="38100" dir="2700000" algn="tl">
                    <a:srgbClr val="000000">
                      <a:alpha val="43137"/>
                    </a:srgbClr>
                  </a:outerShdw>
                </a:effectLst>
                <a:latin typeface="+mj-lt"/>
              </a:rPr>
              <a:t>RL = Roger Liebi</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dirty="0" smtClean="0">
              <a:effectLst>
                <a:outerShdw blurRad="38100" dist="38100" dir="2700000" algn="tl">
                  <a:srgbClr val="000000">
                    <a:alpha val="43137"/>
                  </a:srgbClr>
                </a:outerShdw>
              </a:effectLst>
              <a:latin typeface="+mj-l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effectLst>
                  <a:outerShdw blurRad="38100" dist="38100" dir="2700000" algn="tl">
                    <a:srgbClr val="000000">
                      <a:alpha val="43137"/>
                    </a:srgbClr>
                  </a:outerShdw>
                </a:effectLst>
                <a:latin typeface="+mj-lt"/>
              </a:rPr>
              <a:t>Bibelzitate: Elberfelder 1905                    (leicht </a:t>
            </a:r>
            <a:r>
              <a:rPr lang="de-DE" dirty="0" err="1" smtClean="0">
                <a:effectLst>
                  <a:outerShdw blurRad="38100" dist="38100" dir="2700000" algn="tl">
                    <a:srgbClr val="000000">
                      <a:alpha val="43137"/>
                    </a:srgbClr>
                  </a:outerShdw>
                </a:effectLst>
                <a:latin typeface="+mj-lt"/>
              </a:rPr>
              <a:t>rev</a:t>
            </a:r>
            <a:r>
              <a:rPr lang="de-DE" dirty="0" smtClean="0">
                <a:effectLst>
                  <a:outerShdw blurRad="38100" dist="38100" dir="2700000" algn="tl">
                    <a:srgbClr val="000000">
                      <a:alpha val="43137"/>
                    </a:srgbClr>
                  </a:outerShdw>
                </a:effectLst>
                <a:latin typeface="+mj-lt"/>
              </a:rPr>
              <a:t>. von RL)</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dirty="0" smtClean="0">
              <a:latin typeface="+mj-lt"/>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4819" name="Rectangle 3"/>
          <p:cNvSpPr>
            <a:spLocks noGrp="1" noChangeArrowheads="1"/>
          </p:cNvSpPr>
          <p:nvPr>
            <p:ph type="body" sz="half" idx="2"/>
          </p:nvPr>
        </p:nvSpPr>
        <p:spPr>
          <a:xfrm>
            <a:off x="4192588" y="1844675"/>
            <a:ext cx="4843462" cy="4692650"/>
          </a:xfrm>
        </p:spPr>
        <p:txBody>
          <a:bodyPr/>
          <a:lstStyle/>
          <a:p>
            <a:pPr algn="ctr" eaLnBrk="1" hangingPunct="1">
              <a:defRPr/>
            </a:pPr>
            <a:r>
              <a:rPr lang="de-DE" sz="3000" dirty="0" smtClean="0"/>
              <a:t>Sprachen verschiedener Sprachstämme können </a:t>
            </a:r>
            <a:r>
              <a:rPr lang="de-DE" sz="3000" dirty="0" smtClean="0">
                <a:solidFill>
                  <a:srgbClr val="FFFF00"/>
                </a:solidFill>
              </a:rPr>
              <a:t>nicht auf eine gemeinsame Ursprache</a:t>
            </a:r>
            <a:r>
              <a:rPr lang="de-DE" sz="3000" dirty="0" smtClean="0"/>
              <a:t> zurückgeführt werden.</a:t>
            </a:r>
          </a:p>
          <a:p>
            <a:pPr algn="ctr" eaLnBrk="1" hangingPunct="1">
              <a:defRPr/>
            </a:pPr>
            <a:r>
              <a:rPr lang="de-DE" sz="3000" dirty="0" smtClean="0"/>
              <a:t>Die über 6900 Sprachen können aber auf </a:t>
            </a:r>
            <a:br>
              <a:rPr lang="de-DE" sz="3000" dirty="0" smtClean="0"/>
            </a:br>
            <a:r>
              <a:rPr lang="de-DE" sz="3000" dirty="0" smtClean="0">
                <a:solidFill>
                  <a:srgbClr val="FFFF00"/>
                </a:solidFill>
              </a:rPr>
              <a:t>einige Dutzend Ursprachen</a:t>
            </a:r>
            <a:r>
              <a:rPr lang="de-DE" sz="3000" dirty="0" smtClean="0"/>
              <a:t> zurückgeführt werden.</a:t>
            </a:r>
          </a:p>
        </p:txBody>
      </p:sp>
      <p:pic>
        <p:nvPicPr>
          <p:cNvPr id="11268"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3317"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zean">
  <a:themeElements>
    <a:clrScheme name="Oz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zea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z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z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z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z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z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z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z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z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0</TotalTime>
  <Words>2918</Words>
  <Application>Microsoft Office PowerPoint</Application>
  <PresentationFormat>Bildschirmpräsentation (4:3)</PresentationFormat>
  <Paragraphs>652</Paragraphs>
  <Slides>89</Slides>
  <Notes>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89</vt:i4>
      </vt:variant>
    </vt:vector>
  </HeadingPairs>
  <TitlesOfParts>
    <vt:vector size="97" baseType="lpstr">
      <vt:lpstr>Tahoma</vt:lpstr>
      <vt:lpstr>Arial</vt:lpstr>
      <vt:lpstr>Wingdings</vt:lpstr>
      <vt:lpstr>Calibri</vt:lpstr>
      <vt:lpstr>Times New Roman</vt:lpstr>
      <vt:lpstr>Bwhebb</vt:lpstr>
      <vt:lpstr>Bwgrkl</vt:lpstr>
      <vt:lpstr>Ozean</vt:lpstr>
      <vt:lpstr>Meine Homepage:</vt:lpstr>
      <vt:lpstr>Vorträge:</vt:lpstr>
      <vt:lpstr>PowerPoint-Präsentation</vt:lpstr>
      <vt:lpstr>PowerPoint-Präsentation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Woher kommen die ca. 6900 menschlichen Sprachen der Welt?</vt:lpstr>
      <vt:lpstr>Was sagt die Evolutionslehre?</vt:lpstr>
      <vt:lpstr>Was sagt die Evolutionslehre?</vt:lpstr>
      <vt:lpstr>Was sagt die Evolutionslehre?</vt:lpstr>
      <vt:lpstr>Was sagt die Evolutionslehre?</vt:lpstr>
      <vt:lpstr>Was sagt die Evolutionslehre?</vt:lpstr>
      <vt:lpstr>Was sagt die Evolutionslehre?</vt:lpstr>
      <vt:lpstr>Was sagt die Evolutionslehre?</vt:lpstr>
      <vt:lpstr>Was sagt die Evolutionslehre?</vt:lpstr>
      <vt:lpstr>Was sagt die Bibel?</vt:lpstr>
      <vt:lpstr>Was sagt die Bibel?</vt:lpstr>
      <vt:lpstr>Was sagt die Bibel?</vt:lpstr>
      <vt:lpstr>Was sagt die Bibel?</vt:lpstr>
      <vt:lpstr>Was sagt die Bibel?</vt:lpstr>
      <vt:lpstr>Was sagt die Bibel?</vt:lpstr>
      <vt:lpstr>Was sagt die Bibel?</vt:lpstr>
      <vt:lpstr>Was sagt die Bibel?</vt:lpstr>
      <vt:lpstr>Was sagt die Bibel?</vt:lpstr>
      <vt:lpstr>Woher kommen die ca. 6900 menschlichen Sprachen der Welt?</vt:lpstr>
      <vt:lpstr>Die Methode der Deduktion</vt:lpstr>
      <vt:lpstr>Die Methode der Deduktion</vt:lpstr>
      <vt:lpstr>Die Methode der Deduktion</vt:lpstr>
      <vt:lpstr>Die Methode der Deduktion</vt:lpstr>
      <vt:lpstr>Aus der Sicht der Evolution:</vt:lpstr>
      <vt:lpstr>Aus der Sicht der Bibel</vt:lpstr>
      <vt:lpstr>Die ältesten Sprachen</vt:lpstr>
      <vt:lpstr>Die ältesten Sprachen</vt:lpstr>
      <vt:lpstr>Die ältesten Sprachen </vt:lpstr>
      <vt:lpstr>Die ältesten Sprachen </vt:lpstr>
      <vt:lpstr>Die ältesten Sprachen </vt:lpstr>
      <vt:lpstr>Die ältesten Sprachen </vt:lpstr>
      <vt:lpstr>Die ältesten Sprachen</vt:lpstr>
      <vt:lpstr>Die ältesten Sprachen</vt:lpstr>
      <vt:lpstr>Die ältesten Sprachen</vt:lpstr>
      <vt:lpstr>Die ältesten Sprachen</vt:lpstr>
      <vt:lpstr>1. Ergebnis</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2. Ergebnis</vt:lpstr>
      <vt:lpstr>Sprachgeschichte</vt:lpstr>
      <vt:lpstr>Sprachgeschichte</vt:lpstr>
      <vt:lpstr>Sprachgeschichte</vt:lpstr>
      <vt:lpstr>Sprachgeschichte</vt:lpstr>
      <vt:lpstr>Sprachgeschichte</vt:lpstr>
      <vt:lpstr>Sprachgeschichte</vt:lpstr>
      <vt:lpstr>Sprachgeschichte</vt:lpstr>
      <vt:lpstr>Sprachgeschichte</vt:lpstr>
      <vt:lpstr>Sprachgeschichte</vt:lpstr>
      <vt:lpstr>Sprachgeschichte</vt:lpstr>
      <vt:lpstr>Sprachgeschichte</vt:lpstr>
      <vt:lpstr>3. Ergebnis</vt:lpstr>
      <vt:lpstr>Die Bibel = Gottes Wort</vt:lpstr>
      <vt:lpstr>Bildquellen und Lizenzen</vt:lpstr>
      <vt:lpstr>CCA </vt:lpstr>
      <vt:lpstr>Bildquellen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 Liebi</dc:creator>
  <cp:lastModifiedBy>Christoph Berger</cp:lastModifiedBy>
  <cp:revision>185</cp:revision>
  <dcterms:created xsi:type="dcterms:W3CDTF">2004-05-28T12:38:24Z</dcterms:created>
  <dcterms:modified xsi:type="dcterms:W3CDTF">2016-01-27T19:01:44Z</dcterms:modified>
</cp:coreProperties>
</file>