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484" r:id="rId2"/>
    <p:sldId id="496" r:id="rId3"/>
    <p:sldId id="483" r:id="rId4"/>
    <p:sldId id="538" r:id="rId5"/>
    <p:sldId id="478" r:id="rId6"/>
    <p:sldId id="500" r:id="rId7"/>
    <p:sldId id="502" r:id="rId8"/>
    <p:sldId id="505" r:id="rId9"/>
    <p:sldId id="503" r:id="rId10"/>
    <p:sldId id="504" r:id="rId11"/>
    <p:sldId id="507" r:id="rId12"/>
    <p:sldId id="508" r:id="rId13"/>
    <p:sldId id="509" r:id="rId14"/>
    <p:sldId id="539" r:id="rId15"/>
    <p:sldId id="540" r:id="rId16"/>
    <p:sldId id="541" r:id="rId17"/>
    <p:sldId id="510" r:id="rId18"/>
    <p:sldId id="514" r:id="rId19"/>
    <p:sldId id="515" r:id="rId20"/>
    <p:sldId id="513" r:id="rId21"/>
    <p:sldId id="512" r:id="rId22"/>
    <p:sldId id="498" r:id="rId23"/>
    <p:sldId id="441" r:id="rId24"/>
    <p:sldId id="522" r:id="rId25"/>
    <p:sldId id="523" r:id="rId26"/>
    <p:sldId id="524" r:id="rId27"/>
    <p:sldId id="506" r:id="rId28"/>
    <p:sldId id="520" r:id="rId29"/>
    <p:sldId id="517" r:id="rId30"/>
    <p:sldId id="518" r:id="rId31"/>
    <p:sldId id="519" r:id="rId32"/>
    <p:sldId id="488" r:id="rId33"/>
    <p:sldId id="490" r:id="rId34"/>
    <p:sldId id="491" r:id="rId35"/>
    <p:sldId id="531" r:id="rId36"/>
    <p:sldId id="532" r:id="rId37"/>
    <p:sldId id="533" r:id="rId38"/>
    <p:sldId id="534" r:id="rId39"/>
    <p:sldId id="535" r:id="rId40"/>
    <p:sldId id="536" r:id="rId41"/>
    <p:sldId id="528" r:id="rId42"/>
    <p:sldId id="529" r:id="rId43"/>
    <p:sldId id="530" r:id="rId44"/>
    <p:sldId id="526" r:id="rId45"/>
    <p:sldId id="527" r:id="rId46"/>
    <p:sldId id="525" r:id="rId47"/>
    <p:sldId id="472" r:id="rId48"/>
    <p:sldId id="450" r:id="rId49"/>
    <p:sldId id="453" r:id="rId50"/>
    <p:sldId id="468" r:id="rId51"/>
    <p:sldId id="521" r:id="rId52"/>
    <p:sldId id="404" r:id="rId53"/>
    <p:sldId id="406" r:id="rId5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CC9900"/>
    <a:srgbClr val="00FF00"/>
    <a:srgbClr val="FFFFFF"/>
    <a:srgbClr val="A8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3794" autoAdjust="0"/>
  </p:normalViewPr>
  <p:slideViewPr>
    <p:cSldViewPr snapToGrid="0">
      <p:cViewPr varScale="1">
        <p:scale>
          <a:sx n="86" d="100"/>
          <a:sy n="86" d="100"/>
        </p:scale>
        <p:origin x="7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14863D3-3202-478D-984A-956AA54C0B44}" type="datetime1">
              <a:rPr lang="fr-FR"/>
              <a:pPr lvl="0"/>
              <a:t>18/01/2020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Espace réservé des not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A0DD578-A625-4401-BC94-1F83EF171852}" type="slidenum"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90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>
                <a:latin typeface="Arial" pitchFamily="34"/>
              </a:rPr>
              <a:t>ref</a:t>
            </a:r>
          </a:p>
        </p:txBody>
      </p:sp>
      <p:sp>
        <p:nvSpPr>
          <p:cNvPr id="4" name="Foliennummernplatzhalt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7D28C9-B4F8-463C-BE28-E19FCB9F90CC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49455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>
                <a:latin typeface="Arial" pitchFamily="34"/>
              </a:rPr>
              <a:t>ref</a:t>
            </a:r>
          </a:p>
        </p:txBody>
      </p:sp>
      <p:sp>
        <p:nvSpPr>
          <p:cNvPr id="4" name="Foliennummernplatzhalt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7D28C9-B4F8-463C-BE28-E19FCB9F90CC}" type="slidenum">
              <a:t>2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586052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>
                <a:latin typeface="Arial" pitchFamily="34"/>
              </a:rPr>
              <a:t>ref</a:t>
            </a:r>
          </a:p>
        </p:txBody>
      </p:sp>
      <p:sp>
        <p:nvSpPr>
          <p:cNvPr id="4" name="Foliennummernplatzhalt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7D28C9-B4F8-463C-BE28-E19FCB9F90CC}" type="slidenum">
              <a:t>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451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639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>
                <a:latin typeface="Arial" pitchFamily="34"/>
              </a:rPr>
              <a:t>ref</a:t>
            </a:r>
          </a:p>
        </p:txBody>
      </p:sp>
      <p:sp>
        <p:nvSpPr>
          <p:cNvPr id="4" name="Foliennummernplatzhalt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7D28C9-B4F8-463C-BE28-E19FCB9F90CC}" type="slidenum">
              <a:t>5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968269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2Sam 13,23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98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B69E01C-362E-488F-8693-325BA6AD0DE7}" type="slidenum">
              <a:t>12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526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FDB8BF7-0C1F-45C5-B896-7A6BA481AB61}" type="slidenum">
              <a:rPr lang="fr-FR" altLang="de-DE" smtClean="0"/>
              <a:pPr>
                <a:defRPr/>
              </a:pPr>
              <a:t>13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60350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Grosses Bild: nach Nord-Osten</a:t>
            </a:r>
          </a:p>
          <a:p>
            <a:r>
              <a:rPr lang="de-CH" dirty="0" smtClean="0"/>
              <a:t>Kleines Bild:</a:t>
            </a:r>
            <a:r>
              <a:rPr lang="de-CH" baseline="0" dirty="0" smtClean="0"/>
              <a:t> nach Nordwesten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8391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24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FR" dirty="0" smtClean="0"/>
              <a:t>562 m ü. M.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3450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25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354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26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619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1Mo 22: ein Berg im Land </a:t>
            </a:r>
            <a:r>
              <a:rPr lang="de-CH" dirty="0" err="1"/>
              <a:t>Morijah</a:t>
            </a:r>
            <a:r>
              <a:rPr lang="de-CH" dirty="0"/>
              <a:t>, «Adonai </a:t>
            </a:r>
            <a:r>
              <a:rPr lang="de-CH" dirty="0" err="1"/>
              <a:t>Jireh</a:t>
            </a:r>
            <a:r>
              <a:rPr lang="de-CH" dirty="0"/>
              <a:t>»;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7573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4A6EF7E6-9A07-493E-9CED-FC9E06CA08F4}" type="slidenum">
              <a:rPr lang="fr-FR" altLang="de-DE"/>
              <a:pPr>
                <a:spcBef>
                  <a:spcPct val="0"/>
                </a:spcBef>
              </a:pPr>
              <a:t>28</a:t>
            </a:fld>
            <a:endParaRPr lang="fr-FR" alt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56076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56429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30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6489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31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8644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35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761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36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739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37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675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38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FR" dirty="0" err="1"/>
              <a:t>Har</a:t>
            </a:r>
            <a:r>
              <a:rPr lang="fr-FR" dirty="0"/>
              <a:t> </a:t>
            </a:r>
            <a:r>
              <a:rPr lang="fr-FR" dirty="0" err="1"/>
              <a:t>haqephizah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32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39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5670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40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559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759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42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1819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114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44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5648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5Mo: 21x der auserwählte Ort; </a:t>
            </a:r>
            <a:r>
              <a:rPr lang="de-CH" dirty="0" err="1"/>
              <a:t>Ps</a:t>
            </a:r>
            <a:r>
              <a:rPr lang="de-CH" dirty="0"/>
              <a:t> 87,2-3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47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04940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1Mo 22: ein Berg im Land </a:t>
            </a:r>
            <a:r>
              <a:rPr lang="de-CH" dirty="0" err="1"/>
              <a:t>Morijah</a:t>
            </a:r>
            <a:r>
              <a:rPr lang="de-CH" dirty="0"/>
              <a:t>, «Adonai </a:t>
            </a:r>
            <a:r>
              <a:rPr lang="de-CH" dirty="0" err="1"/>
              <a:t>Jireh</a:t>
            </a:r>
            <a:r>
              <a:rPr lang="de-CH" dirty="0"/>
              <a:t>»;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48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5021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Ps</a:t>
            </a:r>
            <a:r>
              <a:rPr lang="de-CH" dirty="0"/>
              <a:t> 125,2;</a:t>
            </a:r>
            <a:r>
              <a:rPr lang="de-CH" baseline="0" dirty="0"/>
              <a:t> </a:t>
            </a:r>
            <a:r>
              <a:rPr lang="de-CH" baseline="0" dirty="0" err="1"/>
              <a:t>Sach</a:t>
            </a:r>
            <a:r>
              <a:rPr lang="de-CH" baseline="0" dirty="0"/>
              <a:t> 14,3;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51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0769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/>
        </p:spPr>
      </p:sp>
      <p:sp>
        <p:nvSpPr>
          <p:cNvPr id="28774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17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/>
        </p:spPr>
      </p:sp>
      <p:sp>
        <p:nvSpPr>
          <p:cNvPr id="28877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65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BFBFBF"/>
                </a:solidFill>
              </a:defRPr>
            </a:lvl1pPr>
          </a:lstStyle>
          <a:p>
            <a:pPr lvl="0"/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Date Placeholder 7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C814A9-8371-4247-89A2-09FB7B3A02E9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6" name="Footer Placeholder 8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9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9BD602-531B-4CF0-A9EF-76B2109E35AA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FB9612-870A-4748-89D0-4FCE0CB11E03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A8DE55-CFE6-472E-A78C-96A3220DF016}" type="slidenum">
              <a:t>‹Nr.›</a:t>
            </a:fld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21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7F7F7F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01736D-1894-4577-8ADE-D0CFCE9E310F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2D4A0D-C644-4EC2-908D-E893BEB26A50}" type="slidenum">
              <a:t>‹Nr.›</a:t>
            </a:fld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782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261872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26480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262690-4B0C-416D-A51A-0ABCB02E488C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DD1BF9-F2CD-498F-BCCA-3D77B6C2B70A}" type="slidenum"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87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1713658"/>
            <a:ext cx="4480560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45455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261872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26480" y="1713658"/>
            <a:ext cx="4480560" cy="731520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2000"/>
              </a:spcBef>
              <a:buNone/>
              <a:defRPr>
                <a:solidFill>
                  <a:srgbClr val="45455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26480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C09659-8BD2-4350-BC90-4DBABBB21F30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8A8A17-E0D8-4074-8D82-9D7827A768E0}" type="slidenum">
              <a:t>‹Nr.›</a:t>
            </a:fld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192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7C0FF1-9600-459C-B4A2-C8D38133C5E6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C1C525-CCC5-4D2F-A4B5-4B8EEB17F539}" type="slidenum">
              <a:t>‹Nr.›</a:t>
            </a:fld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497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A92173-162B-437D-B0B2-BE0EBD9EB5D0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6D0E31-4ABA-4057-89CC-F2251F452157}" type="slidenum">
              <a:t>‹Nr.›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945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41248" y="457200"/>
            <a:ext cx="3200400" cy="16002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04270" y="685800"/>
            <a:ext cx="6079068" cy="548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41248" y="2099736"/>
            <a:ext cx="3200400" cy="381000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0ED700-D704-434C-991F-6AC91F4EAB63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DBDF18-490E-4C60-8DDE-57C8FDF8A33E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4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0" y="5105396"/>
            <a:ext cx="11292840" cy="1752603"/>
          </a:xfrm>
          <a:prstGeom prst="rect">
            <a:avLst/>
          </a:prstGeom>
          <a:solidFill>
            <a:srgbClr val="4545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914400" y="5257800"/>
            <a:ext cx="9982203" cy="91440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2"/>
          <p:cNvSpPr txBox="1">
            <a:spLocks noGrp="1"/>
          </p:cNvSpPr>
          <p:nvPr>
            <p:ph type="pic" idx="1"/>
          </p:nvPr>
        </p:nvSpPr>
        <p:spPr>
          <a:xfrm>
            <a:off x="0" y="0"/>
            <a:ext cx="11292840" cy="5128924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914400" y="6108585"/>
            <a:ext cx="9982203" cy="59701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rgbClr val="BFBFBF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5EC9BC-C1BD-42D1-8ABC-D161EFEA74A1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7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C24C4B-585F-452E-A645-040F9C97E18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4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9E7141-A4F5-454E-9396-145F5B991664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95DED4-4578-4624-80E4-79410DF39BFC}" type="slidenum"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46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648696" y="381003"/>
            <a:ext cx="2476496" cy="58975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761996" y="381003"/>
            <a:ext cx="7734296" cy="58975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CEC375-4AF7-4287-A96A-B5701CEE7F90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1E22F1-999B-4CF1-83F9-39AB22C96625}" type="slidenum"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02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09603" y="277813"/>
            <a:ext cx="10972800" cy="1139827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609603" y="1600200"/>
            <a:ext cx="5384801" cy="4530723"/>
          </a:xfrm>
        </p:spPr>
        <p:txBody>
          <a:bodyPr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6197602" y="1600200"/>
            <a:ext cx="5384801" cy="4530723"/>
          </a:xfrm>
        </p:spPr>
        <p:txBody>
          <a:bodyPr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0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endParaRPr lang="fr-FR"/>
          </a:p>
        </p:txBody>
      </p:sp>
      <p:sp>
        <p:nvSpPr>
          <p:cNvPr id="6" name="Rectangle 41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endParaRPr lang="fr-FR"/>
          </a:p>
        </p:txBody>
      </p:sp>
      <p:sp>
        <p:nvSpPr>
          <p:cNvPr id="7" name="Rectangle 4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fld id="{2BDFBCC5-C389-44F1-88AF-AE5B10F61206}" type="slidenum"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26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E3E90B-6F4B-4D6D-A341-948F70F4F7D8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243070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66DBAF-C352-43B1-B86D-BA5FFB6DF64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32090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ext">
  <p:cSld name="Nur 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103313" y="2052920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063" marR="0" lvl="0" indent="-330101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▶"/>
              <a:defRPr sz="19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126" marR="0" lvl="1" indent="-319944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▶"/>
              <a:defRPr sz="17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189" marR="0" lvl="2" indent="-309787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251" marR="0" lvl="3" indent="-299629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5314" marR="0" lvl="4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2377" marR="0" lvl="5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199440" marR="0" lvl="6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6503" marR="0" lvl="7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3566" marR="0" lvl="8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1" y="391237"/>
            <a:ext cx="12192000" cy="767687"/>
          </a:xfrm>
          <a:prstGeom prst="rect">
            <a:avLst/>
          </a:prstGeom>
          <a:solidFill>
            <a:srgbClr val="000000">
              <a:alpha val="3882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199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33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E32D9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Placeholder 1"/>
          <p:cNvSpPr txBox="1">
            <a:spLocks noGrp="1"/>
          </p:cNvSpPr>
          <p:nvPr>
            <p:ph type="title"/>
          </p:nvPr>
        </p:nvSpPr>
        <p:spPr>
          <a:xfrm>
            <a:off x="1261872" y="294199"/>
            <a:ext cx="9692640" cy="1397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27432" rIns="91440" bIns="45720" anchor="b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2"/>
          </p:nvPr>
        </p:nvSpPr>
        <p:spPr>
          <a:xfrm rot="16200004">
            <a:off x="10797557" y="998543"/>
            <a:ext cx="19049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F4ABD3"/>
                </a:solidFill>
                <a:uFillTx/>
                <a:latin typeface="Century Schoolbook"/>
              </a:defRPr>
            </a:lvl1pPr>
          </a:lstStyle>
          <a:p>
            <a:pPr lvl="0"/>
            <a:fld id="{D6DB408E-42C6-4F16-AEC7-958391ABAF71}" type="datetime1">
              <a:rPr lang="en-US"/>
              <a:pPr lvl="0"/>
              <a:t>1/18/2020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3"/>
          </p:nvPr>
        </p:nvSpPr>
        <p:spPr>
          <a:xfrm rot="16200004">
            <a:off x="9959353" y="4046520"/>
            <a:ext cx="35814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F4ABD3"/>
                </a:solidFill>
                <a:uFillTx/>
                <a:latin typeface="Century Schoolbook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1" compatLnSpc="1">
            <a:norm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0" i="0" u="none" strike="noStrike" kern="1200" cap="none" spc="0" baseline="0">
                <a:solidFill>
                  <a:srgbClr val="EE81BD"/>
                </a:solidFill>
                <a:uFillTx/>
                <a:latin typeface="Century Schoolbook"/>
              </a:defRPr>
            </a:lvl1pPr>
          </a:lstStyle>
          <a:p>
            <a:pPr lvl="0"/>
            <a:fld id="{D861A442-088F-4582-B65A-08D4CD1C54D2}" type="slidenum"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5" r:id="rId14"/>
    <p:sldLayoutId id="2147483666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1" i="0" u="none" strike="noStrike" kern="1200" cap="none" spc="-50" baseline="0">
          <a:solidFill>
            <a:srgbClr val="E32D91"/>
          </a:solidFill>
          <a:uFillTx/>
          <a:latin typeface="Century Schoolbook"/>
        </a:defRPr>
      </a:lvl1pPr>
    </p:titleStyle>
    <p:bodyStyle>
      <a:lvl1pPr marL="182880" marR="0" lvl="0" indent="-182880" algn="l" defTabSz="914400" rtl="0" fontAlgn="auto" hangingPunct="1">
        <a:lnSpc>
          <a:spcPct val="95000"/>
        </a:lnSpc>
        <a:spcBef>
          <a:spcPts val="1400"/>
        </a:spcBef>
        <a:spcAft>
          <a:spcPts val="200"/>
        </a:spcAft>
        <a:buClr>
          <a:srgbClr val="E32D91"/>
        </a:buClr>
        <a:buSzPct val="80000"/>
        <a:buFont typeface="Arial" pitchFamily="34"/>
        <a:buChar char="•"/>
        <a:tabLst/>
        <a:defRPr lang="fr-FR" sz="2000" b="0" i="0" u="none" strike="noStrike" kern="1200" cap="none" spc="10" baseline="0">
          <a:solidFill>
            <a:srgbClr val="595959"/>
          </a:solidFill>
          <a:uFillTx/>
          <a:latin typeface="Century Schoolbook"/>
        </a:defRPr>
      </a:lvl1pPr>
      <a:lvl2pPr marL="457200" marR="0" lvl="1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8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2pPr>
      <a:lvl3pPr marL="731520" marR="0" lvl="2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6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3pPr>
      <a:lvl4pPr marL="1005840" marR="0" lvl="3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4pPr>
      <a:lvl5pPr marL="1280160" marR="0" lvl="4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c/c9/Mount_Scopus_Jusmine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37" t="1005" r="9" b="6879"/>
          <a:stretch/>
        </p:blipFill>
        <p:spPr>
          <a:xfrm>
            <a:off x="457200" y="0"/>
            <a:ext cx="10851504" cy="666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feld 7"/>
          <p:cNvSpPr txBox="1"/>
          <p:nvPr/>
        </p:nvSpPr>
        <p:spPr>
          <a:xfrm>
            <a:off x="10949931" y="6467479"/>
            <a:ext cx="358773" cy="27622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0" i="0" u="none" strike="noStrike" kern="1200" cap="none" spc="0" baseline="0" dirty="0">
                <a:solidFill>
                  <a:srgbClr val="000000"/>
                </a:solidFill>
                <a:uFillTx/>
                <a:latin typeface="Tahoma" pitchFamily="34"/>
              </a:rPr>
              <a:t>RL</a:t>
            </a:r>
          </a:p>
        </p:txBody>
      </p:sp>
      <p:sp>
        <p:nvSpPr>
          <p:cNvPr id="5" name="WordArt 4"/>
          <p:cNvSpPr/>
          <p:nvPr/>
        </p:nvSpPr>
        <p:spPr>
          <a:xfrm>
            <a:off x="1301403" y="5099052"/>
            <a:ext cx="9439274" cy="1368427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800" b="0" i="0" u="none" strike="noStrike" kern="1200" cap="none" spc="0" baseline="0" dirty="0" smtClean="0">
                <a:ln w="12701" cap="flat">
                  <a:solidFill>
                    <a:srgbClr val="B2B2B2"/>
                  </a:solidFill>
                  <a:prstDash val="solid"/>
                  <a:round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/>
                </a:gradFill>
                <a:effectLst>
                  <a:outerShdw dist="35924" dir="2700000" algn="tl">
                    <a:srgbClr val="875B0D">
                      <a:alpha val="70000"/>
                    </a:srgbClr>
                  </a:outerShdw>
                </a:effectLst>
                <a:uFillTx/>
                <a:latin typeface="Arial Black"/>
              </a:rPr>
              <a:t>Berge in der Bibel – und ihre Bedeutung</a:t>
            </a:r>
            <a:endParaRPr lang="de-DE" sz="4800" b="0" i="0" u="none" strike="noStrike" kern="1200" cap="none" spc="0" baseline="0" dirty="0">
              <a:ln w="12701" cap="flat">
                <a:solidFill>
                  <a:srgbClr val="B2B2B2"/>
                </a:solidFill>
                <a:prstDash val="solid"/>
                <a:round/>
              </a:ln>
              <a:gradFill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/>
              </a:gradFill>
              <a:effectLst>
                <a:outerShdw dist="35924" dir="2700000" algn="tl">
                  <a:srgbClr val="875B0D">
                    <a:alpha val="70000"/>
                  </a:srgbClr>
                </a:outerShdw>
              </a:effectLst>
              <a:uFillTx/>
              <a:latin typeface="Arial Black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43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675AD558-2D73-48B0-8189-A458163AE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81203" y="2062063"/>
            <a:ext cx="8229600" cy="4462564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5000"/>
              </a:lnSpc>
              <a:buNone/>
            </a:pPr>
            <a:r>
              <a:rPr lang="de-DE" sz="4000" dirty="0">
                <a:solidFill>
                  <a:srgbClr val="A8EDF0"/>
                </a:solidFill>
                <a:effectLst>
                  <a:outerShdw dist="38096" dir="2700000">
                    <a:srgbClr val="000000"/>
                  </a:outerShdw>
                </a:effectLst>
              </a:rPr>
              <a:t>Herzlich willkommen!</a:t>
            </a:r>
          </a:p>
          <a:p>
            <a:pPr lvl="0">
              <a:lnSpc>
                <a:spcPct val="85000"/>
              </a:lnSpc>
              <a:buNone/>
            </a:pPr>
            <a:endParaRPr lang="de-DE" sz="4800" b="1" dirty="0">
              <a:solidFill>
                <a:srgbClr val="FF3300"/>
              </a:solidFill>
            </a:endParaRPr>
          </a:p>
          <a:p>
            <a:pPr lvl="0" algn="ctr">
              <a:lnSpc>
                <a:spcPct val="85000"/>
              </a:lnSpc>
              <a:buNone/>
            </a:pPr>
            <a:r>
              <a:rPr lang="de-DE" sz="4000" dirty="0">
                <a:solidFill>
                  <a:srgbClr val="00FF00"/>
                </a:solidFill>
                <a:effectLst>
                  <a:outerShdw dist="38096" dir="2700000">
                    <a:srgbClr val="000000"/>
                  </a:outerShdw>
                </a:effectLst>
              </a:rPr>
              <a:t>www.rogerliebi.ch</a:t>
            </a:r>
          </a:p>
          <a:p>
            <a:pPr lvl="0">
              <a:lnSpc>
                <a:spcPct val="85000"/>
              </a:lnSpc>
              <a:buNone/>
            </a:pPr>
            <a:endParaRPr lang="de-DE" sz="3600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de-DE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Veranstaltungskalender</a:t>
            </a:r>
          </a:p>
          <a:p>
            <a:pPr>
              <a:lnSpc>
                <a:spcPct val="90000"/>
              </a:lnSpc>
              <a:defRPr/>
            </a:pPr>
            <a:r>
              <a:rPr lang="de-DE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Skripte zum Downloaden</a:t>
            </a:r>
          </a:p>
          <a:p>
            <a:pPr>
              <a:lnSpc>
                <a:spcPct val="90000"/>
              </a:lnSpc>
              <a:defRPr/>
            </a:pPr>
            <a:r>
              <a:rPr lang="de-DE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Shop: Kassetten, Bücher</a:t>
            </a:r>
          </a:p>
          <a:p>
            <a:pPr>
              <a:lnSpc>
                <a:spcPct val="90000"/>
              </a:lnSpc>
              <a:defRPr/>
            </a:pPr>
            <a:r>
              <a:rPr lang="de-DE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D65AE7A5-3BE6-419B-BE81-1A0B43C19E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9683" y="447873"/>
            <a:ext cx="9692640" cy="765115"/>
          </a:xfrm>
          <a:solidFill>
            <a:schemeClr val="accent6"/>
          </a:solidFill>
        </p:spPr>
        <p:txBody>
          <a:bodyPr anchorCtr="1"/>
          <a:lstStyle/>
          <a:p>
            <a:pPr lvl="0" algn="ctr"/>
            <a:r>
              <a:rPr lang="de-DE" sz="4000" dirty="0">
                <a:solidFill>
                  <a:srgbClr val="000000"/>
                </a:solidFill>
              </a:rPr>
              <a:t>Meine Homepage:</a:t>
            </a:r>
            <a:endParaRPr lang="fr-FR" sz="4000" dirty="0">
              <a:solidFill>
                <a:srgbClr val="000000"/>
              </a:solidFill>
            </a:endParaRPr>
          </a:p>
        </p:txBody>
      </p:sp>
      <p:sp>
        <p:nvSpPr>
          <p:cNvPr id="4" name="Rechteck 1">
            <a:extLst>
              <a:ext uri="{FF2B5EF4-FFF2-40B4-BE49-F238E27FC236}">
                <a16:creationId xmlns:a16="http://schemas.microsoft.com/office/drawing/2014/main" xmlns="" id="{B66596D1-6748-402A-89E8-6980E059FF7A}"/>
              </a:ext>
            </a:extLst>
          </p:cNvPr>
          <p:cNvSpPr/>
          <p:nvPr/>
        </p:nvSpPr>
        <p:spPr>
          <a:xfrm>
            <a:off x="6096000" y="5792788"/>
            <a:ext cx="4572000" cy="341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de-DE" sz="1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info@rogerliebi.ch</a:t>
            </a:r>
          </a:p>
        </p:txBody>
      </p:sp>
      <p:sp>
        <p:nvSpPr>
          <p:cNvPr id="5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81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675AD558-2D73-48B0-8189-A458163AE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49683" y="2062063"/>
            <a:ext cx="9692640" cy="4462564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5000"/>
              </a:lnSpc>
              <a:buNone/>
            </a:pPr>
            <a:r>
              <a:rPr lang="de-DE" sz="4000" dirty="0">
                <a:solidFill>
                  <a:srgbClr val="A8EDF0"/>
                </a:solidFill>
                <a:effectLst>
                  <a:outerShdw dist="38096" dir="2700000">
                    <a:srgbClr val="000000"/>
                  </a:outerShdw>
                </a:effectLst>
              </a:rPr>
              <a:t>Herzlich willkommen!</a:t>
            </a:r>
          </a:p>
          <a:p>
            <a:pPr lvl="0">
              <a:lnSpc>
                <a:spcPct val="85000"/>
              </a:lnSpc>
              <a:buNone/>
            </a:pPr>
            <a:endParaRPr lang="de-DE" sz="4800" b="1" dirty="0">
              <a:solidFill>
                <a:srgbClr val="FF3300"/>
              </a:solidFill>
            </a:endParaRPr>
          </a:p>
          <a:p>
            <a:pPr algn="ctr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www.sermon-online.de</a:t>
            </a:r>
            <a:endParaRPr lang="de-DE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linkClick r:id="rId3"/>
            </a:endParaRPr>
          </a:p>
          <a:p>
            <a:pP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40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 “Roger Liebi”</a:t>
            </a:r>
          </a:p>
          <a:p>
            <a:pPr marL="0" indent="0" algn="ctr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Gratisdownload von über 300 Vorträgen</a:t>
            </a:r>
            <a:endParaRPr lang="de-DE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7797C8D3-1A25-47F0-8C9C-A7F8CDE4EA43}"/>
              </a:ext>
            </a:extLst>
          </p:cNvPr>
          <p:cNvSpPr txBox="1">
            <a:spLocks noChangeArrowheads="1"/>
          </p:cNvSpPr>
          <p:nvPr/>
        </p:nvSpPr>
        <p:spPr>
          <a:xfrm>
            <a:off x="1981200" y="710399"/>
            <a:ext cx="8229600" cy="627864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txBody>
          <a:bodyPr vert="horz" wrap="square" lIns="91440" tIns="27432" rIns="91440" bIns="45720" anchor="b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1" i="0" u="none" strike="noStrike" kern="1200" cap="none" spc="-50" baseline="0">
                <a:solidFill>
                  <a:srgbClr val="E32D91"/>
                </a:solidFill>
                <a:uFillTx/>
                <a:latin typeface="Century Schoolbook"/>
              </a:defRPr>
            </a:lvl1pPr>
          </a:lstStyle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altLang="de-DE"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Vorträge:</a:t>
            </a:r>
            <a:endParaRPr lang="de-DE" altLang="de-DE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934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588" y="413596"/>
            <a:ext cx="12188825" cy="767500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 compatLnSpc="1">
            <a:noAutofit/>
          </a:bodyPr>
          <a:lstStyle/>
          <a:p>
            <a:r>
              <a:rPr lang="de-CH" sz="4399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Vorträge von Roger Liebi auf Youtube</a:t>
            </a:r>
            <a:endParaRPr dirty="0"/>
          </a:p>
        </p:txBody>
      </p:sp>
      <p:pic>
        <p:nvPicPr>
          <p:cNvPr id="74" name="Shape 74"/>
          <p:cNvPicPr preferRelativeResize="0"/>
          <p:nvPr/>
        </p:nvPicPr>
        <p:blipFill rotWithShape="1">
          <a:blip r:embed="rId3">
            <a:alphaModFix/>
          </a:blip>
          <a:srcRect l="4705" t="26348" r="53615" b="19292"/>
          <a:stretch/>
        </p:blipFill>
        <p:spPr>
          <a:xfrm>
            <a:off x="1388616" y="3163844"/>
            <a:ext cx="4707374" cy="273208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 l="49506" t="26451" r="8815" b="19188"/>
          <a:stretch/>
        </p:blipFill>
        <p:spPr>
          <a:xfrm>
            <a:off x="6095994" y="3163844"/>
            <a:ext cx="4707370" cy="273208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6" name="Shape 76"/>
          <p:cNvSpPr txBox="1"/>
          <p:nvPr/>
        </p:nvSpPr>
        <p:spPr>
          <a:xfrm>
            <a:off x="1388627" y="1708036"/>
            <a:ext cx="7528339" cy="92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de-CH" sz="3599" dirty="0">
                <a:solidFill>
                  <a:schemeClr val="tx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Auf Youtube suchen: </a:t>
            </a:r>
            <a:endParaRPr sz="3599" dirty="0">
              <a:solidFill>
                <a:schemeClr val="tx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de-CH" sz="3599" b="1" dirty="0">
                <a:solidFill>
                  <a:schemeClr val="tx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Roger Liebi LIVE</a:t>
            </a:r>
            <a:endParaRPr sz="3599" b="1" dirty="0">
              <a:solidFill>
                <a:schemeClr val="tx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3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37" t="1005" r="9" b="6879"/>
          <a:stretch/>
        </p:blipFill>
        <p:spPr>
          <a:xfrm>
            <a:off x="457200" y="76200"/>
            <a:ext cx="10851504" cy="666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feld 7"/>
          <p:cNvSpPr txBox="1"/>
          <p:nvPr/>
        </p:nvSpPr>
        <p:spPr>
          <a:xfrm>
            <a:off x="10949931" y="6467479"/>
            <a:ext cx="358773" cy="27622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0" i="0" u="none" strike="noStrike" kern="1200" cap="none" spc="0" baseline="0" dirty="0">
                <a:solidFill>
                  <a:srgbClr val="000000"/>
                </a:solidFill>
                <a:uFillTx/>
                <a:latin typeface="Tahoma" pitchFamily="34"/>
              </a:rPr>
              <a:t>RL</a:t>
            </a:r>
          </a:p>
        </p:txBody>
      </p:sp>
      <p:sp>
        <p:nvSpPr>
          <p:cNvPr id="5" name="WordArt 4"/>
          <p:cNvSpPr/>
          <p:nvPr/>
        </p:nvSpPr>
        <p:spPr>
          <a:xfrm>
            <a:off x="1301403" y="5099052"/>
            <a:ext cx="9439274" cy="1368427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800" b="0" i="0" u="none" strike="noStrike" kern="1200" cap="none" spc="0" baseline="0" dirty="0" smtClean="0">
                <a:ln w="12701" cap="flat">
                  <a:solidFill>
                    <a:srgbClr val="B2B2B2"/>
                  </a:solidFill>
                  <a:prstDash val="solid"/>
                  <a:round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/>
                </a:gradFill>
                <a:effectLst>
                  <a:outerShdw dist="35924" dir="2700000" algn="tl">
                    <a:srgbClr val="875B0D">
                      <a:alpha val="70000"/>
                    </a:srgbClr>
                  </a:outerShdw>
                </a:effectLst>
                <a:uFillTx/>
                <a:latin typeface="Arial Black"/>
              </a:rPr>
              <a:t>Berge in der Bibel – und ihre Bedeutung</a:t>
            </a:r>
            <a:endParaRPr lang="de-DE" sz="4800" b="0" i="0" u="none" strike="noStrike" kern="1200" cap="none" spc="0" baseline="0" dirty="0">
              <a:ln w="12701" cap="flat">
                <a:solidFill>
                  <a:srgbClr val="B2B2B2"/>
                </a:solidFill>
                <a:prstDash val="solid"/>
                <a:round/>
              </a:ln>
              <a:gradFill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/>
              </a:gradFill>
              <a:effectLst>
                <a:outerShdw dist="35924" dir="2700000" algn="tl">
                  <a:srgbClr val="875B0D">
                    <a:alpha val="70000"/>
                  </a:srgbClr>
                </a:outerShdw>
              </a:effectLst>
              <a:uFillTx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23981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0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Ararat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8967465" y="6243788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pic>
        <p:nvPicPr>
          <p:cNvPr id="6" name="Picture 2" descr="G:\DCIM\107OLYMP\IMG_89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38" y="1194804"/>
            <a:ext cx="7942027" cy="529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feld 3"/>
          <p:cNvSpPr txBox="1"/>
          <p:nvPr/>
        </p:nvSpPr>
        <p:spPr>
          <a:xfrm>
            <a:off x="9148765" y="1196428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/>
              <a:t>1</a:t>
            </a:r>
            <a:r>
              <a:rPr lang="de-CH" sz="2400" dirty="0" smtClean="0"/>
              <a:t>. Mose 8,4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1665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0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Ararat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7329350" y="6243788"/>
            <a:ext cx="5838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CM/RL</a:t>
            </a:r>
            <a:endParaRPr lang="de-CH" sz="10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Grafik 8" descr="C:\Users\Roger\AppData\Local\Microsoft\Windows\INetCache\Content.Word\IMG_20180724_1656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86" y="1065554"/>
            <a:ext cx="6516264" cy="542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8524297" y="1065554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/>
              <a:t>1</a:t>
            </a:r>
            <a:r>
              <a:rPr lang="de-CH" sz="2400" dirty="0" smtClean="0"/>
              <a:t>. Mose 8,4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66417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-122663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Ararat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7810868" y="6354868"/>
            <a:ext cx="5838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CM/RL</a:t>
            </a:r>
            <a:endParaRPr lang="de-CH" sz="10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Grafik 4" descr="C:\Users\Roger\AppData\Local\Microsoft\Windows\INetCache\Content.Word\IMG_20180724_165910.jpg">
            <a:extLst>
              <a:ext uri="{FF2B5EF4-FFF2-40B4-BE49-F238E27FC236}">
                <a16:creationId xmlns:a16="http://schemas.microsoft.com/office/drawing/2014/main" xmlns="" id="{BBD72D4C-D53B-4D0B-8A06-E06295E5B63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08" y="1005234"/>
            <a:ext cx="6840760" cy="559585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eck 10"/>
          <p:cNvSpPr/>
          <p:nvPr/>
        </p:nvSpPr>
        <p:spPr>
          <a:xfrm>
            <a:off x="7028220" y="1005234"/>
            <a:ext cx="52854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CH" sz="2000" dirty="0">
                <a:solidFill>
                  <a:schemeClr val="tx2"/>
                </a:solidFill>
              </a:rPr>
              <a:t>15. Nisan = </a:t>
            </a:r>
          </a:p>
          <a:p>
            <a:pPr algn="ctr">
              <a:lnSpc>
                <a:spcPct val="90000"/>
              </a:lnSpc>
            </a:pPr>
            <a:r>
              <a:rPr lang="de-CH" sz="2000" dirty="0">
                <a:solidFill>
                  <a:schemeClr val="tx2"/>
                </a:solidFill>
              </a:rPr>
              <a:t>Tag der Kreuzigung</a:t>
            </a:r>
          </a:p>
          <a:p>
            <a:pPr algn="ctr">
              <a:lnSpc>
                <a:spcPct val="90000"/>
              </a:lnSpc>
            </a:pPr>
            <a:endParaRPr lang="de-CH" sz="200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CH" sz="2000" b="1" dirty="0">
                <a:solidFill>
                  <a:srgbClr val="FF0000"/>
                </a:solidFill>
              </a:rPr>
              <a:t>17. Nisan = </a:t>
            </a:r>
          </a:p>
          <a:p>
            <a:pPr algn="ctr">
              <a:lnSpc>
                <a:spcPct val="90000"/>
              </a:lnSpc>
            </a:pPr>
            <a:r>
              <a:rPr lang="de-CH" sz="2000" b="1" dirty="0">
                <a:solidFill>
                  <a:srgbClr val="FF0000"/>
                </a:solidFill>
              </a:rPr>
              <a:t>Tag der Auferstehung</a:t>
            </a:r>
            <a:endParaRPr lang="de-CH" sz="2000" dirty="0"/>
          </a:p>
        </p:txBody>
      </p:sp>
      <p:sp>
        <p:nvSpPr>
          <p:cNvPr id="12" name="Textfeld 11"/>
          <p:cNvSpPr txBox="1"/>
          <p:nvPr/>
        </p:nvSpPr>
        <p:spPr>
          <a:xfrm>
            <a:off x="8655394" y="271785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/>
              <a:t>1</a:t>
            </a:r>
            <a:r>
              <a:rPr lang="de-CH" sz="2400" dirty="0" smtClean="0"/>
              <a:t>. Mose 8,4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19537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Baal-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Hazor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bei Bethel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0" y="1508166"/>
            <a:ext cx="5351112" cy="4013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6022905" y="1508166"/>
            <a:ext cx="2006976" cy="4241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Gerade Verbindung mit Pfeil 13"/>
          <p:cNvCxnSpPr/>
          <p:nvPr/>
        </p:nvCxnSpPr>
        <p:spPr>
          <a:xfrm flipH="1">
            <a:off x="6403879" y="3172309"/>
            <a:ext cx="583140" cy="16364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6993603" y="1947553"/>
            <a:ext cx="294626" cy="122475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7026393" y="3172898"/>
            <a:ext cx="229045" cy="16305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8029881" y="1036753"/>
            <a:ext cx="3094461" cy="518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 fontScale="92500"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/>
              <a:buNone/>
              <a:defRPr/>
            </a:pPr>
            <a:r>
              <a:rPr lang="de-CH" b="1" dirty="0"/>
              <a:t>	</a:t>
            </a:r>
            <a:r>
              <a:rPr lang="de-CH" sz="2399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13,14-15:</a:t>
            </a:r>
            <a:br>
              <a:rPr lang="de-CH" sz="2399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CH" sz="2399" dirty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</a:t>
            </a:r>
            <a:br>
              <a:rPr lang="de-CH" sz="2399" dirty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CH" sz="2399" baseline="30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14</a:t>
            </a:r>
            <a:r>
              <a:rPr lang="de-CH" sz="2399" baseline="30000" dirty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CH" dirty="0"/>
              <a:t> </a:t>
            </a: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der HERR sprach zu Abram, nachdem Lot sich von ihm getrennt hatte: </a:t>
            </a:r>
            <a:b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Hebe doch deine Augen auf und </a:t>
            </a:r>
            <a:b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schaue von dem Ort</a:t>
            </a: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 du bist, </a:t>
            </a:r>
            <a:b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gegen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Norden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Süden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Osten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Westen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b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sz="2399" baseline="30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15</a:t>
            </a:r>
            <a:r>
              <a:rPr lang="de-CH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Denn das 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ganze Land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de-CH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das du siehst</a:t>
            </a: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 will ich es geben und deinem Samen auf ewig. </a:t>
            </a:r>
            <a:endParaRPr lang="de-CH" sz="2399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773438" y="5503696"/>
            <a:ext cx="10086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tx2"/>
                </a:solidFill>
              </a:rPr>
              <a:t>Martin Severin</a:t>
            </a: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>
            <a:off x="4410075" y="1279749"/>
            <a:ext cx="579387" cy="90765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5937094" y="5751563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65475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Adonai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Jir’äh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 Land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Moriah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10748498" y="4106777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5" y="1180105"/>
            <a:ext cx="10723684" cy="2926672"/>
          </a:xfrm>
          <a:prstGeom prst="rect">
            <a:avLst/>
          </a:prstGeom>
        </p:spPr>
      </p:pic>
      <p:sp>
        <p:nvSpPr>
          <p:cNvPr id="21" name="Rectangle 10"/>
          <p:cNvSpPr txBox="1">
            <a:spLocks noChangeArrowheads="1"/>
          </p:cNvSpPr>
          <p:nvPr/>
        </p:nvSpPr>
        <p:spPr>
          <a:xfrm>
            <a:off x="312235" y="4255764"/>
            <a:ext cx="8396868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de-DE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1. Mose 22,1: </a:t>
            </a:r>
            <a:r>
              <a:rPr lang="de-D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</a:p>
          <a:p>
            <a:pPr marL="0" indent="0" algn="ctr">
              <a:buFontTx/>
              <a:buNone/>
              <a:defRPr/>
            </a:pP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... Und Gott sprach: </a:t>
            </a:r>
            <a:b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Nimm deinen Sohn, deinen einzigen, den du lieb hast, den Isaak, </a:t>
            </a:r>
            <a:b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und ziehe hin in</a:t>
            </a:r>
            <a: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 Land </a:t>
            </a:r>
            <a:r>
              <a:rPr lang="de-DE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Morija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und opfere ihn als Brandopfer </a:t>
            </a:r>
            <a: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auf einem der Berge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den ich dir sagen werde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64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Adonai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Jir’äh</a:t>
            </a:r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 Land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Moriah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10748498" y="4106777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5" y="1180105"/>
            <a:ext cx="10723684" cy="2926672"/>
          </a:xfrm>
          <a:prstGeom prst="rect">
            <a:avLst/>
          </a:prstGeom>
        </p:spPr>
      </p:pic>
      <p:sp>
        <p:nvSpPr>
          <p:cNvPr id="21" name="Rectangle 10"/>
          <p:cNvSpPr txBox="1">
            <a:spLocks noChangeArrowheads="1"/>
          </p:cNvSpPr>
          <p:nvPr/>
        </p:nvSpPr>
        <p:spPr>
          <a:xfrm>
            <a:off x="312235" y="4255764"/>
            <a:ext cx="8396868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de-DE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1. Mose 22,1: </a:t>
            </a:r>
            <a:r>
              <a:rPr lang="de-DE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</a:p>
          <a:p>
            <a:pPr marL="0" indent="0" algn="ctr">
              <a:buFontTx/>
              <a:buNone/>
              <a:defRPr/>
            </a:pP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... Und Gott sprach: </a:t>
            </a:r>
            <a:b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Nimm deinen Sohn, deinen einzigen, den du lieb hast, den Isaak, </a:t>
            </a:r>
            <a:b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und ziehe hin in</a:t>
            </a:r>
            <a: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 Land </a:t>
            </a:r>
            <a:r>
              <a:rPr lang="de-DE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Morija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und opfere ihn als Brandopfer </a:t>
            </a:r>
            <a: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de-D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auf einem der Berge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</a:t>
            </a:r>
            <a:r>
              <a:rPr lang="de-DE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den ich dir sagen werde</a:t>
            </a:r>
            <a:r>
              <a:rPr lang="de-DE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3509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479153" y="129506"/>
            <a:ext cx="10825018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lvl="0" algn="ctr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 Berg Morija und </a:t>
            </a:r>
            <a:b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 Berg „</a:t>
            </a:r>
            <a:r>
              <a:rPr lang="de-DE" sz="4000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Adonai Jir’eh</a:t>
            </a: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 (1. Mose 22)</a:t>
            </a:r>
          </a:p>
        </p:txBody>
      </p:sp>
      <p:sp>
        <p:nvSpPr>
          <p:cNvPr id="3" name="Rectangle 10"/>
          <p:cNvSpPr txBox="1">
            <a:spLocks noGrp="1"/>
          </p:cNvSpPr>
          <p:nvPr>
            <p:ph idx="1"/>
          </p:nvPr>
        </p:nvSpPr>
        <p:spPr>
          <a:xfrm>
            <a:off x="5526697" y="1988838"/>
            <a:ext cx="5757065" cy="4032449"/>
          </a:xfrm>
        </p:spPr>
        <p:txBody>
          <a:bodyPr>
            <a:normAutofit/>
          </a:bodyPr>
          <a:lstStyle/>
          <a:p>
            <a:pPr lvl="0" algn="ctr">
              <a:lnSpc>
                <a:spcPct val="75000"/>
              </a:lnSpc>
            </a:pP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Opferung Isaaks </a:t>
            </a:r>
            <a:b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(1. Mose 22)</a:t>
            </a:r>
          </a:p>
          <a:p>
            <a:pPr lvl="0" algn="ctr">
              <a:lnSpc>
                <a:spcPct val="75000"/>
              </a:lnSpc>
            </a:pP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de-DE" sz="2800" i="1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Adonai Jir’eh</a:t>
            </a: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» </a:t>
            </a:r>
            <a:b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(1. Mose 22,14)</a:t>
            </a:r>
          </a:p>
          <a:p>
            <a:pPr lvl="0" algn="ctr">
              <a:lnSpc>
                <a:spcPct val="75000"/>
              </a:lnSpc>
              <a:buNone/>
            </a:pP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(= der HERR wird ausersehen)</a:t>
            </a:r>
          </a:p>
          <a:p>
            <a:pPr lvl="0">
              <a:lnSpc>
                <a:spcPct val="75000"/>
              </a:lnSpc>
              <a:buNone/>
            </a:pPr>
            <a:endParaRPr lang="de-DE" sz="2500" dirty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75000"/>
              </a:lnSpc>
              <a:buNone/>
            </a:pPr>
            <a:r>
              <a:rPr lang="de-DE" sz="2500" dirty="0">
                <a:solidFill>
                  <a:schemeClr val="accent6">
                    <a:lumMod val="75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Mose 22,14: </a:t>
            </a:r>
            <a:r>
              <a:rPr lang="de-DE" sz="2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5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50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50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>
                <a:solidFill>
                  <a:srgbClr val="00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Auf dem Berg des EWIGEN</a:t>
            </a:r>
            <a:r>
              <a:rPr lang="de-DE" sz="2800" dirty="0"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sz="2800" dirty="0"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dirty="0"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wird ersehen werden</a:t>
            </a:r>
            <a:r>
              <a:rPr lang="de-DE" sz="2800" dirty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2500" dirty="0">
              <a:solidFill>
                <a:srgbClr val="FFFF00"/>
              </a:solidFill>
              <a:effectLst>
                <a:outerShdw dist="38096" dir="270000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Image:Mount Scopus Jusmine.JPG">
            <a:hlinkClick r:id="rId3"/>
          </p:cNvPr>
          <p:cNvPicPr>
            <a:picLocks noGrp="1" noChangeAspect="1"/>
          </p:cNvPicPr>
          <p:nvPr>
            <p:ph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87354" y="2175677"/>
            <a:ext cx="4839343" cy="3630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Box 5"/>
          <p:cNvSpPr txBox="1"/>
          <p:nvPr/>
        </p:nvSpPr>
        <p:spPr>
          <a:xfrm>
            <a:off x="5044534" y="5446696"/>
            <a:ext cx="348172" cy="24622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0" i="0" u="none" strike="noStrike" kern="1200" cap="none" spc="0" baseline="0" dirty="0">
                <a:solidFill>
                  <a:srgbClr val="FFFFFF"/>
                </a:solidFill>
                <a:uFillTx/>
                <a:latin typeface="Arial"/>
                <a:cs typeface="Arial"/>
              </a:rPr>
              <a:t>FB</a:t>
            </a:r>
          </a:p>
        </p:txBody>
      </p:sp>
      <p:sp>
        <p:nvSpPr>
          <p:cNvPr id="6" name="Line 5"/>
          <p:cNvSpPr/>
          <p:nvPr/>
        </p:nvSpPr>
        <p:spPr>
          <a:xfrm>
            <a:off x="2173291" y="2175677"/>
            <a:ext cx="936629" cy="158432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FFFF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000000"/>
              </a:solidFill>
              <a:uFillTx/>
              <a:latin typeface="Century Schoolbook"/>
            </a:endParaRPr>
          </a:p>
        </p:txBody>
      </p:sp>
      <p:sp>
        <p:nvSpPr>
          <p:cNvPr id="7" name="Text Box 13"/>
          <p:cNvSpPr txBox="1"/>
          <p:nvPr/>
        </p:nvSpPr>
        <p:spPr>
          <a:xfrm>
            <a:off x="1793869" y="1762926"/>
            <a:ext cx="883575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0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  <a:t>Morija</a:t>
            </a:r>
          </a:p>
        </p:txBody>
      </p:sp>
      <p:sp>
        <p:nvSpPr>
          <p:cNvPr id="8" name="Line 12"/>
          <p:cNvSpPr/>
          <p:nvPr/>
        </p:nvSpPr>
        <p:spPr>
          <a:xfrm>
            <a:off x="3671343" y="2175677"/>
            <a:ext cx="792784" cy="143088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FFFF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000000"/>
              </a:solidFill>
              <a:uFillTx/>
              <a:latin typeface="Century Schoolbook"/>
            </a:endParaRPr>
          </a:p>
        </p:txBody>
      </p:sp>
      <p:sp>
        <p:nvSpPr>
          <p:cNvPr id="9" name="Text Box 14"/>
          <p:cNvSpPr txBox="1"/>
          <p:nvPr/>
        </p:nvSpPr>
        <p:spPr>
          <a:xfrm>
            <a:off x="3095280" y="1806342"/>
            <a:ext cx="1678536" cy="4001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000" b="0" i="1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  <a:t>Adonai Jir’eh</a:t>
            </a:r>
          </a:p>
        </p:txBody>
      </p:sp>
      <p:sp>
        <p:nvSpPr>
          <p:cNvPr id="10" name="Text Box 6"/>
          <p:cNvSpPr txBox="1"/>
          <p:nvPr/>
        </p:nvSpPr>
        <p:spPr>
          <a:xfrm>
            <a:off x="1006699" y="5806174"/>
            <a:ext cx="4177162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  <a:t>Der Berg Morija = </a:t>
            </a:r>
            <a:br>
              <a:rPr lang="de-DE" sz="2800" b="0" i="0" u="none" strike="noStrike" kern="1200" cap="none" spc="0" baseline="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0" i="0" u="none" strike="noStrike" kern="1200" cap="none" spc="0" baseline="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  <a:t>der Berg </a:t>
            </a:r>
            <a:r>
              <a:rPr lang="de-DE" sz="280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de-DE" sz="2800" b="0" i="0" u="none" strike="noStrike" kern="1200" cap="none" spc="0" baseline="0" dirty="0">
                <a:solidFill>
                  <a:schemeClr val="accent4">
                    <a:lumMod val="50000"/>
                  </a:schemeClr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Arial" panose="020B0604020202020204" pitchFamily="34" charset="0"/>
                <a:cs typeface="Arial" panose="020B0604020202020204" pitchFamily="34" charset="0"/>
              </a:rPr>
              <a:t>ion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901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b="23173"/>
          <a:stretch/>
        </p:blipFill>
        <p:spPr bwMode="auto">
          <a:xfrm>
            <a:off x="1290848" y="792414"/>
            <a:ext cx="9101767" cy="5244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12"/>
          <p:cNvSpPr>
            <a:spLocks noChangeShapeType="1"/>
          </p:cNvSpPr>
          <p:nvPr/>
        </p:nvSpPr>
        <p:spPr bwMode="auto">
          <a:xfrm>
            <a:off x="3837099" y="648399"/>
            <a:ext cx="1584176" cy="2376264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 flipH="1">
            <a:off x="6933442" y="648400"/>
            <a:ext cx="1152129" cy="2520279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7941555" y="298117"/>
            <a:ext cx="1024639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Morija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3621075" y="298117"/>
            <a:ext cx="1978619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Adonai</a:t>
            </a:r>
            <a:r>
              <a:rPr lang="fr-FR" sz="24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Jir’eh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957778" y="5678159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PL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842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SS006-E-512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9" b="4989"/>
          <a:stretch>
            <a:fillRect/>
          </a:stretch>
        </p:blipFill>
        <p:spPr bwMode="auto">
          <a:xfrm>
            <a:off x="970108" y="963200"/>
            <a:ext cx="9023116" cy="5470158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-103588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Sinai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9000918" y="6310247"/>
            <a:ext cx="5325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NASA</a:t>
            </a:r>
            <a:endParaRPr lang="de-CH" sz="1000" dirty="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3076509" y="1171612"/>
            <a:ext cx="2566152" cy="338335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2399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3390355" y="4554964"/>
            <a:ext cx="6143081" cy="6155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 sz="2399"/>
          </a:p>
        </p:txBody>
      </p:sp>
      <p:sp>
        <p:nvSpPr>
          <p:cNvPr id="11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feld 3"/>
          <p:cNvSpPr txBox="1"/>
          <p:nvPr/>
        </p:nvSpPr>
        <p:spPr>
          <a:xfrm>
            <a:off x="7593980" y="289932"/>
            <a:ext cx="232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2. Mose 19 - 40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73653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-133814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Sinai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8393103" y="6326259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" y="1005234"/>
            <a:ext cx="7422995" cy="5567246"/>
          </a:xfrm>
          <a:prstGeom prst="rect">
            <a:avLst/>
          </a:prstGeom>
        </p:spPr>
      </p:pic>
      <p:pic>
        <p:nvPicPr>
          <p:cNvPr id="10" name="Grafik 3">
            <a:extLst>
              <a:ext uri="{FF2B5EF4-FFF2-40B4-BE49-F238E27FC236}">
                <a16:creationId xmlns:a16="http://schemas.microsoft.com/office/drawing/2014/main" xmlns="" id="{695333FE-3726-4F03-9B9D-A93955268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42" y="1005234"/>
            <a:ext cx="27035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10814955" y="3501995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sp>
        <p:nvSpPr>
          <p:cNvPr id="12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feld 12"/>
          <p:cNvSpPr txBox="1"/>
          <p:nvPr/>
        </p:nvSpPr>
        <p:spPr>
          <a:xfrm>
            <a:off x="7593980" y="289932"/>
            <a:ext cx="232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2. Mose 19 - 40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6598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-133814"/>
            <a:ext cx="4325919" cy="1005234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Sinai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9852993" y="4823252"/>
            <a:ext cx="11432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Matthias Hampel</a:t>
            </a:r>
            <a:endParaRPr lang="de-CH" sz="1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" y="1005234"/>
            <a:ext cx="4215209" cy="3161407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3A9AF035-DBBF-4E5E-BADD-596D5BFF565E}"/>
              </a:ext>
            </a:extLst>
          </p:cNvPr>
          <p:cNvSpPr/>
          <p:nvPr/>
        </p:nvSpPr>
        <p:spPr>
          <a:xfrm>
            <a:off x="4933427" y="4166641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  <p:sp>
        <p:nvSpPr>
          <p:cNvPr id="12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feld 12"/>
          <p:cNvSpPr txBox="1"/>
          <p:nvPr/>
        </p:nvSpPr>
        <p:spPr>
          <a:xfrm>
            <a:off x="7593980" y="289932"/>
            <a:ext cx="2323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2. Mose 19 - 40</a:t>
            </a:r>
            <a:endParaRPr lang="de-CH" sz="2400" dirty="0"/>
          </a:p>
        </p:txBody>
      </p:sp>
      <p:pic>
        <p:nvPicPr>
          <p:cNvPr id="14" name="Grafik 2">
            <a:extLst>
              <a:ext uri="{FF2B5EF4-FFF2-40B4-BE49-F238E27FC236}">
                <a16:creationId xmlns:a16="http://schemas.microsoft.com/office/drawing/2014/main" xmlns="" id="{60103DA0-68D5-4B1F-A66A-4C87CDFA9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439" y="1005234"/>
            <a:ext cx="5727710" cy="381801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34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6614345" y="950749"/>
            <a:ext cx="17604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Berthold Werner CC-BY 3.0</a:t>
            </a:r>
            <a:endParaRPr lang="de-CH" sz="10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92" y="1184370"/>
            <a:ext cx="7744697" cy="518531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724507" y="6418642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Berg </a:t>
            </a:r>
            <a:r>
              <a:rPr lang="de-CH" dirty="0" err="1" smtClean="0"/>
              <a:t>Nebo</a:t>
            </a:r>
            <a:r>
              <a:rPr lang="de-CH" dirty="0" smtClean="0"/>
              <a:t>, 1,4 km von Osten her gesehen</a:t>
            </a:r>
            <a:endParaRPr lang="de-CH" dirty="0"/>
          </a:p>
        </p:txBody>
      </p:sp>
      <p:sp>
        <p:nvSpPr>
          <p:cNvPr id="12" name="Textfeld 11"/>
          <p:cNvSpPr txBox="1"/>
          <p:nvPr/>
        </p:nvSpPr>
        <p:spPr>
          <a:xfrm>
            <a:off x="8776010" y="1438507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5. Mose 34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380131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9452205" y="938149"/>
            <a:ext cx="176041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Berthold Werner CC-BY 3.0</a:t>
            </a:r>
            <a:endParaRPr lang="de-CH" sz="10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4" y="1184370"/>
            <a:ext cx="10742106" cy="256244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435003" y="562571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Aussicht vom Berg </a:t>
            </a:r>
            <a:r>
              <a:rPr lang="de-CH" dirty="0" err="1" smtClean="0"/>
              <a:t>Nebo</a:t>
            </a:r>
            <a:endParaRPr lang="de-CH" dirty="0"/>
          </a:p>
        </p:txBody>
      </p:sp>
      <p:sp>
        <p:nvSpPr>
          <p:cNvPr id="10" name="Textfeld 9"/>
          <p:cNvSpPr txBox="1"/>
          <p:nvPr/>
        </p:nvSpPr>
        <p:spPr>
          <a:xfrm>
            <a:off x="9021337" y="3814611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5. Mose 34</a:t>
            </a:r>
            <a:endParaRPr lang="de-CH" sz="28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510404" y="3814611"/>
            <a:ext cx="2544273" cy="5377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072012" y="6503276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47" y="3814611"/>
            <a:ext cx="4050923" cy="3038192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7504770" y="6606582"/>
            <a:ext cx="14334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err="1" smtClean="0"/>
              <a:t>Mappo</a:t>
            </a:r>
            <a:r>
              <a:rPr lang="de-CH" sz="1000" dirty="0" smtClean="0"/>
              <a:t> CC-BY-SA </a:t>
            </a:r>
            <a:r>
              <a:rPr lang="de-CH" sz="1000" dirty="0"/>
              <a:t>4</a:t>
            </a:r>
            <a:r>
              <a:rPr lang="de-CH" sz="1000" dirty="0" smtClean="0"/>
              <a:t>.0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265240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6565129" y="835447"/>
            <a:ext cx="154080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err="1" smtClean="0"/>
              <a:t>Ro</a:t>
            </a:r>
            <a:r>
              <a:rPr lang="de-CH" sz="1000" dirty="0" smtClean="0"/>
              <a:t> Hase CC-BY-SA 3.0</a:t>
            </a:r>
            <a:endParaRPr lang="de-CH" sz="1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5" y="1081668"/>
            <a:ext cx="7701774" cy="5776331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8862130" y="1081668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5. Mose 34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329447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7695500" y="6255834"/>
            <a:ext cx="104387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FB Levi </a:t>
            </a:r>
            <a:r>
              <a:rPr lang="de-CH" sz="1000" dirty="0" err="1" smtClean="0"/>
              <a:t>Clancy</a:t>
            </a:r>
            <a:endParaRPr lang="de-CH" sz="1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1029012"/>
            <a:ext cx="7843297" cy="522682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9114485" y="1029012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5. Mose 34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336064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F045E3B-2D7A-4946-86CD-F35F7EB4C653}"/>
              </a:ext>
            </a:extLst>
          </p:cNvPr>
          <p:cNvSpPr/>
          <p:nvPr/>
        </p:nvSpPr>
        <p:spPr>
          <a:xfrm>
            <a:off x="5639944" y="815040"/>
            <a:ext cx="21547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Maya-</a:t>
            </a:r>
            <a:r>
              <a:rPr lang="de-CH" sz="1000" dirty="0" err="1" smtClean="0"/>
              <a:t>Anais</a:t>
            </a:r>
            <a:r>
              <a:rPr lang="de-CH" sz="1000" dirty="0" smtClean="0"/>
              <a:t> </a:t>
            </a:r>
            <a:r>
              <a:rPr lang="de-CH" sz="1000" dirty="0" err="1" smtClean="0"/>
              <a:t>Yataghène</a:t>
            </a:r>
            <a:r>
              <a:rPr lang="de-CH" sz="1000" dirty="0" smtClean="0"/>
              <a:t> CC-BY 2.0</a:t>
            </a:r>
            <a:endParaRPr lang="de-CH" sz="1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4" y="1099139"/>
            <a:ext cx="6737427" cy="505307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993387" y="6152209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Der See Genezareth vom </a:t>
            </a:r>
            <a:r>
              <a:rPr lang="de-CH" dirty="0" err="1" smtClean="0"/>
              <a:t>Nebo</a:t>
            </a:r>
            <a:r>
              <a:rPr lang="de-CH" dirty="0" smtClean="0"/>
              <a:t> aus gesehen</a:t>
            </a:r>
            <a:endParaRPr lang="de-CH" dirty="0"/>
          </a:p>
        </p:txBody>
      </p:sp>
      <p:sp>
        <p:nvSpPr>
          <p:cNvPr id="9" name="Textfeld 8"/>
          <p:cNvSpPr txBox="1"/>
          <p:nvPr/>
        </p:nvSpPr>
        <p:spPr>
          <a:xfrm>
            <a:off x="8862130" y="1081668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5. Mose 34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69252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841" y="0"/>
            <a:ext cx="4325919" cy="1397120"/>
          </a:xfrm>
        </p:spPr>
        <p:txBody>
          <a:bodyPr/>
          <a:lstStyle/>
          <a:p>
            <a:pPr algn="ctr"/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Dan bis Beer Sheva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797628" y="6388925"/>
            <a:ext cx="15856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Captain Blood GNU 1.2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11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t="1859" r="3942" b="26432"/>
          <a:stretch/>
        </p:blipFill>
        <p:spPr>
          <a:xfrm>
            <a:off x="5906967" y="0"/>
            <a:ext cx="5244022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Line 3"/>
          <p:cNvSpPr>
            <a:spLocks noChangeShapeType="1"/>
          </p:cNvSpPr>
          <p:nvPr/>
        </p:nvSpPr>
        <p:spPr bwMode="auto">
          <a:xfrm flipV="1">
            <a:off x="6786973" y="995523"/>
            <a:ext cx="2861952" cy="447592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6157581" y="4501077"/>
            <a:ext cx="1959427" cy="55814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Rechteck 12"/>
          <p:cNvSpPr/>
          <p:nvPr/>
        </p:nvSpPr>
        <p:spPr>
          <a:xfrm>
            <a:off x="940342" y="2274838"/>
            <a:ext cx="44698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Richter 20,1;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1. Samuel 3,20;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2. Samuel 3,10; 17,11; 24,2.15;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1. Könige 5,5;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1. Chronika 21,1;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2. Chronika 30,5</a:t>
            </a:r>
          </a:p>
        </p:txBody>
      </p:sp>
    </p:spTree>
    <p:extLst>
      <p:ext uri="{BB962C8B-B14F-4D97-AF65-F5344CB8AC3E}">
        <p14:creationId xmlns:p14="http://schemas.microsoft.com/office/powerpoint/2010/main" val="342276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330831" y="43265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-1"/>
            <a:ext cx="10225598" cy="938151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Berge Israels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0" y="1238704"/>
            <a:ext cx="6071669" cy="4098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Alle 18 Stellen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mit dem Begriff „die Berge Israels“: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Hesekiel 6,2.3; 19,9; 20,40; 33,28; 34,13.14.14; 35,12; 36,1.1.4.8; 37,22; 38,8; 39,2.4.17</a:t>
            </a:r>
          </a:p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Der „hohe Berg Israels“: </a:t>
            </a:r>
            <a:b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Hesekiel 17,23; 20,40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801378" y="1257367"/>
            <a:ext cx="3172825" cy="117914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9381CA-072C-4E78-9BBE-FE84AA30B27C}"/>
              </a:ext>
            </a:extLst>
          </p:cNvPr>
          <p:cNvSpPr/>
          <p:nvPr/>
        </p:nvSpPr>
        <p:spPr>
          <a:xfrm>
            <a:off x="10514816" y="6473309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87279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38225" y="104584"/>
            <a:ext cx="10216352" cy="8767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Tabor</a:t>
            </a:r>
            <a:endParaRPr lang="de-DE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256862" y="5753581"/>
            <a:ext cx="19816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smtClean="0">
                <a:cs typeface="Arial" panose="020B0604020202020204" pitchFamily="34" charset="0"/>
              </a:rPr>
              <a:t>Emmanuel Cohen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1143000"/>
            <a:ext cx="8128000" cy="457200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9520623" y="1143000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Richter 4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47804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38225" y="0"/>
            <a:ext cx="10216352" cy="8767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Tabor</a:t>
            </a:r>
            <a:endParaRPr lang="de-DE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387058" y="6346757"/>
            <a:ext cx="15600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smtClean="0">
                <a:cs typeface="Arial" panose="020B0604020202020204" pitchFamily="34" charset="0"/>
              </a:rPr>
              <a:t>BenMor35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23" y="999567"/>
            <a:ext cx="6965795" cy="5224346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947100" y="1017827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Richter 4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32824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38225" y="-122664"/>
            <a:ext cx="10216352" cy="8767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Tabor</a:t>
            </a:r>
            <a:endParaRPr lang="de-DE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8368250" y="6611779"/>
            <a:ext cx="13244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err="1" smtClean="0">
                <a:cs typeface="Arial" panose="020B0604020202020204" pitchFamily="34" charset="0"/>
              </a:rPr>
              <a:t>Liorca</a:t>
            </a:r>
            <a:r>
              <a:rPr lang="de-CH" altLang="de-DE" sz="1000" dirty="0" smtClean="0">
                <a:cs typeface="Arial" panose="020B0604020202020204" pitchFamily="34" charset="0"/>
              </a:rPr>
              <a:t>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876724"/>
            <a:ext cx="8654427" cy="576736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854835" y="876724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err="1" smtClean="0"/>
              <a:t>Ps</a:t>
            </a:r>
            <a:r>
              <a:rPr lang="de-CH" sz="2400" dirty="0" smtClean="0"/>
              <a:t> 89,13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5869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56" y="1262714"/>
            <a:ext cx="9445397" cy="5446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0"/>
            <a:ext cx="10225597" cy="1066796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Moriah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6352574" y="3208656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9418484" y="6611779"/>
            <a:ext cx="20104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Andrew Shiva CC-BY-SA 4.0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7635496" y="356187"/>
            <a:ext cx="2624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smtClean="0"/>
              <a:t>2. Chronika 3,1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24112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70517" y="0"/>
            <a:ext cx="10742428" cy="13971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DE" sz="40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Morijah</a:t>
            </a:r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1013 </a:t>
            </a: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Chr.: </a:t>
            </a:r>
            <a:r>
              <a:rPr lang="de-DE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 </a:t>
            </a: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Ersten Tempels</a:t>
            </a:r>
            <a:endParaRPr lang="fr-FR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0659" name="Picture 10" descr="File:Jerusalem templ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026" y="1738422"/>
            <a:ext cx="7650162" cy="4752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10"/>
          <p:cNvSpPr txBox="1">
            <a:spLocks noChangeArrowheads="1"/>
          </p:cNvSpPr>
          <p:nvPr/>
        </p:nvSpPr>
        <p:spPr bwMode="auto">
          <a:xfrm>
            <a:off x="9408368" y="6166920"/>
            <a:ext cx="5032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>
                <a:solidFill>
                  <a:schemeClr val="bg1"/>
                </a:solidFill>
              </a:rPr>
              <a:t>FB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98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0"/>
            <a:ext cx="10225597" cy="1066796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Karmel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6528214" y="6312573"/>
            <a:ext cx="17459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err="1" smtClean="0"/>
              <a:t>Zvi</a:t>
            </a:r>
            <a:r>
              <a:rPr lang="de-DE" altLang="de-DE" sz="1000" dirty="0" smtClean="0"/>
              <a:t> Roger </a:t>
            </a:r>
            <a:r>
              <a:rPr lang="de-DE" altLang="de-DE" sz="1000" dirty="0"/>
              <a:t>CC-BY-SA </a:t>
            </a:r>
            <a:r>
              <a:rPr lang="de-DE" altLang="de-DE" sz="1000" dirty="0" smtClean="0"/>
              <a:t>3.0</a:t>
            </a:r>
            <a:endParaRPr lang="de-DE" altLang="de-DE" sz="10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285800"/>
            <a:ext cx="7207406" cy="502829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72" y="1285800"/>
            <a:ext cx="2076535" cy="2771344"/>
          </a:xfrm>
          <a:prstGeom prst="rect">
            <a:avLst/>
          </a:prstGeom>
        </p:spPr>
      </p:pic>
      <p:sp>
        <p:nvSpPr>
          <p:cNvPr id="10" name="Textfeld 10"/>
          <p:cNvSpPr txBox="1">
            <a:spLocks noChangeArrowheads="1"/>
          </p:cNvSpPr>
          <p:nvPr/>
        </p:nvSpPr>
        <p:spPr bwMode="auto">
          <a:xfrm>
            <a:off x="10537540" y="3799946"/>
            <a:ext cx="5032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>
                <a:solidFill>
                  <a:schemeClr val="bg1"/>
                </a:solidFill>
              </a:rPr>
              <a:t>FB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505972" y="30256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1. Könige 18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87906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0"/>
            <a:ext cx="10225597" cy="1066796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Karmel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8070536" y="6095697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/>
              <a:t>FB</a:t>
            </a:r>
            <a:endParaRPr lang="de-DE" altLang="de-DE" sz="1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72" y="1285800"/>
            <a:ext cx="2076535" cy="2771344"/>
          </a:xfrm>
          <a:prstGeom prst="rect">
            <a:avLst/>
          </a:prstGeom>
        </p:spPr>
      </p:pic>
      <p:sp>
        <p:nvSpPr>
          <p:cNvPr id="10" name="Textfeld 10"/>
          <p:cNvSpPr txBox="1">
            <a:spLocks noChangeArrowheads="1"/>
          </p:cNvSpPr>
          <p:nvPr/>
        </p:nvSpPr>
        <p:spPr bwMode="auto">
          <a:xfrm>
            <a:off x="10537540" y="3799946"/>
            <a:ext cx="5032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>
                <a:solidFill>
                  <a:schemeClr val="bg1"/>
                </a:solidFill>
              </a:rPr>
              <a:t>FB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188" y="1285800"/>
            <a:ext cx="7276918" cy="48027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8505972" y="30256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1. Könige 18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1906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0"/>
            <a:ext cx="10225597" cy="1066796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</a:t>
            </a:r>
            <a:r>
              <a:rPr lang="de-CH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Karmel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72" y="1285800"/>
            <a:ext cx="2076535" cy="2771344"/>
          </a:xfrm>
          <a:prstGeom prst="rect">
            <a:avLst/>
          </a:prstGeom>
        </p:spPr>
      </p:pic>
      <p:sp>
        <p:nvSpPr>
          <p:cNvPr id="10" name="Textfeld 10"/>
          <p:cNvSpPr txBox="1">
            <a:spLocks noChangeArrowheads="1"/>
          </p:cNvSpPr>
          <p:nvPr/>
        </p:nvSpPr>
        <p:spPr bwMode="auto">
          <a:xfrm>
            <a:off x="10537540" y="3799946"/>
            <a:ext cx="5032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000" dirty="0">
                <a:solidFill>
                  <a:schemeClr val="bg1"/>
                </a:solidFill>
              </a:rPr>
              <a:t>FB</a:t>
            </a:r>
          </a:p>
        </p:txBody>
      </p:sp>
      <p:sp>
        <p:nvSpPr>
          <p:cNvPr id="12" name="Textfeld 6"/>
          <p:cNvSpPr txBox="1">
            <a:spLocks noChangeArrowheads="1"/>
          </p:cNvSpPr>
          <p:nvPr/>
        </p:nvSpPr>
        <p:spPr bwMode="auto">
          <a:xfrm>
            <a:off x="6424953" y="6307122"/>
            <a:ext cx="20810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/>
              <a:t>State </a:t>
            </a:r>
            <a:r>
              <a:rPr lang="de-DE" altLang="de-DE" sz="1000" dirty="0" err="1" smtClean="0"/>
              <a:t>of</a:t>
            </a:r>
            <a:r>
              <a:rPr lang="de-DE" altLang="de-DE" sz="1000" dirty="0" smtClean="0"/>
              <a:t> Israel CC-BY-SA 2.0</a:t>
            </a:r>
            <a:endParaRPr lang="de-DE" altLang="de-DE" sz="10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80" y="1285800"/>
            <a:ext cx="7391031" cy="4925429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505972" y="302565"/>
            <a:ext cx="1914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1. Könige 18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31358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-1"/>
            <a:ext cx="10225598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der Seligpreisungen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9381CA-072C-4E78-9BBE-FE84AA30B27C}"/>
              </a:ext>
            </a:extLst>
          </p:cNvPr>
          <p:cNvSpPr/>
          <p:nvPr/>
        </p:nvSpPr>
        <p:spPr>
          <a:xfrm>
            <a:off x="6801460" y="6387598"/>
            <a:ext cx="15969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Larry </a:t>
            </a:r>
            <a:r>
              <a:rPr lang="de-CH" sz="1000" dirty="0" err="1" smtClean="0"/>
              <a:t>Koester</a:t>
            </a:r>
            <a:r>
              <a:rPr lang="de-CH" sz="1000" dirty="0" smtClean="0"/>
              <a:t> CC-BY 2.0</a:t>
            </a:r>
            <a:endParaRPr lang="de-CH" sz="1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981005"/>
            <a:ext cx="7352700" cy="536373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015780" y="1360449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Mat 5 - 7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73226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-1"/>
            <a:ext cx="10225598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der Seligpreisungen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9381CA-072C-4E78-9BBE-FE84AA30B27C}"/>
              </a:ext>
            </a:extLst>
          </p:cNvPr>
          <p:cNvSpPr/>
          <p:nvPr/>
        </p:nvSpPr>
        <p:spPr>
          <a:xfrm>
            <a:off x="9366240" y="4457663"/>
            <a:ext cx="163057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err="1" smtClean="0"/>
              <a:t>Bahnfrend</a:t>
            </a:r>
            <a:r>
              <a:rPr lang="de-CH" sz="1000" dirty="0" smtClean="0"/>
              <a:t> CC-BY-SA 4.0</a:t>
            </a:r>
            <a:endParaRPr lang="de-CH" sz="1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5" y="1070904"/>
            <a:ext cx="10407805" cy="3377116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867527" y="5319132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Mat 5 - 7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25099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-100362"/>
            <a:ext cx="10225598" cy="938151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Berg der Seligpreisungen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99381CA-072C-4E78-9BBE-FE84AA30B27C}"/>
              </a:ext>
            </a:extLst>
          </p:cNvPr>
          <p:cNvSpPr/>
          <p:nvPr/>
        </p:nvSpPr>
        <p:spPr>
          <a:xfrm>
            <a:off x="7792218" y="6495979"/>
            <a:ext cx="3481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sz="1000" dirty="0" smtClean="0"/>
              <a:t>FB</a:t>
            </a:r>
            <a:endParaRPr lang="de-CH" sz="1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03"/>
          <a:stretch/>
        </p:blipFill>
        <p:spPr>
          <a:xfrm>
            <a:off x="1182029" y="995391"/>
            <a:ext cx="6958361" cy="550058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015780" y="1360449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dirty="0" smtClean="0"/>
              <a:t>Mat 5 - 7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44783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57275" y="35383"/>
            <a:ext cx="10235122" cy="9307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Ebene Jesreel (Harmagedon)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670660" y="6479604"/>
            <a:ext cx="19367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cs typeface="Arial" panose="020B0604020202020204" pitchFamily="34" charset="0"/>
              </a:rPr>
              <a:t>Tamar </a:t>
            </a:r>
            <a:r>
              <a:rPr lang="de-DE" altLang="de-DE" sz="1000" dirty="0" err="1">
                <a:cs typeface="Arial" panose="020B0604020202020204" pitchFamily="34" charset="0"/>
              </a:rPr>
              <a:t>Hajardeni</a:t>
            </a:r>
            <a:r>
              <a:rPr lang="de-DE" altLang="de-DE" sz="1000" dirty="0">
                <a:cs typeface="Arial" panose="020B0604020202020204" pitchFamily="34" charset="0"/>
              </a:rPr>
              <a:t> CC-BY-SA 4.0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70" y="1118699"/>
            <a:ext cx="6042339" cy="526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feld 3"/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60850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28699" y="35383"/>
            <a:ext cx="10263697" cy="9307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Ebene Jesreel (Harmagedon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378608" y="6068428"/>
            <a:ext cx="14542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err="1">
                <a:cs typeface="Arial" panose="020B0604020202020204" pitchFamily="34" charset="0"/>
              </a:rPr>
              <a:t>Eyalasaf</a:t>
            </a:r>
            <a:r>
              <a:rPr lang="de-DE" altLang="de-DE" sz="1000" dirty="0">
                <a:cs typeface="Arial" panose="020B0604020202020204" pitchFamily="34" charset="0"/>
              </a:rPr>
              <a:t> CC-BY-SA 4.0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58" y="1500192"/>
            <a:ext cx="8020494" cy="4511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feld 3">
            <a:extLst>
              <a:ext uri="{FF2B5EF4-FFF2-40B4-BE49-F238E27FC236}">
                <a16:creationId xmlns:a16="http://schemas.microsoft.com/office/drawing/2014/main" xmlns="" id="{A7623789-1411-46B9-BA79-B9F5569DCC2D}"/>
              </a:ext>
            </a:extLst>
          </p:cNvPr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19" name="Textfeld 9">
            <a:extLst>
              <a:ext uri="{FF2B5EF4-FFF2-40B4-BE49-F238E27FC236}">
                <a16:creationId xmlns:a16="http://schemas.microsoft.com/office/drawing/2014/main" xmlns="" id="{0EB698A2-E2C2-4CE3-B32C-2AFCAEAF857A}"/>
              </a:ext>
            </a:extLst>
          </p:cNvPr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feld 11">
            <a:extLst>
              <a:ext uri="{FF2B5EF4-FFF2-40B4-BE49-F238E27FC236}">
                <a16:creationId xmlns:a16="http://schemas.microsoft.com/office/drawing/2014/main" xmlns="" id="{40D7BF65-DE51-4A62-9B3A-E17C112F1B36}"/>
              </a:ext>
            </a:extLst>
          </p:cNvPr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418027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3" y="1228594"/>
            <a:ext cx="8021025" cy="5374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38225" y="0"/>
            <a:ext cx="10254172" cy="9661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fr-FR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 Megiddo (Harmagedon)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274422" y="6602681"/>
            <a:ext cx="15568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err="1">
                <a:cs typeface="Arial" panose="020B0604020202020204" pitchFamily="34" charset="0"/>
              </a:rPr>
              <a:t>AvramGR</a:t>
            </a:r>
            <a:r>
              <a:rPr lang="de-DE" altLang="de-DE" sz="1000" dirty="0">
                <a:cs typeface="Arial" panose="020B0604020202020204" pitchFamily="34" charset="0"/>
              </a:rPr>
              <a:t> CC-BY-SA 4.0</a:t>
            </a:r>
          </a:p>
        </p:txBody>
      </p:sp>
      <p:sp>
        <p:nvSpPr>
          <p:cNvPr id="12" name="Textfeld 3">
            <a:extLst>
              <a:ext uri="{FF2B5EF4-FFF2-40B4-BE49-F238E27FC236}">
                <a16:creationId xmlns:a16="http://schemas.microsoft.com/office/drawing/2014/main" xmlns="" id="{B4AC4F68-006D-49B7-92F5-CDC6BB6215C2}"/>
              </a:ext>
            </a:extLst>
          </p:cNvPr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18" name="Textfeld 9">
            <a:extLst>
              <a:ext uri="{FF2B5EF4-FFF2-40B4-BE49-F238E27FC236}">
                <a16:creationId xmlns:a16="http://schemas.microsoft.com/office/drawing/2014/main" xmlns="" id="{F6551BF1-B61A-4714-8AFD-12F6251CB284}"/>
              </a:ext>
            </a:extLst>
          </p:cNvPr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feld 11">
            <a:extLst>
              <a:ext uri="{FF2B5EF4-FFF2-40B4-BE49-F238E27FC236}">
                <a16:creationId xmlns:a16="http://schemas.microsoft.com/office/drawing/2014/main" xmlns="" id="{1C2BB8FD-0BEF-43C0-8751-0DBA7B26225E}"/>
              </a:ext>
            </a:extLst>
          </p:cNvPr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48291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28699" y="35383"/>
            <a:ext cx="10263697" cy="9307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fr-FR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Nazareth und Mount Precipice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8191101" y="5800037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cs typeface="Arial" panose="020B0604020202020204" pitchFamily="34" charset="0"/>
              </a:rPr>
              <a:t>RL</a:t>
            </a:r>
          </a:p>
        </p:txBody>
      </p:sp>
      <p:pic>
        <p:nvPicPr>
          <p:cNvPr id="12" name="Picture 7" descr="File:Afula2008.JPG"/>
          <p:cNvPicPr>
            <a:picLocks noChangeAspect="1" noChangeArrowheads="1"/>
          </p:cNvPicPr>
          <p:nvPr/>
        </p:nvPicPr>
        <p:blipFill rotWithShape="1">
          <a:blip r:embed="rId3"/>
          <a:srcRect t="16406"/>
          <a:stretch/>
        </p:blipFill>
        <p:spPr bwMode="auto">
          <a:xfrm>
            <a:off x="1115970" y="1368673"/>
            <a:ext cx="7346950" cy="460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5918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Lukas 4,29</a:t>
            </a:r>
            <a:endParaRPr lang="de-CH" altLang="de-DE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20" name="Textfeld 3">
            <a:extLst>
              <a:ext uri="{FF2B5EF4-FFF2-40B4-BE49-F238E27FC236}">
                <a16:creationId xmlns:a16="http://schemas.microsoft.com/office/drawing/2014/main" xmlns="" id="{8AF0C367-81C9-40B1-AAEE-A4812E2DD2DD}"/>
              </a:ext>
            </a:extLst>
          </p:cNvPr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21" name="Textfeld 9">
            <a:extLst>
              <a:ext uri="{FF2B5EF4-FFF2-40B4-BE49-F238E27FC236}">
                <a16:creationId xmlns:a16="http://schemas.microsoft.com/office/drawing/2014/main" xmlns="" id="{E3E7C321-B482-4841-8CA4-260B8E3AD994}"/>
              </a:ext>
            </a:extLst>
          </p:cNvPr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feld 11">
            <a:extLst>
              <a:ext uri="{FF2B5EF4-FFF2-40B4-BE49-F238E27FC236}">
                <a16:creationId xmlns:a16="http://schemas.microsoft.com/office/drawing/2014/main" xmlns="" id="{6C1CF0DF-2DB1-486D-AB97-6C9C3D154299}"/>
              </a:ext>
            </a:extLst>
          </p:cNvPr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5499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66799" y="0"/>
            <a:ext cx="10225597" cy="9661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fr-FR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Precipice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921896" y="5671345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cs typeface="Arial" panose="020B0604020202020204" pitchFamily="34" charset="0"/>
              </a:rPr>
              <a:t>RL</a:t>
            </a:r>
          </a:p>
        </p:txBody>
      </p:sp>
      <p:pic>
        <p:nvPicPr>
          <p:cNvPr id="19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14" y="1656561"/>
            <a:ext cx="5568950" cy="4176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496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Lukas 4,29</a:t>
            </a:r>
            <a:endParaRPr lang="de-CH" altLang="de-DE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Textfeld 3">
            <a:extLst>
              <a:ext uri="{FF2B5EF4-FFF2-40B4-BE49-F238E27FC236}">
                <a16:creationId xmlns:a16="http://schemas.microsoft.com/office/drawing/2014/main" xmlns="" id="{60E4BB8C-FF0E-49DE-9656-807A208CFA85}"/>
              </a:ext>
            </a:extLst>
          </p:cNvPr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22" name="Textfeld 9">
            <a:extLst>
              <a:ext uri="{FF2B5EF4-FFF2-40B4-BE49-F238E27FC236}">
                <a16:creationId xmlns:a16="http://schemas.microsoft.com/office/drawing/2014/main" xmlns="" id="{4ADDFB26-8F3A-40FA-833F-01F1A1A38CC7}"/>
              </a:ext>
            </a:extLst>
          </p:cNvPr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feld 11">
            <a:extLst>
              <a:ext uri="{FF2B5EF4-FFF2-40B4-BE49-F238E27FC236}">
                <a16:creationId xmlns:a16="http://schemas.microsoft.com/office/drawing/2014/main" xmlns="" id="{9DAE49AD-5061-44DF-8DE2-ACED5F940C95}"/>
              </a:ext>
            </a:extLst>
          </p:cNvPr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54200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66799" y="0"/>
            <a:ext cx="10225597" cy="9661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fr-FR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Precipice und Harmagedon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968995" y="6033327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cs typeface="Arial" panose="020B0604020202020204" pitchFamily="34" charset="0"/>
              </a:rPr>
              <a:t>RL</a:t>
            </a:r>
          </a:p>
        </p:txBody>
      </p:sp>
      <p:pic>
        <p:nvPicPr>
          <p:cNvPr id="12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383" y="1593963"/>
            <a:ext cx="6083300" cy="456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581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Lukas 4,29</a:t>
            </a:r>
            <a:endParaRPr lang="de-CH" altLang="de-DE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9" name="Textfeld 3">
            <a:extLst>
              <a:ext uri="{FF2B5EF4-FFF2-40B4-BE49-F238E27FC236}">
                <a16:creationId xmlns:a16="http://schemas.microsoft.com/office/drawing/2014/main" xmlns="" id="{81161AF5-23A1-4D18-9FB6-FD0711E2F47C}"/>
              </a:ext>
            </a:extLst>
          </p:cNvPr>
          <p:cNvSpPr txBox="1"/>
          <p:nvPr/>
        </p:nvSpPr>
        <p:spPr>
          <a:xfrm>
            <a:off x="8906090" y="2002075"/>
            <a:ext cx="230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17,16;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6,33; 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Samuel 29,11;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Hosea 1,4.5; 2,2.24 etc</a:t>
            </a:r>
            <a:r>
              <a:rPr lang="de-CH" dirty="0"/>
              <a:t>.</a:t>
            </a:r>
          </a:p>
        </p:txBody>
      </p:sp>
      <p:sp>
        <p:nvSpPr>
          <p:cNvPr id="21" name="Textfeld 9">
            <a:extLst>
              <a:ext uri="{FF2B5EF4-FFF2-40B4-BE49-F238E27FC236}">
                <a16:creationId xmlns:a16="http://schemas.microsoft.com/office/drawing/2014/main" xmlns="" id="{95D786A9-242B-40AE-8DD3-B6F2320DCE31}"/>
              </a:ext>
            </a:extLst>
          </p:cNvPr>
          <p:cNvSpPr txBox="1"/>
          <p:nvPr/>
        </p:nvSpPr>
        <p:spPr>
          <a:xfrm>
            <a:off x="9189819" y="3968767"/>
            <a:ext cx="1765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Josua 12,21;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Richter 1,27;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Könige 9,15;</a:t>
            </a:r>
          </a:p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Sacharja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feld 11">
            <a:extLst>
              <a:ext uri="{FF2B5EF4-FFF2-40B4-BE49-F238E27FC236}">
                <a16:creationId xmlns:a16="http://schemas.microsoft.com/office/drawing/2014/main" xmlns="" id="{5F2C8313-22D3-4ACF-B2C5-BD7F6D2361BF}"/>
              </a:ext>
            </a:extLst>
          </p:cNvPr>
          <p:cNvSpPr txBox="1"/>
          <p:nvPr/>
        </p:nvSpPr>
        <p:spPr>
          <a:xfrm>
            <a:off x="8924929" y="5723093"/>
            <a:ext cx="2290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Harmagedon:</a:t>
            </a:r>
          </a:p>
          <a:p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Offenbarung 16,16</a:t>
            </a:r>
          </a:p>
        </p:txBody>
      </p:sp>
    </p:spTree>
    <p:extLst>
      <p:ext uri="{BB962C8B-B14F-4D97-AF65-F5344CB8AC3E}">
        <p14:creationId xmlns:p14="http://schemas.microsoft.com/office/powerpoint/2010/main" val="25465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44" y="1588382"/>
            <a:ext cx="6416634" cy="4812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70517" y="0"/>
            <a:ext cx="10839634" cy="11333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lvl="0" algn="ctr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Hermon-Gebirge (2814 m über Meer)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0088541" y="5907370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04" y="1588382"/>
            <a:ext cx="2839682" cy="4241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085211" y="6149551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5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52" y="1187318"/>
            <a:ext cx="7390410" cy="5542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1038225" y="0"/>
            <a:ext cx="10216352" cy="8767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Hermon-Gebirge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9739965" y="6346757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65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337" y="0"/>
            <a:ext cx="5148110" cy="6866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70517" y="287571"/>
            <a:ext cx="4882533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lvl="0" algn="ctr"/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Hermon </a:t>
            </a:r>
            <a:b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das Plateau </a:t>
            </a:r>
            <a:b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Golanhöhen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xmlns="" id="{598BC894-B4D8-4B1C-B2DA-343AF88FC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4088" y="6508682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01" y="2407356"/>
            <a:ext cx="4036567" cy="3027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feld 7"/>
          <p:cNvSpPr txBox="1"/>
          <p:nvPr/>
        </p:nvSpPr>
        <p:spPr>
          <a:xfrm>
            <a:off x="3227636" y="5434781"/>
            <a:ext cx="15824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900" dirty="0"/>
              <a:t>Jobszhou90 CC-BY-SA 3.0</a:t>
            </a:r>
          </a:p>
        </p:txBody>
      </p:sp>
    </p:spTree>
    <p:extLst>
      <p:ext uri="{BB962C8B-B14F-4D97-AF65-F5344CB8AC3E}">
        <p14:creationId xmlns:p14="http://schemas.microsoft.com/office/powerpoint/2010/main" val="319752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3" y="1025907"/>
            <a:ext cx="9247598" cy="5671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7621" y="0"/>
            <a:ext cx="10264776" cy="948042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Zion I, Zion II, Golgatha, Ölberg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8866575" y="6652437"/>
            <a:ext cx="22156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Abraham </a:t>
            </a:r>
            <a:r>
              <a:rPr lang="de-DE" altLang="de-DE" sz="1000" dirty="0" err="1"/>
              <a:t>Graicer</a:t>
            </a:r>
            <a:r>
              <a:rPr lang="de-DE" altLang="de-DE" sz="1000" dirty="0"/>
              <a:t> CC-BY-SA 3.0</a:t>
            </a: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7410202" y="2711822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963607" y="3534890"/>
            <a:ext cx="563857" cy="1450769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flipH="1">
            <a:off x="4208954" y="2584864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 flipH="1">
            <a:off x="10248405" y="3509162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" name="Textfeld 3"/>
          <p:cNvSpPr txBox="1"/>
          <p:nvPr/>
        </p:nvSpPr>
        <p:spPr>
          <a:xfrm rot="19317254">
            <a:off x="7926346" y="470310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>
                <a:solidFill>
                  <a:schemeClr val="bg1"/>
                </a:solidFill>
              </a:rPr>
              <a:t>Kidrontal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 rot="16200000">
            <a:off x="5385264" y="4274521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>
                <a:solidFill>
                  <a:schemeClr val="bg1"/>
                </a:solidFill>
              </a:rPr>
              <a:t>Tyropoiontal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283250">
            <a:off x="3840632" y="4038827"/>
            <a:ext cx="134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solidFill>
                  <a:schemeClr val="bg1"/>
                </a:solidFill>
              </a:rPr>
              <a:t>Kreuztal</a:t>
            </a:r>
          </a:p>
        </p:txBody>
      </p:sp>
    </p:spTree>
    <p:extLst>
      <p:ext uri="{BB962C8B-B14F-4D97-AF65-F5344CB8AC3E}">
        <p14:creationId xmlns:p14="http://schemas.microsoft.com/office/powerpoint/2010/main" val="8412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3" y="948042"/>
            <a:ext cx="8468630" cy="5645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5850" y="0"/>
            <a:ext cx="10206547" cy="948042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Zion I, Zion II, Golgatha, Ölberg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8599224" y="6581001"/>
            <a:ext cx="22156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Abraham </a:t>
            </a:r>
            <a:r>
              <a:rPr lang="de-DE" altLang="de-DE" sz="1000" dirty="0" err="1"/>
              <a:t>Graicer</a:t>
            </a:r>
            <a:r>
              <a:rPr lang="de-DE" altLang="de-DE" sz="1000" dirty="0"/>
              <a:t> CC-BY-SA 3.0</a:t>
            </a: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835729" y="3431968"/>
            <a:ext cx="183219" cy="42355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9296399" y="1766449"/>
            <a:ext cx="183219" cy="42355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7016336" y="2895599"/>
            <a:ext cx="183219" cy="42355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7740731" y="4844048"/>
            <a:ext cx="183219" cy="42355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43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4434" y="0"/>
            <a:ext cx="10277963" cy="948042"/>
          </a:xfrm>
        </p:spPr>
        <p:txBody>
          <a:bodyPr/>
          <a:lstStyle/>
          <a:p>
            <a:r>
              <a:rPr lang="de-CH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Berg Zion II</a:t>
            </a:r>
            <a:endParaRPr lang="de-CH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822087" y="6115102"/>
            <a:ext cx="25202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 dirty="0" smtClean="0">
                <a:latin typeface="Garamond" panose="02020404030301010803" pitchFamily="18" charset="0"/>
              </a:rPr>
              <a:t>FB </a:t>
            </a:r>
            <a:endParaRPr lang="de-DE" altLang="de-DE" sz="1000" dirty="0">
              <a:latin typeface="Garamond" panose="02020404030301010803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7" y="948042"/>
            <a:ext cx="10798068" cy="516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4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31889" y="0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-1"/>
            <a:ext cx="10235122" cy="938151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Tempelberg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232810" y="6151418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FB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1" y="1238704"/>
            <a:ext cx="375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Der „hohe Berg Israels“: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Hesekiel 17,23; 20,40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502436" y="1214103"/>
            <a:ext cx="3244077" cy="1452544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10" name="Picture 2" descr="File:Israel-2013-Aerial-Temple Mount 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" r="2028"/>
          <a:stretch>
            <a:fillRect/>
          </a:stretch>
        </p:blipFill>
        <p:spPr bwMode="auto">
          <a:xfrm>
            <a:off x="642516" y="2563835"/>
            <a:ext cx="3316474" cy="3997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3958990" y="6191968"/>
            <a:ext cx="16738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Godot13 CC-BY-SA 3.0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 nicht portiert </a:t>
            </a:r>
          </a:p>
        </p:txBody>
      </p:sp>
      <p:pic>
        <p:nvPicPr>
          <p:cNvPr id="14" name="Grafik 7" descr="6d"/>
          <p:cNvPicPr>
            <a:picLocks noGrp="1" noChangeAspect="1"/>
          </p:cNvPicPr>
          <p:nvPr isPhoto="1"/>
        </p:nvPicPr>
        <p:blipFill>
          <a:blip r:embed="rId5"/>
          <a:srcRect/>
          <a:stretch>
            <a:fillRect/>
          </a:stretch>
        </p:blipFill>
        <p:spPr bwMode="auto">
          <a:xfrm>
            <a:off x="4130988" y="2552618"/>
            <a:ext cx="2778388" cy="18524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5384054" y="4444864"/>
            <a:ext cx="1223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Matthias Hempel</a:t>
            </a:r>
          </a:p>
        </p:txBody>
      </p:sp>
    </p:spTree>
    <p:extLst>
      <p:ext uri="{BB962C8B-B14F-4D97-AF65-F5344CB8AC3E}">
        <p14:creationId xmlns:p14="http://schemas.microsoft.com/office/powerpoint/2010/main" val="273855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56" y="1262714"/>
            <a:ext cx="9445397" cy="5446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799" y="0"/>
            <a:ext cx="10225597" cy="1066796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Golgatha: Nordwesthügel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1769423" y="2695700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9418484" y="6611779"/>
            <a:ext cx="20104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Andrew Shiva CC-BY-SA 4.0</a:t>
            </a:r>
          </a:p>
        </p:txBody>
      </p:sp>
    </p:spTree>
    <p:extLst>
      <p:ext uri="{BB962C8B-B14F-4D97-AF65-F5344CB8AC3E}">
        <p14:creationId xmlns:p14="http://schemas.microsoft.com/office/powerpoint/2010/main" val="231672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8224" y="0"/>
            <a:ext cx="10254173" cy="1066796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Golgatha: Nordwesthügel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1769423" y="2695700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23" y="1161635"/>
            <a:ext cx="8762675" cy="5476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feld 6"/>
          <p:cNvSpPr txBox="1">
            <a:spLocks noChangeArrowheads="1"/>
          </p:cNvSpPr>
          <p:nvPr/>
        </p:nvSpPr>
        <p:spPr bwMode="auto">
          <a:xfrm>
            <a:off x="9029918" y="6499807"/>
            <a:ext cx="1938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Israeli Police CC-BY-SA 3.0</a:t>
            </a: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flipH="1">
            <a:off x="5295737" y="4213762"/>
            <a:ext cx="486889" cy="950026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11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4434" y="0"/>
            <a:ext cx="10277963" cy="948042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34" y="1215075"/>
            <a:ext cx="9595898" cy="5280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8090038" y="6495802"/>
            <a:ext cx="252029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 dirty="0" err="1">
                <a:latin typeface="Garamond" panose="02020404030301010803" pitchFamily="18" charset="0"/>
              </a:rPr>
              <a:t>Holyland</a:t>
            </a:r>
            <a:r>
              <a:rPr lang="de-DE" altLang="de-DE" sz="1000" dirty="0">
                <a:latin typeface="Garamond" panose="02020404030301010803" pitchFamily="18" charset="0"/>
              </a:rPr>
              <a:t> Corp. Jerusalem  / RL </a:t>
            </a: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5105401" y="3848100"/>
            <a:ext cx="255460" cy="648691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1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275" y="0"/>
            <a:ext cx="10235122" cy="1076325"/>
          </a:xfrm>
        </p:spPr>
        <p:txBody>
          <a:bodyPr/>
          <a:lstStyle/>
          <a:p>
            <a:r>
              <a:rPr lang="de-CH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Ölberg</a:t>
            </a: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4524945" y="5663860"/>
            <a:ext cx="20104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/>
              <a:t>Andrew Shiva CC-BY-SA 4.0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68" y="2064949"/>
            <a:ext cx="6334729" cy="3563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7A65C73E-1B22-44CD-99F2-B1D6E1C06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31889" y="0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5">
            <a:extLst>
              <a:ext uri="{FF2B5EF4-FFF2-40B4-BE49-F238E27FC236}">
                <a16:creationId xmlns:a16="http://schemas.microsoft.com/office/drawing/2014/main" xmlns="" id="{403328F8-4B92-4AA2-B21A-80F813125630}"/>
              </a:ext>
            </a:extLst>
          </p:cNvPr>
          <p:cNvSpPr txBox="1"/>
          <p:nvPr/>
        </p:nvSpPr>
        <p:spPr>
          <a:xfrm>
            <a:off x="10232810" y="6151418"/>
            <a:ext cx="3626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FB</a:t>
            </a:r>
          </a:p>
        </p:txBody>
      </p:sp>
      <p:sp>
        <p:nvSpPr>
          <p:cNvPr id="14" name="Line 3">
            <a:extLst>
              <a:ext uri="{FF2B5EF4-FFF2-40B4-BE49-F238E27FC236}">
                <a16:creationId xmlns:a16="http://schemas.microsoft.com/office/drawing/2014/main" xmlns="" id="{A4A80EB1-E490-460C-B575-A1CA9898A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436" y="1214103"/>
            <a:ext cx="3244077" cy="1452544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Textfeld 11"/>
          <p:cNvSpPr txBox="1"/>
          <p:nvPr/>
        </p:nvSpPr>
        <p:spPr>
          <a:xfrm>
            <a:off x="4941194" y="191107"/>
            <a:ext cx="15039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dirty="0" err="1" smtClean="0"/>
              <a:t>Apg</a:t>
            </a:r>
            <a:r>
              <a:rPr lang="de-CH" sz="2800" dirty="0" smtClean="0"/>
              <a:t> 1</a:t>
            </a:r>
          </a:p>
          <a:p>
            <a:r>
              <a:rPr lang="de-CH" sz="2800" dirty="0" err="1" smtClean="0"/>
              <a:t>Sach</a:t>
            </a:r>
            <a:r>
              <a:rPr lang="de-CH" sz="2800" dirty="0" smtClean="0"/>
              <a:t> 14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378772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88273" y="685706"/>
            <a:ext cx="10768612" cy="683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Bildquellen und Lizenzen</a:t>
            </a: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9179" y="1746251"/>
            <a:ext cx="8686800" cy="4949047"/>
          </a:xfrm>
        </p:spPr>
        <p:txBody>
          <a:bodyPr>
            <a:spAutoFit/>
          </a:bodyPr>
          <a:lstStyle/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GNU 1.2 </a:t>
            </a:r>
            <a:r>
              <a:rPr lang="de-DE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</a:t>
            </a: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de-DE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later</a:t>
            </a: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Genaue Information zur Lizenz GNU FDL :</a:t>
            </a:r>
          </a:p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http://en.wikipedia.org/wiki/Wikipedia:Text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of_the_GNU_Free_Documentation_License</a:t>
            </a:r>
            <a:endParaRPr lang="de-DE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0" indent="0">
              <a:buNone/>
              <a:defRPr/>
            </a:pPr>
            <a:r>
              <a:rPr lang="de-DE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CCA</a:t>
            </a:r>
          </a:p>
          <a:p>
            <a:pPr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Genaue Information zur Lizenz Creative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Commons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:</a:t>
            </a:r>
          </a:p>
          <a:p>
            <a:pPr marL="0" indent="0">
              <a:buNone/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http://en.wikipedia.org/wiki/Creative_Commons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5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2558" y="1206500"/>
            <a:ext cx="11046041" cy="3369127"/>
          </a:xfrm>
        </p:spPr>
        <p:txBody>
          <a:bodyPr wrap="square">
            <a:spAutoFit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FB = Freies Bild (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RL = Roger Liebi</a:t>
            </a:r>
          </a:p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altLang="fr-FR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Hempel 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Hempel, Kultur- und Begegnungszentrum DE-Reichenbach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Bibelzitate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Elberfelder 1905 (leicht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von RL)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65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Vue</Template>
  <TotalTime>0</TotalTime>
  <Words>927</Words>
  <Application>Microsoft Office PowerPoint</Application>
  <PresentationFormat>Breitbild</PresentationFormat>
  <Paragraphs>314</Paragraphs>
  <Slides>53</Slides>
  <Notes>32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53</vt:i4>
      </vt:variant>
    </vt:vector>
  </HeadingPairs>
  <TitlesOfParts>
    <vt:vector size="66" baseType="lpstr">
      <vt:lpstr>Arial</vt:lpstr>
      <vt:lpstr>Arial Black</vt:lpstr>
      <vt:lpstr>Calibri</vt:lpstr>
      <vt:lpstr>Century Gothic</vt:lpstr>
      <vt:lpstr>Century Schoolbook</vt:lpstr>
      <vt:lpstr>Garamond</vt:lpstr>
      <vt:lpstr>Noto Sans Symbols</vt:lpstr>
      <vt:lpstr>Tahoma</vt:lpstr>
      <vt:lpstr>Times New Roman</vt:lpstr>
      <vt:lpstr>Verdana</vt:lpstr>
      <vt:lpstr>Wingdings</vt:lpstr>
      <vt:lpstr>Wingdings 2</vt:lpstr>
      <vt:lpstr>View</vt:lpstr>
      <vt:lpstr>PowerPoint-Präsentation</vt:lpstr>
      <vt:lpstr>Meine Homepage:</vt:lpstr>
      <vt:lpstr>PowerPoint-Präsentation</vt:lpstr>
      <vt:lpstr>Vorträge von Roger Liebi auf Youtube</vt:lpstr>
      <vt:lpstr>PowerPoint-Präsentation</vt:lpstr>
      <vt:lpstr>Berg Ararat</vt:lpstr>
      <vt:lpstr>Berg Ararat</vt:lpstr>
      <vt:lpstr>Berg Ararat</vt:lpstr>
      <vt:lpstr>Baal-Hazor bei Bethel</vt:lpstr>
      <vt:lpstr>Adonai Jir’äh im Land Moriah</vt:lpstr>
      <vt:lpstr>Adonai Jir’äh im Land Moriah</vt:lpstr>
      <vt:lpstr>Der Berg Morija und  der Berg „Adonai Jir’eh“ (1. Mose 22)</vt:lpstr>
      <vt:lpstr>PowerPoint-Präsentation</vt:lpstr>
      <vt:lpstr>Berg Sinai</vt:lpstr>
      <vt:lpstr>Berg Sinai</vt:lpstr>
      <vt:lpstr>Berg Sinai</vt:lpstr>
      <vt:lpstr>Der Berg Nebo</vt:lpstr>
      <vt:lpstr>Der Berg Nebo</vt:lpstr>
      <vt:lpstr>Der Berg Nebo</vt:lpstr>
      <vt:lpstr>Der Berg Nebo</vt:lpstr>
      <vt:lpstr>Der Berg Nebo</vt:lpstr>
      <vt:lpstr>Von Dan bis Beer Sheva</vt:lpstr>
      <vt:lpstr>Die Berge Israels</vt:lpstr>
      <vt:lpstr>Der Berg Tabor</vt:lpstr>
      <vt:lpstr>Der Berg Tabor</vt:lpstr>
      <vt:lpstr>Der Berg Tabor</vt:lpstr>
      <vt:lpstr>Der Berg Moriah</vt:lpstr>
      <vt:lpstr>Der Berg Morijah: 1013 v. Chr.: Bau des Ersten Tempels</vt:lpstr>
      <vt:lpstr>Der Berg Karmel</vt:lpstr>
      <vt:lpstr>Der Berg Karmel</vt:lpstr>
      <vt:lpstr>Der Berg Karmel</vt:lpstr>
      <vt:lpstr>Der Berg der Seligpreisungen</vt:lpstr>
      <vt:lpstr>Der Berg der Seligpreisungen</vt:lpstr>
      <vt:lpstr>Der Berg der Seligpreisungen</vt:lpstr>
      <vt:lpstr>Die Ebene Jesreel (Harmagedon)</vt:lpstr>
      <vt:lpstr>Die Ebene Jesreel (Harmagedon)</vt:lpstr>
      <vt:lpstr>Tel Megiddo (Harmagedon)</vt:lpstr>
      <vt:lpstr>Nazareth und Mount Precipice</vt:lpstr>
      <vt:lpstr>Mount Precipice</vt:lpstr>
      <vt:lpstr>Mount Precipice und Harmagedon</vt:lpstr>
      <vt:lpstr>Das Hermon-Gebirge (2814 m über Meer)</vt:lpstr>
      <vt:lpstr>Das Hermon-Gebirge</vt:lpstr>
      <vt:lpstr>Der Hermon  und das Plateau  der Golanhöhen</vt:lpstr>
      <vt:lpstr>Zion I, Zion II, Golgatha, Ölberg</vt:lpstr>
      <vt:lpstr>Zion I, Zion II, Golgatha, Ölberg</vt:lpstr>
      <vt:lpstr>Berg Zion II</vt:lpstr>
      <vt:lpstr>Der Tempelberg</vt:lpstr>
      <vt:lpstr>Golgatha: Nordwesthügel</vt:lpstr>
      <vt:lpstr>Golgatha: Nordwesthügel</vt:lpstr>
      <vt:lpstr>Golgatha</vt:lpstr>
      <vt:lpstr>Der Ölberg</vt:lpstr>
      <vt:lpstr>Bildquellen und Lizenzen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Jerusalem</dc:title>
  <dc:creator>Roger Liebi</dc:creator>
  <cp:lastModifiedBy>Roger Liebi</cp:lastModifiedBy>
  <cp:revision>241</cp:revision>
  <dcterms:created xsi:type="dcterms:W3CDTF">2016-10-04T11:55:48Z</dcterms:created>
  <dcterms:modified xsi:type="dcterms:W3CDTF">2020-01-18T11:40:58Z</dcterms:modified>
</cp:coreProperties>
</file>