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90"/>
  </p:notesMasterIdLst>
  <p:handoutMasterIdLst>
    <p:handoutMasterId r:id="rId91"/>
  </p:handoutMasterIdLst>
  <p:sldIdLst>
    <p:sldId id="354" r:id="rId2"/>
    <p:sldId id="487" r:id="rId3"/>
    <p:sldId id="466" r:id="rId4"/>
    <p:sldId id="467" r:id="rId5"/>
    <p:sldId id="469" r:id="rId6"/>
    <p:sldId id="443" r:id="rId7"/>
    <p:sldId id="498" r:id="rId8"/>
    <p:sldId id="470" r:id="rId9"/>
    <p:sldId id="482" r:id="rId10"/>
    <p:sldId id="483" r:id="rId11"/>
    <p:sldId id="488" r:id="rId12"/>
    <p:sldId id="481" r:id="rId13"/>
    <p:sldId id="486" r:id="rId14"/>
    <p:sldId id="506" r:id="rId15"/>
    <p:sldId id="337" r:id="rId16"/>
    <p:sldId id="499" r:id="rId17"/>
    <p:sldId id="501" r:id="rId18"/>
    <p:sldId id="474" r:id="rId19"/>
    <p:sldId id="478" r:id="rId20"/>
    <p:sldId id="477" r:id="rId21"/>
    <p:sldId id="479" r:id="rId22"/>
    <p:sldId id="490" r:id="rId23"/>
    <p:sldId id="491" r:id="rId24"/>
    <p:sldId id="492" r:id="rId25"/>
    <p:sldId id="507" r:id="rId26"/>
    <p:sldId id="516" r:id="rId27"/>
    <p:sldId id="513" r:id="rId28"/>
    <p:sldId id="575" r:id="rId29"/>
    <p:sldId id="494" r:id="rId30"/>
    <p:sldId id="576" r:id="rId31"/>
    <p:sldId id="577" r:id="rId32"/>
    <p:sldId id="517" r:id="rId33"/>
    <p:sldId id="519" r:id="rId34"/>
    <p:sldId id="523" r:id="rId35"/>
    <p:sldId id="524" r:id="rId36"/>
    <p:sldId id="525" r:id="rId37"/>
    <p:sldId id="567" r:id="rId38"/>
    <p:sldId id="566" r:id="rId39"/>
    <p:sldId id="529" r:id="rId40"/>
    <p:sldId id="530" r:id="rId41"/>
    <p:sldId id="531" r:id="rId42"/>
    <p:sldId id="585" r:id="rId43"/>
    <p:sldId id="589" r:id="rId44"/>
    <p:sldId id="592" r:id="rId45"/>
    <p:sldId id="593" r:id="rId46"/>
    <p:sldId id="614" r:id="rId47"/>
    <p:sldId id="543" r:id="rId48"/>
    <p:sldId id="544" r:id="rId49"/>
    <p:sldId id="545" r:id="rId50"/>
    <p:sldId id="546" r:id="rId51"/>
    <p:sldId id="547" r:id="rId52"/>
    <p:sldId id="548" r:id="rId53"/>
    <p:sldId id="551" r:id="rId54"/>
    <p:sldId id="552" r:id="rId55"/>
    <p:sldId id="553" r:id="rId56"/>
    <p:sldId id="554" r:id="rId57"/>
    <p:sldId id="555" r:id="rId58"/>
    <p:sldId id="616" r:id="rId59"/>
    <p:sldId id="615" r:id="rId60"/>
    <p:sldId id="556" r:id="rId61"/>
    <p:sldId id="598" r:id="rId62"/>
    <p:sldId id="602" r:id="rId63"/>
    <p:sldId id="603" r:id="rId64"/>
    <p:sldId id="600" r:id="rId65"/>
    <p:sldId id="597" r:id="rId66"/>
    <p:sldId id="493" r:id="rId67"/>
    <p:sldId id="595" r:id="rId68"/>
    <p:sldId id="557" r:id="rId69"/>
    <p:sldId id="558" r:id="rId70"/>
    <p:sldId id="559" r:id="rId71"/>
    <p:sldId id="560" r:id="rId72"/>
    <p:sldId id="572" r:id="rId73"/>
    <p:sldId id="573" r:id="rId74"/>
    <p:sldId id="574" r:id="rId75"/>
    <p:sldId id="571" r:id="rId76"/>
    <p:sldId id="570" r:id="rId77"/>
    <p:sldId id="569" r:id="rId78"/>
    <p:sldId id="568" r:id="rId79"/>
    <p:sldId id="604" r:id="rId80"/>
    <p:sldId id="564" r:id="rId81"/>
    <p:sldId id="605" r:id="rId82"/>
    <p:sldId id="606" r:id="rId83"/>
    <p:sldId id="608" r:id="rId84"/>
    <p:sldId id="609" r:id="rId85"/>
    <p:sldId id="610" r:id="rId86"/>
    <p:sldId id="611" r:id="rId87"/>
    <p:sldId id="579" r:id="rId88"/>
    <p:sldId id="580" r:id="rId89"/>
  </p:sldIdLst>
  <p:sldSz cx="9144000" cy="6858000" type="screen4x3"/>
  <p:notesSz cx="6858000" cy="9144000"/>
  <p:defaultTextStyle>
    <a:defPPr>
      <a:defRPr lang="de-DE"/>
    </a:defPPr>
    <a:lvl1pPr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200" b="1" kern="1200">
        <a:solidFill>
          <a:schemeClr val="tx1"/>
        </a:solidFill>
        <a:latin typeface="Arial" panose="020B0604020202020204" pitchFamily="34" charset="0"/>
        <a:ea typeface="+mn-ea"/>
        <a:cs typeface="+mn-cs"/>
      </a:defRPr>
    </a:lvl5pPr>
    <a:lvl6pPr marL="2286000" algn="l" defTabSz="914400" rtl="0" eaLnBrk="1" latinLnBrk="0" hangingPunct="1">
      <a:defRPr sz="2200" b="1" kern="1200">
        <a:solidFill>
          <a:schemeClr val="tx1"/>
        </a:solidFill>
        <a:latin typeface="Arial" panose="020B0604020202020204" pitchFamily="34" charset="0"/>
        <a:ea typeface="+mn-ea"/>
        <a:cs typeface="+mn-cs"/>
      </a:defRPr>
    </a:lvl6pPr>
    <a:lvl7pPr marL="2743200" algn="l" defTabSz="914400" rtl="0" eaLnBrk="1" latinLnBrk="0" hangingPunct="1">
      <a:defRPr sz="2200" b="1" kern="1200">
        <a:solidFill>
          <a:schemeClr val="tx1"/>
        </a:solidFill>
        <a:latin typeface="Arial" panose="020B0604020202020204" pitchFamily="34" charset="0"/>
        <a:ea typeface="+mn-ea"/>
        <a:cs typeface="+mn-cs"/>
      </a:defRPr>
    </a:lvl7pPr>
    <a:lvl8pPr marL="3200400" algn="l" defTabSz="914400" rtl="0" eaLnBrk="1" latinLnBrk="0" hangingPunct="1">
      <a:defRPr sz="2200" b="1" kern="1200">
        <a:solidFill>
          <a:schemeClr val="tx1"/>
        </a:solidFill>
        <a:latin typeface="Arial" panose="020B0604020202020204" pitchFamily="34" charset="0"/>
        <a:ea typeface="+mn-ea"/>
        <a:cs typeface="+mn-cs"/>
      </a:defRPr>
    </a:lvl8pPr>
    <a:lvl9pPr marL="3657600" algn="l" defTabSz="914400" rtl="0" eaLnBrk="1" latinLnBrk="0" hangingPunct="1">
      <a:defRPr sz="22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200">
          <p15:clr>
            <a:srgbClr val="A4A3A4"/>
          </p15:clr>
        </p15:guide>
        <p15:guide id="2" pos="139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AE3A"/>
    <a:srgbClr val="FFCC66"/>
    <a:srgbClr val="33CC33"/>
    <a:srgbClr val="00FF00"/>
    <a:srgbClr val="FF0000"/>
    <a:srgbClr val="FFFF00"/>
    <a:srgbClr val="EAEAE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0155" autoAdjust="0"/>
  </p:normalViewPr>
  <p:slideViewPr>
    <p:cSldViewPr>
      <p:cViewPr varScale="1">
        <p:scale>
          <a:sx n="70" d="100"/>
          <a:sy n="70" d="100"/>
        </p:scale>
        <p:origin x="1572" y="72"/>
      </p:cViewPr>
      <p:guideLst>
        <p:guide orient="horz" pos="1200"/>
        <p:guide pos="1392"/>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7" d="100"/>
          <a:sy n="87" d="100"/>
        </p:scale>
        <p:origin x="-190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anose="02020603050405020304" pitchFamily="18" charset="0"/>
              </a:defRPr>
            </a:lvl1pPr>
          </a:lstStyle>
          <a:p>
            <a:endParaRPr lang="fr-FR" altLang="de-DE"/>
          </a:p>
        </p:txBody>
      </p:sp>
      <p:sp>
        <p:nvSpPr>
          <p:cNvPr id="11161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anose="02020603050405020304" pitchFamily="18" charset="0"/>
              </a:defRPr>
            </a:lvl1pPr>
          </a:lstStyle>
          <a:p>
            <a:endParaRPr lang="fr-FR" altLang="de-DE"/>
          </a:p>
        </p:txBody>
      </p:sp>
      <p:sp>
        <p:nvSpPr>
          <p:cNvPr id="11162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anose="02020603050405020304" pitchFamily="18" charset="0"/>
              </a:defRPr>
            </a:lvl1pPr>
          </a:lstStyle>
          <a:p>
            <a:endParaRPr lang="fr-FR" altLang="de-DE"/>
          </a:p>
        </p:txBody>
      </p:sp>
      <p:sp>
        <p:nvSpPr>
          <p:cNvPr id="11162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86A3E93B-6326-4CE0-B9F2-0F36AC5965CD}" type="slidenum">
              <a:rPr lang="fr-FR" altLang="de-DE"/>
              <a:pPr/>
              <a:t>‹Nr.›</a:t>
            </a:fld>
            <a:endParaRPr lang="fr-FR" altLang="de-DE"/>
          </a:p>
        </p:txBody>
      </p:sp>
    </p:spTree>
    <p:extLst>
      <p:ext uri="{BB962C8B-B14F-4D97-AF65-F5344CB8AC3E}">
        <p14:creationId xmlns:p14="http://schemas.microsoft.com/office/powerpoint/2010/main" val="28264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anose="02020603050405020304" pitchFamily="18" charset="0"/>
              </a:defRPr>
            </a:lvl1pPr>
          </a:lstStyle>
          <a:p>
            <a:endParaRPr lang="de-DE" altLang="de-DE"/>
          </a:p>
        </p:txBody>
      </p:sp>
      <p:sp>
        <p:nvSpPr>
          <p:cNvPr id="8601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anose="02020603050405020304" pitchFamily="18" charset="0"/>
              </a:defRPr>
            </a:lvl1pPr>
          </a:lstStyle>
          <a:p>
            <a:endParaRPr lang="de-DE" altLang="de-DE"/>
          </a:p>
        </p:txBody>
      </p:sp>
      <p:sp>
        <p:nvSpPr>
          <p:cNvPr id="86020"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2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8602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anose="02020603050405020304" pitchFamily="18" charset="0"/>
              </a:defRPr>
            </a:lvl1pPr>
          </a:lstStyle>
          <a:p>
            <a:endParaRPr lang="de-DE" altLang="de-DE"/>
          </a:p>
        </p:txBody>
      </p:sp>
      <p:sp>
        <p:nvSpPr>
          <p:cNvPr id="8602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anose="02020603050405020304" pitchFamily="18" charset="0"/>
              </a:defRPr>
            </a:lvl1pPr>
          </a:lstStyle>
          <a:p>
            <a:fld id="{EBB1CEB3-EFDE-48DC-AD89-B2388826CF02}" type="slidenum">
              <a:rPr lang="de-DE" altLang="de-DE"/>
              <a:pPr/>
              <a:t>‹Nr.›</a:t>
            </a:fld>
            <a:endParaRPr lang="de-DE" altLang="de-DE"/>
          </a:p>
        </p:txBody>
      </p:sp>
    </p:spTree>
    <p:extLst>
      <p:ext uri="{BB962C8B-B14F-4D97-AF65-F5344CB8AC3E}">
        <p14:creationId xmlns:p14="http://schemas.microsoft.com/office/powerpoint/2010/main" val="2750334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0.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1.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2.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iaej.co.il/pages/history_operation_moses.htm" TargetMode="External"/><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hyperlink" Target="http://www.iaej.co.il/pages/history_operation_salomon.htm"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en.wikipedia.org/wiki/Yemenite_Jews" TargetMode="External"/><Relationship Id="rId2" Type="http://schemas.openxmlformats.org/officeDocument/2006/relationships/slide" Target="../slides/slide66.xml"/><Relationship Id="rId1" Type="http://schemas.openxmlformats.org/officeDocument/2006/relationships/notesMaster" Target="../notesMasters/notesMaster1.xml"/><Relationship Id="rId5" Type="http://schemas.openxmlformats.org/officeDocument/2006/relationships/hyperlink" Target="http://de.wikipedia.org/wiki/Operation_Magic_Carpet_%28Jemen%29" TargetMode="External"/><Relationship Id="rId4" Type="http://schemas.openxmlformats.org/officeDocument/2006/relationships/hyperlink" Target="http://www.jewishvirtuallibrary.org/jsource/anti-semitism/yemenjews.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n.wikipedia.org/wiki/Yemenite_Jews" TargetMode="External"/><Relationship Id="rId2" Type="http://schemas.openxmlformats.org/officeDocument/2006/relationships/slide" Target="../slides/slide67.xml"/><Relationship Id="rId1" Type="http://schemas.openxmlformats.org/officeDocument/2006/relationships/notesMaster" Target="../notesMasters/notesMaster1.xml"/><Relationship Id="rId5" Type="http://schemas.openxmlformats.org/officeDocument/2006/relationships/hyperlink" Target="http://de.wikipedia.org/wiki/Operation_Magic_Carpet_%28Jemen%29" TargetMode="External"/><Relationship Id="rId4" Type="http://schemas.openxmlformats.org/officeDocument/2006/relationships/hyperlink" Target="http://www.jewishvirtuallibrary.org/jsource/anti-semitism/yemenjews.html"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188F9-3A55-4FD4-960E-14560B6D2ADA}" type="slidenum">
              <a:rPr lang="de-DE" altLang="de-DE"/>
              <a:pPr/>
              <a:t>2</a:t>
            </a:fld>
            <a:endParaRPr lang="de-DE" altLang="de-DE"/>
          </a:p>
        </p:txBody>
      </p:sp>
      <p:sp>
        <p:nvSpPr>
          <p:cNvPr id="692226" name="Rectangle 2"/>
          <p:cNvSpPr>
            <a:spLocks noRot="1" noChangeArrowheads="1" noTextEdit="1"/>
          </p:cNvSpPr>
          <p:nvPr>
            <p:ph type="sldImg"/>
          </p:nvPr>
        </p:nvSpPr>
        <p:spPr>
          <a:ln/>
        </p:spPr>
      </p:sp>
      <p:sp>
        <p:nvSpPr>
          <p:cNvPr id="692227" name="Rectangle 3"/>
          <p:cNvSpPr>
            <a:spLocks noGrp="1" noChangeArrowheads="1"/>
          </p:cNvSpPr>
          <p:nvPr>
            <p:ph type="body" idx="1"/>
          </p:nvPr>
        </p:nvSpPr>
        <p:spPr/>
        <p:txBody>
          <a:bodyPr/>
          <a:lstStyle/>
          <a:p>
            <a:endParaRPr lang="fr-FR" altLang="de-DE"/>
          </a:p>
        </p:txBody>
      </p:sp>
    </p:spTree>
    <p:extLst>
      <p:ext uri="{BB962C8B-B14F-4D97-AF65-F5344CB8AC3E}">
        <p14:creationId xmlns:p14="http://schemas.microsoft.com/office/powerpoint/2010/main" val="1699450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269BFA-825E-4FBC-8784-5D0C95A2BA9D}" type="slidenum">
              <a:rPr lang="de-DE" altLang="de-DE"/>
              <a:pPr/>
              <a:t>4</a:t>
            </a:fld>
            <a:endParaRPr lang="de-DE" altLang="de-DE"/>
          </a:p>
        </p:txBody>
      </p:sp>
      <p:sp>
        <p:nvSpPr>
          <p:cNvPr id="653314" name="Rectangle 2"/>
          <p:cNvSpPr>
            <a:spLocks noRot="1" noChangeArrowheads="1" noTextEdit="1"/>
          </p:cNvSpPr>
          <p:nvPr>
            <p:ph type="sldImg"/>
          </p:nvPr>
        </p:nvSpPr>
        <p:spPr>
          <a:ln/>
        </p:spPr>
      </p:sp>
      <p:sp>
        <p:nvSpPr>
          <p:cNvPr id="653315"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987076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97B12E-9454-446C-BC0D-4F8457FF25AE}" type="slidenum">
              <a:rPr lang="de-DE" altLang="de-DE"/>
              <a:pPr/>
              <a:t>5</a:t>
            </a:fld>
            <a:endParaRPr lang="de-DE" altLang="de-DE"/>
          </a:p>
        </p:txBody>
      </p:sp>
      <p:sp>
        <p:nvSpPr>
          <p:cNvPr id="663554" name="Rectangle 2"/>
          <p:cNvSpPr>
            <a:spLocks noRot="1" noChangeArrowheads="1" noTextEdit="1"/>
          </p:cNvSpPr>
          <p:nvPr>
            <p:ph type="sldImg"/>
          </p:nvPr>
        </p:nvSpPr>
        <p:spPr>
          <a:ln/>
        </p:spPr>
      </p:sp>
      <p:sp>
        <p:nvSpPr>
          <p:cNvPr id="663555" name="Rectangle 3"/>
          <p:cNvSpPr>
            <a:spLocks noGrp="1" noChangeArrowheads="1"/>
          </p:cNvSpPr>
          <p:nvPr>
            <p:ph type="body" idx="1"/>
          </p:nvPr>
        </p:nvSpPr>
        <p:spPr/>
        <p:txBody>
          <a:bodyPr/>
          <a:lstStyle/>
          <a:p>
            <a:endParaRPr lang="de-CH" altLang="de-DE"/>
          </a:p>
        </p:txBody>
      </p:sp>
    </p:spTree>
    <p:extLst>
      <p:ext uri="{BB962C8B-B14F-4D97-AF65-F5344CB8AC3E}">
        <p14:creationId xmlns:p14="http://schemas.microsoft.com/office/powerpoint/2010/main" val="698412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4C06AF-6E5A-4D0A-8C63-0F3B3C022A54}" type="slidenum">
              <a:rPr lang="de-DE" altLang="de-DE"/>
              <a:pPr/>
              <a:t>6</a:t>
            </a:fld>
            <a:endParaRPr lang="de-DE" altLang="de-DE"/>
          </a:p>
        </p:txBody>
      </p:sp>
      <p:sp>
        <p:nvSpPr>
          <p:cNvPr id="594946" name="Rectangle 2"/>
          <p:cNvSpPr>
            <a:spLocks noRot="1" noChangeArrowheads="1" noTextEdit="1"/>
          </p:cNvSpPr>
          <p:nvPr>
            <p:ph type="sldImg"/>
          </p:nvPr>
        </p:nvSpPr>
        <p:spPr>
          <a:ln/>
        </p:spPr>
      </p:sp>
      <p:sp>
        <p:nvSpPr>
          <p:cNvPr id="594947"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3765769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35CDC-7CD0-4D09-8935-4250FC1F0327}" type="slidenum">
              <a:rPr lang="de-DE" altLang="de-DE"/>
              <a:pPr/>
              <a:t>14</a:t>
            </a:fld>
            <a:endParaRPr lang="de-DE" altLang="de-DE"/>
          </a:p>
        </p:txBody>
      </p:sp>
      <p:sp>
        <p:nvSpPr>
          <p:cNvPr id="733186" name="Rectangle 2"/>
          <p:cNvSpPr>
            <a:spLocks noRot="1" noChangeArrowheads="1" noTextEdit="1"/>
          </p:cNvSpPr>
          <p:nvPr>
            <p:ph type="sldImg"/>
          </p:nvPr>
        </p:nvSpPr>
        <p:spPr>
          <a:ln/>
        </p:spPr>
      </p:sp>
      <p:sp>
        <p:nvSpPr>
          <p:cNvPr id="733187" name="Rectangle 3"/>
          <p:cNvSpPr>
            <a:spLocks noGrp="1" noChangeArrowheads="1"/>
          </p:cNvSpPr>
          <p:nvPr>
            <p:ph type="body" idx="1"/>
          </p:nvPr>
        </p:nvSpPr>
        <p:spPr/>
        <p:txBody>
          <a:bodyPr/>
          <a:lstStyle/>
          <a:p>
            <a:endParaRPr lang="de-CH" altLang="de-DE"/>
          </a:p>
        </p:txBody>
      </p:sp>
    </p:spTree>
    <p:extLst>
      <p:ext uri="{BB962C8B-B14F-4D97-AF65-F5344CB8AC3E}">
        <p14:creationId xmlns:p14="http://schemas.microsoft.com/office/powerpoint/2010/main" val="806538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35F258-C793-4B12-B83E-C2587838CA1A}" type="slidenum">
              <a:rPr lang="de-DE" altLang="de-DE"/>
              <a:pPr/>
              <a:t>15</a:t>
            </a:fld>
            <a:endParaRPr lang="de-DE" altLang="de-DE"/>
          </a:p>
        </p:txBody>
      </p:sp>
      <p:sp>
        <p:nvSpPr>
          <p:cNvPr id="316418" name="Rectangle 2"/>
          <p:cNvSpPr>
            <a:spLocks noRo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de-CH" altLang="de-DE"/>
          </a:p>
        </p:txBody>
      </p:sp>
    </p:spTree>
    <p:extLst>
      <p:ext uri="{BB962C8B-B14F-4D97-AF65-F5344CB8AC3E}">
        <p14:creationId xmlns:p14="http://schemas.microsoft.com/office/powerpoint/2010/main" val="1480375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AB0165-AD07-4F21-AC0E-B298A203CBD3}" type="slidenum">
              <a:rPr lang="de-DE" altLang="de-DE"/>
              <a:pPr/>
              <a:t>16</a:t>
            </a:fld>
            <a:endParaRPr lang="de-DE" altLang="de-DE"/>
          </a:p>
        </p:txBody>
      </p:sp>
      <p:sp>
        <p:nvSpPr>
          <p:cNvPr id="719874" name="Rectangle 2"/>
          <p:cNvSpPr>
            <a:spLocks noRot="1" noChangeArrowheads="1" noTextEdit="1"/>
          </p:cNvSpPr>
          <p:nvPr>
            <p:ph type="sldImg"/>
          </p:nvPr>
        </p:nvSpPr>
        <p:spPr>
          <a:ln/>
        </p:spPr>
      </p:sp>
      <p:sp>
        <p:nvSpPr>
          <p:cNvPr id="719875" name="Rectangle 3"/>
          <p:cNvSpPr>
            <a:spLocks noGrp="1" noChangeArrowheads="1"/>
          </p:cNvSpPr>
          <p:nvPr>
            <p:ph type="body" idx="1"/>
          </p:nvPr>
        </p:nvSpPr>
        <p:spPr/>
        <p:txBody>
          <a:bodyPr/>
          <a:lstStyle/>
          <a:p>
            <a:endParaRPr lang="de-CH" altLang="de-DE"/>
          </a:p>
        </p:txBody>
      </p:sp>
    </p:spTree>
    <p:extLst>
      <p:ext uri="{BB962C8B-B14F-4D97-AF65-F5344CB8AC3E}">
        <p14:creationId xmlns:p14="http://schemas.microsoft.com/office/powerpoint/2010/main" val="267020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9E5C01-AD15-4F5E-BB8E-4D4334E20FD2}" type="slidenum">
              <a:rPr lang="de-DE" altLang="de-DE"/>
              <a:pPr/>
              <a:t>17</a:t>
            </a:fld>
            <a:endParaRPr lang="de-DE" altLang="de-DE"/>
          </a:p>
        </p:txBody>
      </p:sp>
      <p:sp>
        <p:nvSpPr>
          <p:cNvPr id="727042" name="Rectangle 2"/>
          <p:cNvSpPr>
            <a:spLocks noRot="1" noChangeArrowheads="1" noTextEdit="1"/>
          </p:cNvSpPr>
          <p:nvPr>
            <p:ph type="sldImg"/>
          </p:nvPr>
        </p:nvSpPr>
        <p:spPr>
          <a:ln/>
        </p:spPr>
      </p:sp>
      <p:sp>
        <p:nvSpPr>
          <p:cNvPr id="727043" name="Rectangle 3"/>
          <p:cNvSpPr>
            <a:spLocks noGrp="1" noChangeArrowheads="1"/>
          </p:cNvSpPr>
          <p:nvPr>
            <p:ph type="body" idx="1"/>
          </p:nvPr>
        </p:nvSpPr>
        <p:spPr/>
        <p:txBody>
          <a:bodyPr/>
          <a:lstStyle/>
          <a:p>
            <a:endParaRPr lang="de-CH" altLang="de-DE"/>
          </a:p>
        </p:txBody>
      </p:sp>
    </p:spTree>
    <p:extLst>
      <p:ext uri="{BB962C8B-B14F-4D97-AF65-F5344CB8AC3E}">
        <p14:creationId xmlns:p14="http://schemas.microsoft.com/office/powerpoint/2010/main" val="3446945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739B37-A5A6-44AE-A00D-E129527B6A5D}" type="slidenum">
              <a:rPr lang="de-DE" altLang="de-DE"/>
              <a:pPr/>
              <a:t>40</a:t>
            </a:fld>
            <a:endParaRPr lang="de-DE" altLang="de-DE"/>
          </a:p>
        </p:txBody>
      </p:sp>
      <p:sp>
        <p:nvSpPr>
          <p:cNvPr id="777218" name="Rectangle 2"/>
          <p:cNvSpPr>
            <a:spLocks noRot="1" noChangeArrowheads="1" noTextEdit="1"/>
          </p:cNvSpPr>
          <p:nvPr>
            <p:ph type="sldImg"/>
          </p:nvPr>
        </p:nvSpPr>
        <p:spPr>
          <a:ln/>
        </p:spPr>
      </p:sp>
      <p:sp>
        <p:nvSpPr>
          <p:cNvPr id="777219" name="Rectangle 3"/>
          <p:cNvSpPr>
            <a:spLocks noGrp="1" noChangeArrowheads="1"/>
          </p:cNvSpPr>
          <p:nvPr>
            <p:ph type="body" idx="1"/>
          </p:nvPr>
        </p:nvSpPr>
        <p:spPr/>
        <p:txBody>
          <a:bodyPr/>
          <a:lstStyle/>
          <a:p>
            <a:endParaRPr lang="fr-FR" altLang="de-DE"/>
          </a:p>
        </p:txBody>
      </p:sp>
    </p:spTree>
    <p:extLst>
      <p:ext uri="{BB962C8B-B14F-4D97-AF65-F5344CB8AC3E}">
        <p14:creationId xmlns:p14="http://schemas.microsoft.com/office/powerpoint/2010/main" val="4261085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79E8C2-F7C8-4297-B5CD-6600289592C3}" type="slidenum">
              <a:rPr lang="de-DE" altLang="de-DE"/>
              <a:pPr/>
              <a:t>41</a:t>
            </a:fld>
            <a:endParaRPr lang="de-DE" altLang="de-DE"/>
          </a:p>
        </p:txBody>
      </p:sp>
      <p:sp>
        <p:nvSpPr>
          <p:cNvPr id="779266" name="Rectangle 2"/>
          <p:cNvSpPr>
            <a:spLocks noRot="1" noChangeArrowheads="1" noTextEdit="1"/>
          </p:cNvSpPr>
          <p:nvPr>
            <p:ph type="sldImg"/>
          </p:nvPr>
        </p:nvSpPr>
        <p:spPr>
          <a:ln/>
        </p:spPr>
      </p:sp>
      <p:sp>
        <p:nvSpPr>
          <p:cNvPr id="779267" name="Rectangle 3"/>
          <p:cNvSpPr>
            <a:spLocks noGrp="1" noChangeArrowheads="1"/>
          </p:cNvSpPr>
          <p:nvPr>
            <p:ph type="body" idx="1"/>
          </p:nvPr>
        </p:nvSpPr>
        <p:spPr/>
        <p:txBody>
          <a:bodyPr/>
          <a:lstStyle/>
          <a:p>
            <a:endParaRPr lang="fr-FR" altLang="de-DE"/>
          </a:p>
        </p:txBody>
      </p:sp>
    </p:spTree>
    <p:extLst>
      <p:ext uri="{BB962C8B-B14F-4D97-AF65-F5344CB8AC3E}">
        <p14:creationId xmlns:p14="http://schemas.microsoft.com/office/powerpoint/2010/main" val="414744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B396F3-2778-4E0A-9C9A-09DDB0BA2042}" type="slidenum">
              <a:rPr lang="de-DE" altLang="de-DE"/>
              <a:pPr/>
              <a:t>60</a:t>
            </a:fld>
            <a:endParaRPr lang="de-DE" altLang="de-DE"/>
          </a:p>
        </p:txBody>
      </p:sp>
      <p:sp>
        <p:nvSpPr>
          <p:cNvPr id="893954" name="Rectangle 2"/>
          <p:cNvSpPr>
            <a:spLocks noRot="1" noChangeArrowheads="1" noTextEdit="1"/>
          </p:cNvSpPr>
          <p:nvPr>
            <p:ph type="sldImg"/>
          </p:nvPr>
        </p:nvSpPr>
        <p:spPr>
          <a:ln/>
        </p:spPr>
      </p:sp>
      <p:sp>
        <p:nvSpPr>
          <p:cNvPr id="893955"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488418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BC9BE9-C915-413C-BF4E-21DCBD86769A}" type="slidenum">
              <a:rPr lang="de-DE" altLang="de-DE"/>
              <a:pPr/>
              <a:t>61</a:t>
            </a:fld>
            <a:endParaRPr lang="de-DE" altLang="de-DE"/>
          </a:p>
        </p:txBody>
      </p:sp>
      <p:sp>
        <p:nvSpPr>
          <p:cNvPr id="910338" name="Rectangle 2"/>
          <p:cNvSpPr>
            <a:spLocks noRot="1" noChangeArrowheads="1" noTextEdit="1"/>
          </p:cNvSpPr>
          <p:nvPr>
            <p:ph type="sldImg"/>
          </p:nvPr>
        </p:nvSpPr>
        <p:spPr>
          <a:ln/>
        </p:spPr>
      </p:sp>
      <p:sp>
        <p:nvSpPr>
          <p:cNvPr id="910339"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1105244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285BC-4F17-4B69-8C6A-AB6C8D1C4142}" type="slidenum">
              <a:rPr lang="de-DE" altLang="de-DE"/>
              <a:pPr/>
              <a:t>62</a:t>
            </a:fld>
            <a:endParaRPr lang="de-DE" altLang="de-DE"/>
          </a:p>
        </p:txBody>
      </p:sp>
      <p:sp>
        <p:nvSpPr>
          <p:cNvPr id="919554" name="Rectangle 2"/>
          <p:cNvSpPr>
            <a:spLocks noRot="1" noChangeArrowheads="1" noTextEdit="1"/>
          </p:cNvSpPr>
          <p:nvPr>
            <p:ph type="sldImg"/>
          </p:nvPr>
        </p:nvSpPr>
        <p:spPr>
          <a:ln/>
        </p:spPr>
      </p:sp>
      <p:sp>
        <p:nvSpPr>
          <p:cNvPr id="919555"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84873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879B7F-67A6-46BA-A612-5B3B82A35B77}" type="slidenum">
              <a:rPr lang="de-DE" altLang="de-DE"/>
              <a:pPr/>
              <a:t>63</a:t>
            </a:fld>
            <a:endParaRPr lang="de-DE" altLang="de-DE"/>
          </a:p>
        </p:txBody>
      </p:sp>
      <p:sp>
        <p:nvSpPr>
          <p:cNvPr id="921602" name="Rectangle 2"/>
          <p:cNvSpPr>
            <a:spLocks noRot="1" noChangeArrowheads="1" noTextEdit="1"/>
          </p:cNvSpPr>
          <p:nvPr>
            <p:ph type="sldImg"/>
          </p:nvPr>
        </p:nvSpPr>
        <p:spPr>
          <a:ln/>
        </p:spPr>
      </p:sp>
      <p:sp>
        <p:nvSpPr>
          <p:cNvPr id="921603"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1541451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1BB831-FD2E-4EE4-BB23-31B7C0E547F6}" type="slidenum">
              <a:rPr lang="de-DE" altLang="de-DE"/>
              <a:pPr/>
              <a:t>64</a:t>
            </a:fld>
            <a:endParaRPr lang="de-DE" altLang="de-DE"/>
          </a:p>
        </p:txBody>
      </p:sp>
      <p:sp>
        <p:nvSpPr>
          <p:cNvPr id="915458" name="Rectangle 2"/>
          <p:cNvSpPr>
            <a:spLocks noRot="1" noChangeArrowheads="1" noTextEdit="1"/>
          </p:cNvSpPr>
          <p:nvPr>
            <p:ph type="sldImg"/>
          </p:nvPr>
        </p:nvSpPr>
        <p:spPr>
          <a:ln/>
        </p:spPr>
      </p:sp>
      <p:sp>
        <p:nvSpPr>
          <p:cNvPr id="915459"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2788095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BFD1EB-6BAE-4A7F-9B02-BF429EADEB5B}" type="slidenum">
              <a:rPr lang="de-DE" altLang="de-DE"/>
              <a:pPr/>
              <a:t>65</a:t>
            </a:fld>
            <a:endParaRPr lang="de-DE" altLang="de-DE"/>
          </a:p>
        </p:txBody>
      </p:sp>
      <p:sp>
        <p:nvSpPr>
          <p:cNvPr id="908290" name="Rectangle 2"/>
          <p:cNvSpPr>
            <a:spLocks noRot="1" noChangeArrowheads="1" noTextEdit="1"/>
          </p:cNvSpPr>
          <p:nvPr>
            <p:ph type="sldImg"/>
          </p:nvPr>
        </p:nvSpPr>
        <p:spPr>
          <a:ln/>
        </p:spPr>
      </p:sp>
      <p:sp>
        <p:nvSpPr>
          <p:cNvPr id="908291" name="Rectangle 3"/>
          <p:cNvSpPr>
            <a:spLocks noGrp="1" noChangeArrowheads="1"/>
          </p:cNvSpPr>
          <p:nvPr>
            <p:ph type="body" idx="1"/>
          </p:nvPr>
        </p:nvSpPr>
        <p:spPr/>
        <p:txBody>
          <a:bodyPr/>
          <a:lstStyle/>
          <a:p>
            <a:pPr>
              <a:lnSpc>
                <a:spcPct val="80000"/>
              </a:lnSpc>
            </a:pPr>
            <a:r>
              <a:rPr lang="de-CH" altLang="de-DE" sz="1000" b="1"/>
              <a:t>(24) Rückkehr aus dem Sudan und aus Äthiopien</a:t>
            </a:r>
            <a:endParaRPr lang="de-DE" altLang="de-DE" sz="1000" b="1"/>
          </a:p>
          <a:p>
            <a:pPr>
              <a:lnSpc>
                <a:spcPct val="80000"/>
              </a:lnSpc>
            </a:pPr>
            <a:r>
              <a:rPr lang="de-CH" altLang="de-DE" sz="1000"/>
              <a:t>Nicht weniger spektakulär war die Rückkehr Tausender Juden aus Äthiopien und aus dem Sudan:</a:t>
            </a:r>
          </a:p>
          <a:p>
            <a:pPr>
              <a:lnSpc>
                <a:spcPct val="80000"/>
              </a:lnSpc>
            </a:pPr>
            <a:r>
              <a:rPr lang="de-CH" altLang="de-DE" sz="1000"/>
              <a:t>Die äthiopischen Juden erlebten im 20. Jh. grauenhafte Verfolgungen und Unterdrückungen. Von 1980 - 1982 wurden zur Beendigung dieses Schicksals etwa 2500 äthiopische Juden in geheimen Operationen nach Israel ausgeflogen. Unter sehr gefährlichen Umständen wanderte eine grosse Anzahl Juden aus Äthiopien zu Fuss über die Grenze nach Sudan. Am 21. November 1981 begann die „Operation Moses“. Sie endete am 5. Januar 1985. Jüdische Flüchtlinge wurden mit Bussen aus den sudanesischen Flüchtlingslagern zu einem Militärflughafen in der Nähe von Khartum gebracht. In einer streng geheimen Aktion wurden so 8000 Juden aus dem Sudan ausgeflogen.</a:t>
            </a:r>
            <a:r>
              <a:rPr lang="de-CH" altLang="de-DE" sz="1000" u="sng">
                <a:hlinkClick r:id="" action="ppaction://noaction"/>
              </a:rPr>
              <a:t>[1]</a:t>
            </a:r>
            <a:r>
              <a:rPr lang="de-CH" altLang="de-DE" sz="1000"/>
              <a:t> Durch Indiskretionen wurde die Aktion in den Medien bekannt gemacht. Dies führte zu einem vorzeitigen Abbruch des Unternehmens. Die arabische Welt reagierte mit Empörung auf das Bekannt werden dieser Evakuierung. Die Arabische Liga verurteilte sie als „einen Akt der Piraterie und rassischen Diskriminierung.“ Trotz dieses Widerstandes aus der islamischen Welt verhandelte die USA geheim mit Khartum, um die weiteren äthiopischen Juden aus dem Sudan herauszuholen. Mit einer neuen Rettungsaktion, die den Code-Namen „Operation Saba“ trug, wurden in der Nacht vom 28. auf den 29. Mai 1985 mit 6 Turbo-Prob Maschinen vom Typ 130C des US-Luftwaffenstützpunktes bei Frankfurt ca. 1000 Juden aus dem Sudan ins Gelobte Land überführt.</a:t>
            </a:r>
            <a:r>
              <a:rPr lang="de-CH" altLang="de-DE" sz="1000" u="sng">
                <a:hlinkClick r:id="" action="ppaction://noaction"/>
              </a:rPr>
              <a:t>[2]</a:t>
            </a:r>
            <a:endParaRPr lang="de-CH" altLang="de-DE" sz="1000"/>
          </a:p>
          <a:p>
            <a:pPr>
              <a:lnSpc>
                <a:spcPct val="80000"/>
              </a:lnSpc>
            </a:pPr>
            <a:r>
              <a:rPr lang="de-CH" altLang="de-DE" sz="1000"/>
              <a:t>1991 übernahmen erithräische und tigrinische Rebellen die Kontrolle von Adis Abeba. Der damalige Herrscher Mengistu Haile Mariam musste fliehen. In dieser Situation begann am 24. Mai die Operation Salomon. Innerhalb von 36 Stunden flogen 36 Herkules c-130s Maschinen der ELAL mehr als 14'000 äthiopische Juden. Um die Kapazität der Flugzeuge voll auszunutzen, waren zuvor die Sitze aus ihnen entfernt worden. Zeitweise waren bis 28 Flugzeuge gleichzeitig in der Luft. Die Flugroute verlief so, dass kein einziges arabisches Land überflogen wurde. Zwangsläufig verlief die Reise, wie bei den Juden aus Jemen und Aden, zum grössten Teil über dem Roten Meer!</a:t>
            </a:r>
            <a:r>
              <a:rPr lang="de-CH" altLang="de-DE" sz="1000" u="sng">
                <a:hlinkClick r:id="" action="ppaction://noaction"/>
              </a:rPr>
              <a:t>[3]</a:t>
            </a:r>
            <a:r>
              <a:rPr lang="de-CH" altLang="de-DE" sz="1000"/>
              <a:t>  </a:t>
            </a:r>
            <a:endParaRPr lang="de-DE" altLang="de-DE" sz="1000"/>
          </a:p>
          <a:p>
            <a:pPr>
              <a:lnSpc>
                <a:spcPct val="80000"/>
              </a:lnSpc>
            </a:pPr>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www.iaej.co.il/pages/history_operation_moses.htm</a:t>
            </a:r>
            <a:r>
              <a:rPr lang="en-GB" altLang="de-DE" sz="1000"/>
              <a:t> (Stand: 4.9.2007)</a:t>
            </a:r>
            <a:endParaRPr lang="de-DE" altLang="de-DE" sz="1000" u="sng">
              <a:hlinkClick r:id="" action="ppaction://noaction"/>
            </a:endParaRPr>
          </a:p>
          <a:p>
            <a:pPr>
              <a:lnSpc>
                <a:spcPct val="80000"/>
              </a:lnSpc>
            </a:pPr>
            <a:r>
              <a:rPr lang="de-DE" altLang="de-DE" sz="1000" u="sng">
                <a:hlinkClick r:id="" action="ppaction://noaction"/>
              </a:rPr>
              <a:t>[2]</a:t>
            </a:r>
            <a:r>
              <a:rPr lang="de-DE" altLang="de-DE" sz="1000"/>
              <a:t> MAI: Von Saba nach Zion, S. 75-76.</a:t>
            </a:r>
            <a:endParaRPr lang="de-DE" altLang="de-DE" sz="1000" u="sng">
              <a:hlinkClick r:id="" action="ppaction://noaction"/>
            </a:endParaRPr>
          </a:p>
          <a:p>
            <a:pPr>
              <a:lnSpc>
                <a:spcPct val="80000"/>
              </a:lnSpc>
            </a:pPr>
            <a:r>
              <a:rPr lang="de-DE" altLang="de-DE" sz="1000" u="sng">
                <a:hlinkClick r:id="" action="ppaction://noaction"/>
              </a:rPr>
              <a:t>[3]</a:t>
            </a:r>
            <a:r>
              <a:rPr lang="de-DE" altLang="de-DE" sz="1000"/>
              <a:t> </a:t>
            </a:r>
            <a:r>
              <a:rPr lang="de-DE" altLang="de-DE" sz="1000">
                <a:hlinkClick r:id="rId4"/>
              </a:rPr>
              <a:t>www.iaej.co.il/pages/history_operation_salomon.htm</a:t>
            </a:r>
            <a:r>
              <a:rPr lang="de-DE" altLang="de-DE" sz="1000"/>
              <a:t>; MAI: Von Saba nach Zion, S. 91 u. 93.</a:t>
            </a:r>
          </a:p>
        </p:txBody>
      </p:sp>
    </p:spTree>
    <p:extLst>
      <p:ext uri="{BB962C8B-B14F-4D97-AF65-F5344CB8AC3E}">
        <p14:creationId xmlns:p14="http://schemas.microsoft.com/office/powerpoint/2010/main" val="3478080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BB7CD8-E9FA-4159-BC0A-AC9196062684}" type="slidenum">
              <a:rPr lang="de-DE" altLang="de-DE"/>
              <a:pPr/>
              <a:t>66</a:t>
            </a:fld>
            <a:endParaRPr lang="de-DE" altLang="de-DE"/>
          </a:p>
        </p:txBody>
      </p:sp>
      <p:sp>
        <p:nvSpPr>
          <p:cNvPr id="894978" name="Rectangle 2"/>
          <p:cNvSpPr>
            <a:spLocks noRot="1" noChangeArrowheads="1" noTextEdit="1"/>
          </p:cNvSpPr>
          <p:nvPr>
            <p:ph type="sldImg"/>
          </p:nvPr>
        </p:nvSpPr>
        <p:spPr>
          <a:ln/>
        </p:spPr>
      </p:sp>
      <p:sp>
        <p:nvSpPr>
          <p:cNvPr id="894979" name="Rectangle 3"/>
          <p:cNvSpPr>
            <a:spLocks noGrp="1" noChangeArrowheads="1"/>
          </p:cNvSpPr>
          <p:nvPr>
            <p:ph type="body" idx="1"/>
          </p:nvPr>
        </p:nvSpPr>
        <p:spPr/>
        <p:txBody>
          <a:bodyPr/>
          <a:lstStyle/>
          <a:p>
            <a:r>
              <a:rPr lang="de-CH" altLang="de-DE" sz="1000" b="1"/>
              <a:t>(25) Rückkehr aus Jemen, Aden, Dschibuti und Eritrea</a:t>
            </a:r>
            <a:endParaRPr lang="de-DE" altLang="de-DE" sz="1000" b="1"/>
          </a:p>
          <a:p>
            <a:r>
              <a:rPr lang="de-CH" altLang="de-DE" sz="1000"/>
              <a:t>In den Jahren 1881 – 1914 wanderten weit mehr als 1000 jemenitische Juden nach „Palästina“, wie man damals noch das Land Israel nannte.</a:t>
            </a:r>
            <a:r>
              <a:rPr lang="de-CH" altLang="de-DE" sz="1000" u="sng">
                <a:hlinkClick r:id="" action="ppaction://noaction"/>
              </a:rPr>
              <a:t>[1]</a:t>
            </a:r>
            <a:r>
              <a:rPr lang="de-CH" altLang="de-DE" sz="1000"/>
              <a:t> Noch heute kann man im Stadtteil Silwan in Ost-Jerusalem die Felslöcher sehen, in denen unter primitivsten und  erbärmlichsten Umständen jemenitische Juden zur Zeit der Ersten Alija hausten. Für sie galt offensichtlich: Hauptsache zurück im Land der Verheissung!</a:t>
            </a:r>
          </a:p>
          <a:p>
            <a:r>
              <a:rPr lang="de-CH" altLang="de-DE" sz="1000"/>
              <a:t>Nach der Gründung des Staates Israel brach eine Verfolgung gegen die Juden in Jemen aus. Durch eine streng geheime Operation wurde zwischen Juni 1949 und September 1950 nahezu die gesamte jüdische Gemeinde Jemens, bestehend etwa 49'000 Personen, mit 378 Flügen ins Land ihrer Vorväter heimgebracht.</a:t>
            </a:r>
            <a:r>
              <a:rPr lang="de-CH" altLang="de-DE" sz="1000" u="sng">
                <a:hlinkClick r:id="" action="ppaction://noaction"/>
              </a:rPr>
              <a:t>[2]</a:t>
            </a:r>
            <a:r>
              <a:rPr lang="de-CH" altLang="de-DE" sz="1000"/>
              <a:t> Zudem wurden damals auch noch etwa 6’500 aus Aden stammende Juden nach Israel geflogen.</a:t>
            </a:r>
            <a:r>
              <a:rPr lang="de-CH" altLang="de-DE" sz="1000" u="sng">
                <a:hlinkClick r:id="" action="ppaction://noaction"/>
              </a:rPr>
              <a:t>[3]</a:t>
            </a:r>
            <a:r>
              <a:rPr lang="de-CH" altLang="de-DE" sz="1000"/>
              <a:t> Sogar ca. 500 Juden aus Dschibuti und aus Eritrea wurden bei dieser Operation nach Israel gebracht.</a:t>
            </a:r>
            <a:r>
              <a:rPr lang="de-CH" altLang="de-DE" sz="1000" u="sng">
                <a:hlinkClick r:id="" action="ppaction://noaction"/>
              </a:rPr>
              <a:t>[4]</a:t>
            </a:r>
            <a:r>
              <a:rPr lang="de-CH" altLang="de-DE" sz="1000"/>
              <a:t> Diese sensationelle Rettung wurde mit Hilfe von amerikanischen und britischen Transportflugzeugen durchgeführt.</a:t>
            </a:r>
          </a:p>
          <a:p>
            <a:r>
              <a:rPr lang="de-CH" altLang="de-DE" sz="1000"/>
              <a:t>Es fällt auf: Alles diese Staaten: Jemen, Aden, Dschibuti und Eritrea sind Anrainer des Roten Meeres. So erfüllte sich Ps 107,3 ganz wörtlich.</a:t>
            </a:r>
            <a:endParaRPr lang="de-DE" altLang="de-DE" sz="1000"/>
          </a:p>
          <a:p>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http://en.wikipedia.org/wiki/Yemenite_Jews</a:t>
            </a:r>
            <a:r>
              <a:rPr lang="en-GB" altLang="de-DE" sz="1000"/>
              <a:t> (Stand: 6.9.2007).</a:t>
            </a:r>
            <a:endParaRPr lang="de-DE" altLang="de-DE" sz="1000" u="sng">
              <a:hlinkClick r:id="" action="ppaction://noaction"/>
            </a:endParaRPr>
          </a:p>
          <a:p>
            <a:r>
              <a:rPr lang="de-DE" altLang="de-DE" sz="1000" u="sng">
                <a:hlinkClick r:id="" action="ppaction://noaction"/>
              </a:rPr>
              <a:t>[2]</a:t>
            </a:r>
            <a:r>
              <a:rPr lang="en-GB" altLang="de-DE" sz="1000"/>
              <a:t> </a:t>
            </a:r>
            <a:r>
              <a:rPr lang="en-GB" altLang="de-DE" sz="1000">
                <a:hlinkClick r:id="rId4"/>
              </a:rPr>
              <a:t>http://www.jewishvirtuallibrary.org/jsource/anti-semitism/yemenjews.html</a:t>
            </a:r>
            <a:r>
              <a:rPr lang="en-GB" altLang="de-DE" sz="1000"/>
              <a:t> (Stand: 5.9.2007); </a:t>
            </a:r>
            <a:endParaRPr lang="de-DE" altLang="de-DE" sz="1000" u="sng">
              <a:hlinkClick r:id="" action="ppaction://noaction"/>
            </a:endParaRPr>
          </a:p>
          <a:p>
            <a:r>
              <a:rPr lang="de-DE" altLang="de-DE" sz="1000" u="sng">
                <a:hlinkClick r:id="" action="ppaction://noaction"/>
              </a:rPr>
              <a:t>[3]</a:t>
            </a:r>
            <a:r>
              <a:rPr lang="en-GB" altLang="de-DE" sz="1000"/>
              <a:t>GILBERT: Jewish History Atlas, S. 106. </a:t>
            </a:r>
            <a:endParaRPr lang="de-DE" altLang="de-DE" sz="1000" u="sng">
              <a:hlinkClick r:id="" action="ppaction://noaction"/>
            </a:endParaRPr>
          </a:p>
          <a:p>
            <a:r>
              <a:rPr lang="de-DE" altLang="de-DE" sz="1000" u="sng">
                <a:hlinkClick r:id="" action="ppaction://noaction"/>
              </a:rPr>
              <a:t>[4]</a:t>
            </a:r>
            <a:r>
              <a:rPr lang="en-GB" altLang="de-DE" sz="1000"/>
              <a:t> </a:t>
            </a:r>
            <a:r>
              <a:rPr lang="en-GB" altLang="de-DE" sz="1000">
                <a:hlinkClick r:id="rId5"/>
              </a:rPr>
              <a:t>http://de.wikipedia.org/wiki/Operation_Magic_Carpet_%28Jemen%29</a:t>
            </a:r>
            <a:r>
              <a:rPr lang="en-GB" altLang="de-DE" sz="1000"/>
              <a:t> (Stand: 6.9.2007).</a:t>
            </a:r>
            <a:endParaRPr lang="de-DE" altLang="de-DE" sz="1000"/>
          </a:p>
        </p:txBody>
      </p:sp>
    </p:spTree>
    <p:extLst>
      <p:ext uri="{BB962C8B-B14F-4D97-AF65-F5344CB8AC3E}">
        <p14:creationId xmlns:p14="http://schemas.microsoft.com/office/powerpoint/2010/main" val="310622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0930ED-05C7-4455-9EF2-798477097037}" type="slidenum">
              <a:rPr lang="de-DE" altLang="de-DE"/>
              <a:pPr/>
              <a:t>67</a:t>
            </a:fld>
            <a:endParaRPr lang="de-DE" altLang="de-DE"/>
          </a:p>
        </p:txBody>
      </p:sp>
      <p:sp>
        <p:nvSpPr>
          <p:cNvPr id="904194" name="Rectangle 2"/>
          <p:cNvSpPr>
            <a:spLocks noRot="1" noChangeArrowheads="1" noTextEdit="1"/>
          </p:cNvSpPr>
          <p:nvPr>
            <p:ph type="sldImg"/>
          </p:nvPr>
        </p:nvSpPr>
        <p:spPr>
          <a:ln/>
        </p:spPr>
      </p:sp>
      <p:sp>
        <p:nvSpPr>
          <p:cNvPr id="904195" name="Rectangle 3"/>
          <p:cNvSpPr>
            <a:spLocks noGrp="1" noChangeArrowheads="1"/>
          </p:cNvSpPr>
          <p:nvPr>
            <p:ph type="body" idx="1"/>
          </p:nvPr>
        </p:nvSpPr>
        <p:spPr/>
        <p:txBody>
          <a:bodyPr/>
          <a:lstStyle/>
          <a:p>
            <a:r>
              <a:rPr lang="de-CH" altLang="de-DE" sz="1000" b="1"/>
              <a:t>(25) Rückkehr aus Jemen, Aden, Dschibuti und Eritrea</a:t>
            </a:r>
            <a:endParaRPr lang="de-DE" altLang="de-DE" sz="1000" b="1"/>
          </a:p>
          <a:p>
            <a:r>
              <a:rPr lang="de-CH" altLang="de-DE" sz="1000"/>
              <a:t>In den Jahren 1881 – 1914 wanderten weit mehr als 1000 jemenitische Juden nach „Palästina“, wie man damals noch das Land Israel nannte.</a:t>
            </a:r>
            <a:r>
              <a:rPr lang="de-CH" altLang="de-DE" sz="1000" u="sng">
                <a:hlinkClick r:id="" action="ppaction://noaction"/>
              </a:rPr>
              <a:t>[1]</a:t>
            </a:r>
            <a:r>
              <a:rPr lang="de-CH" altLang="de-DE" sz="1000"/>
              <a:t> Noch heute kann man im Stadtteil Silwan in Ost-Jerusalem die Felslöcher sehen, in denen unter primitivsten und  erbärmlichsten Umständen jemenitische Juden zur Zeit der Ersten Alija hausten. Für sie galt offensichtlich: Hauptsache zurück im Land der Verheissung!</a:t>
            </a:r>
          </a:p>
          <a:p>
            <a:r>
              <a:rPr lang="de-CH" altLang="de-DE" sz="1000"/>
              <a:t>Nach der Gründung des Staates Israel brach eine Verfolgung gegen die Juden in Jemen aus. Durch eine streng geheime Operation wurde zwischen Juni 1949 und September 1950 nahezu die gesamte jüdische Gemeinde Jemens, bestehend etwa 49'000 Personen, mit 378 Flügen ins Land ihrer Vorväter heimgebracht.</a:t>
            </a:r>
            <a:r>
              <a:rPr lang="de-CH" altLang="de-DE" sz="1000" u="sng">
                <a:hlinkClick r:id="" action="ppaction://noaction"/>
              </a:rPr>
              <a:t>[2]</a:t>
            </a:r>
            <a:r>
              <a:rPr lang="de-CH" altLang="de-DE" sz="1000"/>
              <a:t> Zudem wurden damals auch noch etwa 6’500 aus Aden stammende Juden nach Israel geflogen.</a:t>
            </a:r>
            <a:r>
              <a:rPr lang="de-CH" altLang="de-DE" sz="1000" u="sng">
                <a:hlinkClick r:id="" action="ppaction://noaction"/>
              </a:rPr>
              <a:t>[3]</a:t>
            </a:r>
            <a:r>
              <a:rPr lang="de-CH" altLang="de-DE" sz="1000"/>
              <a:t> Sogar ca. 500 Juden aus Dschibuti und aus Eritrea wurden bei dieser Operation nach Israel gebracht.</a:t>
            </a:r>
            <a:r>
              <a:rPr lang="de-CH" altLang="de-DE" sz="1000" u="sng">
                <a:hlinkClick r:id="" action="ppaction://noaction"/>
              </a:rPr>
              <a:t>[4]</a:t>
            </a:r>
            <a:r>
              <a:rPr lang="de-CH" altLang="de-DE" sz="1000"/>
              <a:t> Diese sensationelle Rettung wurde mit Hilfe von amerikanischen und britischen Transportflugzeugen durchgeführt.</a:t>
            </a:r>
          </a:p>
          <a:p>
            <a:r>
              <a:rPr lang="de-CH" altLang="de-DE" sz="1000"/>
              <a:t>Es fällt auf: Alles diese Staaten: Jemen, Aden, Dschibuti und Eritrea sind Anrainer des Roten Meeres. So erfüllte sich Ps 107,3 ganz wörtlich.</a:t>
            </a:r>
            <a:endParaRPr lang="de-DE" altLang="de-DE" sz="1000"/>
          </a:p>
          <a:p>
            <a:r>
              <a:rPr lang="de-DE" altLang="de-DE" sz="1000"/>
              <a:t/>
            </a:r>
            <a:br>
              <a:rPr lang="de-DE" altLang="de-DE" sz="1000"/>
            </a:br>
            <a:r>
              <a:rPr lang="de-DE" altLang="de-DE" sz="1000" u="sng">
                <a:hlinkClick r:id="" action="ppaction://noaction"/>
              </a:rPr>
              <a:t>[1]</a:t>
            </a:r>
            <a:r>
              <a:rPr lang="en-GB" altLang="de-DE" sz="1000"/>
              <a:t> </a:t>
            </a:r>
            <a:r>
              <a:rPr lang="en-GB" altLang="de-DE" sz="1000">
                <a:hlinkClick r:id="rId3"/>
              </a:rPr>
              <a:t>http://en.wikipedia.org/wiki/Yemenite_Jews</a:t>
            </a:r>
            <a:r>
              <a:rPr lang="en-GB" altLang="de-DE" sz="1000"/>
              <a:t> (Stand: 6.9.2007).</a:t>
            </a:r>
            <a:endParaRPr lang="de-DE" altLang="de-DE" sz="1000" u="sng">
              <a:hlinkClick r:id="" action="ppaction://noaction"/>
            </a:endParaRPr>
          </a:p>
          <a:p>
            <a:r>
              <a:rPr lang="de-DE" altLang="de-DE" sz="1000" u="sng">
                <a:hlinkClick r:id="" action="ppaction://noaction"/>
              </a:rPr>
              <a:t>[2]</a:t>
            </a:r>
            <a:r>
              <a:rPr lang="en-GB" altLang="de-DE" sz="1000"/>
              <a:t> </a:t>
            </a:r>
            <a:r>
              <a:rPr lang="en-GB" altLang="de-DE" sz="1000">
                <a:hlinkClick r:id="rId4"/>
              </a:rPr>
              <a:t>http://www.jewishvirtuallibrary.org/jsource/anti-semitism/yemenjews.html</a:t>
            </a:r>
            <a:r>
              <a:rPr lang="en-GB" altLang="de-DE" sz="1000"/>
              <a:t> (Stand: 5.9.2007); </a:t>
            </a:r>
            <a:endParaRPr lang="de-DE" altLang="de-DE" sz="1000" u="sng">
              <a:hlinkClick r:id="" action="ppaction://noaction"/>
            </a:endParaRPr>
          </a:p>
          <a:p>
            <a:r>
              <a:rPr lang="de-DE" altLang="de-DE" sz="1000" u="sng">
                <a:hlinkClick r:id="" action="ppaction://noaction"/>
              </a:rPr>
              <a:t>[3]</a:t>
            </a:r>
            <a:r>
              <a:rPr lang="en-GB" altLang="de-DE" sz="1000"/>
              <a:t>GILBERT: Jewish History Atlas, S. 106. </a:t>
            </a:r>
            <a:endParaRPr lang="de-DE" altLang="de-DE" sz="1000" u="sng">
              <a:hlinkClick r:id="" action="ppaction://noaction"/>
            </a:endParaRPr>
          </a:p>
          <a:p>
            <a:r>
              <a:rPr lang="de-DE" altLang="de-DE" sz="1000" u="sng">
                <a:hlinkClick r:id="" action="ppaction://noaction"/>
              </a:rPr>
              <a:t>[4]</a:t>
            </a:r>
            <a:r>
              <a:rPr lang="en-GB" altLang="de-DE" sz="1000"/>
              <a:t> </a:t>
            </a:r>
            <a:r>
              <a:rPr lang="en-GB" altLang="de-DE" sz="1000">
                <a:hlinkClick r:id="rId5"/>
              </a:rPr>
              <a:t>http://de.wikipedia.org/wiki/Operation_Magic_Carpet_%28Jemen%29</a:t>
            </a:r>
            <a:r>
              <a:rPr lang="en-GB" altLang="de-DE" sz="1000"/>
              <a:t> (Stand: 6.9.2007).</a:t>
            </a:r>
            <a:endParaRPr lang="de-DE" altLang="de-DE" sz="1000"/>
          </a:p>
        </p:txBody>
      </p:sp>
    </p:spTree>
    <p:extLst>
      <p:ext uri="{BB962C8B-B14F-4D97-AF65-F5344CB8AC3E}">
        <p14:creationId xmlns:p14="http://schemas.microsoft.com/office/powerpoint/2010/main" val="3106184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2234F-BF35-4E5F-9885-E44B2C2D0575}" type="slidenum">
              <a:rPr lang="de-DE" altLang="de-DE"/>
              <a:pPr/>
              <a:t>80</a:t>
            </a:fld>
            <a:endParaRPr lang="de-DE" altLang="de-DE"/>
          </a:p>
        </p:txBody>
      </p:sp>
      <p:sp>
        <p:nvSpPr>
          <p:cNvPr id="832514" name="Rectangle 2"/>
          <p:cNvSpPr>
            <a:spLocks noRot="1" noChangeArrowheads="1" noTextEdit="1"/>
          </p:cNvSpPr>
          <p:nvPr>
            <p:ph type="sldImg"/>
          </p:nvPr>
        </p:nvSpPr>
        <p:spPr>
          <a:ln/>
        </p:spPr>
      </p:sp>
      <p:sp>
        <p:nvSpPr>
          <p:cNvPr id="832515"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1320680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DD7C64-1155-445C-9658-52113C9844A6}" type="slidenum">
              <a:rPr lang="de-DE" altLang="de-DE"/>
              <a:pPr/>
              <a:t>86</a:t>
            </a:fld>
            <a:endParaRPr lang="de-DE" altLang="de-DE"/>
          </a:p>
        </p:txBody>
      </p:sp>
      <p:sp>
        <p:nvSpPr>
          <p:cNvPr id="932866" name="Rectangle 2"/>
          <p:cNvSpPr>
            <a:spLocks noRot="1" noChangeArrowheads="1" noTextEdit="1"/>
          </p:cNvSpPr>
          <p:nvPr>
            <p:ph type="sldImg"/>
          </p:nvPr>
        </p:nvSpPr>
        <p:spPr>
          <a:ln/>
        </p:spPr>
      </p:sp>
      <p:sp>
        <p:nvSpPr>
          <p:cNvPr id="932867" name="Rectangle 3"/>
          <p:cNvSpPr>
            <a:spLocks noGrp="1" noChangeArrowheads="1"/>
          </p:cNvSpPr>
          <p:nvPr>
            <p:ph type="body" idx="1"/>
          </p:nvPr>
        </p:nvSpPr>
        <p:spPr/>
        <p:txBody>
          <a:bodyPr/>
          <a:lstStyle/>
          <a:p>
            <a:endParaRPr lang="de-DE" altLang="de-DE"/>
          </a:p>
        </p:txBody>
      </p:sp>
    </p:spTree>
    <p:extLst>
      <p:ext uri="{BB962C8B-B14F-4D97-AF65-F5344CB8AC3E}">
        <p14:creationId xmlns:p14="http://schemas.microsoft.com/office/powerpoint/2010/main" val="449255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E0BF4-B722-4F39-B573-3829F77F27B1}" type="slidenum">
              <a:rPr lang="de-DE" altLang="de-DE"/>
              <a:pPr/>
              <a:t>88</a:t>
            </a:fld>
            <a:endParaRPr lang="de-DE" altLang="de-DE"/>
          </a:p>
        </p:txBody>
      </p:sp>
      <p:sp>
        <p:nvSpPr>
          <p:cNvPr id="868354" name="Rectangle 2"/>
          <p:cNvSpPr>
            <a:spLocks noRot="1" noChangeArrowheads="1" noTextEdit="1"/>
          </p:cNvSpPr>
          <p:nvPr>
            <p:ph type="sldImg"/>
          </p:nvPr>
        </p:nvSpPr>
        <p:spPr>
          <a:ln/>
        </p:spPr>
      </p:sp>
      <p:sp>
        <p:nvSpPr>
          <p:cNvPr id="868355" name="Rectangle 3"/>
          <p:cNvSpPr>
            <a:spLocks noGrp="1" noChangeArrowheads="1"/>
          </p:cNvSpPr>
          <p:nvPr>
            <p:ph type="body" idx="1"/>
          </p:nvPr>
        </p:nvSpPr>
        <p:spPr/>
        <p:txBody>
          <a:bodyPr/>
          <a:lstStyle/>
          <a:p>
            <a:endParaRPr lang="fr-FR" altLang="de-DE"/>
          </a:p>
        </p:txBody>
      </p:sp>
    </p:spTree>
    <p:extLst>
      <p:ext uri="{BB962C8B-B14F-4D97-AF65-F5344CB8AC3E}">
        <p14:creationId xmlns:p14="http://schemas.microsoft.com/office/powerpoint/2010/main" val="3499022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1122363"/>
            <a:ext cx="6858000" cy="2387600"/>
          </a:xfrm>
        </p:spPr>
        <p:txBody>
          <a:bodyPr anchor="b"/>
          <a:lstStyle>
            <a:lvl1pPr algn="ctr">
              <a:defRPr sz="6000"/>
            </a:lvl1pPr>
          </a:lstStyle>
          <a:p>
            <a:r>
              <a:rPr lang="de-DE" smtClean="0"/>
              <a:t>Titelmasterformat durch Klicken bearbeiten</a:t>
            </a:r>
            <a:endParaRPr lang="de-CH"/>
          </a:p>
        </p:txBody>
      </p:sp>
      <p:sp>
        <p:nvSpPr>
          <p:cNvPr id="3" name="Untertitel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7DA48701-ADB2-4302-8A3B-34CDF20966D6}" type="slidenum">
              <a:rPr lang="de-DE" altLang="de-DE"/>
              <a:pPr/>
              <a:t>‹Nr.›</a:t>
            </a:fld>
            <a:endParaRPr lang="de-DE" altLang="de-DE"/>
          </a:p>
        </p:txBody>
      </p:sp>
    </p:spTree>
    <p:extLst>
      <p:ext uri="{BB962C8B-B14F-4D97-AF65-F5344CB8AC3E}">
        <p14:creationId xmlns:p14="http://schemas.microsoft.com/office/powerpoint/2010/main" val="57107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FF3CA21D-BFC8-43BC-9905-CD310279B0A9}" type="slidenum">
              <a:rPr lang="de-DE" altLang="de-DE"/>
              <a:pPr/>
              <a:t>‹Nr.›</a:t>
            </a:fld>
            <a:endParaRPr lang="de-DE" altLang="de-DE"/>
          </a:p>
        </p:txBody>
      </p:sp>
    </p:spTree>
    <p:extLst>
      <p:ext uri="{BB962C8B-B14F-4D97-AF65-F5344CB8AC3E}">
        <p14:creationId xmlns:p14="http://schemas.microsoft.com/office/powerpoint/2010/main" val="1223015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p:spPr>
        <p:txBody>
          <a:bodyPr anchor="b"/>
          <a:lstStyle>
            <a:lvl1pPr>
              <a:defRPr sz="6000"/>
            </a:lvl1pPr>
          </a:lstStyle>
          <a:p>
            <a:r>
              <a:rPr lang="de-DE" smtClean="0"/>
              <a:t>Titelmasterformat durch Klicken bearbeiten</a:t>
            </a:r>
            <a:endParaRPr lang="de-CH"/>
          </a:p>
        </p:txBody>
      </p:sp>
      <p:sp>
        <p:nvSpPr>
          <p:cNvPr id="3" name="Textplatzhalt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5EBBC00F-6543-4700-AFAB-F91876864AE7}" type="slidenum">
              <a:rPr lang="de-DE" altLang="de-DE"/>
              <a:pPr/>
              <a:t>‹Nr.›</a:t>
            </a:fld>
            <a:endParaRPr lang="de-DE" altLang="de-DE"/>
          </a:p>
        </p:txBody>
      </p:sp>
    </p:spTree>
    <p:extLst>
      <p:ext uri="{BB962C8B-B14F-4D97-AF65-F5344CB8AC3E}">
        <p14:creationId xmlns:p14="http://schemas.microsoft.com/office/powerpoint/2010/main" val="2994512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Inhaltsplatzhalter 2"/>
          <p:cNvSpPr>
            <a:spLocks noGrp="1"/>
          </p:cNvSpPr>
          <p:nvPr>
            <p:ph sz="half" idx="1"/>
          </p:nvPr>
        </p:nvSpPr>
        <p:spPr>
          <a:xfrm>
            <a:off x="6858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19DEC5FF-A7B0-4886-AF63-CBA5CBC2D2DC}" type="slidenum">
              <a:rPr lang="de-DE" altLang="de-DE"/>
              <a:pPr/>
              <a:t>‹Nr.›</a:t>
            </a:fld>
            <a:endParaRPr lang="de-DE" altLang="de-DE"/>
          </a:p>
        </p:txBody>
      </p:sp>
    </p:spTree>
    <p:extLst>
      <p:ext uri="{BB962C8B-B14F-4D97-AF65-F5344CB8AC3E}">
        <p14:creationId xmlns:p14="http://schemas.microsoft.com/office/powerpoint/2010/main" val="299633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30238" y="365125"/>
            <a:ext cx="7886700" cy="1325563"/>
          </a:xfrm>
        </p:spPr>
        <p:txBody>
          <a:bodyPr/>
          <a:lstStyle/>
          <a:p>
            <a:r>
              <a:rPr lang="de-DE" smtClean="0"/>
              <a:t>Titelmasterformat durch Klicken bearbeiten</a:t>
            </a:r>
            <a:endParaRPr lang="de-CH"/>
          </a:p>
        </p:txBody>
      </p:sp>
      <p:sp>
        <p:nvSpPr>
          <p:cNvPr id="3" name="Textplatzhalt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30238" y="2505075"/>
            <a:ext cx="386873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29150" y="2505075"/>
            <a:ext cx="38877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7" name="Datumsplatzhalter 6"/>
          <p:cNvSpPr>
            <a:spLocks noGrp="1"/>
          </p:cNvSpPr>
          <p:nvPr>
            <p:ph type="dt" sz="half" idx="10"/>
          </p:nvPr>
        </p:nvSpPr>
        <p:spPr/>
        <p:txBody>
          <a:bodyPr/>
          <a:lstStyle>
            <a:lvl1pPr>
              <a:defRPr/>
            </a:lvl1pPr>
          </a:lstStyle>
          <a:p>
            <a:endParaRPr lang="de-DE" altLang="de-DE"/>
          </a:p>
        </p:txBody>
      </p:sp>
      <p:sp>
        <p:nvSpPr>
          <p:cNvPr id="8" name="Fußzeilenplatzhalter 7"/>
          <p:cNvSpPr>
            <a:spLocks noGrp="1"/>
          </p:cNvSpPr>
          <p:nvPr>
            <p:ph type="ftr" sz="quarter" idx="11"/>
          </p:nvPr>
        </p:nvSpPr>
        <p:spPr/>
        <p:txBody>
          <a:bodyPr/>
          <a:lstStyle>
            <a:lvl1pPr>
              <a:defRPr/>
            </a:lvl1pPr>
          </a:lstStyle>
          <a:p>
            <a:endParaRPr lang="de-DE" altLang="de-DE"/>
          </a:p>
        </p:txBody>
      </p:sp>
      <p:sp>
        <p:nvSpPr>
          <p:cNvPr id="9" name="Foliennummernplatzhalter 8"/>
          <p:cNvSpPr>
            <a:spLocks noGrp="1"/>
          </p:cNvSpPr>
          <p:nvPr>
            <p:ph type="sldNum" sz="quarter" idx="12"/>
          </p:nvPr>
        </p:nvSpPr>
        <p:spPr/>
        <p:txBody>
          <a:bodyPr/>
          <a:lstStyle>
            <a:lvl1pPr>
              <a:defRPr/>
            </a:lvl1pPr>
          </a:lstStyle>
          <a:p>
            <a:fld id="{41E68589-7871-4086-82B3-415024A5FB27}" type="slidenum">
              <a:rPr lang="de-DE" altLang="de-DE"/>
              <a:pPr/>
              <a:t>‹Nr.›</a:t>
            </a:fld>
            <a:endParaRPr lang="de-DE" altLang="de-DE"/>
          </a:p>
        </p:txBody>
      </p:sp>
    </p:spTree>
    <p:extLst>
      <p:ext uri="{BB962C8B-B14F-4D97-AF65-F5344CB8AC3E}">
        <p14:creationId xmlns:p14="http://schemas.microsoft.com/office/powerpoint/2010/main" val="2052472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Datumsplatzhalter 2"/>
          <p:cNvSpPr>
            <a:spLocks noGrp="1"/>
          </p:cNvSpPr>
          <p:nvPr>
            <p:ph type="dt" sz="half" idx="10"/>
          </p:nvPr>
        </p:nvSpPr>
        <p:spPr/>
        <p:txBody>
          <a:bodyPr/>
          <a:lstStyle>
            <a:lvl1pPr>
              <a:defRPr/>
            </a:lvl1pPr>
          </a:lstStyle>
          <a:p>
            <a:endParaRPr lang="de-DE" altLang="de-DE"/>
          </a:p>
        </p:txBody>
      </p:sp>
      <p:sp>
        <p:nvSpPr>
          <p:cNvPr id="4" name="Fußzeilenplatzhalter 3"/>
          <p:cNvSpPr>
            <a:spLocks noGrp="1"/>
          </p:cNvSpPr>
          <p:nvPr>
            <p:ph type="ftr" sz="quarter" idx="11"/>
          </p:nvPr>
        </p:nvSpPr>
        <p:spPr/>
        <p:txBody>
          <a:bodyPr/>
          <a:lstStyle>
            <a:lvl1pPr>
              <a:defRPr/>
            </a:lvl1pPr>
          </a:lstStyle>
          <a:p>
            <a:endParaRPr lang="de-DE" altLang="de-DE"/>
          </a:p>
        </p:txBody>
      </p:sp>
      <p:sp>
        <p:nvSpPr>
          <p:cNvPr id="5" name="Foliennummernplatzhalter 4"/>
          <p:cNvSpPr>
            <a:spLocks noGrp="1"/>
          </p:cNvSpPr>
          <p:nvPr>
            <p:ph type="sldNum" sz="quarter" idx="12"/>
          </p:nvPr>
        </p:nvSpPr>
        <p:spPr/>
        <p:txBody>
          <a:bodyPr/>
          <a:lstStyle>
            <a:lvl1pPr>
              <a:defRPr/>
            </a:lvl1pPr>
          </a:lstStyle>
          <a:p>
            <a:fld id="{ED44C2EA-3CEC-4D4F-87DE-9DC5E6627DA3}" type="slidenum">
              <a:rPr lang="de-DE" altLang="de-DE"/>
              <a:pPr/>
              <a:t>‹Nr.›</a:t>
            </a:fld>
            <a:endParaRPr lang="de-DE" altLang="de-DE"/>
          </a:p>
        </p:txBody>
      </p:sp>
    </p:spTree>
    <p:extLst>
      <p:ext uri="{BB962C8B-B14F-4D97-AF65-F5344CB8AC3E}">
        <p14:creationId xmlns:p14="http://schemas.microsoft.com/office/powerpoint/2010/main" val="161665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ltLang="de-DE"/>
          </a:p>
        </p:txBody>
      </p:sp>
      <p:sp>
        <p:nvSpPr>
          <p:cNvPr id="3" name="Fußzeilenplatzhalter 2"/>
          <p:cNvSpPr>
            <a:spLocks noGrp="1"/>
          </p:cNvSpPr>
          <p:nvPr>
            <p:ph type="ftr" sz="quarter" idx="11"/>
          </p:nvPr>
        </p:nvSpPr>
        <p:spPr/>
        <p:txBody>
          <a:bodyPr/>
          <a:lstStyle>
            <a:lvl1pPr>
              <a:defRPr/>
            </a:lvl1pPr>
          </a:lstStyle>
          <a:p>
            <a:endParaRPr lang="de-DE" altLang="de-DE"/>
          </a:p>
        </p:txBody>
      </p:sp>
      <p:sp>
        <p:nvSpPr>
          <p:cNvPr id="4" name="Foliennummernplatzhalter 3"/>
          <p:cNvSpPr>
            <a:spLocks noGrp="1"/>
          </p:cNvSpPr>
          <p:nvPr>
            <p:ph type="sldNum" sz="quarter" idx="12"/>
          </p:nvPr>
        </p:nvSpPr>
        <p:spPr/>
        <p:txBody>
          <a:bodyPr/>
          <a:lstStyle>
            <a:lvl1pPr>
              <a:defRPr/>
            </a:lvl1pPr>
          </a:lstStyle>
          <a:p>
            <a:fld id="{04746065-756D-4275-9BD6-402DEBB04D71}" type="slidenum">
              <a:rPr lang="de-DE" altLang="de-DE"/>
              <a:pPr/>
              <a:t>‹Nr.›</a:t>
            </a:fld>
            <a:endParaRPr lang="de-DE" altLang="de-DE"/>
          </a:p>
        </p:txBody>
      </p:sp>
    </p:spTree>
    <p:extLst>
      <p:ext uri="{BB962C8B-B14F-4D97-AF65-F5344CB8AC3E}">
        <p14:creationId xmlns:p14="http://schemas.microsoft.com/office/powerpoint/2010/main" val="292580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CH"/>
          </a:p>
        </p:txBody>
      </p:sp>
      <p:sp>
        <p:nvSpPr>
          <p:cNvPr id="3" name="Inhaltsplatzhalt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9E80CBFC-D0B6-47E6-9011-CB9A1C7CA7E6}" type="slidenum">
              <a:rPr lang="de-DE" altLang="de-DE"/>
              <a:pPr/>
              <a:t>‹Nr.›</a:t>
            </a:fld>
            <a:endParaRPr lang="de-DE" altLang="de-DE"/>
          </a:p>
        </p:txBody>
      </p:sp>
    </p:spTree>
    <p:extLst>
      <p:ext uri="{BB962C8B-B14F-4D97-AF65-F5344CB8AC3E}">
        <p14:creationId xmlns:p14="http://schemas.microsoft.com/office/powerpoint/2010/main" val="194609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30238" y="457200"/>
            <a:ext cx="2949575" cy="1600200"/>
          </a:xfrm>
        </p:spPr>
        <p:txBody>
          <a:bodyPr anchor="b"/>
          <a:lstStyle>
            <a:lvl1pPr>
              <a:defRPr sz="3200"/>
            </a:lvl1pPr>
          </a:lstStyle>
          <a:p>
            <a:r>
              <a:rPr lang="de-DE" smtClean="0"/>
              <a:t>Titelmasterformat durch Klicken bearbeiten</a:t>
            </a:r>
            <a:endParaRPr lang="de-CH"/>
          </a:p>
        </p:txBody>
      </p:sp>
      <p:sp>
        <p:nvSpPr>
          <p:cNvPr id="3" name="Bildplatzhalt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de-DE" altLang="de-DE"/>
          </a:p>
        </p:txBody>
      </p:sp>
      <p:sp>
        <p:nvSpPr>
          <p:cNvPr id="6" name="Fußzeilenplatzhalter 5"/>
          <p:cNvSpPr>
            <a:spLocks noGrp="1"/>
          </p:cNvSpPr>
          <p:nvPr>
            <p:ph type="ftr" sz="quarter" idx="11"/>
          </p:nvPr>
        </p:nvSpPr>
        <p:spPr/>
        <p:txBody>
          <a:bodyPr/>
          <a:lstStyle>
            <a:lvl1pPr>
              <a:defRPr/>
            </a:lvl1pPr>
          </a:lstStyle>
          <a:p>
            <a:endParaRPr lang="de-DE" altLang="de-DE"/>
          </a:p>
        </p:txBody>
      </p:sp>
      <p:sp>
        <p:nvSpPr>
          <p:cNvPr id="7" name="Foliennummernplatzhalter 6"/>
          <p:cNvSpPr>
            <a:spLocks noGrp="1"/>
          </p:cNvSpPr>
          <p:nvPr>
            <p:ph type="sldNum" sz="quarter" idx="12"/>
          </p:nvPr>
        </p:nvSpPr>
        <p:spPr/>
        <p:txBody>
          <a:bodyPr/>
          <a:lstStyle>
            <a:lvl1pPr>
              <a:defRPr/>
            </a:lvl1pPr>
          </a:lstStyle>
          <a:p>
            <a:fld id="{B71D0B6D-8B8C-4336-B3CA-2B08D536D520}" type="slidenum">
              <a:rPr lang="de-DE" altLang="de-DE"/>
              <a:pPr/>
              <a:t>‹Nr.›</a:t>
            </a:fld>
            <a:endParaRPr lang="de-DE" altLang="de-DE"/>
          </a:p>
        </p:txBody>
      </p:sp>
    </p:spTree>
    <p:extLst>
      <p:ext uri="{BB962C8B-B14F-4D97-AF65-F5344CB8AC3E}">
        <p14:creationId xmlns:p14="http://schemas.microsoft.com/office/powerpoint/2010/main" val="2028954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CH"/>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78307DDB-D083-47BE-A7BC-487E7B647B8A}" type="slidenum">
              <a:rPr lang="de-DE" altLang="de-DE"/>
              <a:pPr/>
              <a:t>‹Nr.›</a:t>
            </a:fld>
            <a:endParaRPr lang="de-DE" altLang="de-DE"/>
          </a:p>
        </p:txBody>
      </p:sp>
    </p:spTree>
    <p:extLst>
      <p:ext uri="{BB962C8B-B14F-4D97-AF65-F5344CB8AC3E}">
        <p14:creationId xmlns:p14="http://schemas.microsoft.com/office/powerpoint/2010/main" val="408945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CH"/>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10"/>
          </p:nvPr>
        </p:nvSpPr>
        <p:spPr/>
        <p:txBody>
          <a:bodyPr/>
          <a:lstStyle>
            <a:lvl1pPr>
              <a:defRPr/>
            </a:lvl1pPr>
          </a:lstStyle>
          <a:p>
            <a:endParaRPr lang="de-DE" altLang="de-DE"/>
          </a:p>
        </p:txBody>
      </p:sp>
      <p:sp>
        <p:nvSpPr>
          <p:cNvPr id="5" name="Fußzeilenplatzhalter 4"/>
          <p:cNvSpPr>
            <a:spLocks noGrp="1"/>
          </p:cNvSpPr>
          <p:nvPr>
            <p:ph type="ftr" sz="quarter" idx="11"/>
          </p:nvPr>
        </p:nvSpPr>
        <p:spPr/>
        <p:txBody>
          <a:bodyPr/>
          <a:lstStyle>
            <a:lvl1pPr>
              <a:defRPr/>
            </a:lvl1pPr>
          </a:lstStyle>
          <a:p>
            <a:endParaRPr lang="de-DE" altLang="de-DE"/>
          </a:p>
        </p:txBody>
      </p:sp>
      <p:sp>
        <p:nvSpPr>
          <p:cNvPr id="6" name="Foliennummernplatzhalter 5"/>
          <p:cNvSpPr>
            <a:spLocks noGrp="1"/>
          </p:cNvSpPr>
          <p:nvPr>
            <p:ph type="sldNum" sz="quarter" idx="12"/>
          </p:nvPr>
        </p:nvSpPr>
        <p:spPr/>
        <p:txBody>
          <a:bodyPr/>
          <a:lstStyle>
            <a:lvl1pPr>
              <a:defRPr/>
            </a:lvl1pPr>
          </a:lstStyle>
          <a:p>
            <a:fld id="{40B0A2D7-7015-48E5-BFD5-3DB746B529B6}" type="slidenum">
              <a:rPr lang="de-DE" altLang="de-DE"/>
              <a:pPr/>
              <a:t>‹Nr.›</a:t>
            </a:fld>
            <a:endParaRPr lang="de-DE" altLang="de-DE"/>
          </a:p>
        </p:txBody>
      </p:sp>
    </p:spTree>
    <p:extLst>
      <p:ext uri="{BB962C8B-B14F-4D97-AF65-F5344CB8AC3E}">
        <p14:creationId xmlns:p14="http://schemas.microsoft.com/office/powerpoint/2010/main" val="1148670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609600"/>
            <a:ext cx="7772400" cy="54864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3" name="Datumsplatzhalter 2"/>
          <p:cNvSpPr>
            <a:spLocks noGrp="1"/>
          </p:cNvSpPr>
          <p:nvPr>
            <p:ph type="dt" sz="half" idx="10"/>
          </p:nvPr>
        </p:nvSpPr>
        <p:spPr>
          <a:xfrm>
            <a:off x="685800" y="6248400"/>
            <a:ext cx="1905000" cy="457200"/>
          </a:xfrm>
        </p:spPr>
        <p:txBody>
          <a:bodyPr/>
          <a:lstStyle>
            <a:lvl1pPr>
              <a:defRPr/>
            </a:lvl1pPr>
          </a:lstStyle>
          <a:p>
            <a:endParaRPr lang="de-DE" altLang="de-DE"/>
          </a:p>
        </p:txBody>
      </p:sp>
      <p:sp>
        <p:nvSpPr>
          <p:cNvPr id="4" name="Fußzeilenplatzhalter 3"/>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5" name="Foliennummernplatzhalter 4"/>
          <p:cNvSpPr>
            <a:spLocks noGrp="1"/>
          </p:cNvSpPr>
          <p:nvPr>
            <p:ph type="sldNum" sz="quarter" idx="12"/>
          </p:nvPr>
        </p:nvSpPr>
        <p:spPr>
          <a:xfrm>
            <a:off x="6553200" y="6248400"/>
            <a:ext cx="1905000" cy="457200"/>
          </a:xfrm>
        </p:spPr>
        <p:txBody>
          <a:bodyPr/>
          <a:lstStyle>
            <a:lvl1pPr>
              <a:defRPr/>
            </a:lvl1pPr>
          </a:lstStyle>
          <a:p>
            <a:fld id="{C796D60A-2C01-455A-83B8-5800F8F82509}" type="slidenum">
              <a:rPr lang="de-DE" altLang="de-DE"/>
              <a:pPr/>
              <a:t>‹Nr.›</a:t>
            </a:fld>
            <a:endParaRPr lang="de-DE" altLang="de-DE"/>
          </a:p>
        </p:txBody>
      </p:sp>
    </p:spTree>
    <p:extLst>
      <p:ext uri="{BB962C8B-B14F-4D97-AF65-F5344CB8AC3E}">
        <p14:creationId xmlns:p14="http://schemas.microsoft.com/office/powerpoint/2010/main" val="4256425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CH"/>
          </a:p>
        </p:txBody>
      </p:sp>
      <p:sp>
        <p:nvSpPr>
          <p:cNvPr id="3" name="Textplatzhalter 2"/>
          <p:cNvSpPr>
            <a:spLocks noGrp="1"/>
          </p:cNvSpPr>
          <p:nvPr>
            <p:ph type="body" sz="half" idx="1"/>
          </p:nvPr>
        </p:nvSpPr>
        <p:spPr>
          <a:xfrm>
            <a:off x="6858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half" idx="2"/>
          </p:nvPr>
        </p:nvSpPr>
        <p:spPr>
          <a:xfrm>
            <a:off x="46482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Datumsplatzhalter 4"/>
          <p:cNvSpPr>
            <a:spLocks noGrp="1"/>
          </p:cNvSpPr>
          <p:nvPr>
            <p:ph type="dt" sz="half" idx="10"/>
          </p:nvPr>
        </p:nvSpPr>
        <p:spPr>
          <a:xfrm>
            <a:off x="685800" y="6248400"/>
            <a:ext cx="1905000" cy="457200"/>
          </a:xfrm>
        </p:spPr>
        <p:txBody>
          <a:bodyPr/>
          <a:lstStyle>
            <a:lvl1pPr>
              <a:defRPr/>
            </a:lvl1pPr>
          </a:lstStyle>
          <a:p>
            <a:endParaRPr lang="de-DE" altLang="de-DE"/>
          </a:p>
        </p:txBody>
      </p:sp>
      <p:sp>
        <p:nvSpPr>
          <p:cNvPr id="6" name="Fußzeilenplatzhalter 5"/>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7" name="Foliennummernplatzhalter 6"/>
          <p:cNvSpPr>
            <a:spLocks noGrp="1"/>
          </p:cNvSpPr>
          <p:nvPr>
            <p:ph type="sldNum" sz="quarter" idx="12"/>
          </p:nvPr>
        </p:nvSpPr>
        <p:spPr>
          <a:xfrm>
            <a:off x="6553200" y="6248400"/>
            <a:ext cx="1905000" cy="457200"/>
          </a:xfrm>
        </p:spPr>
        <p:txBody>
          <a:bodyPr/>
          <a:lstStyle>
            <a:lvl1pPr>
              <a:defRPr/>
            </a:lvl1pPr>
          </a:lstStyle>
          <a:p>
            <a:fld id="{19EACA85-6E67-4EE4-BF3B-BBC0CD9E73C9}" type="slidenum">
              <a:rPr lang="de-DE" altLang="de-DE"/>
              <a:pPr/>
              <a:t>‹Nr.›</a:t>
            </a:fld>
            <a:endParaRPr lang="de-DE" altLang="de-DE"/>
          </a:p>
        </p:txBody>
      </p:sp>
    </p:spTree>
    <p:extLst>
      <p:ext uri="{BB962C8B-B14F-4D97-AF65-F5344CB8AC3E}">
        <p14:creationId xmlns:p14="http://schemas.microsoft.com/office/powerpoint/2010/main" val="19930421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CH"/>
          </a:p>
        </p:txBody>
      </p:sp>
      <p:sp>
        <p:nvSpPr>
          <p:cNvPr id="3" name="Inhaltsplatzhalter 2"/>
          <p:cNvSpPr>
            <a:spLocks noGrp="1"/>
          </p:cNvSpPr>
          <p:nvPr>
            <p:ph sz="quarter" idx="1"/>
          </p:nvPr>
        </p:nvSpPr>
        <p:spPr>
          <a:xfrm>
            <a:off x="685800" y="19812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quarter" idx="2"/>
          </p:nvPr>
        </p:nvSpPr>
        <p:spPr>
          <a:xfrm>
            <a:off x="685800" y="41148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Textplatzhalter 4"/>
          <p:cNvSpPr>
            <a:spLocks noGrp="1"/>
          </p:cNvSpPr>
          <p:nvPr>
            <p:ph type="body" sz="half" idx="3"/>
          </p:nvPr>
        </p:nvSpPr>
        <p:spPr>
          <a:xfrm>
            <a:off x="46482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Datumsplatzhalter 5"/>
          <p:cNvSpPr>
            <a:spLocks noGrp="1"/>
          </p:cNvSpPr>
          <p:nvPr>
            <p:ph type="dt" sz="half" idx="10"/>
          </p:nvPr>
        </p:nvSpPr>
        <p:spPr>
          <a:xfrm>
            <a:off x="685800" y="6248400"/>
            <a:ext cx="1905000" cy="457200"/>
          </a:xfrm>
        </p:spPr>
        <p:txBody>
          <a:bodyPr/>
          <a:lstStyle>
            <a:lvl1pPr>
              <a:defRPr/>
            </a:lvl1pPr>
          </a:lstStyle>
          <a:p>
            <a:endParaRPr lang="de-DE" altLang="de-DE"/>
          </a:p>
        </p:txBody>
      </p:sp>
      <p:sp>
        <p:nvSpPr>
          <p:cNvPr id="7" name="Fußzeilenplatzhalter 6"/>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8" name="Foliennummernplatzhalter 7"/>
          <p:cNvSpPr>
            <a:spLocks noGrp="1"/>
          </p:cNvSpPr>
          <p:nvPr>
            <p:ph type="sldNum" sz="quarter" idx="12"/>
          </p:nvPr>
        </p:nvSpPr>
        <p:spPr>
          <a:xfrm>
            <a:off x="6553200" y="6248400"/>
            <a:ext cx="1905000" cy="457200"/>
          </a:xfrm>
        </p:spPr>
        <p:txBody>
          <a:bodyPr/>
          <a:lstStyle>
            <a:lvl1pPr>
              <a:defRPr/>
            </a:lvl1pPr>
          </a:lstStyle>
          <a:p>
            <a:fld id="{90DF502B-0816-4824-A0C6-B0714F85F406}" type="slidenum">
              <a:rPr lang="de-DE" altLang="de-DE"/>
              <a:pPr/>
              <a:t>‹Nr.›</a:t>
            </a:fld>
            <a:endParaRPr lang="de-DE" altLang="de-DE"/>
          </a:p>
        </p:txBody>
      </p:sp>
    </p:spTree>
    <p:extLst>
      <p:ext uri="{BB962C8B-B14F-4D97-AF65-F5344CB8AC3E}">
        <p14:creationId xmlns:p14="http://schemas.microsoft.com/office/powerpoint/2010/main" val="3656036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CH"/>
          </a:p>
        </p:txBody>
      </p:sp>
      <p:sp>
        <p:nvSpPr>
          <p:cNvPr id="3" name="Textplatzhalter 2"/>
          <p:cNvSpPr>
            <a:spLocks noGrp="1"/>
          </p:cNvSpPr>
          <p:nvPr>
            <p:ph type="body" sz="half" idx="1"/>
          </p:nvPr>
        </p:nvSpPr>
        <p:spPr>
          <a:xfrm>
            <a:off x="6858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quarter" idx="2"/>
          </p:nvPr>
        </p:nvSpPr>
        <p:spPr>
          <a:xfrm>
            <a:off x="4648200" y="19812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Inhaltsplatzhalter 4"/>
          <p:cNvSpPr>
            <a:spLocks noGrp="1"/>
          </p:cNvSpPr>
          <p:nvPr>
            <p:ph sz="quarter" idx="3"/>
          </p:nvPr>
        </p:nvSpPr>
        <p:spPr>
          <a:xfrm>
            <a:off x="4648200" y="41148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Datumsplatzhalter 5"/>
          <p:cNvSpPr>
            <a:spLocks noGrp="1"/>
          </p:cNvSpPr>
          <p:nvPr>
            <p:ph type="dt" sz="half" idx="10"/>
          </p:nvPr>
        </p:nvSpPr>
        <p:spPr>
          <a:xfrm>
            <a:off x="685800" y="6248400"/>
            <a:ext cx="1905000" cy="457200"/>
          </a:xfrm>
        </p:spPr>
        <p:txBody>
          <a:bodyPr/>
          <a:lstStyle>
            <a:lvl1pPr>
              <a:defRPr/>
            </a:lvl1pPr>
          </a:lstStyle>
          <a:p>
            <a:endParaRPr lang="de-DE" altLang="de-DE"/>
          </a:p>
        </p:txBody>
      </p:sp>
      <p:sp>
        <p:nvSpPr>
          <p:cNvPr id="7" name="Fußzeilenplatzhalter 6"/>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8" name="Foliennummernplatzhalter 7"/>
          <p:cNvSpPr>
            <a:spLocks noGrp="1"/>
          </p:cNvSpPr>
          <p:nvPr>
            <p:ph type="sldNum" sz="quarter" idx="12"/>
          </p:nvPr>
        </p:nvSpPr>
        <p:spPr>
          <a:xfrm>
            <a:off x="6553200" y="6248400"/>
            <a:ext cx="1905000" cy="457200"/>
          </a:xfrm>
        </p:spPr>
        <p:txBody>
          <a:bodyPr/>
          <a:lstStyle>
            <a:lvl1pPr>
              <a:defRPr/>
            </a:lvl1pPr>
          </a:lstStyle>
          <a:p>
            <a:fld id="{4CFB3D53-96D9-41B4-8CDB-1023E1BDA89D}" type="slidenum">
              <a:rPr lang="de-DE" altLang="de-DE"/>
              <a:pPr/>
              <a:t>‹Nr.›</a:t>
            </a:fld>
            <a:endParaRPr lang="de-DE" altLang="de-DE"/>
          </a:p>
        </p:txBody>
      </p:sp>
    </p:spTree>
    <p:extLst>
      <p:ext uri="{BB962C8B-B14F-4D97-AF65-F5344CB8AC3E}">
        <p14:creationId xmlns:p14="http://schemas.microsoft.com/office/powerpoint/2010/main" val="4025245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de-CH"/>
          </a:p>
        </p:txBody>
      </p:sp>
      <p:sp>
        <p:nvSpPr>
          <p:cNvPr id="3" name="Inhaltsplatzhalter 2"/>
          <p:cNvSpPr>
            <a:spLocks noGrp="1"/>
          </p:cNvSpPr>
          <p:nvPr>
            <p:ph sz="quarter" idx="1"/>
          </p:nvPr>
        </p:nvSpPr>
        <p:spPr>
          <a:xfrm>
            <a:off x="685800" y="19812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Inhaltsplatzhalter 3"/>
          <p:cNvSpPr>
            <a:spLocks noGrp="1"/>
          </p:cNvSpPr>
          <p:nvPr>
            <p:ph sz="quarter" idx="2"/>
          </p:nvPr>
        </p:nvSpPr>
        <p:spPr>
          <a:xfrm>
            <a:off x="685800" y="4114800"/>
            <a:ext cx="3810000" cy="19812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5" name="Inhaltsplatzhalter 4"/>
          <p:cNvSpPr>
            <a:spLocks noGrp="1"/>
          </p:cNvSpPr>
          <p:nvPr>
            <p:ph sz="half" idx="3"/>
          </p:nvPr>
        </p:nvSpPr>
        <p:spPr>
          <a:xfrm>
            <a:off x="46482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Datumsplatzhalter 5"/>
          <p:cNvSpPr>
            <a:spLocks noGrp="1"/>
          </p:cNvSpPr>
          <p:nvPr>
            <p:ph type="dt" sz="half" idx="10"/>
          </p:nvPr>
        </p:nvSpPr>
        <p:spPr>
          <a:xfrm>
            <a:off x="685800" y="6248400"/>
            <a:ext cx="1905000" cy="457200"/>
          </a:xfrm>
        </p:spPr>
        <p:txBody>
          <a:bodyPr/>
          <a:lstStyle>
            <a:lvl1pPr>
              <a:defRPr/>
            </a:lvl1pPr>
          </a:lstStyle>
          <a:p>
            <a:endParaRPr lang="de-DE" altLang="de-DE"/>
          </a:p>
        </p:txBody>
      </p:sp>
      <p:sp>
        <p:nvSpPr>
          <p:cNvPr id="7" name="Fußzeilenplatzhalter 6"/>
          <p:cNvSpPr>
            <a:spLocks noGrp="1"/>
          </p:cNvSpPr>
          <p:nvPr>
            <p:ph type="ftr" sz="quarter" idx="11"/>
          </p:nvPr>
        </p:nvSpPr>
        <p:spPr>
          <a:xfrm>
            <a:off x="3124200" y="6248400"/>
            <a:ext cx="2895600" cy="457200"/>
          </a:xfrm>
        </p:spPr>
        <p:txBody>
          <a:bodyPr/>
          <a:lstStyle>
            <a:lvl1pPr>
              <a:defRPr/>
            </a:lvl1pPr>
          </a:lstStyle>
          <a:p>
            <a:endParaRPr lang="de-DE" altLang="de-DE"/>
          </a:p>
        </p:txBody>
      </p:sp>
      <p:sp>
        <p:nvSpPr>
          <p:cNvPr id="8" name="Foliennummernplatzhalter 7"/>
          <p:cNvSpPr>
            <a:spLocks noGrp="1"/>
          </p:cNvSpPr>
          <p:nvPr>
            <p:ph type="sldNum" sz="quarter" idx="12"/>
          </p:nvPr>
        </p:nvSpPr>
        <p:spPr>
          <a:xfrm>
            <a:off x="6553200" y="6248400"/>
            <a:ext cx="1905000" cy="457200"/>
          </a:xfrm>
        </p:spPr>
        <p:txBody>
          <a:bodyPr/>
          <a:lstStyle>
            <a:lvl1pPr>
              <a:defRPr/>
            </a:lvl1pPr>
          </a:lstStyle>
          <a:p>
            <a:fld id="{5A6316D1-3561-4EFF-993B-2972251CCC5D}" type="slidenum">
              <a:rPr lang="de-DE" altLang="de-DE"/>
              <a:pPr/>
              <a:t>‹Nr.›</a:t>
            </a:fld>
            <a:endParaRPr lang="de-DE" altLang="de-DE"/>
          </a:p>
        </p:txBody>
      </p:sp>
    </p:spTree>
    <p:extLst>
      <p:ext uri="{BB962C8B-B14F-4D97-AF65-F5344CB8AC3E}">
        <p14:creationId xmlns:p14="http://schemas.microsoft.com/office/powerpoint/2010/main" val="511208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BF00"/>
            </a:gs>
            <a:gs pos="5001">
              <a:srgbClr val="F27300"/>
            </a:gs>
            <a:gs pos="12500">
              <a:srgbClr val="8F0040"/>
            </a:gs>
            <a:gs pos="25000">
              <a:srgbClr val="400040"/>
            </a:gs>
            <a:gs pos="40000">
              <a:srgbClr val="000040"/>
            </a:gs>
            <a:gs pos="50000">
              <a:srgbClr val="000000"/>
            </a:gs>
            <a:gs pos="60000">
              <a:srgbClr val="000040"/>
            </a:gs>
            <a:gs pos="75000">
              <a:srgbClr val="400040"/>
            </a:gs>
            <a:gs pos="87500">
              <a:srgbClr val="8F0040"/>
            </a:gs>
            <a:gs pos="95000">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ltLang="de-DE" smtClean="0"/>
              <a:t>Klicken Sie, um das Format des Titel-Masters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smtClean="0"/>
              <a:t>Klicken Sie, um die Textformatierung des Masters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de-DE" alt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de-DE" alt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CF6EAD65-DBE3-4358-A963-A5B78968C213}" type="slidenum">
              <a:rPr lang="de-DE" altLang="de-DE"/>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rogerliebi.ch/"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upload.wikimedia.org/wikipedia/commons/f/fa/Globe.sv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upload.wikimedia.org/wikipedia/commons/a/ae/NPratzim_ST_04.jp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upload.wikimedia.org/wikipedia/commons/6/6f/Earth_Eastern_Hemisphere.jp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upload.wikimedia.org/wikipedia/commons/6/6f/Earth_Eastern_Hemisphere.jp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a/a5/Russia_87.74494E_66.20034N.jpg" TargetMode="Externa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a/a5/Russia_87.74494E_66.20034N.jpg" TargetMode="Externa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upload.wikimedia.org/wikipedia/commons/a/a5/Russia_87.74494E_66.20034N.jpg"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upload.wikimedia.org/wikipedia/commons/8/82/LocationRussia.svg" TargetMode="External"/><Relationship Id="rId1" Type="http://schemas.openxmlformats.org/officeDocument/2006/relationships/slideLayout" Target="../slideLayouts/slideLayout15.xml"/><Relationship Id="rId5" Type="http://schemas.openxmlformats.org/officeDocument/2006/relationships/image" Target="../media/image14.jpeg"/><Relationship Id="rId4" Type="http://schemas.openxmlformats.org/officeDocument/2006/relationships/hyperlink" Target="http://upload.wikimedia.org/wikipedia/commons/c/c9/First_aliyah_BILU_in_kuffiyeh.jp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upload.wikimedia.org/wikipedia/commons/8/82/LocationRussia.svg" TargetMode="Externa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upload.wikimedia.org/wikipedia/commons/8/82/LocationRussia.svg" TargetMode="Externa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c/c9/First_aliyah_BILU_in_kuffiyeh.jpg" TargetMode="Externa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upload.wikimedia.org/wikipedia/commons/c/c9/First_aliyah_BILU_in_kuffiyeh.jpg" TargetMode="Externa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upload.wikimedia.org/wikipedia/de/6/6b/Nasa_sat_irak.jpg" TargetMode="Externa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http://upload.wikimedia.org/wikipedia/commons/a/ad/LocationIraq.svg"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hyperlink" Target="http://upload.wikimedia.org/wikipedia/commons/a/ad/LocationIraq.svg"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upload.wikimedia.org/wikipedia/commons/6/6f/Beethoven.jpg" TargetMode="Externa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upload.wikimedia.org/wikipedia/de/d/d0/David-Sassoon.jpg" TargetMode="External"/><Relationship Id="rId1" Type="http://schemas.openxmlformats.org/officeDocument/2006/relationships/slideLayout" Target="../slideLayouts/slideLayout16.xml"/><Relationship Id="rId4" Type="http://schemas.openxmlformats.org/officeDocument/2006/relationships/image" Target="../media/image27.jpeg"/></Relationships>
</file>

<file path=ppt/slides/_rels/slide7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file:///R:\PPT\Offenbarung.pp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upload.wikimedia.org/wikipedia/commons/f/fa/Globe.svg"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a:solidFill>
            <a:schemeClr val="accent1"/>
          </a:solidFill>
        </p:spPr>
        <p:txBody>
          <a:bodyPr/>
          <a:lstStyle/>
          <a:p>
            <a:r>
              <a:rPr lang="de-DE" altLang="de-DE" sz="4000" b="1">
                <a:latin typeface="Arial" panose="020B0604020202020204" pitchFamily="34" charset="0"/>
                <a:cs typeface="Arial" panose="020B0604020202020204" pitchFamily="34" charset="0"/>
              </a:rPr>
              <a:t>Meine Homepage</a:t>
            </a:r>
            <a:r>
              <a:rPr lang="de-DE" altLang="de-DE" sz="4000">
                <a:latin typeface="Arial" panose="020B0604020202020204" pitchFamily="34" charset="0"/>
                <a:cs typeface="Arial" panose="020B0604020202020204" pitchFamily="34" charset="0"/>
              </a:rPr>
              <a:t>:</a:t>
            </a:r>
          </a:p>
        </p:txBody>
      </p:sp>
      <p:sp>
        <p:nvSpPr>
          <p:cNvPr id="375811" name="Rectangle 3"/>
          <p:cNvSpPr>
            <a:spLocks noGrp="1" noChangeArrowheads="1"/>
          </p:cNvSpPr>
          <p:nvPr>
            <p:ph type="body" idx="1"/>
          </p:nvPr>
        </p:nvSpPr>
        <p:spPr/>
        <p:txBody>
          <a:bodyPr/>
          <a:lstStyle/>
          <a:p>
            <a:pPr algn="ctr">
              <a:buFontTx/>
              <a:buNone/>
            </a:pPr>
            <a:r>
              <a:rPr lang="de-DE" altLang="de-DE" sz="2800" b="1">
                <a:solidFill>
                  <a:srgbClr val="FF3300"/>
                </a:solidFill>
                <a:latin typeface="Arial" panose="020B0604020202020204" pitchFamily="34" charset="0"/>
                <a:cs typeface="Arial" panose="020B0604020202020204" pitchFamily="34" charset="0"/>
              </a:rPr>
              <a:t>Herzlich willkommen!</a:t>
            </a:r>
          </a:p>
          <a:p>
            <a:pPr>
              <a:buFontTx/>
              <a:buNone/>
            </a:pPr>
            <a:endParaRPr lang="de-DE" altLang="de-DE" sz="2800" b="1">
              <a:solidFill>
                <a:srgbClr val="FF3300"/>
              </a:solidFill>
              <a:latin typeface="Arial" panose="020B0604020202020204" pitchFamily="34" charset="0"/>
              <a:cs typeface="Arial" panose="020B0604020202020204" pitchFamily="34" charset="0"/>
            </a:endParaRPr>
          </a:p>
          <a:p>
            <a:pPr algn="ctr">
              <a:buFontTx/>
              <a:buNone/>
            </a:pPr>
            <a:r>
              <a:rPr lang="de-DE" altLang="de-DE" sz="2800" b="1">
                <a:solidFill>
                  <a:schemeClr val="bg1"/>
                </a:solidFill>
                <a:latin typeface="Arial" panose="020B0604020202020204" pitchFamily="34" charset="0"/>
                <a:cs typeface="Arial" panose="020B0604020202020204" pitchFamily="34" charset="0"/>
                <a:hlinkClick r:id="rId2"/>
              </a:rPr>
              <a:t>www.rogerliebi.ch</a:t>
            </a:r>
            <a:endParaRPr lang="de-DE" altLang="de-DE" sz="2800" b="1">
              <a:solidFill>
                <a:schemeClr val="bg1"/>
              </a:solidFill>
              <a:latin typeface="Arial" panose="020B0604020202020204" pitchFamily="34" charset="0"/>
              <a:cs typeface="Arial" panose="020B0604020202020204" pitchFamily="34" charset="0"/>
            </a:endParaRPr>
          </a:p>
          <a:p>
            <a:pPr>
              <a:buFontTx/>
              <a:buNone/>
            </a:pPr>
            <a:endParaRPr lang="de-DE" altLang="de-DE" sz="2800" b="1">
              <a:solidFill>
                <a:schemeClr val="bg1"/>
              </a:solidFill>
              <a:latin typeface="Arial" panose="020B0604020202020204" pitchFamily="34" charset="0"/>
              <a:cs typeface="Arial" panose="020B0604020202020204" pitchFamily="34" charset="0"/>
            </a:endParaRPr>
          </a:p>
          <a:p>
            <a:r>
              <a:rPr lang="de-DE" altLang="de-DE" sz="2800" b="1">
                <a:solidFill>
                  <a:schemeClr val="bg1"/>
                </a:solidFill>
                <a:latin typeface="Arial" panose="020B0604020202020204" pitchFamily="34" charset="0"/>
                <a:cs typeface="Arial" panose="020B0604020202020204" pitchFamily="34" charset="0"/>
              </a:rPr>
              <a:t>Veranstaltungskalender</a:t>
            </a:r>
          </a:p>
          <a:p>
            <a:r>
              <a:rPr lang="de-DE" altLang="de-DE" sz="2800" b="1">
                <a:solidFill>
                  <a:schemeClr val="bg1"/>
                </a:solidFill>
                <a:latin typeface="Arial" panose="020B0604020202020204" pitchFamily="34" charset="0"/>
                <a:cs typeface="Arial" panose="020B0604020202020204" pitchFamily="34" charset="0"/>
              </a:rPr>
              <a:t>Skripte zum Downloaden</a:t>
            </a:r>
          </a:p>
          <a:p>
            <a:r>
              <a:rPr lang="de-DE" altLang="de-DE" sz="2800" b="1">
                <a:solidFill>
                  <a:schemeClr val="bg1"/>
                </a:solidFill>
                <a:latin typeface="Arial" panose="020B0604020202020204" pitchFamily="34" charset="0"/>
                <a:cs typeface="Arial" panose="020B0604020202020204" pitchFamily="34" charset="0"/>
              </a:rPr>
              <a:t>Shop: Kassetten, Bücher</a:t>
            </a:r>
          </a:p>
          <a:p>
            <a:r>
              <a:rPr lang="de-DE" altLang="de-DE" sz="2800" b="1">
                <a:solidFill>
                  <a:schemeClr val="bg1"/>
                </a:solidFill>
                <a:latin typeface="Arial" panose="020B0604020202020204" pitchFamily="34" charset="0"/>
                <a:cs typeface="Arial" panose="020B0604020202020204" pitchFamily="34" charset="0"/>
              </a:rPr>
              <a:t>etc.</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Text Box 2"/>
          <p:cNvSpPr txBox="1">
            <a:spLocks noChangeArrowheads="1"/>
          </p:cNvSpPr>
          <p:nvPr/>
        </p:nvSpPr>
        <p:spPr bwMode="auto">
          <a:xfrm>
            <a:off x="900113" y="6042025"/>
            <a:ext cx="800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ltLang="de-DE" sz="2400">
              <a:solidFill>
                <a:schemeClr val="bg1"/>
              </a:solidFill>
              <a:latin typeface="Times New Roman" panose="02020603050405020304" pitchFamily="18" charset="0"/>
            </a:endParaRPr>
          </a:p>
        </p:txBody>
      </p:sp>
      <p:pic>
        <p:nvPicPr>
          <p:cNvPr id="691210" name="Picture 10" descr="Image:Globe.svg">
            <a:hlinkClick r:id="rId3"/>
          </p:cNvPr>
          <p:cNvPicPr>
            <a:picLocks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1619250" y="1557338"/>
            <a:ext cx="5257800" cy="5257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1212" name="Text Box 12"/>
          <p:cNvSpPr txBox="1">
            <a:spLocks noChangeArrowheads="1"/>
          </p:cNvSpPr>
          <p:nvPr/>
        </p:nvSpPr>
        <p:spPr bwMode="auto">
          <a:xfrm>
            <a:off x="5848350" y="6499225"/>
            <a:ext cx="3540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
        <p:nvSpPr>
          <p:cNvPr id="691213" name="WordArt 13"/>
          <p:cNvSpPr>
            <a:spLocks noChangeArrowheads="1" noChangeShapeType="1" noTextEdit="1"/>
          </p:cNvSpPr>
          <p:nvPr/>
        </p:nvSpPr>
        <p:spPr bwMode="auto">
          <a:xfrm>
            <a:off x="827088" y="188913"/>
            <a:ext cx="8066087" cy="1368425"/>
          </a:xfrm>
          <a:prstGeom prst="rect">
            <a:avLst/>
          </a:prstGeom>
          <a:extLst>
            <a:ext uri="{AF507438-7753-43E0-B8FC-AC1667EBCBE1}">
              <a14:hiddenEffects xmlns:a14="http://schemas.microsoft.com/office/drawing/2010/main">
                <a:effectLst/>
              </a14:hiddenEffects>
            </a:ext>
          </a:extLst>
        </p:spPr>
        <p:txBody>
          <a:bodyPr wrap="none" fromWordArt="1">
            <a:prstTxWarp prst="textChevron">
              <a:avLst>
                <a:gd name="adj" fmla="val 25000"/>
              </a:avLst>
            </a:prstTxWarp>
            <a:scene3d>
              <a:camera prst="legacyPerspectiveBottomRight">
                <a:rot lat="0" lon="21239999" rev="0"/>
              </a:camera>
              <a:lightRig rig="legacyHarsh3" dir="l"/>
            </a:scene3d>
            <a:sp3d extrusionH="430200" prstMaterial="legacyMatte">
              <a:extrusionClr>
                <a:srgbClr val="C0C0C0"/>
              </a:extrusionClr>
              <a:contourClr>
                <a:srgbClr val="DCEBF5"/>
              </a:contourClr>
            </a:sp3d>
          </a:bodyPr>
          <a:lstStyle/>
          <a:p>
            <a:pPr algn="ctr"/>
            <a:r>
              <a:rPr lang="de-CH" sz="3600"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panose="020B0A04020102020204" pitchFamily="34" charset="0"/>
              </a:rPr>
              <a:t>Ein Volk kehrt heim</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ChangeArrowheads="1"/>
          </p:cNvSpPr>
          <p:nvPr>
            <p:ph type="title"/>
          </p:nvPr>
        </p:nvSpPr>
        <p:spPr>
          <a:xfrm>
            <a:off x="684213" y="260350"/>
            <a:ext cx="7772400" cy="1143000"/>
          </a:xfrm>
        </p:spPr>
        <p:txBody>
          <a:bodyPr/>
          <a:lstStyle/>
          <a:p>
            <a:r>
              <a:rPr lang="de-DE" altLang="de-DE" sz="4000" b="1">
                <a:solidFill>
                  <a:srgbClr val="00FF00"/>
                </a:solidFill>
                <a:latin typeface="Arial" panose="020B0604020202020204" pitchFamily="34" charset="0"/>
                <a:cs typeface="Arial" panose="020B0604020202020204" pitchFamily="34" charset="0"/>
              </a:rPr>
              <a:t>Vor 2000 Jahren: </a:t>
            </a:r>
            <a:br>
              <a:rPr lang="de-DE" altLang="de-DE" sz="4000" b="1">
                <a:solidFill>
                  <a:srgbClr val="00FF00"/>
                </a:solidFill>
                <a:latin typeface="Arial" panose="020B0604020202020204" pitchFamily="34" charset="0"/>
                <a:cs typeface="Arial" panose="020B0604020202020204" pitchFamily="34" charset="0"/>
              </a:rPr>
            </a:br>
            <a:r>
              <a:rPr lang="de-DE" altLang="de-DE" sz="4000" b="1">
                <a:solidFill>
                  <a:srgbClr val="00FF00"/>
                </a:solidFill>
                <a:latin typeface="Arial" panose="020B0604020202020204" pitchFamily="34" charset="0"/>
                <a:cs typeface="Arial" panose="020B0604020202020204" pitchFamily="34" charset="0"/>
              </a:rPr>
              <a:t>Der Messias Jesus</a:t>
            </a:r>
          </a:p>
        </p:txBody>
      </p:sp>
      <p:sp>
        <p:nvSpPr>
          <p:cNvPr id="651267" name="Rectangle 3"/>
          <p:cNvSpPr>
            <a:spLocks noGrp="1" noChangeArrowheads="1"/>
          </p:cNvSpPr>
          <p:nvPr>
            <p:ph type="body" sz="half" idx="1"/>
          </p:nvPr>
        </p:nvSpPr>
        <p:spPr>
          <a:xfrm>
            <a:off x="179388" y="1844675"/>
            <a:ext cx="4249737" cy="4824413"/>
          </a:xfrm>
        </p:spPr>
        <p:txBody>
          <a:bodyPr/>
          <a:lstStyle/>
          <a:p>
            <a:pPr>
              <a:lnSpc>
                <a:spcPct val="90000"/>
              </a:lnSpc>
            </a:pPr>
            <a:r>
              <a:rPr lang="de-DE" altLang="de-DE" sz="2800" b="1">
                <a:solidFill>
                  <a:schemeClr val="bg1"/>
                </a:solidFill>
                <a:latin typeface="Arial" panose="020B0604020202020204" pitchFamily="34" charset="0"/>
                <a:cs typeface="Arial" panose="020B0604020202020204" pitchFamily="34" charset="0"/>
              </a:rPr>
              <a:t>Jesus Christus erfüllte durch sein Kommen vor 2000 Jahren über 300 Prophezeiungen aus dem AT über den Messias, den verheissenen Erlöser.</a:t>
            </a:r>
          </a:p>
          <a:p>
            <a:pPr>
              <a:lnSpc>
                <a:spcPct val="90000"/>
              </a:lnSpc>
            </a:pPr>
            <a:r>
              <a:rPr lang="de-CH" altLang="de-DE" sz="2800" b="1">
                <a:solidFill>
                  <a:schemeClr val="bg1"/>
                </a:solidFill>
                <a:latin typeface="Arial" panose="020B0604020202020204" pitchFamily="34" charset="0"/>
                <a:cs typeface="Arial" panose="020B0604020202020204" pitchFamily="34" charset="0"/>
              </a:rPr>
              <a:t>Dennoch: Die Masse seines Volkes verwarf ihn.</a:t>
            </a:r>
            <a:endParaRPr lang="de-DE" altLang="de-DE" sz="2800" b="1">
              <a:solidFill>
                <a:schemeClr val="bg1"/>
              </a:solidFill>
              <a:latin typeface="Arial" panose="020B0604020202020204" pitchFamily="34" charset="0"/>
              <a:cs typeface="Arial" panose="020B0604020202020204" pitchFamily="34" charset="0"/>
            </a:endParaRPr>
          </a:p>
        </p:txBody>
      </p:sp>
      <p:sp>
        <p:nvSpPr>
          <p:cNvPr id="651268" name="Text Box 4"/>
          <p:cNvSpPr txBox="1">
            <a:spLocks noChangeArrowheads="1"/>
          </p:cNvSpPr>
          <p:nvPr/>
        </p:nvSpPr>
        <p:spPr bwMode="auto">
          <a:xfrm>
            <a:off x="4787900" y="4221163"/>
            <a:ext cx="43561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de-DE" altLang="de-DE" sz="1800">
                <a:cs typeface="Arial" panose="020B0604020202020204" pitchFamily="34" charset="0"/>
              </a:rPr>
              <a:t>Der Golgatha-Felsen, Jerusalem</a:t>
            </a:r>
            <a:r>
              <a:rPr lang="de-DE" altLang="de-DE" sz="1800" b="0">
                <a:cs typeface="Arial" panose="020B0604020202020204" pitchFamily="34" charset="0"/>
              </a:rPr>
              <a:t> </a:t>
            </a:r>
          </a:p>
        </p:txBody>
      </p:sp>
      <p:sp>
        <p:nvSpPr>
          <p:cNvPr id="651269" name="Text Box 5"/>
          <p:cNvSpPr txBox="1">
            <a:spLocks noChangeArrowheads="1"/>
          </p:cNvSpPr>
          <p:nvPr/>
        </p:nvSpPr>
        <p:spPr bwMode="auto">
          <a:xfrm>
            <a:off x="6227763" y="1557338"/>
            <a:ext cx="26828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de-CH" altLang="de-DE" sz="1000" b="0">
                <a:solidFill>
                  <a:schemeClr val="bg1"/>
                </a:solidFill>
                <a:latin typeface="Verdana" panose="020B0604030504040204" pitchFamily="34" charset="0"/>
                <a:cs typeface="Arial" panose="020B0604020202020204" pitchFamily="34" charset="0"/>
              </a:rPr>
              <a:t>Holyland Corp. Jerusalem / Roger Liebi</a:t>
            </a:r>
            <a:endParaRPr lang="de-DE" altLang="de-DE" sz="1000" b="0">
              <a:solidFill>
                <a:schemeClr val="bg1"/>
              </a:solidFill>
              <a:latin typeface="Verdana" panose="020B0604030504040204" pitchFamily="34" charset="0"/>
              <a:cs typeface="Arial" panose="020B0604020202020204" pitchFamily="34" charset="0"/>
            </a:endParaRPr>
          </a:p>
        </p:txBody>
      </p:sp>
      <p:pic>
        <p:nvPicPr>
          <p:cNvPr id="651270" name="Picture 6"/>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844675"/>
            <a:ext cx="4325937" cy="2840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1271" name="Line 7"/>
          <p:cNvSpPr>
            <a:spLocks noChangeShapeType="1"/>
          </p:cNvSpPr>
          <p:nvPr/>
        </p:nvSpPr>
        <p:spPr bwMode="auto">
          <a:xfrm>
            <a:off x="4643438" y="2276475"/>
            <a:ext cx="1657350" cy="129698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51272" name="Text Box 8"/>
          <p:cNvSpPr txBox="1">
            <a:spLocks noChangeArrowheads="1"/>
          </p:cNvSpPr>
          <p:nvPr/>
        </p:nvSpPr>
        <p:spPr bwMode="auto">
          <a:xfrm>
            <a:off x="4572000" y="4724400"/>
            <a:ext cx="3244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800">
                <a:solidFill>
                  <a:schemeClr val="bg1"/>
                </a:solidFill>
              </a:rPr>
              <a:t>Kreuzigung Jesu vor den</a:t>
            </a:r>
          </a:p>
          <a:p>
            <a:r>
              <a:rPr lang="de-CH" altLang="de-DE" sz="1800">
                <a:solidFill>
                  <a:schemeClr val="bg1"/>
                </a:solidFill>
              </a:rPr>
              <a:t>Stadtmauern von Jerusalem</a:t>
            </a:r>
            <a:endParaRPr lang="de-DE" altLang="de-DE" sz="180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a:xfrm>
            <a:off x="684213" y="260350"/>
            <a:ext cx="7772400" cy="1143000"/>
          </a:xfrm>
        </p:spPr>
        <p:txBody>
          <a:bodyPr/>
          <a:lstStyle/>
          <a:p>
            <a:r>
              <a:rPr lang="de-DE" altLang="de-DE" sz="4000" b="1">
                <a:solidFill>
                  <a:srgbClr val="00FF00"/>
                </a:solidFill>
                <a:latin typeface="Arial" panose="020B0604020202020204" pitchFamily="34" charset="0"/>
                <a:cs typeface="Arial" panose="020B0604020202020204" pitchFamily="34" charset="0"/>
              </a:rPr>
              <a:t>Verlust des Landes und weltweite Zerstreuung</a:t>
            </a:r>
            <a:endParaRPr lang="de-DE" altLang="de-DE" sz="4000" b="1">
              <a:solidFill>
                <a:srgbClr val="FF3300"/>
              </a:solidFill>
              <a:latin typeface="Arial" panose="020B0604020202020204" pitchFamily="34" charset="0"/>
              <a:cs typeface="Arial" panose="020B0604020202020204" pitchFamily="34" charset="0"/>
            </a:endParaRPr>
          </a:p>
        </p:txBody>
      </p:sp>
      <p:sp>
        <p:nvSpPr>
          <p:cNvPr id="652291" name="Rectangle 3"/>
          <p:cNvSpPr>
            <a:spLocks noGrp="1" noChangeArrowheads="1"/>
          </p:cNvSpPr>
          <p:nvPr>
            <p:ph sz="quarter" idx="1"/>
          </p:nvPr>
        </p:nvSpPr>
        <p:spPr>
          <a:xfrm>
            <a:off x="5148263" y="5013325"/>
            <a:ext cx="3851275" cy="2179638"/>
          </a:xfrm>
        </p:spPr>
        <p:txBody>
          <a:bodyPr/>
          <a:lstStyle/>
          <a:p>
            <a:pPr>
              <a:buFontTx/>
              <a:buNone/>
            </a:pPr>
            <a:r>
              <a:rPr lang="de-DE" altLang="de-DE" sz="2400" b="1"/>
              <a:t>	</a:t>
            </a:r>
            <a:r>
              <a:rPr lang="de-DE" altLang="de-DE" sz="1800" b="1">
                <a:solidFill>
                  <a:schemeClr val="bg1"/>
                </a:solidFill>
                <a:latin typeface="Arial" panose="020B0604020202020204" pitchFamily="34" charset="0"/>
                <a:cs typeface="Arial" panose="020B0604020202020204" pitchFamily="34" charset="0"/>
              </a:rPr>
              <a:t>Ab 70 n. Chr.: In einem Jahrhunderte dauernden Prozess wurden die Juden unter alle Völker der Welt zerstreut.</a:t>
            </a:r>
          </a:p>
          <a:p>
            <a:pPr>
              <a:buFontTx/>
              <a:buNone/>
            </a:pPr>
            <a:endParaRPr lang="fr-FR" altLang="de-DE" sz="1800" b="1">
              <a:solidFill>
                <a:schemeClr val="bg1"/>
              </a:solidFill>
              <a:latin typeface="Arial" panose="020B0604020202020204" pitchFamily="34" charset="0"/>
              <a:cs typeface="Arial" panose="020B0604020202020204" pitchFamily="34" charset="0"/>
            </a:endParaRPr>
          </a:p>
          <a:p>
            <a:pPr>
              <a:buFontTx/>
              <a:buNone/>
            </a:pPr>
            <a:endParaRPr lang="fr-FR" altLang="de-DE" sz="1800">
              <a:solidFill>
                <a:schemeClr val="bg1"/>
              </a:solidFill>
              <a:latin typeface="Arial" panose="020B0604020202020204" pitchFamily="34" charset="0"/>
              <a:cs typeface="Arial" panose="020B0604020202020204" pitchFamily="34" charset="0"/>
            </a:endParaRPr>
          </a:p>
        </p:txBody>
      </p:sp>
      <p:sp>
        <p:nvSpPr>
          <p:cNvPr id="652292" name="Rectangle 4"/>
          <p:cNvSpPr>
            <a:spLocks noGrp="1" noChangeArrowheads="1"/>
          </p:cNvSpPr>
          <p:nvPr>
            <p:ph type="body" sz="half" idx="3"/>
          </p:nvPr>
        </p:nvSpPr>
        <p:spPr>
          <a:xfrm>
            <a:off x="0" y="1628775"/>
            <a:ext cx="5580063" cy="4895850"/>
          </a:xfrm>
        </p:spPr>
        <p:txBody>
          <a:bodyPr/>
          <a:lstStyle/>
          <a:p>
            <a:r>
              <a:rPr lang="de-DE" altLang="de-DE" sz="2800" b="1">
                <a:solidFill>
                  <a:schemeClr val="bg1"/>
                </a:solidFill>
                <a:latin typeface="Arial" panose="020B0604020202020204" pitchFamily="34" charset="0"/>
                <a:cs typeface="Arial" panose="020B0604020202020204" pitchFamily="34" charset="0"/>
              </a:rPr>
              <a:t>5Mo 28,63-64 (1566 v. Chr.):</a:t>
            </a:r>
            <a:r>
              <a:rPr lang="en-US" altLang="de-DE" sz="2800" b="1"/>
              <a:t>  </a:t>
            </a:r>
            <a:r>
              <a:rPr lang="en-US" altLang="de-DE" sz="2800" b="1">
                <a:solidFill>
                  <a:srgbClr val="FFFF00"/>
                </a:solidFill>
              </a:rPr>
              <a:t>... </a:t>
            </a:r>
            <a:r>
              <a:rPr lang="en-US" altLang="de-DE" sz="2800" b="1">
                <a:solidFill>
                  <a:srgbClr val="FFFF00"/>
                </a:solidFill>
                <a:latin typeface="Arial" panose="020B0604020202020204" pitchFamily="34" charset="0"/>
                <a:cs typeface="Arial" panose="020B0604020202020204" pitchFamily="34" charset="0"/>
              </a:rPr>
              <a:t>und ihr werdet </a:t>
            </a:r>
            <a:r>
              <a:rPr lang="en-US" altLang="de-DE" sz="2800" b="1">
                <a:solidFill>
                  <a:srgbClr val="FF0000"/>
                </a:solidFill>
                <a:latin typeface="Arial" panose="020B0604020202020204" pitchFamily="34" charset="0"/>
                <a:cs typeface="Arial" panose="020B0604020202020204" pitchFamily="34" charset="0"/>
              </a:rPr>
              <a:t>herausgerissen werden aus dem Lande</a:t>
            </a:r>
            <a:r>
              <a:rPr lang="en-US" altLang="de-DE" sz="2800" b="1">
                <a:solidFill>
                  <a:srgbClr val="FFFF00"/>
                </a:solidFill>
                <a:latin typeface="Arial" panose="020B0604020202020204" pitchFamily="34" charset="0"/>
                <a:cs typeface="Arial" panose="020B0604020202020204" pitchFamily="34" charset="0"/>
              </a:rPr>
              <a:t>, wohin du kommst, um es in Besitz zu nehmen. </a:t>
            </a:r>
            <a:r>
              <a:rPr lang="de-DE" altLang="de-DE" sz="2800" b="1">
                <a:solidFill>
                  <a:srgbClr val="FFFF00"/>
                </a:solidFill>
                <a:latin typeface="Arial" panose="020B0604020202020204" pitchFamily="34" charset="0"/>
                <a:cs typeface="Arial" panose="020B0604020202020204" pitchFamily="34" charset="0"/>
              </a:rPr>
              <a:t>Und der HERR wird dich </a:t>
            </a:r>
            <a:r>
              <a:rPr lang="de-DE" altLang="de-DE" sz="2800" b="1">
                <a:solidFill>
                  <a:srgbClr val="FF0000"/>
                </a:solidFill>
                <a:latin typeface="Arial" panose="020B0604020202020204" pitchFamily="34" charset="0"/>
                <a:cs typeface="Arial" panose="020B0604020202020204" pitchFamily="34" charset="0"/>
              </a:rPr>
              <a:t>unter alle Völker zerstreuen</a:t>
            </a:r>
            <a:r>
              <a:rPr lang="de-DE" altLang="de-DE" sz="2800" b="1">
                <a:solidFill>
                  <a:srgbClr val="FFFF00"/>
                </a:solidFill>
                <a:latin typeface="Arial" panose="020B0604020202020204" pitchFamily="34" charset="0"/>
                <a:cs typeface="Arial" panose="020B0604020202020204" pitchFamily="34" charset="0"/>
              </a:rPr>
              <a:t>, von einem Ende der Erde bis zum anderen Ende der Erde; …</a:t>
            </a:r>
          </a:p>
          <a:p>
            <a:endParaRPr lang="de-DE" altLang="de-DE" sz="2400">
              <a:solidFill>
                <a:srgbClr val="FFFF00"/>
              </a:solidFill>
              <a:latin typeface="Arial" panose="020B0604020202020204" pitchFamily="34" charset="0"/>
              <a:cs typeface="Arial" panose="020B0604020202020204" pitchFamily="34" charset="0"/>
            </a:endParaRPr>
          </a:p>
        </p:txBody>
      </p:sp>
      <p:pic>
        <p:nvPicPr>
          <p:cNvPr id="652293" name="Picture 5"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80063" y="1773238"/>
            <a:ext cx="3240087"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2294" name="Text Box 6"/>
          <p:cNvSpPr txBox="1">
            <a:spLocks noChangeArrowheads="1"/>
          </p:cNvSpPr>
          <p:nvPr/>
        </p:nvSpPr>
        <p:spPr bwMode="auto">
          <a:xfrm>
            <a:off x="7885113" y="1484313"/>
            <a:ext cx="882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de-CH" altLang="de-DE" sz="1000" b="0">
                <a:solidFill>
                  <a:schemeClr val="bg1"/>
                </a:solidFill>
                <a:cs typeface="Arial" panose="020B0604020202020204" pitchFamily="34" charset="0"/>
              </a:rPr>
              <a:t>Marvel GNU</a:t>
            </a:r>
            <a:endParaRPr lang="de-DE" altLang="de-DE" sz="1000" b="0">
              <a:solidFill>
                <a:schemeClr val="bg1"/>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AutoShape 2">
            <a:hlinkClick r:id="rId3" action="ppaction://hlinkpres?slideindex=1&amp;slidetitle="/>
          </p:cNvPr>
          <p:cNvSpPr>
            <a:spLocks noChangeArrowheads="1"/>
          </p:cNvSpPr>
          <p:nvPr/>
        </p:nvSpPr>
        <p:spPr bwMode="auto">
          <a:xfrm>
            <a:off x="179388" y="4724400"/>
            <a:ext cx="8713787" cy="1225550"/>
          </a:xfrm>
          <a:prstGeom prst="leftRightArrow">
            <a:avLst>
              <a:gd name="adj1" fmla="val 60833"/>
              <a:gd name="adj2" fmla="val 45919"/>
            </a:avLst>
          </a:prstGeom>
          <a:gradFill rotWithShape="0">
            <a:gsLst>
              <a:gs pos="0">
                <a:srgbClr val="660066"/>
              </a:gs>
              <a:gs pos="100000">
                <a:srgbClr val="FFFF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fr-FR" altLang="de-DE" sz="3600" b="0">
              <a:solidFill>
                <a:schemeClr val="bg1"/>
              </a:solidFill>
            </a:endParaRPr>
          </a:p>
        </p:txBody>
      </p:sp>
      <p:sp>
        <p:nvSpPr>
          <p:cNvPr id="662531" name="Line 3"/>
          <p:cNvSpPr>
            <a:spLocks noChangeShapeType="1"/>
          </p:cNvSpPr>
          <p:nvPr/>
        </p:nvSpPr>
        <p:spPr bwMode="auto">
          <a:xfrm>
            <a:off x="827088" y="3141663"/>
            <a:ext cx="0" cy="17272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62532" name="Line 4"/>
          <p:cNvSpPr>
            <a:spLocks noChangeShapeType="1"/>
          </p:cNvSpPr>
          <p:nvPr/>
        </p:nvSpPr>
        <p:spPr bwMode="auto">
          <a:xfrm>
            <a:off x="8316913" y="3068638"/>
            <a:ext cx="0" cy="180181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62533" name="Text Box 5"/>
          <p:cNvSpPr txBox="1">
            <a:spLocks noChangeArrowheads="1"/>
          </p:cNvSpPr>
          <p:nvPr/>
        </p:nvSpPr>
        <p:spPr bwMode="auto">
          <a:xfrm>
            <a:off x="0" y="2133600"/>
            <a:ext cx="40671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de-DE" sz="2400">
                <a:solidFill>
                  <a:schemeClr val="bg1"/>
                </a:solidFill>
              </a:rPr>
              <a:t>1. Kommen: </a:t>
            </a:r>
          </a:p>
          <a:p>
            <a:r>
              <a:rPr lang="fr-FR" altLang="de-DE" sz="2400">
                <a:solidFill>
                  <a:schemeClr val="bg1"/>
                </a:solidFill>
              </a:rPr>
              <a:t>Der leidende Messias</a:t>
            </a:r>
          </a:p>
        </p:txBody>
      </p:sp>
      <p:sp>
        <p:nvSpPr>
          <p:cNvPr id="662534" name="Text Box 6"/>
          <p:cNvSpPr txBox="1">
            <a:spLocks noChangeArrowheads="1"/>
          </p:cNvSpPr>
          <p:nvPr/>
        </p:nvSpPr>
        <p:spPr bwMode="auto">
          <a:xfrm>
            <a:off x="4932363" y="2133600"/>
            <a:ext cx="421163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r-FR" altLang="de-DE" sz="2400">
                <a:solidFill>
                  <a:schemeClr val="bg1"/>
                </a:solidFill>
              </a:rPr>
              <a:t>2. Kommen:</a:t>
            </a:r>
          </a:p>
          <a:p>
            <a:r>
              <a:rPr lang="fr-FR" altLang="de-DE" sz="2400">
                <a:solidFill>
                  <a:schemeClr val="bg1"/>
                </a:solidFill>
              </a:rPr>
              <a:t>Der herrschende Messias</a:t>
            </a:r>
          </a:p>
        </p:txBody>
      </p:sp>
      <p:sp>
        <p:nvSpPr>
          <p:cNvPr id="662535" name="Rectangle 7"/>
          <p:cNvSpPr>
            <a:spLocks noGrp="1" noChangeArrowheads="1"/>
          </p:cNvSpPr>
          <p:nvPr>
            <p:ph type="title"/>
          </p:nvPr>
        </p:nvSpPr>
        <p:spPr>
          <a:xfrm>
            <a:off x="0" y="333375"/>
            <a:ext cx="9144000" cy="1143000"/>
          </a:xfrm>
        </p:spPr>
        <p:txBody>
          <a:bodyPr/>
          <a:lstStyle/>
          <a:p>
            <a:r>
              <a:rPr lang="fr-FR" altLang="de-DE" sz="4000" b="1">
                <a:solidFill>
                  <a:srgbClr val="00FF00"/>
                </a:solidFill>
                <a:latin typeface="Arial" panose="020B0604020202020204" pitchFamily="34" charset="0"/>
              </a:rPr>
              <a:t>Die zwei Erscheinungen </a:t>
            </a:r>
            <a:br>
              <a:rPr lang="fr-FR" altLang="de-DE" sz="4000" b="1">
                <a:solidFill>
                  <a:srgbClr val="00FF00"/>
                </a:solidFill>
                <a:latin typeface="Arial" panose="020B0604020202020204" pitchFamily="34" charset="0"/>
              </a:rPr>
            </a:br>
            <a:r>
              <a:rPr lang="fr-FR" altLang="de-DE" sz="4000" b="1">
                <a:solidFill>
                  <a:srgbClr val="00FF00"/>
                </a:solidFill>
                <a:latin typeface="Arial" panose="020B0604020202020204" pitchFamily="34" charset="0"/>
              </a:rPr>
              <a:t>des Messias</a:t>
            </a:r>
          </a:p>
        </p:txBody>
      </p:sp>
      <p:sp>
        <p:nvSpPr>
          <p:cNvPr id="662536" name="AutoShape 8"/>
          <p:cNvSpPr>
            <a:spLocks noChangeArrowheads="1"/>
          </p:cNvSpPr>
          <p:nvPr/>
        </p:nvSpPr>
        <p:spPr bwMode="auto">
          <a:xfrm rot="-881367">
            <a:off x="971550" y="4660900"/>
            <a:ext cx="595313" cy="2197100"/>
          </a:xfrm>
          <a:prstGeom prst="curvedRightArrow">
            <a:avLst>
              <a:gd name="adj1" fmla="val 73813"/>
              <a:gd name="adj2" fmla="val 147627"/>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662537" name="AutoShape 9"/>
          <p:cNvSpPr>
            <a:spLocks noChangeArrowheads="1"/>
          </p:cNvSpPr>
          <p:nvPr/>
        </p:nvSpPr>
        <p:spPr bwMode="auto">
          <a:xfrm rot="21300862" flipV="1">
            <a:off x="7667625" y="4508500"/>
            <a:ext cx="933450" cy="2089150"/>
          </a:xfrm>
          <a:prstGeom prst="curvedLeftArrow">
            <a:avLst>
              <a:gd name="adj1" fmla="val 44762"/>
              <a:gd name="adj2" fmla="val 89524"/>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662538" name="Oval 10"/>
          <p:cNvSpPr>
            <a:spLocks noChangeArrowheads="1"/>
          </p:cNvSpPr>
          <p:nvPr/>
        </p:nvSpPr>
        <p:spPr bwMode="auto">
          <a:xfrm rot="-4857145">
            <a:off x="7127875" y="4149725"/>
            <a:ext cx="2016125" cy="2016125"/>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662539" name="Text Box 11"/>
          <p:cNvSpPr txBox="1">
            <a:spLocks noChangeArrowheads="1"/>
          </p:cNvSpPr>
          <p:nvPr/>
        </p:nvSpPr>
        <p:spPr bwMode="auto">
          <a:xfrm>
            <a:off x="6084888" y="3573463"/>
            <a:ext cx="209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400">
                <a:solidFill>
                  <a:srgbClr val="00FF00"/>
                </a:solidFill>
              </a:rPr>
              <a:t>„die Endzeit“</a:t>
            </a:r>
          </a:p>
        </p:txBody>
      </p:sp>
      <p:sp>
        <p:nvSpPr>
          <p:cNvPr id="662540" name="Text Box 12"/>
          <p:cNvSpPr txBox="1">
            <a:spLocks noChangeArrowheads="1"/>
          </p:cNvSpPr>
          <p:nvPr/>
        </p:nvSpPr>
        <p:spPr bwMode="auto">
          <a:xfrm>
            <a:off x="5580063" y="4437063"/>
            <a:ext cx="147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altLang="de-DE" sz="2400">
                <a:solidFill>
                  <a:srgbClr val="00FF00"/>
                </a:solidFill>
              </a:rPr>
              <a:t>seit 1882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62531"/>
                                        </p:tgtEl>
                                        <p:attrNameLst>
                                          <p:attrName>style.visibility</p:attrName>
                                        </p:attrNameLst>
                                      </p:cBhvr>
                                      <p:to>
                                        <p:strVal val="visible"/>
                                      </p:to>
                                    </p:set>
                                    <p:anim calcmode="lin" valueType="num">
                                      <p:cBhvr additive="base">
                                        <p:cTn id="7" dur="500" fill="hold"/>
                                        <p:tgtEl>
                                          <p:spTgt spid="662531"/>
                                        </p:tgtEl>
                                        <p:attrNameLst>
                                          <p:attrName>ppt_x</p:attrName>
                                        </p:attrNameLst>
                                      </p:cBhvr>
                                      <p:tavLst>
                                        <p:tav tm="0">
                                          <p:val>
                                            <p:strVal val="#ppt_x"/>
                                          </p:val>
                                        </p:tav>
                                        <p:tav tm="100000">
                                          <p:val>
                                            <p:strVal val="#ppt_x"/>
                                          </p:val>
                                        </p:tav>
                                      </p:tavLst>
                                    </p:anim>
                                    <p:anim calcmode="lin" valueType="num">
                                      <p:cBhvr additive="base">
                                        <p:cTn id="8" dur="500" fill="hold"/>
                                        <p:tgtEl>
                                          <p:spTgt spid="662531"/>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5" presetClass="entr" presetSubtype="0" fill="hold" nodeType="clickEffect">
                                  <p:stCondLst>
                                    <p:cond delay="0"/>
                                  </p:stCondLst>
                                  <p:childTnLst>
                                    <p:set>
                                      <p:cBhvr>
                                        <p:cTn id="12" dur="1" fill="hold">
                                          <p:stCondLst>
                                            <p:cond delay="0"/>
                                          </p:stCondLst>
                                        </p:cTn>
                                        <p:tgtEl>
                                          <p:spTgt spid="662533">
                                            <p:txEl>
                                              <p:pRg st="0" end="0"/>
                                            </p:txEl>
                                          </p:spTgt>
                                        </p:tgtEl>
                                        <p:attrNameLst>
                                          <p:attrName>style.visibility</p:attrName>
                                        </p:attrNameLst>
                                      </p:cBhvr>
                                      <p:to>
                                        <p:strVal val="visible"/>
                                      </p:to>
                                    </p:set>
                                    <p:anim calcmode="lin" valueType="num">
                                      <p:cBhvr>
                                        <p:cTn id="13" dur="1000" fill="hold"/>
                                        <p:tgtEl>
                                          <p:spTgt spid="66253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66253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662533">
                                            <p:txEl>
                                              <p:pRg st="0" end="0"/>
                                            </p:txEl>
                                          </p:spTgt>
                                        </p:tgtEl>
                                      </p:cBhvr>
                                    </p:animEffect>
                                  </p:childTnLst>
                                </p:cTn>
                              </p:par>
                              <p:par>
                                <p:cTn id="16" presetID="55" presetClass="entr" presetSubtype="0" fill="hold" nodeType="withEffect">
                                  <p:stCondLst>
                                    <p:cond delay="0"/>
                                  </p:stCondLst>
                                  <p:childTnLst>
                                    <p:set>
                                      <p:cBhvr>
                                        <p:cTn id="17" dur="1" fill="hold">
                                          <p:stCondLst>
                                            <p:cond delay="0"/>
                                          </p:stCondLst>
                                        </p:cTn>
                                        <p:tgtEl>
                                          <p:spTgt spid="662533">
                                            <p:txEl>
                                              <p:pRg st="1" end="1"/>
                                            </p:txEl>
                                          </p:spTgt>
                                        </p:tgtEl>
                                        <p:attrNameLst>
                                          <p:attrName>style.visibility</p:attrName>
                                        </p:attrNameLst>
                                      </p:cBhvr>
                                      <p:to>
                                        <p:strVal val="visible"/>
                                      </p:to>
                                    </p:set>
                                    <p:anim calcmode="lin" valueType="num">
                                      <p:cBhvr>
                                        <p:cTn id="18" dur="1000" fill="hold"/>
                                        <p:tgtEl>
                                          <p:spTgt spid="662533">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662533">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662533">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662532"/>
                                        </p:tgtEl>
                                        <p:attrNameLst>
                                          <p:attrName>style.visibility</p:attrName>
                                        </p:attrNameLst>
                                      </p:cBhvr>
                                      <p:to>
                                        <p:strVal val="visible"/>
                                      </p:to>
                                    </p:set>
                                    <p:anim calcmode="lin" valueType="num">
                                      <p:cBhvr additive="base">
                                        <p:cTn id="25" dur="500" fill="hold"/>
                                        <p:tgtEl>
                                          <p:spTgt spid="662532"/>
                                        </p:tgtEl>
                                        <p:attrNameLst>
                                          <p:attrName>ppt_x</p:attrName>
                                        </p:attrNameLst>
                                      </p:cBhvr>
                                      <p:tavLst>
                                        <p:tav tm="0">
                                          <p:val>
                                            <p:strVal val="#ppt_x"/>
                                          </p:val>
                                        </p:tav>
                                        <p:tav tm="100000">
                                          <p:val>
                                            <p:strVal val="#ppt_x"/>
                                          </p:val>
                                        </p:tav>
                                      </p:tavLst>
                                    </p:anim>
                                    <p:anim calcmode="lin" valueType="num">
                                      <p:cBhvr additive="base">
                                        <p:cTn id="26" dur="500" fill="hold"/>
                                        <p:tgtEl>
                                          <p:spTgt spid="662532"/>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662534"/>
                                        </p:tgtEl>
                                        <p:attrNameLst>
                                          <p:attrName>style.visibility</p:attrName>
                                        </p:attrNameLst>
                                      </p:cBhvr>
                                      <p:to>
                                        <p:strVal val="visible"/>
                                      </p:to>
                                    </p:set>
                                    <p:anim calcmode="lin" valueType="num">
                                      <p:cBhvr>
                                        <p:cTn id="31" dur="1000" fill="hold"/>
                                        <p:tgtEl>
                                          <p:spTgt spid="662534"/>
                                        </p:tgtEl>
                                        <p:attrNameLst>
                                          <p:attrName>ppt_w</p:attrName>
                                        </p:attrNameLst>
                                      </p:cBhvr>
                                      <p:tavLst>
                                        <p:tav tm="0">
                                          <p:val>
                                            <p:strVal val="#ppt_w*0.70"/>
                                          </p:val>
                                        </p:tav>
                                        <p:tav tm="100000">
                                          <p:val>
                                            <p:strVal val="#ppt_w"/>
                                          </p:val>
                                        </p:tav>
                                      </p:tavLst>
                                    </p:anim>
                                    <p:anim calcmode="lin" valueType="num">
                                      <p:cBhvr>
                                        <p:cTn id="32" dur="1000" fill="hold"/>
                                        <p:tgtEl>
                                          <p:spTgt spid="662534"/>
                                        </p:tgtEl>
                                        <p:attrNameLst>
                                          <p:attrName>ppt_h</p:attrName>
                                        </p:attrNameLst>
                                      </p:cBhvr>
                                      <p:tavLst>
                                        <p:tav tm="0">
                                          <p:val>
                                            <p:strVal val="#ppt_h"/>
                                          </p:val>
                                        </p:tav>
                                        <p:tav tm="100000">
                                          <p:val>
                                            <p:strVal val="#ppt_h"/>
                                          </p:val>
                                        </p:tav>
                                      </p:tavLst>
                                    </p:anim>
                                    <p:animEffect transition="in" filter="fade">
                                      <p:cBhvr>
                                        <p:cTn id="33" dur="1000"/>
                                        <p:tgtEl>
                                          <p:spTgt spid="66253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5" presetClass="entr" presetSubtype="0" fill="hold" grpId="0" nodeType="clickEffect">
                                  <p:stCondLst>
                                    <p:cond delay="0"/>
                                  </p:stCondLst>
                                  <p:childTnLst>
                                    <p:set>
                                      <p:cBhvr>
                                        <p:cTn id="37" dur="1" fill="hold">
                                          <p:stCondLst>
                                            <p:cond delay="0"/>
                                          </p:stCondLst>
                                        </p:cTn>
                                        <p:tgtEl>
                                          <p:spTgt spid="662536"/>
                                        </p:tgtEl>
                                        <p:attrNameLst>
                                          <p:attrName>style.visibility</p:attrName>
                                        </p:attrNameLst>
                                      </p:cBhvr>
                                      <p:to>
                                        <p:strVal val="visible"/>
                                      </p:to>
                                    </p:set>
                                    <p:anim calcmode="lin" valueType="num">
                                      <p:cBhvr>
                                        <p:cTn id="38" dur="1000" fill="hold"/>
                                        <p:tgtEl>
                                          <p:spTgt spid="662536"/>
                                        </p:tgtEl>
                                        <p:attrNameLst>
                                          <p:attrName>ppt_w</p:attrName>
                                        </p:attrNameLst>
                                      </p:cBhvr>
                                      <p:tavLst>
                                        <p:tav tm="0">
                                          <p:val>
                                            <p:fltVal val="0"/>
                                          </p:val>
                                        </p:tav>
                                        <p:tav tm="100000">
                                          <p:val>
                                            <p:strVal val="#ppt_w"/>
                                          </p:val>
                                        </p:tav>
                                      </p:tavLst>
                                    </p:anim>
                                    <p:anim calcmode="lin" valueType="num">
                                      <p:cBhvr>
                                        <p:cTn id="39" dur="1000" fill="hold"/>
                                        <p:tgtEl>
                                          <p:spTgt spid="662536"/>
                                        </p:tgtEl>
                                        <p:attrNameLst>
                                          <p:attrName>ppt_h</p:attrName>
                                        </p:attrNameLst>
                                      </p:cBhvr>
                                      <p:tavLst>
                                        <p:tav tm="0">
                                          <p:val>
                                            <p:fltVal val="0"/>
                                          </p:val>
                                        </p:tav>
                                        <p:tav tm="100000">
                                          <p:val>
                                            <p:strVal val="#ppt_h"/>
                                          </p:val>
                                        </p:tav>
                                      </p:tavLst>
                                    </p:anim>
                                    <p:anim calcmode="lin" valueType="num">
                                      <p:cBhvr>
                                        <p:cTn id="40" dur="1000" fill="hold"/>
                                        <p:tgtEl>
                                          <p:spTgt spid="662536"/>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66253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662537"/>
                                        </p:tgtEl>
                                        <p:attrNameLst>
                                          <p:attrName>style.visibility</p:attrName>
                                        </p:attrNameLst>
                                      </p:cBhvr>
                                      <p:to>
                                        <p:strVal val="visible"/>
                                      </p:to>
                                    </p:set>
                                    <p:anim calcmode="lin" valueType="num">
                                      <p:cBhvr additive="base">
                                        <p:cTn id="46" dur="500" fill="hold"/>
                                        <p:tgtEl>
                                          <p:spTgt spid="662537"/>
                                        </p:tgtEl>
                                        <p:attrNameLst>
                                          <p:attrName>ppt_x</p:attrName>
                                        </p:attrNameLst>
                                      </p:cBhvr>
                                      <p:tavLst>
                                        <p:tav tm="0">
                                          <p:val>
                                            <p:strVal val="#ppt_x"/>
                                          </p:val>
                                        </p:tav>
                                        <p:tav tm="100000">
                                          <p:val>
                                            <p:strVal val="#ppt_x"/>
                                          </p:val>
                                        </p:tav>
                                      </p:tavLst>
                                    </p:anim>
                                    <p:anim calcmode="lin" valueType="num">
                                      <p:cBhvr additive="base">
                                        <p:cTn id="47" dur="500" fill="hold"/>
                                        <p:tgtEl>
                                          <p:spTgt spid="662537"/>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662538"/>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7" presetClass="entr" presetSubtype="4" fill="hold" grpId="0" nodeType="clickEffect">
                                  <p:stCondLst>
                                    <p:cond delay="0"/>
                                  </p:stCondLst>
                                  <p:childTnLst>
                                    <p:set>
                                      <p:cBhvr>
                                        <p:cTn id="55" dur="1" fill="hold">
                                          <p:stCondLst>
                                            <p:cond delay="0"/>
                                          </p:stCondLst>
                                        </p:cTn>
                                        <p:tgtEl>
                                          <p:spTgt spid="662539"/>
                                        </p:tgtEl>
                                        <p:attrNameLst>
                                          <p:attrName>style.visibility</p:attrName>
                                        </p:attrNameLst>
                                      </p:cBhvr>
                                      <p:to>
                                        <p:strVal val="visible"/>
                                      </p:to>
                                    </p:set>
                                    <p:anim calcmode="lin" valueType="num">
                                      <p:cBhvr additive="base">
                                        <p:cTn id="56" dur="5000" fill="hold"/>
                                        <p:tgtEl>
                                          <p:spTgt spid="662539"/>
                                        </p:tgtEl>
                                        <p:attrNameLst>
                                          <p:attrName>ppt_x</p:attrName>
                                        </p:attrNameLst>
                                      </p:cBhvr>
                                      <p:tavLst>
                                        <p:tav tm="0">
                                          <p:val>
                                            <p:strVal val="#ppt_x"/>
                                          </p:val>
                                        </p:tav>
                                        <p:tav tm="100000">
                                          <p:val>
                                            <p:strVal val="#ppt_x"/>
                                          </p:val>
                                        </p:tav>
                                      </p:tavLst>
                                    </p:anim>
                                    <p:anim calcmode="lin" valueType="num">
                                      <p:cBhvr additive="base">
                                        <p:cTn id="57" dur="5000" fill="hold"/>
                                        <p:tgtEl>
                                          <p:spTgt spid="662539"/>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7" presetClass="entr" presetSubtype="4" fill="hold" grpId="0" nodeType="clickEffect">
                                  <p:stCondLst>
                                    <p:cond delay="0"/>
                                  </p:stCondLst>
                                  <p:childTnLst>
                                    <p:set>
                                      <p:cBhvr>
                                        <p:cTn id="61" dur="1" fill="hold">
                                          <p:stCondLst>
                                            <p:cond delay="0"/>
                                          </p:stCondLst>
                                        </p:cTn>
                                        <p:tgtEl>
                                          <p:spTgt spid="662540"/>
                                        </p:tgtEl>
                                        <p:attrNameLst>
                                          <p:attrName>style.visibility</p:attrName>
                                        </p:attrNameLst>
                                      </p:cBhvr>
                                      <p:to>
                                        <p:strVal val="visible"/>
                                      </p:to>
                                    </p:set>
                                    <p:anim calcmode="lin" valueType="num">
                                      <p:cBhvr additive="base">
                                        <p:cTn id="62" dur="5000" fill="hold"/>
                                        <p:tgtEl>
                                          <p:spTgt spid="662540"/>
                                        </p:tgtEl>
                                        <p:attrNameLst>
                                          <p:attrName>ppt_x</p:attrName>
                                        </p:attrNameLst>
                                      </p:cBhvr>
                                      <p:tavLst>
                                        <p:tav tm="0">
                                          <p:val>
                                            <p:strVal val="#ppt_x"/>
                                          </p:val>
                                        </p:tav>
                                        <p:tav tm="100000">
                                          <p:val>
                                            <p:strVal val="#ppt_x"/>
                                          </p:val>
                                        </p:tav>
                                      </p:tavLst>
                                    </p:anim>
                                    <p:anim calcmode="lin" valueType="num">
                                      <p:cBhvr additive="base">
                                        <p:cTn id="63" dur="5000" fill="hold"/>
                                        <p:tgtEl>
                                          <p:spTgt spid="6625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531" grpId="0" animBg="1"/>
      <p:bldP spid="662532" grpId="0" animBg="1"/>
      <p:bldP spid="662534" grpId="0"/>
      <p:bldP spid="662536" grpId="0" animBg="1"/>
      <p:bldP spid="662537" grpId="0" animBg="1"/>
      <p:bldP spid="662538" grpId="0" animBg="1"/>
      <p:bldP spid="662539" grpId="0"/>
      <p:bldP spid="6625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684213" y="188913"/>
            <a:ext cx="7772400" cy="1419225"/>
          </a:xfrm>
        </p:spPr>
        <p:txBody>
          <a:bodyPr/>
          <a:lstStyle/>
          <a:p>
            <a:r>
              <a:rPr lang="de-DE" altLang="de-DE" sz="4000" b="1">
                <a:solidFill>
                  <a:srgbClr val="00FF00"/>
                </a:solidFill>
                <a:latin typeface="Arial" panose="020B0604020202020204" pitchFamily="34" charset="0"/>
                <a:cs typeface="Arial" panose="020B0604020202020204" pitchFamily="34" charset="0"/>
              </a:rPr>
              <a:t>Endzeit: eine Periode von bereits 126 Jahren</a:t>
            </a:r>
          </a:p>
        </p:txBody>
      </p:sp>
      <p:sp>
        <p:nvSpPr>
          <p:cNvPr id="593923" name="AutoShape 3">
            <a:hlinkClick r:id="rId3" action="ppaction://hlinkpres?slideindex=1&amp;slidetitle="/>
          </p:cNvPr>
          <p:cNvSpPr>
            <a:spLocks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miter lim="800000"/>
            <a:headEnd/>
            <a:tailEnd/>
          </a:ln>
        </p:spPr>
        <p:txBody>
          <a:bodyPr/>
          <a:lstStyle/>
          <a:p>
            <a:pPr algn="ctr">
              <a:spcBef>
                <a:spcPct val="0"/>
              </a:spcBef>
              <a:buFontTx/>
              <a:buNone/>
            </a:pPr>
            <a:r>
              <a:rPr lang="fr-FR" altLang="de-DE">
                <a:solidFill>
                  <a:schemeClr val="bg1"/>
                </a:solidFill>
                <a:latin typeface="Arial" panose="020B0604020202020204" pitchFamily="34" charset="0"/>
                <a:cs typeface="Arial" panose="020B0604020202020204" pitchFamily="34" charset="0"/>
              </a:rPr>
              <a:t>Rückkehr der Juden ab 1882</a:t>
            </a:r>
          </a:p>
        </p:txBody>
      </p:sp>
      <p:sp>
        <p:nvSpPr>
          <p:cNvPr id="593924"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593925" name="Line 5"/>
          <p:cNvSpPr>
            <a:spLocks noChangeShapeType="1"/>
          </p:cNvSpPr>
          <p:nvPr/>
        </p:nvSpPr>
        <p:spPr bwMode="auto">
          <a:xfrm>
            <a:off x="8101013" y="1268413"/>
            <a:ext cx="0" cy="208915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26" name="Line 6"/>
          <p:cNvSpPr>
            <a:spLocks noChangeShapeType="1"/>
          </p:cNvSpPr>
          <p:nvPr/>
        </p:nvSpPr>
        <p:spPr bwMode="auto">
          <a:xfrm>
            <a:off x="1042988"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27" name="Line 7"/>
          <p:cNvSpPr>
            <a:spLocks noChangeShapeType="1"/>
          </p:cNvSpPr>
          <p:nvPr/>
        </p:nvSpPr>
        <p:spPr bwMode="auto">
          <a:xfrm>
            <a:off x="1835150"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28" name="Line 8"/>
          <p:cNvSpPr>
            <a:spLocks noChangeShapeType="1"/>
          </p:cNvSpPr>
          <p:nvPr/>
        </p:nvSpPr>
        <p:spPr bwMode="auto">
          <a:xfrm>
            <a:off x="385127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29" name="Line 9"/>
          <p:cNvSpPr>
            <a:spLocks noChangeShapeType="1"/>
          </p:cNvSpPr>
          <p:nvPr/>
        </p:nvSpPr>
        <p:spPr bwMode="auto">
          <a:xfrm>
            <a:off x="4140200"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30" name="Line 10"/>
          <p:cNvSpPr>
            <a:spLocks noChangeShapeType="1"/>
          </p:cNvSpPr>
          <p:nvPr/>
        </p:nvSpPr>
        <p:spPr bwMode="auto">
          <a:xfrm>
            <a:off x="594042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31" name="Line 11"/>
          <p:cNvSpPr>
            <a:spLocks noChangeShapeType="1"/>
          </p:cNvSpPr>
          <p:nvPr/>
        </p:nvSpPr>
        <p:spPr bwMode="auto">
          <a:xfrm>
            <a:off x="701992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593932" name="Text Box 12"/>
          <p:cNvSpPr txBox="1">
            <a:spLocks noChangeArrowheads="1"/>
          </p:cNvSpPr>
          <p:nvPr/>
        </p:nvSpPr>
        <p:spPr bwMode="auto">
          <a:xfrm>
            <a:off x="447675" y="1687513"/>
            <a:ext cx="14287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de-CH" altLang="de-DE" sz="4400" b="0">
                <a:solidFill>
                  <a:schemeClr val="bg1"/>
                </a:solidFill>
                <a:cs typeface="Arial" panose="020B0604020202020204" pitchFamily="34" charset="0"/>
              </a:rPr>
              <a:t>1882</a:t>
            </a:r>
            <a:endParaRPr lang="de-DE" altLang="de-DE" sz="4400" b="0">
              <a:solidFill>
                <a:schemeClr val="bg1"/>
              </a:solidFill>
              <a:cs typeface="Arial" panose="020B0604020202020204" pitchFamily="34" charset="0"/>
            </a:endParaRPr>
          </a:p>
        </p:txBody>
      </p:sp>
      <p:sp>
        <p:nvSpPr>
          <p:cNvPr id="593933" name="Oval 13"/>
          <p:cNvSpPr>
            <a:spLocks noChangeArrowheads="1"/>
          </p:cNvSpPr>
          <p:nvPr/>
        </p:nvSpPr>
        <p:spPr bwMode="auto">
          <a:xfrm rot="-4857145">
            <a:off x="1404937" y="-1041399"/>
            <a:ext cx="6373813" cy="896461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593924"/>
                                        </p:tgtEl>
                                        <p:attrNameLst>
                                          <p:attrName>style.visibility</p:attrName>
                                        </p:attrNameLst>
                                      </p:cBhvr>
                                      <p:to>
                                        <p:strVal val="visible"/>
                                      </p:to>
                                    </p:set>
                                    <p:animEffect transition="in" filter="fade">
                                      <p:cBhvr>
                                        <p:cTn id="7" dur="2000"/>
                                        <p:tgtEl>
                                          <p:spTgt spid="593924"/>
                                        </p:tgtEl>
                                      </p:cBhvr>
                                    </p:animEffect>
                                    <p:anim calcmode="lin" valueType="num">
                                      <p:cBhvr>
                                        <p:cTn id="8" dur="2000" fill="hold"/>
                                        <p:tgtEl>
                                          <p:spTgt spid="593924"/>
                                        </p:tgtEl>
                                        <p:attrNameLst>
                                          <p:attrName>style.rotation</p:attrName>
                                        </p:attrNameLst>
                                      </p:cBhvr>
                                      <p:tavLst>
                                        <p:tav tm="0">
                                          <p:val>
                                            <p:fltVal val="720"/>
                                          </p:val>
                                        </p:tav>
                                        <p:tav tm="100000">
                                          <p:val>
                                            <p:fltVal val="0"/>
                                          </p:val>
                                        </p:tav>
                                      </p:tavLst>
                                    </p:anim>
                                    <p:anim calcmode="lin" valueType="num">
                                      <p:cBhvr>
                                        <p:cTn id="9" dur="2000" fill="hold"/>
                                        <p:tgtEl>
                                          <p:spTgt spid="593924"/>
                                        </p:tgtEl>
                                        <p:attrNameLst>
                                          <p:attrName>ppt_h</p:attrName>
                                        </p:attrNameLst>
                                      </p:cBhvr>
                                      <p:tavLst>
                                        <p:tav tm="0">
                                          <p:val>
                                            <p:fltVal val="0"/>
                                          </p:val>
                                        </p:tav>
                                        <p:tav tm="100000">
                                          <p:val>
                                            <p:strVal val="#ppt_h"/>
                                          </p:val>
                                        </p:tav>
                                      </p:tavLst>
                                    </p:anim>
                                    <p:anim calcmode="lin" valueType="num">
                                      <p:cBhvr>
                                        <p:cTn id="10" dur="2000" fill="hold"/>
                                        <p:tgtEl>
                                          <p:spTgt spid="593924"/>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2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392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392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393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393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392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93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24" grpId="0" animBg="1"/>
      <p:bldP spid="593925" grpId="0" animBg="1"/>
      <p:bldP spid="593926" grpId="0" animBg="1"/>
      <p:bldP spid="593927" grpId="0" animBg="1"/>
      <p:bldP spid="593928" grpId="0" animBg="1"/>
      <p:bldP spid="593929" grpId="0" animBg="1"/>
      <p:bldP spid="593930" grpId="0" animBg="1"/>
      <p:bldP spid="593931" grpId="0" animBg="1"/>
      <p:bldP spid="5939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5" name="Rectangle 5"/>
          <p:cNvSpPr>
            <a:spLocks noGrp="1" noChangeArrowheads="1"/>
          </p:cNvSpPr>
          <p:nvPr>
            <p:ph type="title"/>
          </p:nvPr>
        </p:nvSpPr>
        <p:spPr>
          <a:xfrm>
            <a:off x="684213" y="0"/>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Sehnsucht nach Zion</a:t>
            </a:r>
            <a:endParaRPr lang="de-DE" altLang="de-DE" b="1">
              <a:solidFill>
                <a:srgbClr val="00FF00"/>
              </a:solidFill>
              <a:latin typeface="Arial" panose="020B0604020202020204" pitchFamily="34" charset="0"/>
              <a:cs typeface="Arial" panose="020B0604020202020204" pitchFamily="34" charset="0"/>
            </a:endParaRPr>
          </a:p>
        </p:txBody>
      </p:sp>
      <p:pic>
        <p:nvPicPr>
          <p:cNvPr id="716810" name="Picture 10" descr="Jews_place_of_wailing%2C_1860"/>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71550" y="1239838"/>
            <a:ext cx="6840538" cy="48561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6812" name="Text Box 12"/>
          <p:cNvSpPr txBox="1">
            <a:spLocks noChangeArrowheads="1"/>
          </p:cNvSpPr>
          <p:nvPr/>
        </p:nvSpPr>
        <p:spPr bwMode="auto">
          <a:xfrm>
            <a:off x="971550" y="6092825"/>
            <a:ext cx="12715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E. Challis 1860 FB</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664579" name="Rectangle 3"/>
          <p:cNvSpPr>
            <a:spLocks noGrp="1" noChangeArrowheads="1"/>
          </p:cNvSpPr>
          <p:nvPr>
            <p:ph type="body" sz="half" idx="1"/>
          </p:nvPr>
        </p:nvSpPr>
        <p:spPr/>
        <p:txBody>
          <a:bodyPr/>
          <a:lstStyle/>
          <a:p>
            <a:r>
              <a:rPr lang="de-CH" altLang="de-DE" sz="2800" b="1">
                <a:solidFill>
                  <a:schemeClr val="bg1"/>
                </a:solidFill>
                <a:latin typeface="Arial" panose="020B0604020202020204" pitchFamily="34" charset="0"/>
                <a:cs typeface="Arial" panose="020B0604020202020204" pitchFamily="34" charset="0"/>
              </a:rPr>
              <a:t>1. Niederländisch Westindien (Curacao, 1652)</a:t>
            </a:r>
          </a:p>
          <a:p>
            <a:r>
              <a:rPr lang="de-CH" altLang="de-DE" sz="2800" b="1">
                <a:solidFill>
                  <a:schemeClr val="bg1"/>
                </a:solidFill>
                <a:latin typeface="Arial" panose="020B0604020202020204" pitchFamily="34" charset="0"/>
                <a:cs typeface="Arial" panose="020B0604020202020204" pitchFamily="34" charset="0"/>
              </a:rPr>
              <a:t>2. Surinam (1654)</a:t>
            </a:r>
          </a:p>
          <a:p>
            <a:r>
              <a:rPr lang="de-CH" altLang="de-DE" sz="2800" b="1">
                <a:solidFill>
                  <a:schemeClr val="bg1"/>
                </a:solidFill>
                <a:latin typeface="Arial" panose="020B0604020202020204" pitchFamily="34" charset="0"/>
                <a:cs typeface="Arial" panose="020B0604020202020204" pitchFamily="34" charset="0"/>
              </a:rPr>
              <a:t>3. Französisch Westindien (Cayenne, 1659)</a:t>
            </a:r>
          </a:p>
        </p:txBody>
      </p:sp>
      <p:pic>
        <p:nvPicPr>
          <p:cNvPr id="664583" name="Picture 7"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4585" name="Line 9"/>
          <p:cNvSpPr>
            <a:spLocks noChangeShapeType="1"/>
          </p:cNvSpPr>
          <p:nvPr/>
        </p:nvSpPr>
        <p:spPr bwMode="auto">
          <a:xfrm flipV="1">
            <a:off x="3059113" y="5157788"/>
            <a:ext cx="2592387" cy="86360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664588" name="Picture 12"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685059" name="Rectangle 3"/>
          <p:cNvSpPr>
            <a:spLocks noGrp="1" noChangeArrowheads="1"/>
          </p:cNvSpPr>
          <p:nvPr>
            <p:ph type="body" sz="half" idx="1"/>
          </p:nvPr>
        </p:nvSpPr>
        <p:spPr/>
        <p:txBody>
          <a:bodyPr/>
          <a:lstStyle/>
          <a:p>
            <a:r>
              <a:rPr lang="de-CH" altLang="de-DE" sz="2800" b="1">
                <a:solidFill>
                  <a:schemeClr val="bg1"/>
                </a:solidFill>
                <a:latin typeface="Arial" panose="020B0604020202020204" pitchFamily="34" charset="0"/>
                <a:cs typeface="Arial" panose="020B0604020202020204" pitchFamily="34" charset="0"/>
              </a:rPr>
              <a:t>4. Südamerika (1730)</a:t>
            </a:r>
          </a:p>
          <a:p>
            <a:r>
              <a:rPr lang="de-CH" altLang="de-DE" sz="2800" b="1">
                <a:solidFill>
                  <a:schemeClr val="bg1"/>
                </a:solidFill>
                <a:latin typeface="Arial" panose="020B0604020202020204" pitchFamily="34" charset="0"/>
                <a:cs typeface="Arial" panose="020B0604020202020204" pitchFamily="34" charset="0"/>
              </a:rPr>
              <a:t>5. am Mississippi und am Missouri (1819)</a:t>
            </a:r>
          </a:p>
          <a:p>
            <a:r>
              <a:rPr lang="de-CH" altLang="de-DE" sz="2800" b="1">
                <a:solidFill>
                  <a:schemeClr val="bg1"/>
                </a:solidFill>
                <a:latin typeface="Arial" panose="020B0604020202020204" pitchFamily="34" charset="0"/>
                <a:cs typeface="Arial" panose="020B0604020202020204" pitchFamily="34" charset="0"/>
              </a:rPr>
              <a:t>6. Kleinasien (in der heutigen Türkei, 1820)</a:t>
            </a:r>
          </a:p>
        </p:txBody>
      </p:sp>
      <p:pic>
        <p:nvPicPr>
          <p:cNvPr id="685062" name="Picture 6"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5064" name="Line 8"/>
          <p:cNvSpPr>
            <a:spLocks noChangeShapeType="1"/>
          </p:cNvSpPr>
          <p:nvPr/>
        </p:nvSpPr>
        <p:spPr bwMode="auto">
          <a:xfrm flipV="1">
            <a:off x="3059113" y="5445125"/>
            <a:ext cx="2449512" cy="5762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85065" name="Line 9"/>
          <p:cNvSpPr>
            <a:spLocks noChangeShapeType="1"/>
          </p:cNvSpPr>
          <p:nvPr/>
        </p:nvSpPr>
        <p:spPr bwMode="auto">
          <a:xfrm>
            <a:off x="4572000" y="3933825"/>
            <a:ext cx="863600" cy="7191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85066" name="Line 10"/>
          <p:cNvSpPr>
            <a:spLocks noChangeShapeType="1"/>
          </p:cNvSpPr>
          <p:nvPr/>
        </p:nvSpPr>
        <p:spPr bwMode="auto">
          <a:xfrm flipV="1">
            <a:off x="6011863" y="4797425"/>
            <a:ext cx="720725" cy="16557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685069" name="Picture 13"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686083" name="Rectangle 3"/>
          <p:cNvSpPr>
            <a:spLocks noGrp="1" noChangeArrowheads="1"/>
          </p:cNvSpPr>
          <p:nvPr>
            <p:ph type="body" sz="half" idx="1"/>
          </p:nvPr>
        </p:nvSpPr>
        <p:spPr/>
        <p:txBody>
          <a:bodyPr/>
          <a:lstStyle/>
          <a:p>
            <a:r>
              <a:rPr lang="de-CH" altLang="de-DE" sz="2800" b="1">
                <a:solidFill>
                  <a:schemeClr val="bg1"/>
                </a:solidFill>
                <a:latin typeface="Arial" panose="020B0604020202020204" pitchFamily="34" charset="0"/>
                <a:cs typeface="Arial" panose="020B0604020202020204" pitchFamily="34" charset="0"/>
              </a:rPr>
              <a:t>7. Grand Island (bei den Niagara-Fällen, 1825)</a:t>
            </a:r>
          </a:p>
          <a:p>
            <a:r>
              <a:rPr lang="de-CH" altLang="de-DE" sz="2800" b="1">
                <a:solidFill>
                  <a:schemeClr val="bg1"/>
                </a:solidFill>
                <a:latin typeface="Arial" panose="020B0604020202020204" pitchFamily="34" charset="0"/>
                <a:cs typeface="Arial" panose="020B0604020202020204" pitchFamily="34" charset="0"/>
              </a:rPr>
              <a:t>8. Krim (1841)</a:t>
            </a:r>
          </a:p>
          <a:p>
            <a:r>
              <a:rPr lang="de-CH" altLang="de-DE" sz="2800" b="1">
                <a:solidFill>
                  <a:schemeClr val="bg1"/>
                </a:solidFill>
                <a:latin typeface="Arial" panose="020B0604020202020204" pitchFamily="34" charset="0"/>
                <a:cs typeface="Arial" panose="020B0604020202020204" pitchFamily="34" charset="0"/>
              </a:rPr>
              <a:t>9. Cypern (1880-1902)</a:t>
            </a:r>
          </a:p>
        </p:txBody>
      </p:sp>
      <p:pic>
        <p:nvPicPr>
          <p:cNvPr id="686086" name="Picture 6"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6089" name="Line 9"/>
          <p:cNvSpPr>
            <a:spLocks noChangeShapeType="1"/>
          </p:cNvSpPr>
          <p:nvPr/>
        </p:nvSpPr>
        <p:spPr bwMode="auto">
          <a:xfrm>
            <a:off x="6227763" y="4149725"/>
            <a:ext cx="431800" cy="5032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86090" name="Line 10"/>
          <p:cNvSpPr>
            <a:spLocks noChangeShapeType="1"/>
          </p:cNvSpPr>
          <p:nvPr/>
        </p:nvSpPr>
        <p:spPr bwMode="auto">
          <a:xfrm flipV="1">
            <a:off x="3348038" y="4724400"/>
            <a:ext cx="2160587" cy="10810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86091" name="Line 11"/>
          <p:cNvSpPr>
            <a:spLocks noChangeShapeType="1"/>
          </p:cNvSpPr>
          <p:nvPr/>
        </p:nvSpPr>
        <p:spPr bwMode="auto">
          <a:xfrm flipV="1">
            <a:off x="6443663" y="4868863"/>
            <a:ext cx="215900" cy="20161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686094" name="Picture 14"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700419" name="Rectangle 3"/>
          <p:cNvSpPr>
            <a:spLocks noGrp="1" noChangeArrowheads="1"/>
          </p:cNvSpPr>
          <p:nvPr>
            <p:ph type="body" sz="half" idx="1"/>
          </p:nvPr>
        </p:nvSpPr>
        <p:spPr/>
        <p:txBody>
          <a:bodyPr/>
          <a:lstStyle/>
          <a:p>
            <a:r>
              <a:rPr lang="de-CH" altLang="de-DE" sz="2800" b="1">
                <a:solidFill>
                  <a:schemeClr val="bg1"/>
                </a:solidFill>
                <a:latin typeface="Arial" panose="020B0604020202020204" pitchFamily="34" charset="0"/>
                <a:cs typeface="Arial" panose="020B0604020202020204" pitchFamily="34" charset="0"/>
              </a:rPr>
              <a:t>10. Argentinien (Argentina, 1892)</a:t>
            </a:r>
          </a:p>
          <a:p>
            <a:r>
              <a:rPr lang="de-CH" altLang="de-DE" sz="2800" b="1">
                <a:solidFill>
                  <a:schemeClr val="bg1"/>
                </a:solidFill>
                <a:latin typeface="Arial" panose="020B0604020202020204" pitchFamily="34" charset="0"/>
                <a:cs typeface="Arial" panose="020B0604020202020204" pitchFamily="34" charset="0"/>
              </a:rPr>
              <a:t>11. Kenia (auf dem Guas Ngishu Plateau, 1903, „Uganda-Projekt“)</a:t>
            </a:r>
            <a:endParaRPr lang="de-DE" altLang="de-DE" sz="2800" b="1">
              <a:solidFill>
                <a:schemeClr val="bg1"/>
              </a:solidFill>
              <a:latin typeface="Arial" panose="020B0604020202020204" pitchFamily="34" charset="0"/>
              <a:cs typeface="Arial" panose="020B0604020202020204" pitchFamily="34" charset="0"/>
            </a:endParaRPr>
          </a:p>
          <a:p>
            <a:r>
              <a:rPr lang="de-CH" altLang="de-DE" sz="2800" b="1">
                <a:solidFill>
                  <a:schemeClr val="bg1"/>
                </a:solidFill>
                <a:latin typeface="Arial" panose="020B0604020202020204" pitchFamily="34" charset="0"/>
                <a:cs typeface="Arial" panose="020B0604020202020204" pitchFamily="34" charset="0"/>
              </a:rPr>
              <a:t>12. Brasilien (Recife, 1904)</a:t>
            </a:r>
          </a:p>
          <a:p>
            <a:endParaRPr lang="de-DE" altLang="de-DE" sz="2800" b="1">
              <a:solidFill>
                <a:schemeClr val="bg1"/>
              </a:solidFill>
              <a:latin typeface="Arial" panose="020B0604020202020204" pitchFamily="34" charset="0"/>
              <a:cs typeface="Arial" panose="020B0604020202020204" pitchFamily="34" charset="0"/>
            </a:endParaRPr>
          </a:p>
        </p:txBody>
      </p:sp>
      <p:pic>
        <p:nvPicPr>
          <p:cNvPr id="700421" name="Picture 5"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0422" name="Line 6"/>
          <p:cNvSpPr>
            <a:spLocks noChangeShapeType="1"/>
          </p:cNvSpPr>
          <p:nvPr/>
        </p:nvSpPr>
        <p:spPr bwMode="auto">
          <a:xfrm flipV="1">
            <a:off x="6011863" y="5229225"/>
            <a:ext cx="720725" cy="12239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00423" name="Line 7"/>
          <p:cNvSpPr>
            <a:spLocks noChangeShapeType="1"/>
          </p:cNvSpPr>
          <p:nvPr/>
        </p:nvSpPr>
        <p:spPr bwMode="auto">
          <a:xfrm>
            <a:off x="4716463" y="3789363"/>
            <a:ext cx="1150937" cy="15843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700427" name="Picture 11"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0429" name="Line 13"/>
          <p:cNvSpPr>
            <a:spLocks noChangeShapeType="1"/>
          </p:cNvSpPr>
          <p:nvPr/>
        </p:nvSpPr>
        <p:spPr bwMode="auto">
          <a:xfrm>
            <a:off x="4716463" y="3716338"/>
            <a:ext cx="1008062" cy="187325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684035" name="Rectangle 3"/>
          <p:cNvSpPr>
            <a:spLocks noGrp="1" noChangeArrowheads="1"/>
          </p:cNvSpPr>
          <p:nvPr>
            <p:ph type="body" sz="half" idx="1"/>
          </p:nvPr>
        </p:nvSpPr>
        <p:spPr/>
        <p:txBody>
          <a:bodyPr/>
          <a:lstStyle/>
          <a:p>
            <a:pPr>
              <a:buFont typeface="Symbol" panose="05050102010706020507" pitchFamily="18" charset="2"/>
              <a:buChar char=""/>
            </a:pPr>
            <a:r>
              <a:rPr lang="de-CH" altLang="de-DE" sz="2800" b="1">
                <a:solidFill>
                  <a:schemeClr val="bg1"/>
                </a:solidFill>
                <a:latin typeface="Arial" panose="020B0604020202020204" pitchFamily="34" charset="0"/>
                <a:cs typeface="Arial" panose="020B0604020202020204" pitchFamily="34" charset="0"/>
              </a:rPr>
              <a:t>13. Südmesopota-mien (heutiger Südirak, 1908-1909)</a:t>
            </a:r>
            <a:endParaRPr lang="de-DE" altLang="de-DE" sz="2800" b="1">
              <a:solidFill>
                <a:schemeClr val="bg1"/>
              </a:solidFill>
              <a:latin typeface="Arial" panose="020B0604020202020204" pitchFamily="34" charset="0"/>
              <a:cs typeface="Arial" panose="020B0604020202020204" pitchFamily="34" charset="0"/>
            </a:endParaRPr>
          </a:p>
          <a:p>
            <a:r>
              <a:rPr lang="de-CH" altLang="de-DE" sz="2800" b="1">
                <a:solidFill>
                  <a:schemeClr val="bg1"/>
                </a:solidFill>
                <a:latin typeface="Arial" panose="020B0604020202020204" pitchFamily="34" charset="0"/>
                <a:cs typeface="Arial" panose="020B0604020202020204" pitchFamily="34" charset="0"/>
              </a:rPr>
              <a:t>14. Insel Madagas-kar (1940)</a:t>
            </a:r>
          </a:p>
          <a:p>
            <a:endParaRPr lang="de-CH" altLang="de-DE" sz="2800" b="1">
              <a:solidFill>
                <a:schemeClr val="bg1"/>
              </a:solidFill>
              <a:latin typeface="Arial" panose="020B0604020202020204" pitchFamily="34" charset="0"/>
              <a:cs typeface="Arial" panose="020B0604020202020204" pitchFamily="34" charset="0"/>
            </a:endParaRPr>
          </a:p>
        </p:txBody>
      </p:sp>
      <p:pic>
        <p:nvPicPr>
          <p:cNvPr id="684038" name="Picture 6"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4041" name="Line 9"/>
          <p:cNvSpPr>
            <a:spLocks noChangeShapeType="1"/>
          </p:cNvSpPr>
          <p:nvPr/>
        </p:nvSpPr>
        <p:spPr bwMode="auto">
          <a:xfrm flipV="1">
            <a:off x="6011863" y="5589588"/>
            <a:ext cx="792162" cy="86360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684046" name="Picture 14"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4048" name="Line 16"/>
          <p:cNvSpPr>
            <a:spLocks noChangeShapeType="1"/>
          </p:cNvSpPr>
          <p:nvPr/>
        </p:nvSpPr>
        <p:spPr bwMode="auto">
          <a:xfrm flipV="1">
            <a:off x="6443663" y="4868863"/>
            <a:ext cx="433387" cy="16557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a:xfrm>
            <a:off x="0" y="609600"/>
            <a:ext cx="9144000" cy="1143000"/>
          </a:xfrm>
        </p:spPr>
        <p:txBody>
          <a:bodyPr/>
          <a:lstStyle/>
          <a:p>
            <a:r>
              <a:rPr lang="de-CH" altLang="de-DE" b="1">
                <a:solidFill>
                  <a:srgbClr val="00FF00"/>
                </a:solidFill>
                <a:latin typeface="Arial" panose="020B0604020202020204" pitchFamily="34" charset="0"/>
                <a:cs typeface="Arial" panose="020B0604020202020204" pitchFamily="34" charset="0"/>
              </a:rPr>
              <a:t>Auf der Suche nach einer Heimat</a:t>
            </a:r>
            <a:endParaRPr lang="de-DE" altLang="de-DE" b="1">
              <a:solidFill>
                <a:srgbClr val="00FF00"/>
              </a:solidFill>
              <a:latin typeface="Arial" panose="020B0604020202020204" pitchFamily="34" charset="0"/>
              <a:cs typeface="Arial" panose="020B0604020202020204" pitchFamily="34" charset="0"/>
            </a:endParaRPr>
          </a:p>
        </p:txBody>
      </p:sp>
      <p:sp>
        <p:nvSpPr>
          <p:cNvPr id="689155" name="Rectangle 3"/>
          <p:cNvSpPr>
            <a:spLocks noGrp="1" noChangeArrowheads="1"/>
          </p:cNvSpPr>
          <p:nvPr>
            <p:ph type="body" sz="half" idx="1"/>
          </p:nvPr>
        </p:nvSpPr>
        <p:spPr/>
        <p:txBody>
          <a:bodyPr/>
          <a:lstStyle/>
          <a:p>
            <a:r>
              <a:rPr lang="de-CH" altLang="de-DE" sz="2800" b="1">
                <a:solidFill>
                  <a:schemeClr val="bg1"/>
                </a:solidFill>
                <a:latin typeface="Arial" panose="020B0604020202020204" pitchFamily="34" charset="0"/>
                <a:cs typeface="Arial" panose="020B0604020202020204" pitchFamily="34" charset="0"/>
              </a:rPr>
              <a:t>15. Birobidjan (am Amur Fluss, zwischen Russland und China, 1928)</a:t>
            </a:r>
          </a:p>
          <a:p>
            <a:r>
              <a:rPr lang="de-CH" altLang="de-DE" sz="2800" b="1">
                <a:solidFill>
                  <a:schemeClr val="bg1"/>
                </a:solidFill>
                <a:latin typeface="Arial" panose="020B0604020202020204" pitchFamily="34" charset="0"/>
                <a:cs typeface="Arial" panose="020B0604020202020204" pitchFamily="34" charset="0"/>
              </a:rPr>
              <a:t>16. Australien (Melbourne, 1927)</a:t>
            </a:r>
          </a:p>
          <a:p>
            <a:r>
              <a:rPr lang="de-CH" altLang="de-DE" sz="2800" b="1">
                <a:solidFill>
                  <a:schemeClr val="bg1"/>
                </a:solidFill>
                <a:latin typeface="Arial" panose="020B0604020202020204" pitchFamily="34" charset="0"/>
                <a:cs typeface="Arial" panose="020B0604020202020204" pitchFamily="34" charset="0"/>
              </a:rPr>
              <a:t>17. Vietnam (1946)</a:t>
            </a:r>
          </a:p>
          <a:p>
            <a:endParaRPr lang="de-DE" altLang="de-DE" sz="2800" b="1">
              <a:solidFill>
                <a:schemeClr val="bg1"/>
              </a:solidFill>
              <a:latin typeface="Arial" panose="020B0604020202020204" pitchFamily="34" charset="0"/>
              <a:cs typeface="Arial" panose="020B0604020202020204" pitchFamily="34" charset="0"/>
            </a:endParaRPr>
          </a:p>
        </p:txBody>
      </p:sp>
      <p:pic>
        <p:nvPicPr>
          <p:cNvPr id="689159" name="Picture 7" descr="BlankMap-World-v2"/>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4648200" y="4268788"/>
            <a:ext cx="3810000" cy="1671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9161" name="Line 9"/>
          <p:cNvSpPr>
            <a:spLocks noChangeShapeType="1"/>
          </p:cNvSpPr>
          <p:nvPr/>
        </p:nvSpPr>
        <p:spPr bwMode="auto">
          <a:xfrm flipH="1">
            <a:off x="7885113" y="4149725"/>
            <a:ext cx="862012" cy="151130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689162" name="Line 10"/>
          <p:cNvSpPr>
            <a:spLocks noChangeShapeType="1"/>
          </p:cNvSpPr>
          <p:nvPr/>
        </p:nvSpPr>
        <p:spPr bwMode="auto">
          <a:xfrm flipH="1">
            <a:off x="7524750" y="3500438"/>
            <a:ext cx="1079500" cy="151288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pic>
        <p:nvPicPr>
          <p:cNvPr id="689166" name="Picture 14" descr="Jews_place_of_wailing%2C_1860"/>
          <p:cNvPicPr>
            <a:picLocks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157788" y="1981200"/>
            <a:ext cx="2790825"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89168" name="Line 16"/>
          <p:cNvSpPr>
            <a:spLocks noChangeShapeType="1"/>
          </p:cNvSpPr>
          <p:nvPr/>
        </p:nvSpPr>
        <p:spPr bwMode="auto">
          <a:xfrm flipV="1">
            <a:off x="6443663" y="4724400"/>
            <a:ext cx="1152525" cy="15128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395288" y="333375"/>
            <a:ext cx="8497887" cy="1143000"/>
          </a:xfrm>
        </p:spPr>
        <p:txBody>
          <a:bodyPr/>
          <a:lstStyle/>
          <a:p>
            <a:pPr marL="762000" indent="-762000"/>
            <a:r>
              <a:rPr lang="de-CH" altLang="de-DE" sz="4000" b="1">
                <a:solidFill>
                  <a:srgbClr val="00FF00"/>
                </a:solidFill>
                <a:latin typeface="Arial" panose="020B0604020202020204" pitchFamily="34" charset="0"/>
                <a:cs typeface="Arial" panose="020B0604020202020204" pitchFamily="34" charset="0"/>
              </a:rPr>
              <a:t>(1) Sammlung der Juden</a:t>
            </a:r>
            <a:endParaRPr lang="fr-FR" altLang="de-DE" sz="4000" b="1">
              <a:solidFill>
                <a:srgbClr val="00FF00"/>
              </a:solidFill>
              <a:latin typeface="Arial" panose="020B0604020202020204" pitchFamily="34" charset="0"/>
              <a:cs typeface="Arial" panose="020B0604020202020204" pitchFamily="34" charset="0"/>
            </a:endParaRPr>
          </a:p>
        </p:txBody>
      </p:sp>
      <p:sp>
        <p:nvSpPr>
          <p:cNvPr id="732164" name="Rectangle 4"/>
          <p:cNvSpPr>
            <a:spLocks noGrp="1" noChangeArrowheads="1"/>
          </p:cNvSpPr>
          <p:nvPr>
            <p:ph type="body" idx="4294967295"/>
          </p:nvPr>
        </p:nvSpPr>
        <p:spPr>
          <a:xfrm>
            <a:off x="0" y="1916113"/>
            <a:ext cx="5219700" cy="4941887"/>
          </a:xfrm>
        </p:spPr>
        <p:txBody>
          <a:bodyPr/>
          <a:lstStyle/>
          <a:p>
            <a:pPr>
              <a:buFontTx/>
              <a:buNone/>
            </a:pPr>
            <a:r>
              <a:rPr lang="de-CH" altLang="de-DE"/>
              <a:t>	</a:t>
            </a:r>
            <a:r>
              <a:rPr lang="de-CH" altLang="de-DE" b="1">
                <a:solidFill>
                  <a:schemeClr val="bg1"/>
                </a:solidFill>
                <a:latin typeface="Arial" panose="020B0604020202020204" pitchFamily="34" charset="0"/>
                <a:cs typeface="Arial" panose="020B0604020202020204" pitchFamily="34" charset="0"/>
              </a:rPr>
              <a:t>Jer 31,10:</a:t>
            </a:r>
            <a:r>
              <a:rPr lang="de-CH" altLang="de-DE" b="1">
                <a:solidFill>
                  <a:srgbClr val="FFFF00"/>
                </a:solidFill>
                <a:latin typeface="Arial" panose="020B0604020202020204" pitchFamily="34" charset="0"/>
                <a:cs typeface="Arial" panose="020B0604020202020204" pitchFamily="34" charset="0"/>
              </a:rPr>
              <a:t>  10 Hört das Wort des HERRN, ihr Nationen, und meldet es auf den fernen Inseln und sprecht: Der Israel zerstreut hat, </a:t>
            </a:r>
            <a:r>
              <a:rPr lang="de-CH" altLang="de-DE" b="1">
                <a:solidFill>
                  <a:srgbClr val="00FF00"/>
                </a:solidFill>
                <a:latin typeface="Arial" panose="020B0604020202020204" pitchFamily="34" charset="0"/>
                <a:cs typeface="Arial" panose="020B0604020202020204" pitchFamily="34" charset="0"/>
              </a:rPr>
              <a:t>wird es wieder sammeln</a:t>
            </a:r>
            <a:r>
              <a:rPr lang="de-CH" altLang="de-DE" b="1">
                <a:solidFill>
                  <a:srgbClr val="FFFF00"/>
                </a:solidFill>
                <a:latin typeface="Arial" panose="020B0604020202020204" pitchFamily="34" charset="0"/>
                <a:cs typeface="Arial" panose="020B0604020202020204" pitchFamily="34" charset="0"/>
              </a:rPr>
              <a:t> …“</a:t>
            </a:r>
            <a:r>
              <a:rPr lang="de-DE" altLang="de-DE" b="1">
                <a:solidFill>
                  <a:srgbClr val="FFFF00"/>
                </a:solidFill>
                <a:latin typeface="Arial" panose="020B0604020202020204" pitchFamily="34" charset="0"/>
                <a:cs typeface="Arial" panose="020B0604020202020204" pitchFamily="34" charset="0"/>
              </a:rPr>
              <a:t> </a:t>
            </a:r>
          </a:p>
          <a:p>
            <a:pPr>
              <a:buFontTx/>
              <a:buNone/>
            </a:pPr>
            <a:r>
              <a:rPr lang="de-DE" altLang="de-DE" b="1">
                <a:solidFill>
                  <a:srgbClr val="FFFF00"/>
                </a:solidFill>
                <a:latin typeface="Arial" panose="020B0604020202020204" pitchFamily="34" charset="0"/>
                <a:cs typeface="Arial" panose="020B0604020202020204" pitchFamily="34" charset="0"/>
              </a:rPr>
              <a:t>	</a:t>
            </a:r>
            <a:r>
              <a:rPr lang="de-DE" altLang="de-DE" b="1">
                <a:solidFill>
                  <a:schemeClr val="bg1"/>
                </a:solidFill>
                <a:latin typeface="Arial" panose="020B0604020202020204" pitchFamily="34" charset="0"/>
                <a:cs typeface="Arial" panose="020B0604020202020204" pitchFamily="34" charset="0"/>
              </a:rPr>
              <a:t>(ca. 600 v. Chr.)</a:t>
            </a:r>
          </a:p>
          <a:p>
            <a:pPr>
              <a:buFontTx/>
              <a:buNone/>
            </a:pPr>
            <a:endParaRPr lang="de-DE" altLang="de-DE" b="1">
              <a:solidFill>
                <a:schemeClr val="bg1"/>
              </a:solidFill>
              <a:latin typeface="Arial" panose="020B0604020202020204" pitchFamily="34" charset="0"/>
              <a:cs typeface="Arial" panose="020B0604020202020204" pitchFamily="34" charset="0"/>
            </a:endParaRPr>
          </a:p>
        </p:txBody>
      </p:sp>
      <p:sp>
        <p:nvSpPr>
          <p:cNvPr id="732165" name="Text Box 5"/>
          <p:cNvSpPr txBox="1">
            <a:spLocks noChangeArrowheads="1"/>
          </p:cNvSpPr>
          <p:nvPr/>
        </p:nvSpPr>
        <p:spPr bwMode="auto">
          <a:xfrm>
            <a:off x="179388" y="6021388"/>
            <a:ext cx="6838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000">
                <a:solidFill>
                  <a:schemeClr val="bg1"/>
                </a:solidFill>
              </a:rPr>
              <a:t>1882-2008: 3 Millionen Juden; aus allen 5 Kontinenten; </a:t>
            </a:r>
          </a:p>
          <a:p>
            <a:r>
              <a:rPr lang="de-CH" altLang="de-DE" sz="2000">
                <a:solidFill>
                  <a:schemeClr val="bg1"/>
                </a:solidFill>
              </a:rPr>
              <a:t>aus über 100 Ländern; Israel 2008: &gt; 5 Millionen Juden</a:t>
            </a:r>
            <a:endParaRPr lang="de-DE" altLang="de-DE" sz="2000">
              <a:solidFill>
                <a:schemeClr val="bg1"/>
              </a:solidFill>
            </a:endParaRPr>
          </a:p>
        </p:txBody>
      </p:sp>
      <p:pic>
        <p:nvPicPr>
          <p:cNvPr id="732167" name="Picture 7"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08625" y="1989138"/>
            <a:ext cx="3240088"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395288" y="333375"/>
            <a:ext cx="8497887" cy="1143000"/>
          </a:xfrm>
        </p:spPr>
        <p:txBody>
          <a:bodyPr/>
          <a:lstStyle/>
          <a:p>
            <a:pPr marL="762000" indent="-762000"/>
            <a:r>
              <a:rPr lang="de-CH" altLang="de-DE" sz="4000" b="1">
                <a:solidFill>
                  <a:srgbClr val="00FF00"/>
                </a:solidFill>
                <a:latin typeface="Arial" panose="020B0604020202020204" pitchFamily="34" charset="0"/>
                <a:cs typeface="Arial" panose="020B0604020202020204" pitchFamily="34" charset="0"/>
              </a:rPr>
              <a:t>(2) Rückkehr ins </a:t>
            </a:r>
            <a:r>
              <a:rPr lang="de-CH" altLang="de-DE" sz="4000" b="1">
                <a:solidFill>
                  <a:srgbClr val="FF0000"/>
                </a:solidFill>
                <a:latin typeface="Arial" panose="020B0604020202020204" pitchFamily="34" charset="0"/>
                <a:cs typeface="Arial" panose="020B0604020202020204" pitchFamily="34" charset="0"/>
              </a:rPr>
              <a:t>Land Israel</a:t>
            </a:r>
            <a:endParaRPr lang="fr-FR" altLang="de-DE" sz="4000" b="1">
              <a:solidFill>
                <a:srgbClr val="FF0000"/>
              </a:solidFill>
              <a:latin typeface="Arial" panose="020B0604020202020204" pitchFamily="34" charset="0"/>
              <a:cs typeface="Arial" panose="020B0604020202020204" pitchFamily="34" charset="0"/>
            </a:endParaRPr>
          </a:p>
        </p:txBody>
      </p:sp>
      <p:sp>
        <p:nvSpPr>
          <p:cNvPr id="315396" name="Rectangle 4"/>
          <p:cNvSpPr>
            <a:spLocks noGrp="1" noChangeArrowheads="1"/>
          </p:cNvSpPr>
          <p:nvPr>
            <p:ph type="body" idx="4294967295"/>
          </p:nvPr>
        </p:nvSpPr>
        <p:spPr>
          <a:xfrm>
            <a:off x="0" y="1916113"/>
            <a:ext cx="5219700" cy="4941887"/>
          </a:xfrm>
        </p:spPr>
        <p:txBody>
          <a:bodyPr/>
          <a:lstStyle/>
          <a:p>
            <a:pPr>
              <a:buFontTx/>
              <a:buNone/>
            </a:pPr>
            <a:r>
              <a:rPr lang="de-DE" altLang="de-DE">
                <a:solidFill>
                  <a:srgbClr val="FFFF00"/>
                </a:solidFill>
              </a:rPr>
              <a:t>  	</a:t>
            </a:r>
            <a:r>
              <a:rPr lang="de-DE" altLang="de-DE" b="1">
                <a:solidFill>
                  <a:schemeClr val="bg1"/>
                </a:solidFill>
                <a:latin typeface="Arial" panose="020B0604020202020204" pitchFamily="34" charset="0"/>
                <a:cs typeface="Arial" panose="020B0604020202020204" pitchFamily="34" charset="0"/>
              </a:rPr>
              <a:t>Hes 34,24:</a:t>
            </a:r>
            <a:r>
              <a:rPr lang="de-DE" altLang="de-DE" b="1">
                <a:solidFill>
                  <a:srgbClr val="FFFF00"/>
                </a:solidFill>
                <a:latin typeface="Arial" panose="020B0604020202020204" pitchFamily="34" charset="0"/>
                <a:cs typeface="Arial" panose="020B0604020202020204" pitchFamily="34" charset="0"/>
              </a:rPr>
              <a:t>  24 Und ich werde euch aus den Nationen holen und euch sammeln aus allen Ländern und euch </a:t>
            </a:r>
            <a:r>
              <a:rPr lang="de-DE" altLang="de-DE" b="1">
                <a:solidFill>
                  <a:srgbClr val="00FF00"/>
                </a:solidFill>
                <a:latin typeface="Arial" panose="020B0604020202020204" pitchFamily="34" charset="0"/>
                <a:cs typeface="Arial" panose="020B0604020202020204" pitchFamily="34" charset="0"/>
              </a:rPr>
              <a:t>in euer Land</a:t>
            </a:r>
            <a:r>
              <a:rPr lang="de-DE" altLang="de-DE" b="1">
                <a:solidFill>
                  <a:srgbClr val="FFFF00"/>
                </a:solidFill>
                <a:latin typeface="Arial" panose="020B0604020202020204" pitchFamily="34" charset="0"/>
                <a:cs typeface="Arial" panose="020B0604020202020204" pitchFamily="34" charset="0"/>
              </a:rPr>
              <a:t> bringen. </a:t>
            </a:r>
          </a:p>
          <a:p>
            <a:pPr>
              <a:buFontTx/>
              <a:buNone/>
            </a:pPr>
            <a:r>
              <a:rPr lang="de-DE" altLang="de-DE" b="1">
                <a:solidFill>
                  <a:srgbClr val="FFFF00"/>
                </a:solidFill>
                <a:latin typeface="Arial" panose="020B0604020202020204" pitchFamily="34" charset="0"/>
                <a:cs typeface="Arial" panose="020B0604020202020204" pitchFamily="34" charset="0"/>
              </a:rPr>
              <a:t>  	</a:t>
            </a:r>
            <a:r>
              <a:rPr lang="de-DE" altLang="de-DE" b="1">
                <a:solidFill>
                  <a:schemeClr val="bg1"/>
                </a:solidFill>
                <a:latin typeface="Arial" panose="020B0604020202020204" pitchFamily="34" charset="0"/>
                <a:cs typeface="Arial" panose="020B0604020202020204" pitchFamily="34" charset="0"/>
              </a:rPr>
              <a:t>(6. Jh. v. Chr.)</a:t>
            </a:r>
          </a:p>
          <a:p>
            <a:pPr>
              <a:buFontTx/>
              <a:buNone/>
            </a:pPr>
            <a:endParaRPr lang="de-DE" altLang="de-DE" b="1">
              <a:solidFill>
                <a:schemeClr val="bg1"/>
              </a:solidFill>
              <a:latin typeface="Arial" panose="020B0604020202020204" pitchFamily="34" charset="0"/>
              <a:cs typeface="Arial" panose="020B0604020202020204" pitchFamily="34" charset="0"/>
            </a:endParaRPr>
          </a:p>
        </p:txBody>
      </p:sp>
      <p:sp>
        <p:nvSpPr>
          <p:cNvPr id="315400" name="Text Box 8"/>
          <p:cNvSpPr txBox="1">
            <a:spLocks noChangeArrowheads="1"/>
          </p:cNvSpPr>
          <p:nvPr/>
        </p:nvSpPr>
        <p:spPr bwMode="auto">
          <a:xfrm>
            <a:off x="179388" y="6021388"/>
            <a:ext cx="6838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000">
                <a:solidFill>
                  <a:schemeClr val="bg1"/>
                </a:solidFill>
              </a:rPr>
              <a:t>1882-2008: 3 Millionen Juden; aus allen 5 Kontinenten; </a:t>
            </a:r>
          </a:p>
          <a:p>
            <a:r>
              <a:rPr lang="de-CH" altLang="de-DE" sz="2000">
                <a:solidFill>
                  <a:schemeClr val="bg1"/>
                </a:solidFill>
              </a:rPr>
              <a:t>aus über 100 Ländern; Israel 2008: &gt; 5 Millionen Juden</a:t>
            </a:r>
            <a:endParaRPr lang="de-DE" altLang="de-DE" sz="2000">
              <a:solidFill>
                <a:schemeClr val="bg1"/>
              </a:solidFill>
            </a:endParaRPr>
          </a:p>
        </p:txBody>
      </p:sp>
      <p:pic>
        <p:nvPicPr>
          <p:cNvPr id="315402" name="Picture 10"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08625" y="1989138"/>
            <a:ext cx="3240088"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8850" name="Rectangle 2"/>
          <p:cNvSpPr>
            <a:spLocks noGrp="1" noChangeArrowheads="1"/>
          </p:cNvSpPr>
          <p:nvPr>
            <p:ph type="title"/>
          </p:nvPr>
        </p:nvSpPr>
        <p:spPr>
          <a:xfrm>
            <a:off x="395288" y="333375"/>
            <a:ext cx="8497887" cy="1143000"/>
          </a:xfrm>
        </p:spPr>
        <p:txBody>
          <a:bodyPr/>
          <a:lstStyle/>
          <a:p>
            <a:pPr marL="762000" indent="-762000"/>
            <a:r>
              <a:rPr lang="de-CH" altLang="de-DE" sz="4000" b="1">
                <a:solidFill>
                  <a:srgbClr val="00FF00"/>
                </a:solidFill>
                <a:latin typeface="Arial" panose="020B0604020202020204" pitchFamily="34" charset="0"/>
                <a:cs typeface="Arial" panose="020B0604020202020204" pitchFamily="34" charset="0"/>
              </a:rPr>
              <a:t>(2) Rückkehr ins Land Israel </a:t>
            </a:r>
            <a:endParaRPr lang="fr-FR" altLang="de-DE" sz="4000" b="1">
              <a:solidFill>
                <a:srgbClr val="00FF00"/>
              </a:solidFill>
              <a:latin typeface="Arial" panose="020B0604020202020204" pitchFamily="34" charset="0"/>
              <a:cs typeface="Arial" panose="020B0604020202020204" pitchFamily="34" charset="0"/>
            </a:endParaRPr>
          </a:p>
        </p:txBody>
      </p:sp>
      <p:sp>
        <p:nvSpPr>
          <p:cNvPr id="718852" name="Rectangle 4"/>
          <p:cNvSpPr>
            <a:spLocks noGrp="1" noChangeArrowheads="1"/>
          </p:cNvSpPr>
          <p:nvPr>
            <p:ph type="body" idx="4294967295"/>
          </p:nvPr>
        </p:nvSpPr>
        <p:spPr>
          <a:xfrm>
            <a:off x="0" y="1916113"/>
            <a:ext cx="5219700" cy="4941887"/>
          </a:xfrm>
        </p:spPr>
        <p:txBody>
          <a:bodyPr/>
          <a:lstStyle/>
          <a:p>
            <a:pPr>
              <a:lnSpc>
                <a:spcPct val="90000"/>
              </a:lnSpc>
              <a:buFontTx/>
              <a:buNone/>
            </a:pPr>
            <a:r>
              <a:rPr lang="de-CH" altLang="de-DE" sz="2800" b="1">
                <a:solidFill>
                  <a:srgbClr val="FFFF00"/>
                </a:solidFill>
                <a:latin typeface="Arial" panose="020B0604020202020204" pitchFamily="34" charset="0"/>
                <a:cs typeface="Arial" panose="020B0604020202020204" pitchFamily="34" charset="0"/>
              </a:rPr>
              <a:t>	</a:t>
            </a:r>
            <a:r>
              <a:rPr lang="de-CH" altLang="de-DE" sz="2800" b="1">
                <a:solidFill>
                  <a:schemeClr val="bg1"/>
                </a:solidFill>
                <a:latin typeface="Arial" panose="020B0604020202020204" pitchFamily="34" charset="0"/>
                <a:cs typeface="Arial" panose="020B0604020202020204" pitchFamily="34" charset="0"/>
              </a:rPr>
              <a:t>Hes 11,17:</a:t>
            </a:r>
            <a:r>
              <a:rPr lang="de-CH" altLang="de-DE" sz="2800" b="1">
                <a:solidFill>
                  <a:srgbClr val="FFFF00"/>
                </a:solidFill>
                <a:latin typeface="Arial" panose="020B0604020202020204" pitchFamily="34" charset="0"/>
                <a:cs typeface="Arial" panose="020B0604020202020204" pitchFamily="34" charset="0"/>
              </a:rPr>
              <a:t>  17 Darum sprich: So spricht der Herr, der Ewige: Ja, ich werde euch aus den Völkern sammeln und euch zusammenbringen aus den Ländern, in welche ihr zerstreut worden seid, und werde euch </a:t>
            </a:r>
            <a:r>
              <a:rPr lang="de-CH" altLang="de-DE" sz="2800" b="1">
                <a:solidFill>
                  <a:srgbClr val="00FF00"/>
                </a:solidFill>
                <a:latin typeface="Arial" panose="020B0604020202020204" pitchFamily="34" charset="0"/>
                <a:cs typeface="Arial" panose="020B0604020202020204" pitchFamily="34" charset="0"/>
              </a:rPr>
              <a:t>das Land Israel geben</a:t>
            </a:r>
            <a:r>
              <a:rPr lang="de-CH" altLang="de-DE" sz="2800" b="1">
                <a:solidFill>
                  <a:srgbClr val="FFFF00"/>
                </a:solidFill>
                <a:latin typeface="Arial" panose="020B0604020202020204" pitchFamily="34" charset="0"/>
                <a:cs typeface="Arial" panose="020B0604020202020204" pitchFamily="34" charset="0"/>
              </a:rPr>
              <a:t>.</a:t>
            </a:r>
          </a:p>
          <a:p>
            <a:pPr>
              <a:lnSpc>
                <a:spcPct val="90000"/>
              </a:lnSpc>
              <a:buFontTx/>
              <a:buNone/>
            </a:pPr>
            <a:endParaRPr lang="de-DE" altLang="de-DE" sz="2800" b="1">
              <a:solidFill>
                <a:srgbClr val="FFFF00"/>
              </a:solidFill>
              <a:latin typeface="Arial" panose="020B0604020202020204" pitchFamily="34" charset="0"/>
              <a:cs typeface="Arial" panose="020B0604020202020204" pitchFamily="34" charset="0"/>
            </a:endParaRPr>
          </a:p>
        </p:txBody>
      </p:sp>
      <p:sp>
        <p:nvSpPr>
          <p:cNvPr id="718854" name="Text Box 6"/>
          <p:cNvSpPr txBox="1">
            <a:spLocks noChangeArrowheads="1"/>
          </p:cNvSpPr>
          <p:nvPr/>
        </p:nvSpPr>
        <p:spPr bwMode="auto">
          <a:xfrm>
            <a:off x="179388" y="6021388"/>
            <a:ext cx="6838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000">
                <a:solidFill>
                  <a:schemeClr val="bg1"/>
                </a:solidFill>
              </a:rPr>
              <a:t>1882-2008: 3 Millionen Juden; aus allen 5 Kontinenten; </a:t>
            </a:r>
          </a:p>
          <a:p>
            <a:r>
              <a:rPr lang="de-CH" altLang="de-DE" sz="2000">
                <a:solidFill>
                  <a:schemeClr val="bg1"/>
                </a:solidFill>
              </a:rPr>
              <a:t>aus über 100 Ländern; Israel 2008: &gt; 5 Millionen Juden</a:t>
            </a:r>
            <a:endParaRPr lang="de-DE" altLang="de-DE" sz="2000">
              <a:solidFill>
                <a:schemeClr val="bg1"/>
              </a:solidFill>
            </a:endParaRPr>
          </a:p>
        </p:txBody>
      </p:sp>
      <p:pic>
        <p:nvPicPr>
          <p:cNvPr id="718856" name="Picture 8"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08625" y="1989138"/>
            <a:ext cx="3240088"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a:xfrm>
            <a:off x="395288" y="333375"/>
            <a:ext cx="8497887" cy="1143000"/>
          </a:xfrm>
        </p:spPr>
        <p:txBody>
          <a:bodyPr/>
          <a:lstStyle/>
          <a:p>
            <a:pPr marL="762000" indent="-762000"/>
            <a:r>
              <a:rPr lang="de-CH" altLang="de-DE" sz="4000" b="1">
                <a:solidFill>
                  <a:srgbClr val="00FF00"/>
                </a:solidFill>
                <a:latin typeface="Arial" panose="020B0604020202020204" pitchFamily="34" charset="0"/>
                <a:cs typeface="Arial" panose="020B0604020202020204" pitchFamily="34" charset="0"/>
              </a:rPr>
              <a:t>(2) Rückkehr ins Land Israel </a:t>
            </a:r>
            <a:endParaRPr lang="fr-FR" altLang="de-DE" sz="4000" b="1">
              <a:solidFill>
                <a:srgbClr val="00FF00"/>
              </a:solidFill>
              <a:latin typeface="Arial" panose="020B0604020202020204" pitchFamily="34" charset="0"/>
              <a:cs typeface="Arial" panose="020B0604020202020204" pitchFamily="34" charset="0"/>
            </a:endParaRPr>
          </a:p>
        </p:txBody>
      </p:sp>
      <p:sp>
        <p:nvSpPr>
          <p:cNvPr id="726020" name="Rectangle 4"/>
          <p:cNvSpPr>
            <a:spLocks noGrp="1" noChangeArrowheads="1"/>
          </p:cNvSpPr>
          <p:nvPr>
            <p:ph type="body" idx="4294967295"/>
          </p:nvPr>
        </p:nvSpPr>
        <p:spPr>
          <a:xfrm>
            <a:off x="0" y="1916113"/>
            <a:ext cx="5219700" cy="4941887"/>
          </a:xfrm>
        </p:spPr>
        <p:txBody>
          <a:bodyPr/>
          <a:lstStyle/>
          <a:p>
            <a:pPr>
              <a:buFontTx/>
              <a:buNone/>
            </a:pPr>
            <a:r>
              <a:rPr lang="de-DE" altLang="de-DE">
                <a:solidFill>
                  <a:srgbClr val="FFFF00"/>
                </a:solidFill>
              </a:rPr>
              <a:t>  	</a:t>
            </a:r>
            <a:r>
              <a:rPr lang="de-CH" altLang="de-DE" sz="2800" b="1">
                <a:solidFill>
                  <a:schemeClr val="bg1"/>
                </a:solidFill>
                <a:latin typeface="Arial" panose="020B0604020202020204" pitchFamily="34" charset="0"/>
                <a:cs typeface="Arial" panose="020B0604020202020204" pitchFamily="34" charset="0"/>
              </a:rPr>
              <a:t>Hes 37,21:</a:t>
            </a:r>
            <a:r>
              <a:rPr lang="de-CH" altLang="de-DE" sz="2800" b="1">
                <a:solidFill>
                  <a:srgbClr val="FFFF00"/>
                </a:solidFill>
                <a:latin typeface="Arial" panose="020B0604020202020204" pitchFamily="34" charset="0"/>
                <a:cs typeface="Arial" panose="020B0604020202020204" pitchFamily="34" charset="0"/>
              </a:rPr>
              <a:t>  21 Und rede zu ihnen: So spricht der Herr, der Ewige: Siehe, ich werde die Kinder Israel aus den Nationen herausholen, wohin sie gezogen sind, und ich werde sie von ringsumher sammeln und sie </a:t>
            </a:r>
            <a:r>
              <a:rPr lang="de-CH" altLang="de-DE" sz="2800" b="1">
                <a:solidFill>
                  <a:srgbClr val="00FF00"/>
                </a:solidFill>
                <a:latin typeface="Arial" panose="020B0604020202020204" pitchFamily="34" charset="0"/>
                <a:cs typeface="Arial" panose="020B0604020202020204" pitchFamily="34" charset="0"/>
              </a:rPr>
              <a:t>in ihr Land bringen</a:t>
            </a:r>
            <a:r>
              <a:rPr lang="de-CH" altLang="de-DE" sz="2800" b="1">
                <a:solidFill>
                  <a:srgbClr val="FFFF00"/>
                </a:solidFill>
                <a:latin typeface="Arial" panose="020B0604020202020204" pitchFamily="34" charset="0"/>
                <a:cs typeface="Arial" panose="020B0604020202020204" pitchFamily="34" charset="0"/>
              </a:rPr>
              <a:t>. </a:t>
            </a:r>
            <a:endParaRPr lang="de-DE" altLang="de-DE" sz="2800" b="1">
              <a:solidFill>
                <a:srgbClr val="FFFF00"/>
              </a:solidFill>
              <a:latin typeface="Arial" panose="020B0604020202020204" pitchFamily="34" charset="0"/>
              <a:cs typeface="Arial" panose="020B0604020202020204" pitchFamily="34" charset="0"/>
            </a:endParaRPr>
          </a:p>
        </p:txBody>
      </p:sp>
      <p:sp>
        <p:nvSpPr>
          <p:cNvPr id="726022" name="Text Box 6"/>
          <p:cNvSpPr txBox="1">
            <a:spLocks noChangeArrowheads="1"/>
          </p:cNvSpPr>
          <p:nvPr/>
        </p:nvSpPr>
        <p:spPr bwMode="auto">
          <a:xfrm>
            <a:off x="179388" y="6021388"/>
            <a:ext cx="6838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000">
                <a:solidFill>
                  <a:schemeClr val="bg1"/>
                </a:solidFill>
              </a:rPr>
              <a:t>1882-2008: 3 Millionen Juden; aus allen 5 Kontinenten; </a:t>
            </a:r>
          </a:p>
          <a:p>
            <a:r>
              <a:rPr lang="de-CH" altLang="de-DE" sz="2000">
                <a:solidFill>
                  <a:schemeClr val="bg1"/>
                </a:solidFill>
              </a:rPr>
              <a:t>aus über 100 Ländern; Israel 2008: &gt; 5 Millionen Juden</a:t>
            </a:r>
            <a:endParaRPr lang="de-DE" altLang="de-DE" sz="2000">
              <a:solidFill>
                <a:schemeClr val="bg1"/>
              </a:solidFill>
            </a:endParaRPr>
          </a:p>
        </p:txBody>
      </p:sp>
      <p:pic>
        <p:nvPicPr>
          <p:cNvPr id="726024" name="Picture 8" descr="Rotating_earth_%28large%29"/>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508625" y="1989138"/>
            <a:ext cx="3240088" cy="32400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(3) Sammlung in vielen Phasen:</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Gleich den Wadi-Bächen im Negev</a:t>
            </a:r>
            <a:endParaRPr lang="de-DE" altLang="de-DE" sz="4000" b="1">
              <a:solidFill>
                <a:srgbClr val="00FF00"/>
              </a:solidFill>
              <a:latin typeface="Arial" panose="020B0604020202020204" pitchFamily="34" charset="0"/>
              <a:cs typeface="Arial" panose="020B0604020202020204" pitchFamily="34" charset="0"/>
            </a:endParaRPr>
          </a:p>
        </p:txBody>
      </p:sp>
      <p:sp>
        <p:nvSpPr>
          <p:cNvPr id="668675" name="Rectangle 3"/>
          <p:cNvSpPr>
            <a:spLocks noGrp="1" noChangeArrowheads="1"/>
          </p:cNvSpPr>
          <p:nvPr>
            <p:ph type="body" sz="half" idx="1"/>
          </p:nvPr>
        </p:nvSpPr>
        <p:spPr>
          <a:xfrm>
            <a:off x="4932363" y="1989138"/>
            <a:ext cx="4211637" cy="4114800"/>
          </a:xfrm>
        </p:spPr>
        <p:txBody>
          <a:bodyPr/>
          <a:lstStyle/>
          <a:p>
            <a:r>
              <a:rPr lang="en-US" altLang="de-DE" sz="2800" b="1">
                <a:solidFill>
                  <a:schemeClr val="bg1"/>
                </a:solidFill>
                <a:latin typeface="Arial" panose="020B0604020202020204" pitchFamily="34" charset="0"/>
                <a:cs typeface="Arial" panose="020B0604020202020204" pitchFamily="34" charset="0"/>
              </a:rPr>
              <a:t>Psalm 126,4:               </a:t>
            </a:r>
            <a:r>
              <a:rPr lang="en-US" altLang="de-DE" sz="2800" b="1">
                <a:solidFill>
                  <a:srgbClr val="FFFF00"/>
                </a:solidFill>
                <a:latin typeface="Arial" panose="020B0604020202020204" pitchFamily="34" charset="0"/>
                <a:cs typeface="Arial" panose="020B0604020202020204" pitchFamily="34" charset="0"/>
              </a:rPr>
              <a:t>4  Bringe zurück, HERR, unsere Gefangenen, </a:t>
            </a:r>
            <a:r>
              <a:rPr lang="en-US" altLang="de-DE" sz="2800" b="1">
                <a:solidFill>
                  <a:srgbClr val="00FF00"/>
                </a:solidFill>
                <a:latin typeface="Arial" panose="020B0604020202020204" pitchFamily="34" charset="0"/>
                <a:cs typeface="Arial" panose="020B0604020202020204" pitchFamily="34" charset="0"/>
              </a:rPr>
              <a:t>gleich den Wadi-Bächen im Negev</a:t>
            </a:r>
            <a:r>
              <a:rPr lang="en-US" altLang="de-DE" sz="2800" b="1">
                <a:solidFill>
                  <a:srgbClr val="FFFF00"/>
                </a:solidFill>
                <a:latin typeface="Arial" panose="020B0604020202020204" pitchFamily="34" charset="0"/>
                <a:cs typeface="Arial" panose="020B0604020202020204" pitchFamily="34" charset="0"/>
              </a:rPr>
              <a:t>! </a:t>
            </a:r>
            <a:endParaRPr lang="de-DE" altLang="de-DE" sz="2800" b="1">
              <a:solidFill>
                <a:srgbClr val="FFFF00"/>
              </a:solidFill>
              <a:latin typeface="Arial" panose="020B0604020202020204" pitchFamily="34" charset="0"/>
              <a:cs typeface="Arial" panose="020B0604020202020204" pitchFamily="34" charset="0"/>
            </a:endParaRPr>
          </a:p>
        </p:txBody>
      </p:sp>
      <p:pic>
        <p:nvPicPr>
          <p:cNvPr id="668677" name="Picture 5" descr="Negev-2005-1"/>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23850" y="2060575"/>
            <a:ext cx="4535488" cy="34020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8679" name="Text Box 7"/>
          <p:cNvSpPr txBox="1">
            <a:spLocks noChangeArrowheads="1"/>
          </p:cNvSpPr>
          <p:nvPr/>
        </p:nvSpPr>
        <p:spPr bwMode="auto">
          <a:xfrm>
            <a:off x="323850" y="1844675"/>
            <a:ext cx="3460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b="0">
                <a:solidFill>
                  <a:schemeClr val="bg1"/>
                </a:solidFill>
              </a:rPr>
              <a:t>FB</a:t>
            </a:r>
            <a:endParaRPr lang="de-DE" altLang="de-DE" sz="1000" b="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(3) Sammlung in vielen Phasen:</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Gleich den Wadi-Bächen im Negev</a:t>
            </a:r>
            <a:endParaRPr lang="de-DE" altLang="de-DE" sz="4000" b="1">
              <a:solidFill>
                <a:srgbClr val="00FF00"/>
              </a:solidFill>
              <a:latin typeface="Arial" panose="020B0604020202020204" pitchFamily="34" charset="0"/>
              <a:cs typeface="Arial" panose="020B0604020202020204" pitchFamily="34" charset="0"/>
            </a:endParaRPr>
          </a:p>
        </p:txBody>
      </p:sp>
      <p:sp>
        <p:nvSpPr>
          <p:cNvPr id="676867" name="Rectangle 3"/>
          <p:cNvSpPr>
            <a:spLocks noGrp="1" noChangeArrowheads="1"/>
          </p:cNvSpPr>
          <p:nvPr>
            <p:ph type="body" sz="half" idx="1"/>
          </p:nvPr>
        </p:nvSpPr>
        <p:spPr>
          <a:xfrm>
            <a:off x="5148263" y="2060575"/>
            <a:ext cx="3995737" cy="4114800"/>
          </a:xfrm>
        </p:spPr>
        <p:txBody>
          <a:bodyPr/>
          <a:lstStyle/>
          <a:p>
            <a:r>
              <a:rPr lang="en-US" altLang="de-DE" sz="2800" b="1">
                <a:solidFill>
                  <a:schemeClr val="bg1"/>
                </a:solidFill>
                <a:latin typeface="Arial" panose="020B0604020202020204" pitchFamily="34" charset="0"/>
                <a:cs typeface="Arial" panose="020B0604020202020204" pitchFamily="34" charset="0"/>
              </a:rPr>
              <a:t>Psalm 126,4             </a:t>
            </a:r>
            <a:r>
              <a:rPr lang="en-US" altLang="de-DE" sz="2800" b="1">
                <a:solidFill>
                  <a:srgbClr val="FFFF00"/>
                </a:solidFill>
                <a:latin typeface="Arial" panose="020B0604020202020204" pitchFamily="34" charset="0"/>
                <a:cs typeface="Arial" panose="020B0604020202020204" pitchFamily="34" charset="0"/>
              </a:rPr>
              <a:t>4  Bringe zurück, HERR, unsere Gefangenen, </a:t>
            </a:r>
            <a:r>
              <a:rPr lang="en-US" altLang="de-DE" sz="2800" b="1">
                <a:solidFill>
                  <a:srgbClr val="00FF00"/>
                </a:solidFill>
                <a:latin typeface="Arial" panose="020B0604020202020204" pitchFamily="34" charset="0"/>
                <a:cs typeface="Arial" panose="020B0604020202020204" pitchFamily="34" charset="0"/>
              </a:rPr>
              <a:t>gleich den Wadi-Bächen im Negev</a:t>
            </a:r>
            <a:r>
              <a:rPr lang="en-US" altLang="de-DE" sz="2800" b="1">
                <a:solidFill>
                  <a:srgbClr val="FFFF00"/>
                </a:solidFill>
                <a:latin typeface="Arial" panose="020B0604020202020204" pitchFamily="34" charset="0"/>
                <a:cs typeface="Arial" panose="020B0604020202020204" pitchFamily="34" charset="0"/>
              </a:rPr>
              <a:t>! </a:t>
            </a:r>
            <a:endParaRPr lang="de-DE" altLang="de-DE" sz="2800" b="1">
              <a:solidFill>
                <a:srgbClr val="FFFF00"/>
              </a:solidFill>
              <a:latin typeface="Arial" panose="020B0604020202020204" pitchFamily="34" charset="0"/>
              <a:cs typeface="Arial" panose="020B0604020202020204" pitchFamily="34" charset="0"/>
            </a:endParaRPr>
          </a:p>
        </p:txBody>
      </p:sp>
      <p:sp>
        <p:nvSpPr>
          <p:cNvPr id="676868" name="Freeform 4"/>
          <p:cNvSpPr>
            <a:spLocks/>
          </p:cNvSpPr>
          <p:nvPr/>
        </p:nvSpPr>
        <p:spPr bwMode="auto">
          <a:xfrm>
            <a:off x="465138" y="2074863"/>
            <a:ext cx="3308350" cy="4165600"/>
          </a:xfrm>
          <a:custGeom>
            <a:avLst/>
            <a:gdLst>
              <a:gd name="T0" fmla="*/ 0 w 2084"/>
              <a:gd name="T1" fmla="*/ 0 h 2624"/>
              <a:gd name="T2" fmla="*/ 777 w 2084"/>
              <a:gd name="T3" fmla="*/ 10 h 2624"/>
              <a:gd name="T4" fmla="*/ 886 w 2084"/>
              <a:gd name="T5" fmla="*/ 37 h 2624"/>
              <a:gd name="T6" fmla="*/ 905 w 2084"/>
              <a:gd name="T7" fmla="*/ 55 h 2624"/>
              <a:gd name="T8" fmla="*/ 960 w 2084"/>
              <a:gd name="T9" fmla="*/ 74 h 2624"/>
              <a:gd name="T10" fmla="*/ 1033 w 2084"/>
              <a:gd name="T11" fmla="*/ 138 h 2624"/>
              <a:gd name="T12" fmla="*/ 1024 w 2084"/>
              <a:gd name="T13" fmla="*/ 293 h 2624"/>
              <a:gd name="T14" fmla="*/ 1005 w 2084"/>
              <a:gd name="T15" fmla="*/ 311 h 2624"/>
              <a:gd name="T16" fmla="*/ 923 w 2084"/>
              <a:gd name="T17" fmla="*/ 384 h 2624"/>
              <a:gd name="T18" fmla="*/ 850 w 2084"/>
              <a:gd name="T19" fmla="*/ 421 h 2624"/>
              <a:gd name="T20" fmla="*/ 804 w 2084"/>
              <a:gd name="T21" fmla="*/ 458 h 2624"/>
              <a:gd name="T22" fmla="*/ 722 w 2084"/>
              <a:gd name="T23" fmla="*/ 476 h 2624"/>
              <a:gd name="T24" fmla="*/ 630 w 2084"/>
              <a:gd name="T25" fmla="*/ 503 h 2624"/>
              <a:gd name="T26" fmla="*/ 603 w 2084"/>
              <a:gd name="T27" fmla="*/ 512 h 2624"/>
              <a:gd name="T28" fmla="*/ 557 w 2084"/>
              <a:gd name="T29" fmla="*/ 549 h 2624"/>
              <a:gd name="T30" fmla="*/ 502 w 2084"/>
              <a:gd name="T31" fmla="*/ 567 h 2624"/>
              <a:gd name="T32" fmla="*/ 457 w 2084"/>
              <a:gd name="T33" fmla="*/ 595 h 2624"/>
              <a:gd name="T34" fmla="*/ 411 w 2084"/>
              <a:gd name="T35" fmla="*/ 640 h 2624"/>
              <a:gd name="T36" fmla="*/ 374 w 2084"/>
              <a:gd name="T37" fmla="*/ 695 h 2624"/>
              <a:gd name="T38" fmla="*/ 347 w 2084"/>
              <a:gd name="T39" fmla="*/ 750 h 2624"/>
              <a:gd name="T40" fmla="*/ 301 w 2084"/>
              <a:gd name="T41" fmla="*/ 915 h 2624"/>
              <a:gd name="T42" fmla="*/ 310 w 2084"/>
              <a:gd name="T43" fmla="*/ 1189 h 2624"/>
              <a:gd name="T44" fmla="*/ 320 w 2084"/>
              <a:gd name="T45" fmla="*/ 1235 h 2624"/>
              <a:gd name="T46" fmla="*/ 338 w 2084"/>
              <a:gd name="T47" fmla="*/ 1326 h 2624"/>
              <a:gd name="T48" fmla="*/ 502 w 2084"/>
              <a:gd name="T49" fmla="*/ 1472 h 2624"/>
              <a:gd name="T50" fmla="*/ 667 w 2084"/>
              <a:gd name="T51" fmla="*/ 1582 h 2624"/>
              <a:gd name="T52" fmla="*/ 1261 w 2084"/>
              <a:gd name="T53" fmla="*/ 1628 h 2624"/>
              <a:gd name="T54" fmla="*/ 1426 w 2084"/>
              <a:gd name="T55" fmla="*/ 1674 h 2624"/>
              <a:gd name="T56" fmla="*/ 1517 w 2084"/>
              <a:gd name="T57" fmla="*/ 1728 h 2624"/>
              <a:gd name="T58" fmla="*/ 1572 w 2084"/>
              <a:gd name="T59" fmla="*/ 1765 h 2624"/>
              <a:gd name="T60" fmla="*/ 1673 w 2084"/>
              <a:gd name="T61" fmla="*/ 1866 h 2624"/>
              <a:gd name="T62" fmla="*/ 1746 w 2084"/>
              <a:gd name="T63" fmla="*/ 1930 h 2624"/>
              <a:gd name="T64" fmla="*/ 1792 w 2084"/>
              <a:gd name="T65" fmla="*/ 2039 h 2624"/>
              <a:gd name="T66" fmla="*/ 1883 w 2084"/>
              <a:gd name="T67" fmla="*/ 2204 h 2624"/>
              <a:gd name="T68" fmla="*/ 1910 w 2084"/>
              <a:gd name="T69" fmla="*/ 2259 h 2624"/>
              <a:gd name="T70" fmla="*/ 1920 w 2084"/>
              <a:gd name="T71" fmla="*/ 2295 h 2624"/>
              <a:gd name="T72" fmla="*/ 1938 w 2084"/>
              <a:gd name="T73" fmla="*/ 2314 h 2624"/>
              <a:gd name="T74" fmla="*/ 1974 w 2084"/>
              <a:gd name="T75" fmla="*/ 2414 h 2624"/>
              <a:gd name="T76" fmla="*/ 2038 w 2084"/>
              <a:gd name="T77" fmla="*/ 2551 h 2624"/>
              <a:gd name="T78" fmla="*/ 2057 w 2084"/>
              <a:gd name="T79" fmla="*/ 2606 h 2624"/>
              <a:gd name="T80" fmla="*/ 2084 w 2084"/>
              <a:gd name="T81" fmla="*/ 2624 h 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4" h="2624">
                <a:moveTo>
                  <a:pt x="0" y="0"/>
                </a:moveTo>
                <a:cubicBezTo>
                  <a:pt x="259" y="3"/>
                  <a:pt x="518" y="1"/>
                  <a:pt x="777" y="10"/>
                </a:cubicBezTo>
                <a:cubicBezTo>
                  <a:pt x="814" y="11"/>
                  <a:pt x="886" y="37"/>
                  <a:pt x="886" y="37"/>
                </a:cubicBezTo>
                <a:cubicBezTo>
                  <a:pt x="892" y="43"/>
                  <a:pt x="897" y="51"/>
                  <a:pt x="905" y="55"/>
                </a:cubicBezTo>
                <a:cubicBezTo>
                  <a:pt x="922" y="64"/>
                  <a:pt x="960" y="74"/>
                  <a:pt x="960" y="74"/>
                </a:cubicBezTo>
                <a:cubicBezTo>
                  <a:pt x="984" y="98"/>
                  <a:pt x="1010" y="115"/>
                  <a:pt x="1033" y="138"/>
                </a:cubicBezTo>
                <a:cubicBezTo>
                  <a:pt x="1030" y="190"/>
                  <a:pt x="1032" y="242"/>
                  <a:pt x="1024" y="293"/>
                </a:cubicBezTo>
                <a:cubicBezTo>
                  <a:pt x="1023" y="302"/>
                  <a:pt x="1011" y="305"/>
                  <a:pt x="1005" y="311"/>
                </a:cubicBezTo>
                <a:cubicBezTo>
                  <a:pt x="975" y="341"/>
                  <a:pt x="966" y="370"/>
                  <a:pt x="923" y="384"/>
                </a:cubicBezTo>
                <a:cubicBezTo>
                  <a:pt x="892" y="417"/>
                  <a:pt x="913" y="400"/>
                  <a:pt x="850" y="421"/>
                </a:cubicBezTo>
                <a:cubicBezTo>
                  <a:pt x="805" y="436"/>
                  <a:pt x="838" y="437"/>
                  <a:pt x="804" y="458"/>
                </a:cubicBezTo>
                <a:cubicBezTo>
                  <a:pt x="787" y="468"/>
                  <a:pt x="732" y="474"/>
                  <a:pt x="722" y="476"/>
                </a:cubicBezTo>
                <a:cubicBezTo>
                  <a:pt x="687" y="483"/>
                  <a:pt x="666" y="491"/>
                  <a:pt x="630" y="503"/>
                </a:cubicBezTo>
                <a:cubicBezTo>
                  <a:pt x="621" y="506"/>
                  <a:pt x="603" y="512"/>
                  <a:pt x="603" y="512"/>
                </a:cubicBezTo>
                <a:cubicBezTo>
                  <a:pt x="587" y="523"/>
                  <a:pt x="575" y="540"/>
                  <a:pt x="557" y="549"/>
                </a:cubicBezTo>
                <a:cubicBezTo>
                  <a:pt x="540" y="557"/>
                  <a:pt x="502" y="567"/>
                  <a:pt x="502" y="567"/>
                </a:cubicBezTo>
                <a:cubicBezTo>
                  <a:pt x="436" y="637"/>
                  <a:pt x="538" y="535"/>
                  <a:pt x="457" y="595"/>
                </a:cubicBezTo>
                <a:cubicBezTo>
                  <a:pt x="440" y="608"/>
                  <a:pt x="426" y="625"/>
                  <a:pt x="411" y="640"/>
                </a:cubicBezTo>
                <a:cubicBezTo>
                  <a:pt x="395" y="655"/>
                  <a:pt x="374" y="695"/>
                  <a:pt x="374" y="695"/>
                </a:cubicBezTo>
                <a:cubicBezTo>
                  <a:pt x="342" y="795"/>
                  <a:pt x="392" y="647"/>
                  <a:pt x="347" y="750"/>
                </a:cubicBezTo>
                <a:cubicBezTo>
                  <a:pt x="324" y="802"/>
                  <a:pt x="318" y="861"/>
                  <a:pt x="301" y="915"/>
                </a:cubicBezTo>
                <a:cubicBezTo>
                  <a:pt x="304" y="1006"/>
                  <a:pt x="305" y="1098"/>
                  <a:pt x="310" y="1189"/>
                </a:cubicBezTo>
                <a:cubicBezTo>
                  <a:pt x="311" y="1205"/>
                  <a:pt x="317" y="1220"/>
                  <a:pt x="320" y="1235"/>
                </a:cubicBezTo>
                <a:cubicBezTo>
                  <a:pt x="323" y="1253"/>
                  <a:pt x="325" y="1303"/>
                  <a:pt x="338" y="1326"/>
                </a:cubicBezTo>
                <a:cubicBezTo>
                  <a:pt x="377" y="1397"/>
                  <a:pt x="437" y="1428"/>
                  <a:pt x="502" y="1472"/>
                </a:cubicBezTo>
                <a:cubicBezTo>
                  <a:pt x="556" y="1508"/>
                  <a:pt x="607" y="1557"/>
                  <a:pt x="667" y="1582"/>
                </a:cubicBezTo>
                <a:cubicBezTo>
                  <a:pt x="840" y="1655"/>
                  <a:pt x="1121" y="1625"/>
                  <a:pt x="1261" y="1628"/>
                </a:cubicBezTo>
                <a:cubicBezTo>
                  <a:pt x="1315" y="1641"/>
                  <a:pt x="1377" y="1649"/>
                  <a:pt x="1426" y="1674"/>
                </a:cubicBezTo>
                <a:cubicBezTo>
                  <a:pt x="1455" y="1689"/>
                  <a:pt x="1492" y="1707"/>
                  <a:pt x="1517" y="1728"/>
                </a:cubicBezTo>
                <a:cubicBezTo>
                  <a:pt x="1563" y="1766"/>
                  <a:pt x="1524" y="1749"/>
                  <a:pt x="1572" y="1765"/>
                </a:cubicBezTo>
                <a:cubicBezTo>
                  <a:pt x="1613" y="1795"/>
                  <a:pt x="1637" y="1830"/>
                  <a:pt x="1673" y="1866"/>
                </a:cubicBezTo>
                <a:cubicBezTo>
                  <a:pt x="1697" y="1890"/>
                  <a:pt x="1723" y="1906"/>
                  <a:pt x="1746" y="1930"/>
                </a:cubicBezTo>
                <a:cubicBezTo>
                  <a:pt x="1760" y="1973"/>
                  <a:pt x="1767" y="2003"/>
                  <a:pt x="1792" y="2039"/>
                </a:cubicBezTo>
                <a:cubicBezTo>
                  <a:pt x="1811" y="2099"/>
                  <a:pt x="1849" y="2151"/>
                  <a:pt x="1883" y="2204"/>
                </a:cubicBezTo>
                <a:cubicBezTo>
                  <a:pt x="1887" y="2210"/>
                  <a:pt x="1907" y="2254"/>
                  <a:pt x="1910" y="2259"/>
                </a:cubicBezTo>
                <a:cubicBezTo>
                  <a:pt x="1913" y="2271"/>
                  <a:pt x="1914" y="2284"/>
                  <a:pt x="1920" y="2295"/>
                </a:cubicBezTo>
                <a:cubicBezTo>
                  <a:pt x="1924" y="2303"/>
                  <a:pt x="1934" y="2306"/>
                  <a:pt x="1938" y="2314"/>
                </a:cubicBezTo>
                <a:cubicBezTo>
                  <a:pt x="1952" y="2343"/>
                  <a:pt x="1961" y="2383"/>
                  <a:pt x="1974" y="2414"/>
                </a:cubicBezTo>
                <a:cubicBezTo>
                  <a:pt x="1996" y="2463"/>
                  <a:pt x="2000" y="2513"/>
                  <a:pt x="2038" y="2551"/>
                </a:cubicBezTo>
                <a:cubicBezTo>
                  <a:pt x="2044" y="2569"/>
                  <a:pt x="2051" y="2588"/>
                  <a:pt x="2057" y="2606"/>
                </a:cubicBezTo>
                <a:cubicBezTo>
                  <a:pt x="2061" y="2616"/>
                  <a:pt x="2084" y="2624"/>
                  <a:pt x="2084" y="2624"/>
                </a:cubicBezTo>
              </a:path>
            </a:pathLst>
          </a:custGeom>
          <a:noFill/>
          <a:ln w="38100"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69" name="Freeform 5"/>
          <p:cNvSpPr>
            <a:spLocks/>
          </p:cNvSpPr>
          <p:nvPr/>
        </p:nvSpPr>
        <p:spPr bwMode="auto">
          <a:xfrm>
            <a:off x="739775" y="1363663"/>
            <a:ext cx="784225" cy="711200"/>
          </a:xfrm>
          <a:custGeom>
            <a:avLst/>
            <a:gdLst>
              <a:gd name="T0" fmla="*/ 0 w 494"/>
              <a:gd name="T1" fmla="*/ 0 h 448"/>
              <a:gd name="T2" fmla="*/ 110 w 494"/>
              <a:gd name="T3" fmla="*/ 19 h 448"/>
              <a:gd name="T4" fmla="*/ 165 w 494"/>
              <a:gd name="T5" fmla="*/ 37 h 448"/>
              <a:gd name="T6" fmla="*/ 192 w 494"/>
              <a:gd name="T7" fmla="*/ 46 h 448"/>
              <a:gd name="T8" fmla="*/ 275 w 494"/>
              <a:gd name="T9" fmla="*/ 83 h 448"/>
              <a:gd name="T10" fmla="*/ 348 w 494"/>
              <a:gd name="T11" fmla="*/ 138 h 448"/>
              <a:gd name="T12" fmla="*/ 384 w 494"/>
              <a:gd name="T13" fmla="*/ 192 h 448"/>
              <a:gd name="T14" fmla="*/ 412 w 494"/>
              <a:gd name="T15" fmla="*/ 330 h 448"/>
              <a:gd name="T16" fmla="*/ 430 w 494"/>
              <a:gd name="T17" fmla="*/ 384 h 448"/>
              <a:gd name="T18" fmla="*/ 467 w 494"/>
              <a:gd name="T19" fmla="*/ 430 h 448"/>
              <a:gd name="T20" fmla="*/ 494 w 494"/>
              <a:gd name="T21"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4" h="448">
                <a:moveTo>
                  <a:pt x="0" y="0"/>
                </a:moveTo>
                <a:cubicBezTo>
                  <a:pt x="37" y="6"/>
                  <a:pt x="73" y="13"/>
                  <a:pt x="110" y="19"/>
                </a:cubicBezTo>
                <a:cubicBezTo>
                  <a:pt x="129" y="22"/>
                  <a:pt x="147" y="31"/>
                  <a:pt x="165" y="37"/>
                </a:cubicBezTo>
                <a:cubicBezTo>
                  <a:pt x="174" y="40"/>
                  <a:pt x="192" y="46"/>
                  <a:pt x="192" y="46"/>
                </a:cubicBezTo>
                <a:cubicBezTo>
                  <a:pt x="218" y="71"/>
                  <a:pt x="240" y="74"/>
                  <a:pt x="275" y="83"/>
                </a:cubicBezTo>
                <a:cubicBezTo>
                  <a:pt x="295" y="97"/>
                  <a:pt x="331" y="115"/>
                  <a:pt x="348" y="138"/>
                </a:cubicBezTo>
                <a:cubicBezTo>
                  <a:pt x="361" y="155"/>
                  <a:pt x="384" y="192"/>
                  <a:pt x="384" y="192"/>
                </a:cubicBezTo>
                <a:cubicBezTo>
                  <a:pt x="399" y="239"/>
                  <a:pt x="402" y="281"/>
                  <a:pt x="412" y="330"/>
                </a:cubicBezTo>
                <a:cubicBezTo>
                  <a:pt x="416" y="349"/>
                  <a:pt x="417" y="370"/>
                  <a:pt x="430" y="384"/>
                </a:cubicBezTo>
                <a:cubicBezTo>
                  <a:pt x="444" y="398"/>
                  <a:pt x="453" y="416"/>
                  <a:pt x="467" y="430"/>
                </a:cubicBezTo>
                <a:cubicBezTo>
                  <a:pt x="475" y="438"/>
                  <a:pt x="494" y="448"/>
                  <a:pt x="494" y="448"/>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0" name="Freeform 6"/>
          <p:cNvSpPr>
            <a:spLocks/>
          </p:cNvSpPr>
          <p:nvPr/>
        </p:nvSpPr>
        <p:spPr bwMode="auto">
          <a:xfrm>
            <a:off x="914400" y="2235200"/>
            <a:ext cx="1108075" cy="203200"/>
          </a:xfrm>
          <a:custGeom>
            <a:avLst/>
            <a:gdLst>
              <a:gd name="T0" fmla="*/ 0 w 698"/>
              <a:gd name="T1" fmla="*/ 101 h 128"/>
              <a:gd name="T2" fmla="*/ 375 w 698"/>
              <a:gd name="T3" fmla="*/ 128 h 128"/>
              <a:gd name="T4" fmla="*/ 521 w 698"/>
              <a:gd name="T5" fmla="*/ 119 h 128"/>
              <a:gd name="T6" fmla="*/ 640 w 698"/>
              <a:gd name="T7" fmla="*/ 27 h 128"/>
              <a:gd name="T8" fmla="*/ 695 w 698"/>
              <a:gd name="T9" fmla="*/ 0 h 128"/>
            </a:gdLst>
            <a:ahLst/>
            <a:cxnLst>
              <a:cxn ang="0">
                <a:pos x="T0" y="T1"/>
              </a:cxn>
              <a:cxn ang="0">
                <a:pos x="T2" y="T3"/>
              </a:cxn>
              <a:cxn ang="0">
                <a:pos x="T4" y="T5"/>
              </a:cxn>
              <a:cxn ang="0">
                <a:pos x="T6" y="T7"/>
              </a:cxn>
              <a:cxn ang="0">
                <a:pos x="T8" y="T9"/>
              </a:cxn>
            </a:cxnLst>
            <a:rect l="0" t="0" r="r" b="b"/>
            <a:pathLst>
              <a:path w="698" h="128">
                <a:moveTo>
                  <a:pt x="0" y="101"/>
                </a:moveTo>
                <a:cubicBezTo>
                  <a:pt x="134" y="108"/>
                  <a:pt x="241" y="121"/>
                  <a:pt x="375" y="128"/>
                </a:cubicBezTo>
                <a:cubicBezTo>
                  <a:pt x="424" y="125"/>
                  <a:pt x="472" y="124"/>
                  <a:pt x="521" y="119"/>
                </a:cubicBezTo>
                <a:cubicBezTo>
                  <a:pt x="572" y="114"/>
                  <a:pt x="602" y="40"/>
                  <a:pt x="640" y="27"/>
                </a:cubicBezTo>
                <a:cubicBezTo>
                  <a:pt x="698" y="8"/>
                  <a:pt x="695" y="28"/>
                  <a:pt x="695"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1" name="Freeform 7"/>
          <p:cNvSpPr>
            <a:spLocks/>
          </p:cNvSpPr>
          <p:nvPr/>
        </p:nvSpPr>
        <p:spPr bwMode="auto">
          <a:xfrm>
            <a:off x="739775" y="2438400"/>
            <a:ext cx="720725" cy="303213"/>
          </a:xfrm>
          <a:custGeom>
            <a:avLst/>
            <a:gdLst>
              <a:gd name="T0" fmla="*/ 0 w 454"/>
              <a:gd name="T1" fmla="*/ 174 h 191"/>
              <a:gd name="T2" fmla="*/ 357 w 454"/>
              <a:gd name="T3" fmla="*/ 137 h 191"/>
              <a:gd name="T4" fmla="*/ 403 w 454"/>
              <a:gd name="T5" fmla="*/ 37 h 191"/>
              <a:gd name="T6" fmla="*/ 421 w 454"/>
              <a:gd name="T7" fmla="*/ 0 h 191"/>
            </a:gdLst>
            <a:ahLst/>
            <a:cxnLst>
              <a:cxn ang="0">
                <a:pos x="T0" y="T1"/>
              </a:cxn>
              <a:cxn ang="0">
                <a:pos x="T2" y="T3"/>
              </a:cxn>
              <a:cxn ang="0">
                <a:pos x="T4" y="T5"/>
              </a:cxn>
              <a:cxn ang="0">
                <a:pos x="T6" y="T7"/>
              </a:cxn>
            </a:cxnLst>
            <a:rect l="0" t="0" r="r" b="b"/>
            <a:pathLst>
              <a:path w="454" h="191">
                <a:moveTo>
                  <a:pt x="0" y="174"/>
                </a:moveTo>
                <a:cubicBezTo>
                  <a:pt x="454" y="160"/>
                  <a:pt x="189" y="191"/>
                  <a:pt x="357" y="137"/>
                </a:cubicBezTo>
                <a:cubicBezTo>
                  <a:pt x="371" y="95"/>
                  <a:pt x="373" y="66"/>
                  <a:pt x="403" y="37"/>
                </a:cubicBezTo>
                <a:cubicBezTo>
                  <a:pt x="413" y="5"/>
                  <a:pt x="405" y="16"/>
                  <a:pt x="421"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2" name="Freeform 8"/>
          <p:cNvSpPr>
            <a:spLocks/>
          </p:cNvSpPr>
          <p:nvPr/>
        </p:nvSpPr>
        <p:spPr bwMode="auto">
          <a:xfrm>
            <a:off x="1871663" y="1408113"/>
            <a:ext cx="682625" cy="754062"/>
          </a:xfrm>
          <a:custGeom>
            <a:avLst/>
            <a:gdLst>
              <a:gd name="T0" fmla="*/ 0 w 430"/>
              <a:gd name="T1" fmla="*/ 0 h 475"/>
              <a:gd name="T2" fmla="*/ 311 w 430"/>
              <a:gd name="T3" fmla="*/ 36 h 475"/>
              <a:gd name="T4" fmla="*/ 394 w 430"/>
              <a:gd name="T5" fmla="*/ 73 h 475"/>
              <a:gd name="T6" fmla="*/ 430 w 430"/>
              <a:gd name="T7" fmla="*/ 119 h 475"/>
              <a:gd name="T8" fmla="*/ 421 w 430"/>
              <a:gd name="T9" fmla="*/ 283 h 475"/>
              <a:gd name="T10" fmla="*/ 384 w 430"/>
              <a:gd name="T11" fmla="*/ 320 h 475"/>
              <a:gd name="T12" fmla="*/ 138 w 430"/>
              <a:gd name="T13" fmla="*/ 366 h 475"/>
              <a:gd name="T14" fmla="*/ 19 w 430"/>
              <a:gd name="T15" fmla="*/ 475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0" h="475">
                <a:moveTo>
                  <a:pt x="0" y="0"/>
                </a:moveTo>
                <a:cubicBezTo>
                  <a:pt x="105" y="9"/>
                  <a:pt x="207" y="26"/>
                  <a:pt x="311" y="36"/>
                </a:cubicBezTo>
                <a:cubicBezTo>
                  <a:pt x="341" y="47"/>
                  <a:pt x="364" y="63"/>
                  <a:pt x="394" y="73"/>
                </a:cubicBezTo>
                <a:cubicBezTo>
                  <a:pt x="416" y="87"/>
                  <a:pt x="430" y="89"/>
                  <a:pt x="430" y="119"/>
                </a:cubicBezTo>
                <a:cubicBezTo>
                  <a:pt x="430" y="174"/>
                  <a:pt x="429" y="229"/>
                  <a:pt x="421" y="283"/>
                </a:cubicBezTo>
                <a:cubicBezTo>
                  <a:pt x="421" y="286"/>
                  <a:pt x="386" y="319"/>
                  <a:pt x="384" y="320"/>
                </a:cubicBezTo>
                <a:cubicBezTo>
                  <a:pt x="288" y="391"/>
                  <a:pt x="318" y="357"/>
                  <a:pt x="138" y="366"/>
                </a:cubicBezTo>
                <a:cubicBezTo>
                  <a:pt x="82" y="384"/>
                  <a:pt x="45" y="423"/>
                  <a:pt x="19" y="475"/>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3" name="Freeform 9"/>
          <p:cNvSpPr>
            <a:spLocks/>
          </p:cNvSpPr>
          <p:nvPr/>
        </p:nvSpPr>
        <p:spPr bwMode="auto">
          <a:xfrm>
            <a:off x="2060575" y="2530475"/>
            <a:ext cx="1016000" cy="373063"/>
          </a:xfrm>
          <a:custGeom>
            <a:avLst/>
            <a:gdLst>
              <a:gd name="T0" fmla="*/ 640 w 640"/>
              <a:gd name="T1" fmla="*/ 161 h 235"/>
              <a:gd name="T2" fmla="*/ 457 w 640"/>
              <a:gd name="T3" fmla="*/ 235 h 235"/>
              <a:gd name="T4" fmla="*/ 366 w 640"/>
              <a:gd name="T5" fmla="*/ 225 h 235"/>
              <a:gd name="T6" fmla="*/ 265 w 640"/>
              <a:gd name="T7" fmla="*/ 134 h 235"/>
              <a:gd name="T8" fmla="*/ 211 w 640"/>
              <a:gd name="T9" fmla="*/ 70 h 235"/>
              <a:gd name="T10" fmla="*/ 0 w 640"/>
              <a:gd name="T11" fmla="*/ 24 h 235"/>
            </a:gdLst>
            <a:ahLst/>
            <a:cxnLst>
              <a:cxn ang="0">
                <a:pos x="T0" y="T1"/>
              </a:cxn>
              <a:cxn ang="0">
                <a:pos x="T2" y="T3"/>
              </a:cxn>
              <a:cxn ang="0">
                <a:pos x="T4" y="T5"/>
              </a:cxn>
              <a:cxn ang="0">
                <a:pos x="T6" y="T7"/>
              </a:cxn>
              <a:cxn ang="0">
                <a:pos x="T8" y="T9"/>
              </a:cxn>
              <a:cxn ang="0">
                <a:pos x="T10" y="T11"/>
              </a:cxn>
            </a:cxnLst>
            <a:rect l="0" t="0" r="r" b="b"/>
            <a:pathLst>
              <a:path w="640" h="235">
                <a:moveTo>
                  <a:pt x="640" y="161"/>
                </a:moveTo>
                <a:cubicBezTo>
                  <a:pt x="584" y="200"/>
                  <a:pt x="523" y="217"/>
                  <a:pt x="457" y="235"/>
                </a:cubicBezTo>
                <a:cubicBezTo>
                  <a:pt x="427" y="232"/>
                  <a:pt x="396" y="230"/>
                  <a:pt x="366" y="225"/>
                </a:cubicBezTo>
                <a:cubicBezTo>
                  <a:pt x="320" y="218"/>
                  <a:pt x="296" y="164"/>
                  <a:pt x="265" y="134"/>
                </a:cubicBezTo>
                <a:cubicBezTo>
                  <a:pt x="253" y="97"/>
                  <a:pt x="241" y="93"/>
                  <a:pt x="211" y="70"/>
                </a:cubicBezTo>
                <a:cubicBezTo>
                  <a:pt x="121" y="0"/>
                  <a:pt x="173" y="24"/>
                  <a:pt x="0" y="24"/>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4" name="Freeform 10"/>
          <p:cNvSpPr>
            <a:spLocks/>
          </p:cNvSpPr>
          <p:nvPr/>
        </p:nvSpPr>
        <p:spPr bwMode="auto">
          <a:xfrm>
            <a:off x="2554288" y="2105025"/>
            <a:ext cx="508000" cy="725488"/>
          </a:xfrm>
          <a:custGeom>
            <a:avLst/>
            <a:gdLst>
              <a:gd name="T0" fmla="*/ 320 w 320"/>
              <a:gd name="T1" fmla="*/ 0 h 457"/>
              <a:gd name="T2" fmla="*/ 293 w 320"/>
              <a:gd name="T3" fmla="*/ 9 h 457"/>
              <a:gd name="T4" fmla="*/ 183 w 320"/>
              <a:gd name="T5" fmla="*/ 18 h 457"/>
              <a:gd name="T6" fmla="*/ 110 w 320"/>
              <a:gd name="T7" fmla="*/ 82 h 457"/>
              <a:gd name="T8" fmla="*/ 55 w 320"/>
              <a:gd name="T9" fmla="*/ 356 h 457"/>
              <a:gd name="T10" fmla="*/ 0 w 320"/>
              <a:gd name="T11" fmla="*/ 457 h 457"/>
            </a:gdLst>
            <a:ahLst/>
            <a:cxnLst>
              <a:cxn ang="0">
                <a:pos x="T0" y="T1"/>
              </a:cxn>
              <a:cxn ang="0">
                <a:pos x="T2" y="T3"/>
              </a:cxn>
              <a:cxn ang="0">
                <a:pos x="T4" y="T5"/>
              </a:cxn>
              <a:cxn ang="0">
                <a:pos x="T6" y="T7"/>
              </a:cxn>
              <a:cxn ang="0">
                <a:pos x="T8" y="T9"/>
              </a:cxn>
              <a:cxn ang="0">
                <a:pos x="T10" y="T11"/>
              </a:cxn>
            </a:cxnLst>
            <a:rect l="0" t="0" r="r" b="b"/>
            <a:pathLst>
              <a:path w="320" h="457">
                <a:moveTo>
                  <a:pt x="320" y="0"/>
                </a:moveTo>
                <a:cubicBezTo>
                  <a:pt x="311" y="3"/>
                  <a:pt x="302" y="8"/>
                  <a:pt x="293" y="9"/>
                </a:cubicBezTo>
                <a:cubicBezTo>
                  <a:pt x="257" y="14"/>
                  <a:pt x="219" y="11"/>
                  <a:pt x="183" y="18"/>
                </a:cubicBezTo>
                <a:cubicBezTo>
                  <a:pt x="151" y="24"/>
                  <a:pt x="110" y="82"/>
                  <a:pt x="110" y="82"/>
                </a:cubicBezTo>
                <a:cubicBezTo>
                  <a:pt x="80" y="173"/>
                  <a:pt x="76" y="264"/>
                  <a:pt x="55" y="356"/>
                </a:cubicBezTo>
                <a:cubicBezTo>
                  <a:pt x="42" y="415"/>
                  <a:pt x="49" y="433"/>
                  <a:pt x="0" y="457"/>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5" name="Freeform 11"/>
          <p:cNvSpPr>
            <a:spLocks/>
          </p:cNvSpPr>
          <p:nvPr/>
        </p:nvSpPr>
        <p:spPr bwMode="auto">
          <a:xfrm>
            <a:off x="2605088" y="2903538"/>
            <a:ext cx="660400" cy="512762"/>
          </a:xfrm>
          <a:custGeom>
            <a:avLst/>
            <a:gdLst>
              <a:gd name="T0" fmla="*/ 416 w 416"/>
              <a:gd name="T1" fmla="*/ 265 h 323"/>
              <a:gd name="T2" fmla="*/ 151 w 416"/>
              <a:gd name="T3" fmla="*/ 283 h 323"/>
              <a:gd name="T4" fmla="*/ 96 w 416"/>
              <a:gd name="T5" fmla="*/ 265 h 323"/>
              <a:gd name="T6" fmla="*/ 60 w 416"/>
              <a:gd name="T7" fmla="*/ 219 h 323"/>
              <a:gd name="T8" fmla="*/ 23 w 416"/>
              <a:gd name="T9" fmla="*/ 182 h 323"/>
              <a:gd name="T10" fmla="*/ 78 w 416"/>
              <a:gd name="T11" fmla="*/ 54 h 323"/>
              <a:gd name="T12" fmla="*/ 96 w 416"/>
              <a:gd name="T13" fmla="*/ 27 h 323"/>
              <a:gd name="T14" fmla="*/ 105 w 416"/>
              <a:gd name="T15" fmla="*/ 0 h 3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323">
                <a:moveTo>
                  <a:pt x="416" y="265"/>
                </a:moveTo>
                <a:cubicBezTo>
                  <a:pt x="330" y="323"/>
                  <a:pt x="283" y="289"/>
                  <a:pt x="151" y="283"/>
                </a:cubicBezTo>
                <a:cubicBezTo>
                  <a:pt x="133" y="277"/>
                  <a:pt x="114" y="271"/>
                  <a:pt x="96" y="265"/>
                </a:cubicBezTo>
                <a:cubicBezTo>
                  <a:pt x="86" y="262"/>
                  <a:pt x="64" y="224"/>
                  <a:pt x="60" y="219"/>
                </a:cubicBezTo>
                <a:cubicBezTo>
                  <a:pt x="49" y="206"/>
                  <a:pt x="35" y="195"/>
                  <a:pt x="23" y="182"/>
                </a:cubicBezTo>
                <a:cubicBezTo>
                  <a:pt x="0" y="113"/>
                  <a:pt x="42" y="100"/>
                  <a:pt x="78" y="54"/>
                </a:cubicBezTo>
                <a:cubicBezTo>
                  <a:pt x="85" y="45"/>
                  <a:pt x="91" y="37"/>
                  <a:pt x="96" y="27"/>
                </a:cubicBezTo>
                <a:cubicBezTo>
                  <a:pt x="100" y="19"/>
                  <a:pt x="105" y="0"/>
                  <a:pt x="105"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6" name="Freeform 12"/>
          <p:cNvSpPr>
            <a:spLocks/>
          </p:cNvSpPr>
          <p:nvPr/>
        </p:nvSpPr>
        <p:spPr bwMode="auto">
          <a:xfrm>
            <a:off x="217488" y="2989263"/>
            <a:ext cx="755650" cy="349250"/>
          </a:xfrm>
          <a:custGeom>
            <a:avLst/>
            <a:gdLst>
              <a:gd name="T0" fmla="*/ 0 w 476"/>
              <a:gd name="T1" fmla="*/ 0 h 220"/>
              <a:gd name="T2" fmla="*/ 439 w 476"/>
              <a:gd name="T3" fmla="*/ 174 h 220"/>
              <a:gd name="T4" fmla="*/ 448 w 476"/>
              <a:gd name="T5" fmla="*/ 202 h 220"/>
              <a:gd name="T6" fmla="*/ 476 w 476"/>
              <a:gd name="T7" fmla="*/ 220 h 220"/>
            </a:gdLst>
            <a:ahLst/>
            <a:cxnLst>
              <a:cxn ang="0">
                <a:pos x="T0" y="T1"/>
              </a:cxn>
              <a:cxn ang="0">
                <a:pos x="T2" y="T3"/>
              </a:cxn>
              <a:cxn ang="0">
                <a:pos x="T4" y="T5"/>
              </a:cxn>
              <a:cxn ang="0">
                <a:pos x="T6" y="T7"/>
              </a:cxn>
            </a:cxnLst>
            <a:rect l="0" t="0" r="r" b="b"/>
            <a:pathLst>
              <a:path w="476" h="220">
                <a:moveTo>
                  <a:pt x="0" y="0"/>
                </a:moveTo>
                <a:cubicBezTo>
                  <a:pt x="62" y="190"/>
                  <a:pt x="274" y="167"/>
                  <a:pt x="439" y="174"/>
                </a:cubicBezTo>
                <a:cubicBezTo>
                  <a:pt x="442" y="183"/>
                  <a:pt x="442" y="194"/>
                  <a:pt x="448" y="202"/>
                </a:cubicBezTo>
                <a:cubicBezTo>
                  <a:pt x="455" y="211"/>
                  <a:pt x="476" y="220"/>
                  <a:pt x="476" y="22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7" name="Freeform 13"/>
          <p:cNvSpPr>
            <a:spLocks/>
          </p:cNvSpPr>
          <p:nvPr/>
        </p:nvSpPr>
        <p:spPr bwMode="auto">
          <a:xfrm>
            <a:off x="1219200" y="3048000"/>
            <a:ext cx="885825" cy="303213"/>
          </a:xfrm>
          <a:custGeom>
            <a:avLst/>
            <a:gdLst>
              <a:gd name="T0" fmla="*/ 558 w 558"/>
              <a:gd name="T1" fmla="*/ 110 h 191"/>
              <a:gd name="T2" fmla="*/ 448 w 558"/>
              <a:gd name="T3" fmla="*/ 165 h 191"/>
              <a:gd name="T4" fmla="*/ 119 w 558"/>
              <a:gd name="T5" fmla="*/ 110 h 191"/>
              <a:gd name="T6" fmla="*/ 46 w 558"/>
              <a:gd name="T7" fmla="*/ 18 h 191"/>
              <a:gd name="T8" fmla="*/ 0 w 558"/>
              <a:gd name="T9" fmla="*/ 0 h 191"/>
            </a:gdLst>
            <a:ahLst/>
            <a:cxnLst>
              <a:cxn ang="0">
                <a:pos x="T0" y="T1"/>
              </a:cxn>
              <a:cxn ang="0">
                <a:pos x="T2" y="T3"/>
              </a:cxn>
              <a:cxn ang="0">
                <a:pos x="T4" y="T5"/>
              </a:cxn>
              <a:cxn ang="0">
                <a:pos x="T6" y="T7"/>
              </a:cxn>
              <a:cxn ang="0">
                <a:pos x="T8" y="T9"/>
              </a:cxn>
            </a:cxnLst>
            <a:rect l="0" t="0" r="r" b="b"/>
            <a:pathLst>
              <a:path w="558" h="191">
                <a:moveTo>
                  <a:pt x="558" y="110"/>
                </a:moveTo>
                <a:cubicBezTo>
                  <a:pt x="513" y="140"/>
                  <a:pt x="495" y="147"/>
                  <a:pt x="448" y="165"/>
                </a:cubicBezTo>
                <a:cubicBezTo>
                  <a:pt x="208" y="156"/>
                  <a:pt x="241" y="191"/>
                  <a:pt x="119" y="110"/>
                </a:cubicBezTo>
                <a:cubicBezTo>
                  <a:pt x="105" y="89"/>
                  <a:pt x="66" y="30"/>
                  <a:pt x="46" y="18"/>
                </a:cubicBezTo>
                <a:cubicBezTo>
                  <a:pt x="32" y="9"/>
                  <a:pt x="15" y="7"/>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8" name="Freeform 14"/>
          <p:cNvSpPr>
            <a:spLocks/>
          </p:cNvSpPr>
          <p:nvPr/>
        </p:nvSpPr>
        <p:spPr bwMode="auto">
          <a:xfrm>
            <a:off x="1800225" y="3338513"/>
            <a:ext cx="477838" cy="393700"/>
          </a:xfrm>
          <a:custGeom>
            <a:avLst/>
            <a:gdLst>
              <a:gd name="T0" fmla="*/ 301 w 301"/>
              <a:gd name="T1" fmla="*/ 174 h 248"/>
              <a:gd name="T2" fmla="*/ 82 w 301"/>
              <a:gd name="T3" fmla="*/ 128 h 248"/>
              <a:gd name="T4" fmla="*/ 64 w 301"/>
              <a:gd name="T5" fmla="*/ 100 h 248"/>
              <a:gd name="T6" fmla="*/ 18 w 301"/>
              <a:gd name="T7" fmla="*/ 55 h 248"/>
              <a:gd name="T8" fmla="*/ 0 w 301"/>
              <a:gd name="T9" fmla="*/ 0 h 248"/>
            </a:gdLst>
            <a:ahLst/>
            <a:cxnLst>
              <a:cxn ang="0">
                <a:pos x="T0" y="T1"/>
              </a:cxn>
              <a:cxn ang="0">
                <a:pos x="T2" y="T3"/>
              </a:cxn>
              <a:cxn ang="0">
                <a:pos x="T4" y="T5"/>
              </a:cxn>
              <a:cxn ang="0">
                <a:pos x="T6" y="T7"/>
              </a:cxn>
              <a:cxn ang="0">
                <a:pos x="T8" y="T9"/>
              </a:cxn>
            </a:cxnLst>
            <a:rect l="0" t="0" r="r" b="b"/>
            <a:pathLst>
              <a:path w="301" h="248">
                <a:moveTo>
                  <a:pt x="301" y="174"/>
                </a:moveTo>
                <a:cubicBezTo>
                  <a:pt x="190" y="248"/>
                  <a:pt x="154" y="176"/>
                  <a:pt x="82" y="128"/>
                </a:cubicBezTo>
                <a:cubicBezTo>
                  <a:pt x="76" y="119"/>
                  <a:pt x="71" y="108"/>
                  <a:pt x="64" y="100"/>
                </a:cubicBezTo>
                <a:cubicBezTo>
                  <a:pt x="50" y="84"/>
                  <a:pt x="18" y="55"/>
                  <a:pt x="18" y="55"/>
                </a:cubicBezTo>
                <a:cubicBezTo>
                  <a:pt x="12" y="37"/>
                  <a:pt x="0" y="0"/>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79" name="Freeform 15"/>
          <p:cNvSpPr>
            <a:spLocks/>
          </p:cNvSpPr>
          <p:nvPr/>
        </p:nvSpPr>
        <p:spPr bwMode="auto">
          <a:xfrm>
            <a:off x="536575" y="4049713"/>
            <a:ext cx="406400" cy="744537"/>
          </a:xfrm>
          <a:custGeom>
            <a:avLst/>
            <a:gdLst>
              <a:gd name="T0" fmla="*/ 46 w 256"/>
              <a:gd name="T1" fmla="*/ 430 h 469"/>
              <a:gd name="T2" fmla="*/ 19 w 256"/>
              <a:gd name="T3" fmla="*/ 375 h 469"/>
              <a:gd name="T4" fmla="*/ 0 w 256"/>
              <a:gd name="T5" fmla="*/ 320 h 469"/>
              <a:gd name="T6" fmla="*/ 46 w 256"/>
              <a:gd name="T7" fmla="*/ 119 h 469"/>
              <a:gd name="T8" fmla="*/ 201 w 256"/>
              <a:gd name="T9" fmla="*/ 64 h 469"/>
              <a:gd name="T10" fmla="*/ 238 w 256"/>
              <a:gd name="T11" fmla="*/ 27 h 469"/>
              <a:gd name="T12" fmla="*/ 256 w 256"/>
              <a:gd name="T13" fmla="*/ 0 h 469"/>
            </a:gdLst>
            <a:ahLst/>
            <a:cxnLst>
              <a:cxn ang="0">
                <a:pos x="T0" y="T1"/>
              </a:cxn>
              <a:cxn ang="0">
                <a:pos x="T2" y="T3"/>
              </a:cxn>
              <a:cxn ang="0">
                <a:pos x="T4" y="T5"/>
              </a:cxn>
              <a:cxn ang="0">
                <a:pos x="T6" y="T7"/>
              </a:cxn>
              <a:cxn ang="0">
                <a:pos x="T8" y="T9"/>
              </a:cxn>
              <a:cxn ang="0">
                <a:pos x="T10" y="T11"/>
              </a:cxn>
              <a:cxn ang="0">
                <a:pos x="T12" y="T13"/>
              </a:cxn>
            </a:cxnLst>
            <a:rect l="0" t="0" r="r" b="b"/>
            <a:pathLst>
              <a:path w="256" h="469">
                <a:moveTo>
                  <a:pt x="46" y="430"/>
                </a:moveTo>
                <a:cubicBezTo>
                  <a:pt x="17" y="339"/>
                  <a:pt x="61" y="469"/>
                  <a:pt x="19" y="375"/>
                </a:cubicBezTo>
                <a:cubicBezTo>
                  <a:pt x="11" y="357"/>
                  <a:pt x="0" y="320"/>
                  <a:pt x="0" y="320"/>
                </a:cubicBezTo>
                <a:cubicBezTo>
                  <a:pt x="2" y="293"/>
                  <a:pt x="0" y="148"/>
                  <a:pt x="46" y="119"/>
                </a:cubicBezTo>
                <a:cubicBezTo>
                  <a:pt x="90" y="91"/>
                  <a:pt x="153" y="80"/>
                  <a:pt x="201" y="64"/>
                </a:cubicBezTo>
                <a:cubicBezTo>
                  <a:pt x="210" y="55"/>
                  <a:pt x="230" y="37"/>
                  <a:pt x="238" y="27"/>
                </a:cubicBezTo>
                <a:cubicBezTo>
                  <a:pt x="245" y="18"/>
                  <a:pt x="256" y="0"/>
                  <a:pt x="256"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0" name="Freeform 16"/>
          <p:cNvSpPr>
            <a:spLocks/>
          </p:cNvSpPr>
          <p:nvPr/>
        </p:nvSpPr>
        <p:spPr bwMode="auto">
          <a:xfrm>
            <a:off x="928688" y="3643313"/>
            <a:ext cx="1103312" cy="434975"/>
          </a:xfrm>
          <a:custGeom>
            <a:avLst/>
            <a:gdLst>
              <a:gd name="T0" fmla="*/ 695 w 695"/>
              <a:gd name="T1" fmla="*/ 274 h 274"/>
              <a:gd name="T2" fmla="*/ 530 w 695"/>
              <a:gd name="T3" fmla="*/ 265 h 274"/>
              <a:gd name="T4" fmla="*/ 402 w 695"/>
              <a:gd name="T5" fmla="*/ 174 h 274"/>
              <a:gd name="T6" fmla="*/ 348 w 695"/>
              <a:gd name="T7" fmla="*/ 100 h 274"/>
              <a:gd name="T8" fmla="*/ 338 w 695"/>
              <a:gd name="T9" fmla="*/ 73 h 274"/>
              <a:gd name="T10" fmla="*/ 311 w 695"/>
              <a:gd name="T11" fmla="*/ 55 h 274"/>
              <a:gd name="T12" fmla="*/ 274 w 695"/>
              <a:gd name="T13" fmla="*/ 18 h 274"/>
              <a:gd name="T14" fmla="*/ 220 w 695"/>
              <a:gd name="T15" fmla="*/ 0 h 274"/>
              <a:gd name="T16" fmla="*/ 0 w 695"/>
              <a:gd name="T17" fmla="*/ 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5" h="274">
                <a:moveTo>
                  <a:pt x="695" y="274"/>
                </a:moveTo>
                <a:cubicBezTo>
                  <a:pt x="640" y="271"/>
                  <a:pt x="585" y="270"/>
                  <a:pt x="530" y="265"/>
                </a:cubicBezTo>
                <a:cubicBezTo>
                  <a:pt x="477" y="260"/>
                  <a:pt x="444" y="201"/>
                  <a:pt x="402" y="174"/>
                </a:cubicBezTo>
                <a:cubicBezTo>
                  <a:pt x="361" y="112"/>
                  <a:pt x="381" y="135"/>
                  <a:pt x="348" y="100"/>
                </a:cubicBezTo>
                <a:cubicBezTo>
                  <a:pt x="345" y="91"/>
                  <a:pt x="344" y="80"/>
                  <a:pt x="338" y="73"/>
                </a:cubicBezTo>
                <a:cubicBezTo>
                  <a:pt x="331" y="65"/>
                  <a:pt x="319" y="62"/>
                  <a:pt x="311" y="55"/>
                </a:cubicBezTo>
                <a:cubicBezTo>
                  <a:pt x="305" y="50"/>
                  <a:pt x="281" y="22"/>
                  <a:pt x="274" y="18"/>
                </a:cubicBezTo>
                <a:cubicBezTo>
                  <a:pt x="257" y="10"/>
                  <a:pt x="220" y="0"/>
                  <a:pt x="220" y="0"/>
                </a:cubicBezTo>
                <a:cubicBezTo>
                  <a:pt x="6" y="9"/>
                  <a:pt x="79" y="9"/>
                  <a:pt x="0" y="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1" name="Freeform 17"/>
          <p:cNvSpPr>
            <a:spLocks/>
          </p:cNvSpPr>
          <p:nvPr/>
        </p:nvSpPr>
        <p:spPr bwMode="auto">
          <a:xfrm>
            <a:off x="1597025" y="2336800"/>
            <a:ext cx="2438400" cy="2278063"/>
          </a:xfrm>
          <a:custGeom>
            <a:avLst/>
            <a:gdLst>
              <a:gd name="T0" fmla="*/ 1490 w 1536"/>
              <a:gd name="T1" fmla="*/ 0 h 1435"/>
              <a:gd name="T2" fmla="*/ 1490 w 1536"/>
              <a:gd name="T3" fmla="*/ 521 h 1435"/>
              <a:gd name="T4" fmla="*/ 1472 w 1536"/>
              <a:gd name="T5" fmla="*/ 594 h 1435"/>
              <a:gd name="T6" fmla="*/ 1463 w 1536"/>
              <a:gd name="T7" fmla="*/ 631 h 1435"/>
              <a:gd name="T8" fmla="*/ 1389 w 1536"/>
              <a:gd name="T9" fmla="*/ 896 h 1435"/>
              <a:gd name="T10" fmla="*/ 1289 w 1536"/>
              <a:gd name="T11" fmla="*/ 1051 h 1435"/>
              <a:gd name="T12" fmla="*/ 1216 w 1536"/>
              <a:gd name="T13" fmla="*/ 1125 h 1435"/>
              <a:gd name="T14" fmla="*/ 1024 w 1536"/>
              <a:gd name="T15" fmla="*/ 1326 h 1435"/>
              <a:gd name="T16" fmla="*/ 877 w 1536"/>
              <a:gd name="T17" fmla="*/ 1317 h 1435"/>
              <a:gd name="T18" fmla="*/ 704 w 1536"/>
              <a:gd name="T19" fmla="*/ 1243 h 1435"/>
              <a:gd name="T20" fmla="*/ 685 w 1536"/>
              <a:gd name="T21" fmla="*/ 1225 h 1435"/>
              <a:gd name="T22" fmla="*/ 631 w 1536"/>
              <a:gd name="T23" fmla="*/ 1207 h 1435"/>
              <a:gd name="T24" fmla="*/ 155 w 1536"/>
              <a:gd name="T25" fmla="*/ 1216 h 1435"/>
              <a:gd name="T26" fmla="*/ 45 w 1536"/>
              <a:gd name="T27" fmla="*/ 1225 h 1435"/>
              <a:gd name="T28" fmla="*/ 36 w 1536"/>
              <a:gd name="T29" fmla="*/ 1298 h 1435"/>
              <a:gd name="T30" fmla="*/ 0 w 1536"/>
              <a:gd name="T31" fmla="*/ 1435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6" h="1435">
                <a:moveTo>
                  <a:pt x="1490" y="0"/>
                </a:moveTo>
                <a:cubicBezTo>
                  <a:pt x="1536" y="190"/>
                  <a:pt x="1512" y="75"/>
                  <a:pt x="1490" y="521"/>
                </a:cubicBezTo>
                <a:cubicBezTo>
                  <a:pt x="1489" y="546"/>
                  <a:pt x="1478" y="570"/>
                  <a:pt x="1472" y="594"/>
                </a:cubicBezTo>
                <a:cubicBezTo>
                  <a:pt x="1469" y="606"/>
                  <a:pt x="1463" y="631"/>
                  <a:pt x="1463" y="631"/>
                </a:cubicBezTo>
                <a:cubicBezTo>
                  <a:pt x="1454" y="721"/>
                  <a:pt x="1442" y="821"/>
                  <a:pt x="1389" y="896"/>
                </a:cubicBezTo>
                <a:cubicBezTo>
                  <a:pt x="1370" y="952"/>
                  <a:pt x="1349" y="1031"/>
                  <a:pt x="1289" y="1051"/>
                </a:cubicBezTo>
                <a:cubicBezTo>
                  <a:pt x="1268" y="1084"/>
                  <a:pt x="1240" y="1094"/>
                  <a:pt x="1216" y="1125"/>
                </a:cubicBezTo>
                <a:cubicBezTo>
                  <a:pt x="1154" y="1204"/>
                  <a:pt x="1116" y="1277"/>
                  <a:pt x="1024" y="1326"/>
                </a:cubicBezTo>
                <a:cubicBezTo>
                  <a:pt x="975" y="1323"/>
                  <a:pt x="926" y="1324"/>
                  <a:pt x="877" y="1317"/>
                </a:cubicBezTo>
                <a:cubicBezTo>
                  <a:pt x="810" y="1308"/>
                  <a:pt x="765" y="1260"/>
                  <a:pt x="704" y="1243"/>
                </a:cubicBezTo>
                <a:cubicBezTo>
                  <a:pt x="698" y="1237"/>
                  <a:pt x="693" y="1229"/>
                  <a:pt x="685" y="1225"/>
                </a:cubicBezTo>
                <a:cubicBezTo>
                  <a:pt x="668" y="1217"/>
                  <a:pt x="631" y="1207"/>
                  <a:pt x="631" y="1207"/>
                </a:cubicBezTo>
                <a:cubicBezTo>
                  <a:pt x="472" y="1210"/>
                  <a:pt x="314" y="1211"/>
                  <a:pt x="155" y="1216"/>
                </a:cubicBezTo>
                <a:cubicBezTo>
                  <a:pt x="118" y="1217"/>
                  <a:pt x="75" y="1204"/>
                  <a:pt x="45" y="1225"/>
                </a:cubicBezTo>
                <a:cubicBezTo>
                  <a:pt x="25" y="1239"/>
                  <a:pt x="40" y="1274"/>
                  <a:pt x="36" y="1298"/>
                </a:cubicBezTo>
                <a:cubicBezTo>
                  <a:pt x="28" y="1343"/>
                  <a:pt x="0" y="1389"/>
                  <a:pt x="0" y="1435"/>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2" name="Freeform 18"/>
          <p:cNvSpPr>
            <a:spLocks/>
          </p:cNvSpPr>
          <p:nvPr/>
        </p:nvSpPr>
        <p:spPr bwMode="auto">
          <a:xfrm>
            <a:off x="1001713" y="5046663"/>
            <a:ext cx="2119312" cy="823912"/>
          </a:xfrm>
          <a:custGeom>
            <a:avLst/>
            <a:gdLst>
              <a:gd name="T0" fmla="*/ 0 w 1335"/>
              <a:gd name="T1" fmla="*/ 432 h 519"/>
              <a:gd name="T2" fmla="*/ 384 w 1335"/>
              <a:gd name="T3" fmla="*/ 460 h 519"/>
              <a:gd name="T4" fmla="*/ 658 w 1335"/>
              <a:gd name="T5" fmla="*/ 250 h 519"/>
              <a:gd name="T6" fmla="*/ 850 w 1335"/>
              <a:gd name="T7" fmla="*/ 94 h 519"/>
              <a:gd name="T8" fmla="*/ 923 w 1335"/>
              <a:gd name="T9" fmla="*/ 39 h 519"/>
              <a:gd name="T10" fmla="*/ 1042 w 1335"/>
              <a:gd name="T11" fmla="*/ 3 h 519"/>
              <a:gd name="T12" fmla="*/ 1335 w 1335"/>
              <a:gd name="T13" fmla="*/ 3 h 519"/>
            </a:gdLst>
            <a:ahLst/>
            <a:cxnLst>
              <a:cxn ang="0">
                <a:pos x="T0" y="T1"/>
              </a:cxn>
              <a:cxn ang="0">
                <a:pos x="T2" y="T3"/>
              </a:cxn>
              <a:cxn ang="0">
                <a:pos x="T4" y="T5"/>
              </a:cxn>
              <a:cxn ang="0">
                <a:pos x="T6" y="T7"/>
              </a:cxn>
              <a:cxn ang="0">
                <a:pos x="T8" y="T9"/>
              </a:cxn>
              <a:cxn ang="0">
                <a:pos x="T10" y="T11"/>
              </a:cxn>
              <a:cxn ang="0">
                <a:pos x="T12" y="T13"/>
              </a:cxn>
            </a:cxnLst>
            <a:rect l="0" t="0" r="r" b="b"/>
            <a:pathLst>
              <a:path w="1335" h="519">
                <a:moveTo>
                  <a:pt x="0" y="432"/>
                </a:moveTo>
                <a:cubicBezTo>
                  <a:pt x="124" y="519"/>
                  <a:pt x="169" y="466"/>
                  <a:pt x="384" y="460"/>
                </a:cubicBezTo>
                <a:cubicBezTo>
                  <a:pt x="495" y="432"/>
                  <a:pt x="566" y="312"/>
                  <a:pt x="658" y="250"/>
                </a:cubicBezTo>
                <a:cubicBezTo>
                  <a:pt x="703" y="179"/>
                  <a:pt x="778" y="133"/>
                  <a:pt x="850" y="94"/>
                </a:cubicBezTo>
                <a:cubicBezTo>
                  <a:pt x="877" y="79"/>
                  <a:pt x="896" y="53"/>
                  <a:pt x="923" y="39"/>
                </a:cubicBezTo>
                <a:cubicBezTo>
                  <a:pt x="944" y="28"/>
                  <a:pt x="1012" y="4"/>
                  <a:pt x="1042" y="3"/>
                </a:cubicBezTo>
                <a:cubicBezTo>
                  <a:pt x="1140" y="0"/>
                  <a:pt x="1237" y="3"/>
                  <a:pt x="1335" y="3"/>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3" name="Freeform 19"/>
          <p:cNvSpPr>
            <a:spLocks/>
          </p:cNvSpPr>
          <p:nvPr/>
        </p:nvSpPr>
        <p:spPr bwMode="auto">
          <a:xfrm>
            <a:off x="3309938" y="3933825"/>
            <a:ext cx="1146175" cy="1422400"/>
          </a:xfrm>
          <a:custGeom>
            <a:avLst/>
            <a:gdLst>
              <a:gd name="T0" fmla="*/ 722 w 722"/>
              <a:gd name="T1" fmla="*/ 0 h 896"/>
              <a:gd name="T2" fmla="*/ 658 w 722"/>
              <a:gd name="T3" fmla="*/ 9 h 896"/>
              <a:gd name="T4" fmla="*/ 566 w 722"/>
              <a:gd name="T5" fmla="*/ 119 h 896"/>
              <a:gd name="T6" fmla="*/ 530 w 722"/>
              <a:gd name="T7" fmla="*/ 192 h 896"/>
              <a:gd name="T8" fmla="*/ 493 w 722"/>
              <a:gd name="T9" fmla="*/ 274 h 896"/>
              <a:gd name="T10" fmla="*/ 448 w 722"/>
              <a:gd name="T11" fmla="*/ 393 h 896"/>
              <a:gd name="T12" fmla="*/ 420 w 722"/>
              <a:gd name="T13" fmla="*/ 466 h 896"/>
              <a:gd name="T14" fmla="*/ 374 w 722"/>
              <a:gd name="T15" fmla="*/ 576 h 896"/>
              <a:gd name="T16" fmla="*/ 365 w 722"/>
              <a:gd name="T17" fmla="*/ 603 h 896"/>
              <a:gd name="T18" fmla="*/ 347 w 722"/>
              <a:gd name="T19" fmla="*/ 631 h 896"/>
              <a:gd name="T20" fmla="*/ 310 w 722"/>
              <a:gd name="T21" fmla="*/ 704 h 896"/>
              <a:gd name="T22" fmla="*/ 292 w 722"/>
              <a:gd name="T23" fmla="*/ 759 h 896"/>
              <a:gd name="T24" fmla="*/ 201 w 722"/>
              <a:gd name="T25" fmla="*/ 832 h 896"/>
              <a:gd name="T26" fmla="*/ 146 w 722"/>
              <a:gd name="T27" fmla="*/ 868 h 896"/>
              <a:gd name="T28" fmla="*/ 128 w 722"/>
              <a:gd name="T29" fmla="*/ 887 h 896"/>
              <a:gd name="T30" fmla="*/ 0 w 722"/>
              <a:gd name="T31" fmla="*/ 896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2" h="896">
                <a:moveTo>
                  <a:pt x="722" y="0"/>
                </a:moveTo>
                <a:cubicBezTo>
                  <a:pt x="701" y="3"/>
                  <a:pt x="678" y="1"/>
                  <a:pt x="658" y="9"/>
                </a:cubicBezTo>
                <a:cubicBezTo>
                  <a:pt x="620" y="24"/>
                  <a:pt x="596" y="89"/>
                  <a:pt x="566" y="119"/>
                </a:cubicBezTo>
                <a:cubicBezTo>
                  <a:pt x="545" y="181"/>
                  <a:pt x="561" y="159"/>
                  <a:pt x="530" y="192"/>
                </a:cubicBezTo>
                <a:cubicBezTo>
                  <a:pt x="519" y="224"/>
                  <a:pt x="518" y="250"/>
                  <a:pt x="493" y="274"/>
                </a:cubicBezTo>
                <a:cubicBezTo>
                  <a:pt x="471" y="364"/>
                  <a:pt x="488" y="325"/>
                  <a:pt x="448" y="393"/>
                </a:cubicBezTo>
                <a:cubicBezTo>
                  <a:pt x="417" y="503"/>
                  <a:pt x="462" y="350"/>
                  <a:pt x="420" y="466"/>
                </a:cubicBezTo>
                <a:cubicBezTo>
                  <a:pt x="405" y="507"/>
                  <a:pt x="406" y="544"/>
                  <a:pt x="374" y="576"/>
                </a:cubicBezTo>
                <a:cubicBezTo>
                  <a:pt x="371" y="585"/>
                  <a:pt x="369" y="594"/>
                  <a:pt x="365" y="603"/>
                </a:cubicBezTo>
                <a:cubicBezTo>
                  <a:pt x="360" y="613"/>
                  <a:pt x="351" y="621"/>
                  <a:pt x="347" y="631"/>
                </a:cubicBezTo>
                <a:cubicBezTo>
                  <a:pt x="314" y="705"/>
                  <a:pt x="348" y="666"/>
                  <a:pt x="310" y="704"/>
                </a:cubicBezTo>
                <a:cubicBezTo>
                  <a:pt x="304" y="722"/>
                  <a:pt x="308" y="748"/>
                  <a:pt x="292" y="759"/>
                </a:cubicBezTo>
                <a:cubicBezTo>
                  <a:pt x="259" y="781"/>
                  <a:pt x="232" y="809"/>
                  <a:pt x="201" y="832"/>
                </a:cubicBezTo>
                <a:cubicBezTo>
                  <a:pt x="183" y="845"/>
                  <a:pt x="161" y="852"/>
                  <a:pt x="146" y="868"/>
                </a:cubicBezTo>
                <a:cubicBezTo>
                  <a:pt x="140" y="874"/>
                  <a:pt x="137" y="885"/>
                  <a:pt x="128" y="887"/>
                </a:cubicBezTo>
                <a:cubicBezTo>
                  <a:pt x="86" y="895"/>
                  <a:pt x="0" y="896"/>
                  <a:pt x="0" y="896"/>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4" name="Freeform 20"/>
          <p:cNvSpPr>
            <a:spLocks/>
          </p:cNvSpPr>
          <p:nvPr/>
        </p:nvSpPr>
        <p:spPr bwMode="auto">
          <a:xfrm>
            <a:off x="4025900" y="3251200"/>
            <a:ext cx="314325" cy="1074738"/>
          </a:xfrm>
          <a:custGeom>
            <a:avLst/>
            <a:gdLst>
              <a:gd name="T0" fmla="*/ 198 w 198"/>
              <a:gd name="T1" fmla="*/ 0 h 677"/>
              <a:gd name="T2" fmla="*/ 134 w 198"/>
              <a:gd name="T3" fmla="*/ 27 h 677"/>
              <a:gd name="T4" fmla="*/ 70 w 198"/>
              <a:gd name="T5" fmla="*/ 82 h 677"/>
              <a:gd name="T6" fmla="*/ 51 w 198"/>
              <a:gd name="T7" fmla="*/ 677 h 677"/>
            </a:gdLst>
            <a:ahLst/>
            <a:cxnLst>
              <a:cxn ang="0">
                <a:pos x="T0" y="T1"/>
              </a:cxn>
              <a:cxn ang="0">
                <a:pos x="T2" y="T3"/>
              </a:cxn>
              <a:cxn ang="0">
                <a:pos x="T4" y="T5"/>
              </a:cxn>
              <a:cxn ang="0">
                <a:pos x="T6" y="T7"/>
              </a:cxn>
            </a:cxnLst>
            <a:rect l="0" t="0" r="r" b="b"/>
            <a:pathLst>
              <a:path w="198" h="677">
                <a:moveTo>
                  <a:pt x="198" y="0"/>
                </a:moveTo>
                <a:cubicBezTo>
                  <a:pt x="161" y="9"/>
                  <a:pt x="162" y="4"/>
                  <a:pt x="134" y="27"/>
                </a:cubicBezTo>
                <a:cubicBezTo>
                  <a:pt x="103" y="52"/>
                  <a:pt x="111" y="68"/>
                  <a:pt x="70" y="82"/>
                </a:cubicBezTo>
                <a:cubicBezTo>
                  <a:pt x="0" y="300"/>
                  <a:pt x="51" y="165"/>
                  <a:pt x="51" y="677"/>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5" name="Freeform 21"/>
          <p:cNvSpPr>
            <a:spLocks/>
          </p:cNvSpPr>
          <p:nvPr/>
        </p:nvSpPr>
        <p:spPr bwMode="auto">
          <a:xfrm>
            <a:off x="4224338" y="3919538"/>
            <a:ext cx="754062" cy="319087"/>
          </a:xfrm>
          <a:custGeom>
            <a:avLst/>
            <a:gdLst>
              <a:gd name="T0" fmla="*/ 475 w 475"/>
              <a:gd name="T1" fmla="*/ 0 h 201"/>
              <a:gd name="T2" fmla="*/ 420 w 475"/>
              <a:gd name="T3" fmla="*/ 155 h 201"/>
              <a:gd name="T4" fmla="*/ 402 w 475"/>
              <a:gd name="T5" fmla="*/ 182 h 201"/>
              <a:gd name="T6" fmla="*/ 347 w 475"/>
              <a:gd name="T7" fmla="*/ 201 h 201"/>
              <a:gd name="T8" fmla="*/ 192 w 475"/>
              <a:gd name="T9" fmla="*/ 192 h 201"/>
              <a:gd name="T10" fmla="*/ 109 w 475"/>
              <a:gd name="T11" fmla="*/ 146 h 201"/>
              <a:gd name="T12" fmla="*/ 0 w 475"/>
              <a:gd name="T13" fmla="*/ 109 h 201"/>
            </a:gdLst>
            <a:ahLst/>
            <a:cxnLst>
              <a:cxn ang="0">
                <a:pos x="T0" y="T1"/>
              </a:cxn>
              <a:cxn ang="0">
                <a:pos x="T2" y="T3"/>
              </a:cxn>
              <a:cxn ang="0">
                <a:pos x="T4" y="T5"/>
              </a:cxn>
              <a:cxn ang="0">
                <a:pos x="T6" y="T7"/>
              </a:cxn>
              <a:cxn ang="0">
                <a:pos x="T8" y="T9"/>
              </a:cxn>
              <a:cxn ang="0">
                <a:pos x="T10" y="T11"/>
              </a:cxn>
              <a:cxn ang="0">
                <a:pos x="T12" y="T13"/>
              </a:cxn>
            </a:cxnLst>
            <a:rect l="0" t="0" r="r" b="b"/>
            <a:pathLst>
              <a:path w="475" h="201">
                <a:moveTo>
                  <a:pt x="475" y="0"/>
                </a:moveTo>
                <a:cubicBezTo>
                  <a:pt x="468" y="63"/>
                  <a:pt x="475" y="119"/>
                  <a:pt x="420" y="155"/>
                </a:cubicBezTo>
                <a:cubicBezTo>
                  <a:pt x="414" y="164"/>
                  <a:pt x="411" y="176"/>
                  <a:pt x="402" y="182"/>
                </a:cubicBezTo>
                <a:cubicBezTo>
                  <a:pt x="386" y="192"/>
                  <a:pt x="347" y="201"/>
                  <a:pt x="347" y="201"/>
                </a:cubicBezTo>
                <a:cubicBezTo>
                  <a:pt x="295" y="198"/>
                  <a:pt x="243" y="197"/>
                  <a:pt x="192" y="192"/>
                </a:cubicBezTo>
                <a:cubicBezTo>
                  <a:pt x="161" y="189"/>
                  <a:pt x="109" y="146"/>
                  <a:pt x="109" y="146"/>
                </a:cubicBezTo>
                <a:cubicBezTo>
                  <a:pt x="78" y="98"/>
                  <a:pt x="59" y="109"/>
                  <a:pt x="0" y="10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6" name="Freeform 22"/>
          <p:cNvSpPr>
            <a:spLocks/>
          </p:cNvSpPr>
          <p:nvPr/>
        </p:nvSpPr>
        <p:spPr bwMode="auto">
          <a:xfrm>
            <a:off x="1190625" y="6018213"/>
            <a:ext cx="2438400" cy="614362"/>
          </a:xfrm>
          <a:custGeom>
            <a:avLst/>
            <a:gdLst>
              <a:gd name="T0" fmla="*/ 0 w 1536"/>
              <a:gd name="T1" fmla="*/ 387 h 387"/>
              <a:gd name="T2" fmla="*/ 183 w 1536"/>
              <a:gd name="T3" fmla="*/ 323 h 387"/>
              <a:gd name="T4" fmla="*/ 237 w 1536"/>
              <a:gd name="T5" fmla="*/ 314 h 387"/>
              <a:gd name="T6" fmla="*/ 292 w 1536"/>
              <a:gd name="T7" fmla="*/ 296 h 387"/>
              <a:gd name="T8" fmla="*/ 420 w 1536"/>
              <a:gd name="T9" fmla="*/ 232 h 387"/>
              <a:gd name="T10" fmla="*/ 466 w 1536"/>
              <a:gd name="T11" fmla="*/ 195 h 387"/>
              <a:gd name="T12" fmla="*/ 557 w 1536"/>
              <a:gd name="T13" fmla="*/ 150 h 387"/>
              <a:gd name="T14" fmla="*/ 695 w 1536"/>
              <a:gd name="T15" fmla="*/ 104 h 387"/>
              <a:gd name="T16" fmla="*/ 795 w 1536"/>
              <a:gd name="T17" fmla="*/ 67 h 387"/>
              <a:gd name="T18" fmla="*/ 1042 w 1536"/>
              <a:gd name="T19" fmla="*/ 3 h 387"/>
              <a:gd name="T20" fmla="*/ 1536 w 1536"/>
              <a:gd name="T21" fmla="*/ 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6" h="387">
                <a:moveTo>
                  <a:pt x="0" y="387"/>
                </a:moveTo>
                <a:cubicBezTo>
                  <a:pt x="64" y="366"/>
                  <a:pt x="114" y="335"/>
                  <a:pt x="183" y="323"/>
                </a:cubicBezTo>
                <a:cubicBezTo>
                  <a:pt x="201" y="320"/>
                  <a:pt x="219" y="318"/>
                  <a:pt x="237" y="314"/>
                </a:cubicBezTo>
                <a:cubicBezTo>
                  <a:pt x="256" y="309"/>
                  <a:pt x="292" y="296"/>
                  <a:pt x="292" y="296"/>
                </a:cubicBezTo>
                <a:cubicBezTo>
                  <a:pt x="325" y="265"/>
                  <a:pt x="379" y="252"/>
                  <a:pt x="420" y="232"/>
                </a:cubicBezTo>
                <a:cubicBezTo>
                  <a:pt x="494" y="195"/>
                  <a:pt x="410" y="233"/>
                  <a:pt x="466" y="195"/>
                </a:cubicBezTo>
                <a:cubicBezTo>
                  <a:pt x="492" y="177"/>
                  <a:pt x="527" y="160"/>
                  <a:pt x="557" y="150"/>
                </a:cubicBezTo>
                <a:cubicBezTo>
                  <a:pt x="601" y="120"/>
                  <a:pt x="645" y="120"/>
                  <a:pt x="695" y="104"/>
                </a:cubicBezTo>
                <a:cubicBezTo>
                  <a:pt x="743" y="72"/>
                  <a:pt x="712" y="89"/>
                  <a:pt x="795" y="67"/>
                </a:cubicBezTo>
                <a:cubicBezTo>
                  <a:pt x="874" y="46"/>
                  <a:pt x="959" y="4"/>
                  <a:pt x="1042" y="3"/>
                </a:cubicBezTo>
                <a:cubicBezTo>
                  <a:pt x="1207" y="0"/>
                  <a:pt x="1371" y="3"/>
                  <a:pt x="1536" y="3"/>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7" name="Freeform 23"/>
          <p:cNvSpPr>
            <a:spLocks/>
          </p:cNvSpPr>
          <p:nvPr/>
        </p:nvSpPr>
        <p:spPr bwMode="auto">
          <a:xfrm>
            <a:off x="1828800" y="6037263"/>
            <a:ext cx="392113" cy="146050"/>
          </a:xfrm>
          <a:custGeom>
            <a:avLst/>
            <a:gdLst>
              <a:gd name="T0" fmla="*/ 0 w 247"/>
              <a:gd name="T1" fmla="*/ 0 h 92"/>
              <a:gd name="T2" fmla="*/ 165 w 247"/>
              <a:gd name="T3" fmla="*/ 10 h 92"/>
              <a:gd name="T4" fmla="*/ 192 w 247"/>
              <a:gd name="T5" fmla="*/ 19 h 92"/>
              <a:gd name="T6" fmla="*/ 210 w 247"/>
              <a:gd name="T7" fmla="*/ 74 h 92"/>
              <a:gd name="T8" fmla="*/ 247 w 247"/>
              <a:gd name="T9" fmla="*/ 92 h 92"/>
            </a:gdLst>
            <a:ahLst/>
            <a:cxnLst>
              <a:cxn ang="0">
                <a:pos x="T0" y="T1"/>
              </a:cxn>
              <a:cxn ang="0">
                <a:pos x="T2" y="T3"/>
              </a:cxn>
              <a:cxn ang="0">
                <a:pos x="T4" y="T5"/>
              </a:cxn>
              <a:cxn ang="0">
                <a:pos x="T6" y="T7"/>
              </a:cxn>
              <a:cxn ang="0">
                <a:pos x="T8" y="T9"/>
              </a:cxn>
            </a:cxnLst>
            <a:rect l="0" t="0" r="r" b="b"/>
            <a:pathLst>
              <a:path w="247" h="92">
                <a:moveTo>
                  <a:pt x="0" y="0"/>
                </a:moveTo>
                <a:cubicBezTo>
                  <a:pt x="55" y="3"/>
                  <a:pt x="110" y="5"/>
                  <a:pt x="165" y="10"/>
                </a:cubicBezTo>
                <a:cubicBezTo>
                  <a:pt x="174" y="11"/>
                  <a:pt x="187" y="11"/>
                  <a:pt x="192" y="19"/>
                </a:cubicBezTo>
                <a:cubicBezTo>
                  <a:pt x="203" y="35"/>
                  <a:pt x="204" y="56"/>
                  <a:pt x="210" y="74"/>
                </a:cubicBezTo>
                <a:cubicBezTo>
                  <a:pt x="214" y="87"/>
                  <a:pt x="237" y="82"/>
                  <a:pt x="247" y="92"/>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8" name="Freeform 24"/>
          <p:cNvSpPr>
            <a:spLocks/>
          </p:cNvSpPr>
          <p:nvPr/>
        </p:nvSpPr>
        <p:spPr bwMode="auto">
          <a:xfrm>
            <a:off x="3468688" y="4935538"/>
            <a:ext cx="4543425" cy="644525"/>
          </a:xfrm>
          <a:custGeom>
            <a:avLst/>
            <a:gdLst>
              <a:gd name="T0" fmla="*/ 2862 w 2862"/>
              <a:gd name="T1" fmla="*/ 0 h 406"/>
              <a:gd name="T2" fmla="*/ 2706 w 2862"/>
              <a:gd name="T3" fmla="*/ 100 h 406"/>
              <a:gd name="T4" fmla="*/ 2533 w 2862"/>
              <a:gd name="T5" fmla="*/ 164 h 406"/>
              <a:gd name="T6" fmla="*/ 2386 w 2862"/>
              <a:gd name="T7" fmla="*/ 219 h 406"/>
              <a:gd name="T8" fmla="*/ 2313 w 2862"/>
              <a:gd name="T9" fmla="*/ 256 h 406"/>
              <a:gd name="T10" fmla="*/ 2258 w 2862"/>
              <a:gd name="T11" fmla="*/ 274 h 406"/>
              <a:gd name="T12" fmla="*/ 1938 w 2862"/>
              <a:gd name="T13" fmla="*/ 265 h 406"/>
              <a:gd name="T14" fmla="*/ 1874 w 2862"/>
              <a:gd name="T15" fmla="*/ 237 h 406"/>
              <a:gd name="T16" fmla="*/ 1801 w 2862"/>
              <a:gd name="T17" fmla="*/ 219 h 406"/>
              <a:gd name="T18" fmla="*/ 1692 w 2862"/>
              <a:gd name="T19" fmla="*/ 164 h 406"/>
              <a:gd name="T20" fmla="*/ 1490 w 2862"/>
              <a:gd name="T21" fmla="*/ 82 h 406"/>
              <a:gd name="T22" fmla="*/ 878 w 2862"/>
              <a:gd name="T23" fmla="*/ 91 h 406"/>
              <a:gd name="T24" fmla="*/ 722 w 2862"/>
              <a:gd name="T25" fmla="*/ 146 h 406"/>
              <a:gd name="T26" fmla="*/ 640 w 2862"/>
              <a:gd name="T27" fmla="*/ 173 h 406"/>
              <a:gd name="T28" fmla="*/ 530 w 2862"/>
              <a:gd name="T29" fmla="*/ 228 h 406"/>
              <a:gd name="T30" fmla="*/ 311 w 2862"/>
              <a:gd name="T31" fmla="*/ 283 h 406"/>
              <a:gd name="T32" fmla="*/ 256 w 2862"/>
              <a:gd name="T33" fmla="*/ 301 h 406"/>
              <a:gd name="T34" fmla="*/ 229 w 2862"/>
              <a:gd name="T35" fmla="*/ 310 h 406"/>
              <a:gd name="T36" fmla="*/ 92 w 2862"/>
              <a:gd name="T37" fmla="*/ 384 h 406"/>
              <a:gd name="T38" fmla="*/ 64 w 2862"/>
              <a:gd name="T39" fmla="*/ 402 h 406"/>
              <a:gd name="T40" fmla="*/ 0 w 2862"/>
              <a:gd name="T41" fmla="*/ 40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62" h="406">
                <a:moveTo>
                  <a:pt x="2862" y="0"/>
                </a:moveTo>
                <a:cubicBezTo>
                  <a:pt x="2813" y="71"/>
                  <a:pt x="2791" y="79"/>
                  <a:pt x="2706" y="100"/>
                </a:cubicBezTo>
                <a:cubicBezTo>
                  <a:pt x="2655" y="134"/>
                  <a:pt x="2591" y="145"/>
                  <a:pt x="2533" y="164"/>
                </a:cubicBezTo>
                <a:cubicBezTo>
                  <a:pt x="2481" y="181"/>
                  <a:pt x="2441" y="208"/>
                  <a:pt x="2386" y="219"/>
                </a:cubicBezTo>
                <a:cubicBezTo>
                  <a:pt x="2362" y="231"/>
                  <a:pt x="2337" y="244"/>
                  <a:pt x="2313" y="256"/>
                </a:cubicBezTo>
                <a:cubicBezTo>
                  <a:pt x="2296" y="265"/>
                  <a:pt x="2258" y="274"/>
                  <a:pt x="2258" y="274"/>
                </a:cubicBezTo>
                <a:cubicBezTo>
                  <a:pt x="2151" y="271"/>
                  <a:pt x="2045" y="271"/>
                  <a:pt x="1938" y="265"/>
                </a:cubicBezTo>
                <a:cubicBezTo>
                  <a:pt x="1918" y="264"/>
                  <a:pt x="1890" y="242"/>
                  <a:pt x="1874" y="237"/>
                </a:cubicBezTo>
                <a:cubicBezTo>
                  <a:pt x="1850" y="229"/>
                  <a:pt x="1801" y="219"/>
                  <a:pt x="1801" y="219"/>
                </a:cubicBezTo>
                <a:cubicBezTo>
                  <a:pt x="1768" y="197"/>
                  <a:pt x="1729" y="176"/>
                  <a:pt x="1692" y="164"/>
                </a:cubicBezTo>
                <a:cubicBezTo>
                  <a:pt x="1641" y="115"/>
                  <a:pt x="1558" y="92"/>
                  <a:pt x="1490" y="82"/>
                </a:cubicBezTo>
                <a:cubicBezTo>
                  <a:pt x="1286" y="85"/>
                  <a:pt x="1082" y="86"/>
                  <a:pt x="878" y="91"/>
                </a:cubicBezTo>
                <a:cubicBezTo>
                  <a:pt x="813" y="93"/>
                  <a:pt x="777" y="122"/>
                  <a:pt x="722" y="146"/>
                </a:cubicBezTo>
                <a:cubicBezTo>
                  <a:pt x="696" y="158"/>
                  <a:pt x="640" y="173"/>
                  <a:pt x="640" y="173"/>
                </a:cubicBezTo>
                <a:cubicBezTo>
                  <a:pt x="613" y="202"/>
                  <a:pt x="568" y="216"/>
                  <a:pt x="530" y="228"/>
                </a:cubicBezTo>
                <a:cubicBezTo>
                  <a:pt x="474" y="286"/>
                  <a:pt x="388" y="276"/>
                  <a:pt x="311" y="283"/>
                </a:cubicBezTo>
                <a:cubicBezTo>
                  <a:pt x="293" y="289"/>
                  <a:pt x="274" y="295"/>
                  <a:pt x="256" y="301"/>
                </a:cubicBezTo>
                <a:cubicBezTo>
                  <a:pt x="247" y="304"/>
                  <a:pt x="229" y="310"/>
                  <a:pt x="229" y="310"/>
                </a:cubicBezTo>
                <a:cubicBezTo>
                  <a:pt x="186" y="339"/>
                  <a:pt x="138" y="361"/>
                  <a:pt x="92" y="384"/>
                </a:cubicBezTo>
                <a:cubicBezTo>
                  <a:pt x="82" y="389"/>
                  <a:pt x="75" y="400"/>
                  <a:pt x="64" y="402"/>
                </a:cubicBezTo>
                <a:cubicBezTo>
                  <a:pt x="43" y="406"/>
                  <a:pt x="21" y="402"/>
                  <a:pt x="0" y="402"/>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89" name="Freeform 25"/>
          <p:cNvSpPr>
            <a:spLocks/>
          </p:cNvSpPr>
          <p:nvPr/>
        </p:nvSpPr>
        <p:spPr bwMode="auto">
          <a:xfrm>
            <a:off x="5122863" y="5080000"/>
            <a:ext cx="1465262" cy="1423988"/>
          </a:xfrm>
          <a:custGeom>
            <a:avLst/>
            <a:gdLst>
              <a:gd name="T0" fmla="*/ 906 w 923"/>
              <a:gd name="T1" fmla="*/ 887 h 897"/>
              <a:gd name="T2" fmla="*/ 860 w 923"/>
              <a:gd name="T3" fmla="*/ 859 h 897"/>
              <a:gd name="T4" fmla="*/ 832 w 923"/>
              <a:gd name="T5" fmla="*/ 850 h 897"/>
              <a:gd name="T6" fmla="*/ 732 w 923"/>
              <a:gd name="T7" fmla="*/ 805 h 897"/>
              <a:gd name="T8" fmla="*/ 695 w 923"/>
              <a:gd name="T9" fmla="*/ 768 h 897"/>
              <a:gd name="T10" fmla="*/ 640 w 923"/>
              <a:gd name="T11" fmla="*/ 741 h 897"/>
              <a:gd name="T12" fmla="*/ 540 w 923"/>
              <a:gd name="T13" fmla="*/ 667 h 897"/>
              <a:gd name="T14" fmla="*/ 439 w 923"/>
              <a:gd name="T15" fmla="*/ 558 h 897"/>
              <a:gd name="T16" fmla="*/ 384 w 923"/>
              <a:gd name="T17" fmla="*/ 475 h 897"/>
              <a:gd name="T18" fmla="*/ 330 w 923"/>
              <a:gd name="T19" fmla="*/ 357 h 897"/>
              <a:gd name="T20" fmla="*/ 320 w 923"/>
              <a:gd name="T21" fmla="*/ 329 h 897"/>
              <a:gd name="T22" fmla="*/ 293 w 923"/>
              <a:gd name="T23" fmla="*/ 311 h 897"/>
              <a:gd name="T24" fmla="*/ 229 w 923"/>
              <a:gd name="T25" fmla="*/ 247 h 897"/>
              <a:gd name="T26" fmla="*/ 192 w 923"/>
              <a:gd name="T27" fmla="*/ 210 h 897"/>
              <a:gd name="T28" fmla="*/ 165 w 923"/>
              <a:gd name="T29" fmla="*/ 155 h 897"/>
              <a:gd name="T30" fmla="*/ 0 w 923"/>
              <a:gd name="T31"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3" h="897">
                <a:moveTo>
                  <a:pt x="906" y="887"/>
                </a:moveTo>
                <a:cubicBezTo>
                  <a:pt x="826" y="861"/>
                  <a:pt x="923" y="897"/>
                  <a:pt x="860" y="859"/>
                </a:cubicBezTo>
                <a:cubicBezTo>
                  <a:pt x="852" y="854"/>
                  <a:pt x="841" y="854"/>
                  <a:pt x="832" y="850"/>
                </a:cubicBezTo>
                <a:cubicBezTo>
                  <a:pt x="716" y="798"/>
                  <a:pt x="797" y="827"/>
                  <a:pt x="732" y="805"/>
                </a:cubicBezTo>
                <a:cubicBezTo>
                  <a:pt x="727" y="800"/>
                  <a:pt x="701" y="771"/>
                  <a:pt x="695" y="768"/>
                </a:cubicBezTo>
                <a:cubicBezTo>
                  <a:pt x="637" y="734"/>
                  <a:pt x="700" y="790"/>
                  <a:pt x="640" y="741"/>
                </a:cubicBezTo>
                <a:cubicBezTo>
                  <a:pt x="607" y="714"/>
                  <a:pt x="580" y="682"/>
                  <a:pt x="540" y="667"/>
                </a:cubicBezTo>
                <a:cubicBezTo>
                  <a:pt x="492" y="619"/>
                  <a:pt x="476" y="607"/>
                  <a:pt x="439" y="558"/>
                </a:cubicBezTo>
                <a:cubicBezTo>
                  <a:pt x="418" y="530"/>
                  <a:pt x="409" y="500"/>
                  <a:pt x="384" y="475"/>
                </a:cubicBezTo>
                <a:cubicBezTo>
                  <a:pt x="373" y="431"/>
                  <a:pt x="350" y="397"/>
                  <a:pt x="330" y="357"/>
                </a:cubicBezTo>
                <a:cubicBezTo>
                  <a:pt x="326" y="348"/>
                  <a:pt x="326" y="337"/>
                  <a:pt x="320" y="329"/>
                </a:cubicBezTo>
                <a:cubicBezTo>
                  <a:pt x="313" y="321"/>
                  <a:pt x="302" y="317"/>
                  <a:pt x="293" y="311"/>
                </a:cubicBezTo>
                <a:cubicBezTo>
                  <a:pt x="273" y="281"/>
                  <a:pt x="259" y="267"/>
                  <a:pt x="229" y="247"/>
                </a:cubicBezTo>
                <a:cubicBezTo>
                  <a:pt x="206" y="174"/>
                  <a:pt x="241" y="257"/>
                  <a:pt x="192" y="210"/>
                </a:cubicBezTo>
                <a:cubicBezTo>
                  <a:pt x="177" y="196"/>
                  <a:pt x="178" y="170"/>
                  <a:pt x="165" y="155"/>
                </a:cubicBezTo>
                <a:cubicBezTo>
                  <a:pt x="115" y="98"/>
                  <a:pt x="56" y="50"/>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90" name="Freeform 26"/>
          <p:cNvSpPr>
            <a:spLocks/>
          </p:cNvSpPr>
          <p:nvPr/>
        </p:nvSpPr>
        <p:spPr bwMode="auto">
          <a:xfrm>
            <a:off x="6240463" y="5240338"/>
            <a:ext cx="1670050" cy="681037"/>
          </a:xfrm>
          <a:custGeom>
            <a:avLst/>
            <a:gdLst>
              <a:gd name="T0" fmla="*/ 1052 w 1052"/>
              <a:gd name="T1" fmla="*/ 393 h 429"/>
              <a:gd name="T2" fmla="*/ 796 w 1052"/>
              <a:gd name="T3" fmla="*/ 429 h 429"/>
              <a:gd name="T4" fmla="*/ 439 w 1052"/>
              <a:gd name="T5" fmla="*/ 402 h 429"/>
              <a:gd name="T6" fmla="*/ 266 w 1052"/>
              <a:gd name="T7" fmla="*/ 329 h 429"/>
              <a:gd name="T8" fmla="*/ 174 w 1052"/>
              <a:gd name="T9" fmla="*/ 265 h 429"/>
              <a:gd name="T10" fmla="*/ 128 w 1052"/>
              <a:gd name="T11" fmla="*/ 219 h 429"/>
              <a:gd name="T12" fmla="*/ 110 w 1052"/>
              <a:gd name="T13" fmla="*/ 192 h 429"/>
              <a:gd name="T14" fmla="*/ 37 w 1052"/>
              <a:gd name="T15" fmla="*/ 137 h 429"/>
              <a:gd name="T16" fmla="*/ 0 w 1052"/>
              <a:gd name="T1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2" h="429">
                <a:moveTo>
                  <a:pt x="1052" y="393"/>
                </a:moveTo>
                <a:cubicBezTo>
                  <a:pt x="966" y="405"/>
                  <a:pt x="882" y="420"/>
                  <a:pt x="796" y="429"/>
                </a:cubicBezTo>
                <a:cubicBezTo>
                  <a:pt x="669" y="424"/>
                  <a:pt x="561" y="417"/>
                  <a:pt x="439" y="402"/>
                </a:cubicBezTo>
                <a:cubicBezTo>
                  <a:pt x="381" y="373"/>
                  <a:pt x="328" y="350"/>
                  <a:pt x="266" y="329"/>
                </a:cubicBezTo>
                <a:cubicBezTo>
                  <a:pt x="236" y="309"/>
                  <a:pt x="201" y="289"/>
                  <a:pt x="174" y="265"/>
                </a:cubicBezTo>
                <a:cubicBezTo>
                  <a:pt x="158" y="251"/>
                  <a:pt x="140" y="237"/>
                  <a:pt x="128" y="219"/>
                </a:cubicBezTo>
                <a:cubicBezTo>
                  <a:pt x="122" y="210"/>
                  <a:pt x="118" y="200"/>
                  <a:pt x="110" y="192"/>
                </a:cubicBezTo>
                <a:cubicBezTo>
                  <a:pt x="91" y="172"/>
                  <a:pt x="60" y="152"/>
                  <a:pt x="37" y="137"/>
                </a:cubicBezTo>
                <a:cubicBezTo>
                  <a:pt x="6" y="88"/>
                  <a:pt x="0" y="56"/>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91" name="Freeform 27"/>
          <p:cNvSpPr>
            <a:spLocks/>
          </p:cNvSpPr>
          <p:nvPr/>
        </p:nvSpPr>
        <p:spPr bwMode="auto">
          <a:xfrm>
            <a:off x="7227888" y="5907088"/>
            <a:ext cx="290512" cy="522287"/>
          </a:xfrm>
          <a:custGeom>
            <a:avLst/>
            <a:gdLst>
              <a:gd name="T0" fmla="*/ 183 w 183"/>
              <a:gd name="T1" fmla="*/ 329 h 329"/>
              <a:gd name="T2" fmla="*/ 82 w 183"/>
              <a:gd name="T3" fmla="*/ 229 h 329"/>
              <a:gd name="T4" fmla="*/ 73 w 183"/>
              <a:gd name="T5" fmla="*/ 201 h 329"/>
              <a:gd name="T6" fmla="*/ 55 w 183"/>
              <a:gd name="T7" fmla="*/ 174 h 329"/>
              <a:gd name="T8" fmla="*/ 28 w 183"/>
              <a:gd name="T9" fmla="*/ 64 h 329"/>
              <a:gd name="T10" fmla="*/ 0 w 183"/>
              <a:gd name="T11" fmla="*/ 0 h 329"/>
            </a:gdLst>
            <a:ahLst/>
            <a:cxnLst>
              <a:cxn ang="0">
                <a:pos x="T0" y="T1"/>
              </a:cxn>
              <a:cxn ang="0">
                <a:pos x="T2" y="T3"/>
              </a:cxn>
              <a:cxn ang="0">
                <a:pos x="T4" y="T5"/>
              </a:cxn>
              <a:cxn ang="0">
                <a:pos x="T6" y="T7"/>
              </a:cxn>
              <a:cxn ang="0">
                <a:pos x="T8" y="T9"/>
              </a:cxn>
              <a:cxn ang="0">
                <a:pos x="T10" y="T11"/>
              </a:cxn>
            </a:cxnLst>
            <a:rect l="0" t="0" r="r" b="b"/>
            <a:pathLst>
              <a:path w="183" h="329">
                <a:moveTo>
                  <a:pt x="183" y="329"/>
                </a:moveTo>
                <a:cubicBezTo>
                  <a:pt x="140" y="301"/>
                  <a:pt x="118" y="263"/>
                  <a:pt x="82" y="229"/>
                </a:cubicBezTo>
                <a:cubicBezTo>
                  <a:pt x="79" y="220"/>
                  <a:pt x="77" y="210"/>
                  <a:pt x="73" y="201"/>
                </a:cubicBezTo>
                <a:cubicBezTo>
                  <a:pt x="68" y="191"/>
                  <a:pt x="58" y="184"/>
                  <a:pt x="55" y="174"/>
                </a:cubicBezTo>
                <a:cubicBezTo>
                  <a:pt x="43" y="138"/>
                  <a:pt x="40" y="100"/>
                  <a:pt x="28" y="64"/>
                </a:cubicBezTo>
                <a:cubicBezTo>
                  <a:pt x="19" y="37"/>
                  <a:pt x="0" y="27"/>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92" name="Freeform 28"/>
          <p:cNvSpPr>
            <a:spLocks/>
          </p:cNvSpPr>
          <p:nvPr/>
        </p:nvSpPr>
        <p:spPr bwMode="auto">
          <a:xfrm>
            <a:off x="3976688" y="2074863"/>
            <a:ext cx="419100" cy="538162"/>
          </a:xfrm>
          <a:custGeom>
            <a:avLst/>
            <a:gdLst>
              <a:gd name="T0" fmla="*/ 247 w 264"/>
              <a:gd name="T1" fmla="*/ 0 h 339"/>
              <a:gd name="T2" fmla="*/ 165 w 264"/>
              <a:gd name="T3" fmla="*/ 266 h 339"/>
              <a:gd name="T4" fmla="*/ 128 w 264"/>
              <a:gd name="T5" fmla="*/ 311 h 339"/>
              <a:gd name="T6" fmla="*/ 0 w 264"/>
              <a:gd name="T7" fmla="*/ 339 h 339"/>
            </a:gdLst>
            <a:ahLst/>
            <a:cxnLst>
              <a:cxn ang="0">
                <a:pos x="T0" y="T1"/>
              </a:cxn>
              <a:cxn ang="0">
                <a:pos x="T2" y="T3"/>
              </a:cxn>
              <a:cxn ang="0">
                <a:pos x="T4" y="T5"/>
              </a:cxn>
              <a:cxn ang="0">
                <a:pos x="T6" y="T7"/>
              </a:cxn>
            </a:cxnLst>
            <a:rect l="0" t="0" r="r" b="b"/>
            <a:pathLst>
              <a:path w="264" h="339">
                <a:moveTo>
                  <a:pt x="247" y="0"/>
                </a:moveTo>
                <a:cubicBezTo>
                  <a:pt x="243" y="78"/>
                  <a:pt x="264" y="229"/>
                  <a:pt x="165" y="266"/>
                </a:cubicBezTo>
                <a:cubicBezTo>
                  <a:pt x="151" y="279"/>
                  <a:pt x="144" y="301"/>
                  <a:pt x="128" y="311"/>
                </a:cubicBezTo>
                <a:cubicBezTo>
                  <a:pt x="94" y="333"/>
                  <a:pt x="39" y="339"/>
                  <a:pt x="0" y="33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6893" name="Freeform 29"/>
          <p:cNvSpPr>
            <a:spLocks/>
          </p:cNvSpPr>
          <p:nvPr/>
        </p:nvSpPr>
        <p:spPr bwMode="auto">
          <a:xfrm>
            <a:off x="3406775" y="2466975"/>
            <a:ext cx="482600" cy="885825"/>
          </a:xfrm>
          <a:custGeom>
            <a:avLst/>
            <a:gdLst>
              <a:gd name="T0" fmla="*/ 12 w 304"/>
              <a:gd name="T1" fmla="*/ 0 h 558"/>
              <a:gd name="T2" fmla="*/ 30 w 304"/>
              <a:gd name="T3" fmla="*/ 147 h 558"/>
              <a:gd name="T4" fmla="*/ 76 w 304"/>
              <a:gd name="T5" fmla="*/ 192 h 558"/>
              <a:gd name="T6" fmla="*/ 286 w 304"/>
              <a:gd name="T7" fmla="*/ 403 h 558"/>
              <a:gd name="T8" fmla="*/ 304 w 304"/>
              <a:gd name="T9" fmla="*/ 558 h 558"/>
            </a:gdLst>
            <a:ahLst/>
            <a:cxnLst>
              <a:cxn ang="0">
                <a:pos x="T0" y="T1"/>
              </a:cxn>
              <a:cxn ang="0">
                <a:pos x="T2" y="T3"/>
              </a:cxn>
              <a:cxn ang="0">
                <a:pos x="T4" y="T5"/>
              </a:cxn>
              <a:cxn ang="0">
                <a:pos x="T6" y="T7"/>
              </a:cxn>
              <a:cxn ang="0">
                <a:pos x="T8" y="T9"/>
              </a:cxn>
            </a:cxnLst>
            <a:rect l="0" t="0" r="r" b="b"/>
            <a:pathLst>
              <a:path w="304" h="558">
                <a:moveTo>
                  <a:pt x="12" y="0"/>
                </a:moveTo>
                <a:cubicBezTo>
                  <a:pt x="16" y="49"/>
                  <a:pt x="0" y="108"/>
                  <a:pt x="30" y="147"/>
                </a:cubicBezTo>
                <a:cubicBezTo>
                  <a:pt x="43" y="164"/>
                  <a:pt x="61" y="177"/>
                  <a:pt x="76" y="192"/>
                </a:cubicBezTo>
                <a:cubicBezTo>
                  <a:pt x="145" y="263"/>
                  <a:pt x="218" y="331"/>
                  <a:pt x="286" y="403"/>
                </a:cubicBezTo>
                <a:cubicBezTo>
                  <a:pt x="303" y="454"/>
                  <a:pt x="304" y="505"/>
                  <a:pt x="304" y="558"/>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68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687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68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687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687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7687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68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7687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7687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7688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7687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7688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7689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7689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676881"/>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676893"/>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676892"/>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76882"/>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676883"/>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76884"/>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676885"/>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676882"/>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76886"/>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67688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76888"/>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76890"/>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76891"/>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1" nodeType="clickEffect">
                                  <p:stCondLst>
                                    <p:cond delay="0"/>
                                  </p:stCondLst>
                                  <p:childTnLst>
                                    <p:set>
                                      <p:cBhvr>
                                        <p:cTn id="114" dur="1" fill="hold">
                                          <p:stCondLst>
                                            <p:cond delay="0"/>
                                          </p:stCondLst>
                                        </p:cTn>
                                        <p:tgtEl>
                                          <p:spTgt spid="676888"/>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76889"/>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676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69" grpId="0" animBg="1"/>
      <p:bldP spid="676870" grpId="0" animBg="1"/>
      <p:bldP spid="676871" grpId="0" animBg="1"/>
      <p:bldP spid="676872" grpId="0" animBg="1"/>
      <p:bldP spid="676873" grpId="0" animBg="1"/>
      <p:bldP spid="676874" grpId="0" animBg="1"/>
      <p:bldP spid="676875" grpId="0" animBg="1"/>
      <p:bldP spid="676876" grpId="0" animBg="1"/>
      <p:bldP spid="676877" grpId="0" animBg="1"/>
      <p:bldP spid="676878" grpId="0" animBg="1"/>
      <p:bldP spid="676879" grpId="0" animBg="1"/>
      <p:bldP spid="676880" grpId="0" animBg="1"/>
      <p:bldP spid="676881" grpId="0" animBg="1"/>
      <p:bldP spid="676881" grpId="1" animBg="1"/>
      <p:bldP spid="676882" grpId="0" animBg="1"/>
      <p:bldP spid="676882" grpId="1" animBg="1"/>
      <p:bldP spid="676883" grpId="0" animBg="1"/>
      <p:bldP spid="676884" grpId="0" animBg="1"/>
      <p:bldP spid="676885" grpId="0" animBg="1"/>
      <p:bldP spid="676886" grpId="0" animBg="1"/>
      <p:bldP spid="676887" grpId="0" animBg="1"/>
      <p:bldP spid="676888" grpId="0" animBg="1"/>
      <p:bldP spid="676888" grpId="1" animBg="1"/>
      <p:bldP spid="676889" grpId="0" animBg="1"/>
      <p:bldP spid="676890" grpId="0" animBg="1"/>
      <p:bldP spid="676891" grpId="0" animBg="1"/>
      <p:bldP spid="676892" grpId="0" animBg="1"/>
      <p:bldP spid="676892" grpId="1" animBg="1"/>
      <p:bldP spid="676893" grpId="0" animBg="1"/>
      <p:bldP spid="67689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8" name="Rectangle 6"/>
          <p:cNvSpPr>
            <a:spLocks noGrp="1" noChangeArrowheads="1"/>
          </p:cNvSpPr>
          <p:nvPr>
            <p:ph type="title"/>
          </p:nvPr>
        </p:nvSpPr>
        <p:spPr>
          <a:xfrm>
            <a:off x="34925" y="333375"/>
            <a:ext cx="9074150" cy="1143000"/>
          </a:xfrm>
        </p:spPr>
        <p:txBody>
          <a:bodyPr/>
          <a:lstStyle/>
          <a:p>
            <a:r>
              <a:rPr lang="de-CH" altLang="de-DE" sz="4000" b="1">
                <a:solidFill>
                  <a:schemeClr val="bg1"/>
                </a:solidFill>
                <a:latin typeface="Arial" panose="020B0604020202020204" pitchFamily="34" charset="0"/>
                <a:cs typeface="Arial" panose="020B0604020202020204" pitchFamily="34" charset="0"/>
              </a:rPr>
              <a:t>Nicht wie die Bäche </a:t>
            </a:r>
            <a:br>
              <a:rPr lang="de-CH" altLang="de-DE" sz="4000" b="1">
                <a:solidFill>
                  <a:schemeClr val="bg1"/>
                </a:solidFill>
                <a:latin typeface="Arial" panose="020B0604020202020204" pitchFamily="34" charset="0"/>
                <a:cs typeface="Arial" panose="020B0604020202020204" pitchFamily="34" charset="0"/>
              </a:rPr>
            </a:br>
            <a:r>
              <a:rPr lang="de-CH" altLang="de-DE" sz="4000" b="1">
                <a:solidFill>
                  <a:schemeClr val="bg1"/>
                </a:solidFill>
                <a:latin typeface="Arial" panose="020B0604020202020204" pitchFamily="34" charset="0"/>
                <a:cs typeface="Arial" panose="020B0604020202020204" pitchFamily="34" charset="0"/>
              </a:rPr>
              <a:t>in der Wüste Judäa</a:t>
            </a:r>
            <a:endParaRPr lang="de-DE" altLang="de-DE" sz="4000" b="1">
              <a:solidFill>
                <a:schemeClr val="bg1"/>
              </a:solidFill>
              <a:latin typeface="Arial" panose="020B0604020202020204" pitchFamily="34" charset="0"/>
              <a:cs typeface="Arial" panose="020B0604020202020204" pitchFamily="34" charset="0"/>
            </a:endParaRPr>
          </a:p>
        </p:txBody>
      </p:sp>
      <p:pic>
        <p:nvPicPr>
          <p:cNvPr id="673797" name="Picture 5" descr="Image:NPratzim ST 04.jpg">
            <a:hlinkClick r:id="rId2"/>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156325" y="2133600"/>
            <a:ext cx="2700338" cy="36004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73800" name="Freeform 8"/>
          <p:cNvSpPr>
            <a:spLocks/>
          </p:cNvSpPr>
          <p:nvPr/>
        </p:nvSpPr>
        <p:spPr bwMode="auto">
          <a:xfrm>
            <a:off x="827088" y="1887538"/>
            <a:ext cx="4441825" cy="4433887"/>
          </a:xfrm>
          <a:custGeom>
            <a:avLst/>
            <a:gdLst>
              <a:gd name="T0" fmla="*/ 0 w 2798"/>
              <a:gd name="T1" fmla="*/ 0 h 2793"/>
              <a:gd name="T2" fmla="*/ 274 w 2798"/>
              <a:gd name="T3" fmla="*/ 64 h 2793"/>
              <a:gd name="T4" fmla="*/ 375 w 2798"/>
              <a:gd name="T5" fmla="*/ 91 h 2793"/>
              <a:gd name="T6" fmla="*/ 512 w 2798"/>
              <a:gd name="T7" fmla="*/ 137 h 2793"/>
              <a:gd name="T8" fmla="*/ 594 w 2798"/>
              <a:gd name="T9" fmla="*/ 164 h 2793"/>
              <a:gd name="T10" fmla="*/ 704 w 2798"/>
              <a:gd name="T11" fmla="*/ 219 h 2793"/>
              <a:gd name="T12" fmla="*/ 805 w 2798"/>
              <a:gd name="T13" fmla="*/ 283 h 2793"/>
              <a:gd name="T14" fmla="*/ 896 w 2798"/>
              <a:gd name="T15" fmla="*/ 356 h 2793"/>
              <a:gd name="T16" fmla="*/ 914 w 2798"/>
              <a:gd name="T17" fmla="*/ 384 h 2793"/>
              <a:gd name="T18" fmla="*/ 942 w 2798"/>
              <a:gd name="T19" fmla="*/ 402 h 2793"/>
              <a:gd name="T20" fmla="*/ 978 w 2798"/>
              <a:gd name="T21" fmla="*/ 457 h 2793"/>
              <a:gd name="T22" fmla="*/ 997 w 2798"/>
              <a:gd name="T23" fmla="*/ 484 h 2793"/>
              <a:gd name="T24" fmla="*/ 1024 w 2798"/>
              <a:gd name="T25" fmla="*/ 521 h 2793"/>
              <a:gd name="T26" fmla="*/ 1061 w 2798"/>
              <a:gd name="T27" fmla="*/ 649 h 2793"/>
              <a:gd name="T28" fmla="*/ 1052 w 2798"/>
              <a:gd name="T29" fmla="*/ 786 h 2793"/>
              <a:gd name="T30" fmla="*/ 978 w 2798"/>
              <a:gd name="T31" fmla="*/ 896 h 2793"/>
              <a:gd name="T32" fmla="*/ 951 w 2798"/>
              <a:gd name="T33" fmla="*/ 950 h 2793"/>
              <a:gd name="T34" fmla="*/ 841 w 2798"/>
              <a:gd name="T35" fmla="*/ 1097 h 2793"/>
              <a:gd name="T36" fmla="*/ 777 w 2798"/>
              <a:gd name="T37" fmla="*/ 1161 h 2793"/>
              <a:gd name="T38" fmla="*/ 768 w 2798"/>
              <a:gd name="T39" fmla="*/ 1188 h 2793"/>
              <a:gd name="T40" fmla="*/ 741 w 2798"/>
              <a:gd name="T41" fmla="*/ 1206 h 2793"/>
              <a:gd name="T42" fmla="*/ 722 w 2798"/>
              <a:gd name="T43" fmla="*/ 1280 h 2793"/>
              <a:gd name="T44" fmla="*/ 832 w 2798"/>
              <a:gd name="T45" fmla="*/ 1609 h 2793"/>
              <a:gd name="T46" fmla="*/ 969 w 2798"/>
              <a:gd name="T47" fmla="*/ 1718 h 2793"/>
              <a:gd name="T48" fmla="*/ 1125 w 2798"/>
              <a:gd name="T49" fmla="*/ 1828 h 2793"/>
              <a:gd name="T50" fmla="*/ 1189 w 2798"/>
              <a:gd name="T51" fmla="*/ 1856 h 2793"/>
              <a:gd name="T52" fmla="*/ 1216 w 2798"/>
              <a:gd name="T53" fmla="*/ 1874 h 2793"/>
              <a:gd name="T54" fmla="*/ 1417 w 2798"/>
              <a:gd name="T55" fmla="*/ 1920 h 2793"/>
              <a:gd name="T56" fmla="*/ 1829 w 2798"/>
              <a:gd name="T57" fmla="*/ 1947 h 2793"/>
              <a:gd name="T58" fmla="*/ 1856 w 2798"/>
              <a:gd name="T59" fmla="*/ 1956 h 2793"/>
              <a:gd name="T60" fmla="*/ 1920 w 2798"/>
              <a:gd name="T61" fmla="*/ 1965 h 2793"/>
              <a:gd name="T62" fmla="*/ 1948 w 2798"/>
              <a:gd name="T63" fmla="*/ 1984 h 2793"/>
              <a:gd name="T64" fmla="*/ 1984 w 2798"/>
              <a:gd name="T65" fmla="*/ 1993 h 2793"/>
              <a:gd name="T66" fmla="*/ 2021 w 2798"/>
              <a:gd name="T67" fmla="*/ 2532 h 2793"/>
              <a:gd name="T68" fmla="*/ 2066 w 2798"/>
              <a:gd name="T69" fmla="*/ 2578 h 2793"/>
              <a:gd name="T70" fmla="*/ 2194 w 2798"/>
              <a:gd name="T71" fmla="*/ 2660 h 2793"/>
              <a:gd name="T72" fmla="*/ 2798 w 2798"/>
              <a:gd name="T73" fmla="*/ 2770 h 2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98" h="2793">
                <a:moveTo>
                  <a:pt x="0" y="0"/>
                </a:moveTo>
                <a:cubicBezTo>
                  <a:pt x="91" y="22"/>
                  <a:pt x="182" y="50"/>
                  <a:pt x="274" y="64"/>
                </a:cubicBezTo>
                <a:cubicBezTo>
                  <a:pt x="340" y="96"/>
                  <a:pt x="282" y="73"/>
                  <a:pt x="375" y="91"/>
                </a:cubicBezTo>
                <a:cubicBezTo>
                  <a:pt x="422" y="100"/>
                  <a:pt x="463" y="127"/>
                  <a:pt x="512" y="137"/>
                </a:cubicBezTo>
                <a:cubicBezTo>
                  <a:pt x="639" y="199"/>
                  <a:pt x="450" y="111"/>
                  <a:pt x="594" y="164"/>
                </a:cubicBezTo>
                <a:cubicBezTo>
                  <a:pt x="630" y="177"/>
                  <a:pt x="670" y="200"/>
                  <a:pt x="704" y="219"/>
                </a:cubicBezTo>
                <a:cubicBezTo>
                  <a:pt x="742" y="240"/>
                  <a:pt x="765" y="270"/>
                  <a:pt x="805" y="283"/>
                </a:cubicBezTo>
                <a:cubicBezTo>
                  <a:pt x="837" y="307"/>
                  <a:pt x="864" y="332"/>
                  <a:pt x="896" y="356"/>
                </a:cubicBezTo>
                <a:cubicBezTo>
                  <a:pt x="902" y="365"/>
                  <a:pt x="906" y="376"/>
                  <a:pt x="914" y="384"/>
                </a:cubicBezTo>
                <a:cubicBezTo>
                  <a:pt x="922" y="392"/>
                  <a:pt x="935" y="394"/>
                  <a:pt x="942" y="402"/>
                </a:cubicBezTo>
                <a:cubicBezTo>
                  <a:pt x="956" y="418"/>
                  <a:pt x="966" y="439"/>
                  <a:pt x="978" y="457"/>
                </a:cubicBezTo>
                <a:cubicBezTo>
                  <a:pt x="984" y="466"/>
                  <a:pt x="991" y="475"/>
                  <a:pt x="997" y="484"/>
                </a:cubicBezTo>
                <a:cubicBezTo>
                  <a:pt x="1006" y="496"/>
                  <a:pt x="1024" y="521"/>
                  <a:pt x="1024" y="521"/>
                </a:cubicBezTo>
                <a:cubicBezTo>
                  <a:pt x="1038" y="563"/>
                  <a:pt x="1051" y="606"/>
                  <a:pt x="1061" y="649"/>
                </a:cubicBezTo>
                <a:cubicBezTo>
                  <a:pt x="1058" y="695"/>
                  <a:pt x="1063" y="741"/>
                  <a:pt x="1052" y="786"/>
                </a:cubicBezTo>
                <a:cubicBezTo>
                  <a:pt x="1049" y="800"/>
                  <a:pt x="990" y="882"/>
                  <a:pt x="978" y="896"/>
                </a:cubicBezTo>
                <a:cubicBezTo>
                  <a:pt x="933" y="950"/>
                  <a:pt x="983" y="896"/>
                  <a:pt x="951" y="950"/>
                </a:cubicBezTo>
                <a:cubicBezTo>
                  <a:pt x="923" y="998"/>
                  <a:pt x="882" y="1056"/>
                  <a:pt x="841" y="1097"/>
                </a:cubicBezTo>
                <a:cubicBezTo>
                  <a:pt x="829" y="1134"/>
                  <a:pt x="814" y="1149"/>
                  <a:pt x="777" y="1161"/>
                </a:cubicBezTo>
                <a:cubicBezTo>
                  <a:pt x="774" y="1170"/>
                  <a:pt x="774" y="1181"/>
                  <a:pt x="768" y="1188"/>
                </a:cubicBezTo>
                <a:cubicBezTo>
                  <a:pt x="761" y="1196"/>
                  <a:pt x="746" y="1197"/>
                  <a:pt x="741" y="1206"/>
                </a:cubicBezTo>
                <a:cubicBezTo>
                  <a:pt x="729" y="1228"/>
                  <a:pt x="731" y="1256"/>
                  <a:pt x="722" y="1280"/>
                </a:cubicBezTo>
                <a:cubicBezTo>
                  <a:pt x="731" y="1410"/>
                  <a:pt x="720" y="1530"/>
                  <a:pt x="832" y="1609"/>
                </a:cubicBezTo>
                <a:cubicBezTo>
                  <a:pt x="864" y="1657"/>
                  <a:pt x="922" y="1687"/>
                  <a:pt x="969" y="1718"/>
                </a:cubicBezTo>
                <a:cubicBezTo>
                  <a:pt x="1020" y="1752"/>
                  <a:pt x="1072" y="1797"/>
                  <a:pt x="1125" y="1828"/>
                </a:cubicBezTo>
                <a:cubicBezTo>
                  <a:pt x="1145" y="1840"/>
                  <a:pt x="1169" y="1844"/>
                  <a:pt x="1189" y="1856"/>
                </a:cubicBezTo>
                <a:cubicBezTo>
                  <a:pt x="1198" y="1861"/>
                  <a:pt x="1206" y="1870"/>
                  <a:pt x="1216" y="1874"/>
                </a:cubicBezTo>
                <a:cubicBezTo>
                  <a:pt x="1277" y="1897"/>
                  <a:pt x="1353" y="1910"/>
                  <a:pt x="1417" y="1920"/>
                </a:cubicBezTo>
                <a:cubicBezTo>
                  <a:pt x="1541" y="1960"/>
                  <a:pt x="1724" y="1944"/>
                  <a:pt x="1829" y="1947"/>
                </a:cubicBezTo>
                <a:cubicBezTo>
                  <a:pt x="1838" y="1950"/>
                  <a:pt x="1847" y="1954"/>
                  <a:pt x="1856" y="1956"/>
                </a:cubicBezTo>
                <a:cubicBezTo>
                  <a:pt x="1877" y="1960"/>
                  <a:pt x="1899" y="1959"/>
                  <a:pt x="1920" y="1965"/>
                </a:cubicBezTo>
                <a:cubicBezTo>
                  <a:pt x="1931" y="1968"/>
                  <a:pt x="1938" y="1979"/>
                  <a:pt x="1948" y="1984"/>
                </a:cubicBezTo>
                <a:cubicBezTo>
                  <a:pt x="1959" y="1989"/>
                  <a:pt x="1972" y="1990"/>
                  <a:pt x="1984" y="1993"/>
                </a:cubicBezTo>
                <a:cubicBezTo>
                  <a:pt x="2041" y="2167"/>
                  <a:pt x="1978" y="2356"/>
                  <a:pt x="2021" y="2532"/>
                </a:cubicBezTo>
                <a:cubicBezTo>
                  <a:pt x="2028" y="2560"/>
                  <a:pt x="2046" y="2563"/>
                  <a:pt x="2066" y="2578"/>
                </a:cubicBezTo>
                <a:cubicBezTo>
                  <a:pt x="2107" y="2610"/>
                  <a:pt x="2145" y="2644"/>
                  <a:pt x="2194" y="2660"/>
                </a:cubicBezTo>
                <a:cubicBezTo>
                  <a:pt x="2327" y="2793"/>
                  <a:pt x="2639" y="2770"/>
                  <a:pt x="2798" y="2770"/>
                </a:cubicBezTo>
              </a:path>
            </a:pathLst>
          </a:custGeom>
          <a:noFill/>
          <a:ln w="9207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3801" name="Text Box 9"/>
          <p:cNvSpPr txBox="1">
            <a:spLocks noChangeArrowheads="1"/>
          </p:cNvSpPr>
          <p:nvPr/>
        </p:nvSpPr>
        <p:spPr bwMode="auto">
          <a:xfrm>
            <a:off x="7667625" y="1844675"/>
            <a:ext cx="10683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b="0">
                <a:solidFill>
                  <a:schemeClr val="bg1"/>
                </a:solidFill>
              </a:rPr>
              <a:t>Ester Inbar / FB</a:t>
            </a:r>
            <a:endParaRPr lang="de-DE" altLang="de-DE" sz="1000" b="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(3) Sammlung in vielen Phasen:</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Gleich den Wadi-Bächen im Negev</a:t>
            </a:r>
            <a:endParaRPr lang="de-DE" altLang="de-DE" sz="4000" b="1">
              <a:solidFill>
                <a:srgbClr val="00FF00"/>
              </a:solidFill>
              <a:latin typeface="Arial" panose="020B0604020202020204" pitchFamily="34" charset="0"/>
              <a:cs typeface="Arial" panose="020B0604020202020204" pitchFamily="34" charset="0"/>
            </a:endParaRPr>
          </a:p>
        </p:txBody>
      </p:sp>
      <p:sp>
        <p:nvSpPr>
          <p:cNvPr id="677891" name="Rectangle 3"/>
          <p:cNvSpPr>
            <a:spLocks noGrp="1" noChangeArrowheads="1"/>
          </p:cNvSpPr>
          <p:nvPr>
            <p:ph type="body" sz="half" idx="1"/>
          </p:nvPr>
        </p:nvSpPr>
        <p:spPr>
          <a:xfrm>
            <a:off x="5148263" y="2060575"/>
            <a:ext cx="3995737" cy="4114800"/>
          </a:xfrm>
        </p:spPr>
        <p:txBody>
          <a:bodyPr/>
          <a:lstStyle/>
          <a:p>
            <a:r>
              <a:rPr lang="en-US" altLang="de-DE" sz="2800" b="1">
                <a:solidFill>
                  <a:schemeClr val="bg1"/>
                </a:solidFill>
                <a:latin typeface="Arial" panose="020B0604020202020204" pitchFamily="34" charset="0"/>
                <a:cs typeface="Arial" panose="020B0604020202020204" pitchFamily="34" charset="0"/>
              </a:rPr>
              <a:t>Psalm 126,4             </a:t>
            </a:r>
            <a:r>
              <a:rPr lang="en-US" altLang="de-DE" sz="2800" b="1">
                <a:solidFill>
                  <a:srgbClr val="FFFF00"/>
                </a:solidFill>
                <a:latin typeface="Arial" panose="020B0604020202020204" pitchFamily="34" charset="0"/>
                <a:cs typeface="Arial" panose="020B0604020202020204" pitchFamily="34" charset="0"/>
              </a:rPr>
              <a:t>4  Bringe zurück, HERR, unsere Gefangenen, </a:t>
            </a:r>
            <a:r>
              <a:rPr lang="en-US" altLang="de-DE" sz="2800" b="1">
                <a:solidFill>
                  <a:srgbClr val="00FF00"/>
                </a:solidFill>
                <a:latin typeface="Arial" panose="020B0604020202020204" pitchFamily="34" charset="0"/>
                <a:cs typeface="Arial" panose="020B0604020202020204" pitchFamily="34" charset="0"/>
              </a:rPr>
              <a:t>gleich den Wadi-Bächen im Negev</a:t>
            </a:r>
            <a:r>
              <a:rPr lang="en-US" altLang="de-DE" sz="2800" b="1">
                <a:solidFill>
                  <a:srgbClr val="FFFF00"/>
                </a:solidFill>
                <a:latin typeface="Arial" panose="020B0604020202020204" pitchFamily="34" charset="0"/>
                <a:cs typeface="Arial" panose="020B0604020202020204" pitchFamily="34" charset="0"/>
              </a:rPr>
              <a:t>! </a:t>
            </a:r>
            <a:endParaRPr lang="de-DE" altLang="de-DE" sz="2800" b="1">
              <a:solidFill>
                <a:srgbClr val="FFFF00"/>
              </a:solidFill>
              <a:latin typeface="Arial" panose="020B0604020202020204" pitchFamily="34" charset="0"/>
              <a:cs typeface="Arial" panose="020B0604020202020204" pitchFamily="34" charset="0"/>
            </a:endParaRPr>
          </a:p>
        </p:txBody>
      </p:sp>
      <p:sp>
        <p:nvSpPr>
          <p:cNvPr id="677892" name="Freeform 4"/>
          <p:cNvSpPr>
            <a:spLocks/>
          </p:cNvSpPr>
          <p:nvPr/>
        </p:nvSpPr>
        <p:spPr bwMode="auto">
          <a:xfrm>
            <a:off x="465138" y="2074863"/>
            <a:ext cx="3308350" cy="4165600"/>
          </a:xfrm>
          <a:custGeom>
            <a:avLst/>
            <a:gdLst>
              <a:gd name="T0" fmla="*/ 0 w 2084"/>
              <a:gd name="T1" fmla="*/ 0 h 2624"/>
              <a:gd name="T2" fmla="*/ 777 w 2084"/>
              <a:gd name="T3" fmla="*/ 10 h 2624"/>
              <a:gd name="T4" fmla="*/ 886 w 2084"/>
              <a:gd name="T5" fmla="*/ 37 h 2624"/>
              <a:gd name="T6" fmla="*/ 905 w 2084"/>
              <a:gd name="T7" fmla="*/ 55 h 2624"/>
              <a:gd name="T8" fmla="*/ 960 w 2084"/>
              <a:gd name="T9" fmla="*/ 74 h 2624"/>
              <a:gd name="T10" fmla="*/ 1033 w 2084"/>
              <a:gd name="T11" fmla="*/ 138 h 2624"/>
              <a:gd name="T12" fmla="*/ 1024 w 2084"/>
              <a:gd name="T13" fmla="*/ 293 h 2624"/>
              <a:gd name="T14" fmla="*/ 1005 w 2084"/>
              <a:gd name="T15" fmla="*/ 311 h 2624"/>
              <a:gd name="T16" fmla="*/ 923 w 2084"/>
              <a:gd name="T17" fmla="*/ 384 h 2624"/>
              <a:gd name="T18" fmla="*/ 850 w 2084"/>
              <a:gd name="T19" fmla="*/ 421 h 2624"/>
              <a:gd name="T20" fmla="*/ 804 w 2084"/>
              <a:gd name="T21" fmla="*/ 458 h 2624"/>
              <a:gd name="T22" fmla="*/ 722 w 2084"/>
              <a:gd name="T23" fmla="*/ 476 h 2624"/>
              <a:gd name="T24" fmla="*/ 630 w 2084"/>
              <a:gd name="T25" fmla="*/ 503 h 2624"/>
              <a:gd name="T26" fmla="*/ 603 w 2084"/>
              <a:gd name="T27" fmla="*/ 512 h 2624"/>
              <a:gd name="T28" fmla="*/ 557 w 2084"/>
              <a:gd name="T29" fmla="*/ 549 h 2624"/>
              <a:gd name="T30" fmla="*/ 502 w 2084"/>
              <a:gd name="T31" fmla="*/ 567 h 2624"/>
              <a:gd name="T32" fmla="*/ 457 w 2084"/>
              <a:gd name="T33" fmla="*/ 595 h 2624"/>
              <a:gd name="T34" fmla="*/ 411 w 2084"/>
              <a:gd name="T35" fmla="*/ 640 h 2624"/>
              <a:gd name="T36" fmla="*/ 374 w 2084"/>
              <a:gd name="T37" fmla="*/ 695 h 2624"/>
              <a:gd name="T38" fmla="*/ 347 w 2084"/>
              <a:gd name="T39" fmla="*/ 750 h 2624"/>
              <a:gd name="T40" fmla="*/ 301 w 2084"/>
              <a:gd name="T41" fmla="*/ 915 h 2624"/>
              <a:gd name="T42" fmla="*/ 310 w 2084"/>
              <a:gd name="T43" fmla="*/ 1189 h 2624"/>
              <a:gd name="T44" fmla="*/ 320 w 2084"/>
              <a:gd name="T45" fmla="*/ 1235 h 2624"/>
              <a:gd name="T46" fmla="*/ 338 w 2084"/>
              <a:gd name="T47" fmla="*/ 1326 h 2624"/>
              <a:gd name="T48" fmla="*/ 502 w 2084"/>
              <a:gd name="T49" fmla="*/ 1472 h 2624"/>
              <a:gd name="T50" fmla="*/ 667 w 2084"/>
              <a:gd name="T51" fmla="*/ 1582 h 2624"/>
              <a:gd name="T52" fmla="*/ 1261 w 2084"/>
              <a:gd name="T53" fmla="*/ 1628 h 2624"/>
              <a:gd name="T54" fmla="*/ 1426 w 2084"/>
              <a:gd name="T55" fmla="*/ 1674 h 2624"/>
              <a:gd name="T56" fmla="*/ 1517 w 2084"/>
              <a:gd name="T57" fmla="*/ 1728 h 2624"/>
              <a:gd name="T58" fmla="*/ 1572 w 2084"/>
              <a:gd name="T59" fmla="*/ 1765 h 2624"/>
              <a:gd name="T60" fmla="*/ 1673 w 2084"/>
              <a:gd name="T61" fmla="*/ 1866 h 2624"/>
              <a:gd name="T62" fmla="*/ 1746 w 2084"/>
              <a:gd name="T63" fmla="*/ 1930 h 2624"/>
              <a:gd name="T64" fmla="*/ 1792 w 2084"/>
              <a:gd name="T65" fmla="*/ 2039 h 2624"/>
              <a:gd name="T66" fmla="*/ 1883 w 2084"/>
              <a:gd name="T67" fmla="*/ 2204 h 2624"/>
              <a:gd name="T68" fmla="*/ 1910 w 2084"/>
              <a:gd name="T69" fmla="*/ 2259 h 2624"/>
              <a:gd name="T70" fmla="*/ 1920 w 2084"/>
              <a:gd name="T71" fmla="*/ 2295 h 2624"/>
              <a:gd name="T72" fmla="*/ 1938 w 2084"/>
              <a:gd name="T73" fmla="*/ 2314 h 2624"/>
              <a:gd name="T74" fmla="*/ 1974 w 2084"/>
              <a:gd name="T75" fmla="*/ 2414 h 2624"/>
              <a:gd name="T76" fmla="*/ 2038 w 2084"/>
              <a:gd name="T77" fmla="*/ 2551 h 2624"/>
              <a:gd name="T78" fmla="*/ 2057 w 2084"/>
              <a:gd name="T79" fmla="*/ 2606 h 2624"/>
              <a:gd name="T80" fmla="*/ 2084 w 2084"/>
              <a:gd name="T81" fmla="*/ 2624 h 2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4" h="2624">
                <a:moveTo>
                  <a:pt x="0" y="0"/>
                </a:moveTo>
                <a:cubicBezTo>
                  <a:pt x="259" y="3"/>
                  <a:pt x="518" y="1"/>
                  <a:pt x="777" y="10"/>
                </a:cubicBezTo>
                <a:cubicBezTo>
                  <a:pt x="814" y="11"/>
                  <a:pt x="886" y="37"/>
                  <a:pt x="886" y="37"/>
                </a:cubicBezTo>
                <a:cubicBezTo>
                  <a:pt x="892" y="43"/>
                  <a:pt x="897" y="51"/>
                  <a:pt x="905" y="55"/>
                </a:cubicBezTo>
                <a:cubicBezTo>
                  <a:pt x="922" y="64"/>
                  <a:pt x="960" y="74"/>
                  <a:pt x="960" y="74"/>
                </a:cubicBezTo>
                <a:cubicBezTo>
                  <a:pt x="984" y="98"/>
                  <a:pt x="1010" y="115"/>
                  <a:pt x="1033" y="138"/>
                </a:cubicBezTo>
                <a:cubicBezTo>
                  <a:pt x="1030" y="190"/>
                  <a:pt x="1032" y="242"/>
                  <a:pt x="1024" y="293"/>
                </a:cubicBezTo>
                <a:cubicBezTo>
                  <a:pt x="1023" y="302"/>
                  <a:pt x="1011" y="305"/>
                  <a:pt x="1005" y="311"/>
                </a:cubicBezTo>
                <a:cubicBezTo>
                  <a:pt x="975" y="341"/>
                  <a:pt x="966" y="370"/>
                  <a:pt x="923" y="384"/>
                </a:cubicBezTo>
                <a:cubicBezTo>
                  <a:pt x="892" y="417"/>
                  <a:pt x="913" y="400"/>
                  <a:pt x="850" y="421"/>
                </a:cubicBezTo>
                <a:cubicBezTo>
                  <a:pt x="805" y="436"/>
                  <a:pt x="838" y="437"/>
                  <a:pt x="804" y="458"/>
                </a:cubicBezTo>
                <a:cubicBezTo>
                  <a:pt x="787" y="468"/>
                  <a:pt x="732" y="474"/>
                  <a:pt x="722" y="476"/>
                </a:cubicBezTo>
                <a:cubicBezTo>
                  <a:pt x="687" y="483"/>
                  <a:pt x="666" y="491"/>
                  <a:pt x="630" y="503"/>
                </a:cubicBezTo>
                <a:cubicBezTo>
                  <a:pt x="621" y="506"/>
                  <a:pt x="603" y="512"/>
                  <a:pt x="603" y="512"/>
                </a:cubicBezTo>
                <a:cubicBezTo>
                  <a:pt x="587" y="523"/>
                  <a:pt x="575" y="540"/>
                  <a:pt x="557" y="549"/>
                </a:cubicBezTo>
                <a:cubicBezTo>
                  <a:pt x="540" y="557"/>
                  <a:pt x="502" y="567"/>
                  <a:pt x="502" y="567"/>
                </a:cubicBezTo>
                <a:cubicBezTo>
                  <a:pt x="436" y="637"/>
                  <a:pt x="538" y="535"/>
                  <a:pt x="457" y="595"/>
                </a:cubicBezTo>
                <a:cubicBezTo>
                  <a:pt x="440" y="608"/>
                  <a:pt x="426" y="625"/>
                  <a:pt x="411" y="640"/>
                </a:cubicBezTo>
                <a:cubicBezTo>
                  <a:pt x="395" y="655"/>
                  <a:pt x="374" y="695"/>
                  <a:pt x="374" y="695"/>
                </a:cubicBezTo>
                <a:cubicBezTo>
                  <a:pt x="342" y="795"/>
                  <a:pt x="392" y="647"/>
                  <a:pt x="347" y="750"/>
                </a:cubicBezTo>
                <a:cubicBezTo>
                  <a:pt x="324" y="802"/>
                  <a:pt x="318" y="861"/>
                  <a:pt x="301" y="915"/>
                </a:cubicBezTo>
                <a:cubicBezTo>
                  <a:pt x="304" y="1006"/>
                  <a:pt x="305" y="1098"/>
                  <a:pt x="310" y="1189"/>
                </a:cubicBezTo>
                <a:cubicBezTo>
                  <a:pt x="311" y="1205"/>
                  <a:pt x="317" y="1220"/>
                  <a:pt x="320" y="1235"/>
                </a:cubicBezTo>
                <a:cubicBezTo>
                  <a:pt x="323" y="1253"/>
                  <a:pt x="325" y="1303"/>
                  <a:pt x="338" y="1326"/>
                </a:cubicBezTo>
                <a:cubicBezTo>
                  <a:pt x="377" y="1397"/>
                  <a:pt x="437" y="1428"/>
                  <a:pt x="502" y="1472"/>
                </a:cubicBezTo>
                <a:cubicBezTo>
                  <a:pt x="556" y="1508"/>
                  <a:pt x="607" y="1557"/>
                  <a:pt x="667" y="1582"/>
                </a:cubicBezTo>
                <a:cubicBezTo>
                  <a:pt x="840" y="1655"/>
                  <a:pt x="1121" y="1625"/>
                  <a:pt x="1261" y="1628"/>
                </a:cubicBezTo>
                <a:cubicBezTo>
                  <a:pt x="1315" y="1641"/>
                  <a:pt x="1377" y="1649"/>
                  <a:pt x="1426" y="1674"/>
                </a:cubicBezTo>
                <a:cubicBezTo>
                  <a:pt x="1455" y="1689"/>
                  <a:pt x="1492" y="1707"/>
                  <a:pt x="1517" y="1728"/>
                </a:cubicBezTo>
                <a:cubicBezTo>
                  <a:pt x="1563" y="1766"/>
                  <a:pt x="1524" y="1749"/>
                  <a:pt x="1572" y="1765"/>
                </a:cubicBezTo>
                <a:cubicBezTo>
                  <a:pt x="1613" y="1795"/>
                  <a:pt x="1637" y="1830"/>
                  <a:pt x="1673" y="1866"/>
                </a:cubicBezTo>
                <a:cubicBezTo>
                  <a:pt x="1697" y="1890"/>
                  <a:pt x="1723" y="1906"/>
                  <a:pt x="1746" y="1930"/>
                </a:cubicBezTo>
                <a:cubicBezTo>
                  <a:pt x="1760" y="1973"/>
                  <a:pt x="1767" y="2003"/>
                  <a:pt x="1792" y="2039"/>
                </a:cubicBezTo>
                <a:cubicBezTo>
                  <a:pt x="1811" y="2099"/>
                  <a:pt x="1849" y="2151"/>
                  <a:pt x="1883" y="2204"/>
                </a:cubicBezTo>
                <a:cubicBezTo>
                  <a:pt x="1887" y="2210"/>
                  <a:pt x="1907" y="2254"/>
                  <a:pt x="1910" y="2259"/>
                </a:cubicBezTo>
                <a:cubicBezTo>
                  <a:pt x="1913" y="2271"/>
                  <a:pt x="1914" y="2284"/>
                  <a:pt x="1920" y="2295"/>
                </a:cubicBezTo>
                <a:cubicBezTo>
                  <a:pt x="1924" y="2303"/>
                  <a:pt x="1934" y="2306"/>
                  <a:pt x="1938" y="2314"/>
                </a:cubicBezTo>
                <a:cubicBezTo>
                  <a:pt x="1952" y="2343"/>
                  <a:pt x="1961" y="2383"/>
                  <a:pt x="1974" y="2414"/>
                </a:cubicBezTo>
                <a:cubicBezTo>
                  <a:pt x="1996" y="2463"/>
                  <a:pt x="2000" y="2513"/>
                  <a:pt x="2038" y="2551"/>
                </a:cubicBezTo>
                <a:cubicBezTo>
                  <a:pt x="2044" y="2569"/>
                  <a:pt x="2051" y="2588"/>
                  <a:pt x="2057" y="2606"/>
                </a:cubicBezTo>
                <a:cubicBezTo>
                  <a:pt x="2061" y="2616"/>
                  <a:pt x="2084" y="2624"/>
                  <a:pt x="2084" y="2624"/>
                </a:cubicBezTo>
              </a:path>
            </a:pathLst>
          </a:custGeom>
          <a:noFill/>
          <a:ln w="38100"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3" name="Freeform 5"/>
          <p:cNvSpPr>
            <a:spLocks/>
          </p:cNvSpPr>
          <p:nvPr/>
        </p:nvSpPr>
        <p:spPr bwMode="auto">
          <a:xfrm>
            <a:off x="739775" y="1363663"/>
            <a:ext cx="784225" cy="711200"/>
          </a:xfrm>
          <a:custGeom>
            <a:avLst/>
            <a:gdLst>
              <a:gd name="T0" fmla="*/ 0 w 494"/>
              <a:gd name="T1" fmla="*/ 0 h 448"/>
              <a:gd name="T2" fmla="*/ 110 w 494"/>
              <a:gd name="T3" fmla="*/ 19 h 448"/>
              <a:gd name="T4" fmla="*/ 165 w 494"/>
              <a:gd name="T5" fmla="*/ 37 h 448"/>
              <a:gd name="T6" fmla="*/ 192 w 494"/>
              <a:gd name="T7" fmla="*/ 46 h 448"/>
              <a:gd name="T8" fmla="*/ 275 w 494"/>
              <a:gd name="T9" fmla="*/ 83 h 448"/>
              <a:gd name="T10" fmla="*/ 348 w 494"/>
              <a:gd name="T11" fmla="*/ 138 h 448"/>
              <a:gd name="T12" fmla="*/ 384 w 494"/>
              <a:gd name="T13" fmla="*/ 192 h 448"/>
              <a:gd name="T14" fmla="*/ 412 w 494"/>
              <a:gd name="T15" fmla="*/ 330 h 448"/>
              <a:gd name="T16" fmla="*/ 430 w 494"/>
              <a:gd name="T17" fmla="*/ 384 h 448"/>
              <a:gd name="T18" fmla="*/ 467 w 494"/>
              <a:gd name="T19" fmla="*/ 430 h 448"/>
              <a:gd name="T20" fmla="*/ 494 w 494"/>
              <a:gd name="T21"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4" h="448">
                <a:moveTo>
                  <a:pt x="0" y="0"/>
                </a:moveTo>
                <a:cubicBezTo>
                  <a:pt x="37" y="6"/>
                  <a:pt x="73" y="13"/>
                  <a:pt x="110" y="19"/>
                </a:cubicBezTo>
                <a:cubicBezTo>
                  <a:pt x="129" y="22"/>
                  <a:pt x="147" y="31"/>
                  <a:pt x="165" y="37"/>
                </a:cubicBezTo>
                <a:cubicBezTo>
                  <a:pt x="174" y="40"/>
                  <a:pt x="192" y="46"/>
                  <a:pt x="192" y="46"/>
                </a:cubicBezTo>
                <a:cubicBezTo>
                  <a:pt x="218" y="71"/>
                  <a:pt x="240" y="74"/>
                  <a:pt x="275" y="83"/>
                </a:cubicBezTo>
                <a:cubicBezTo>
                  <a:pt x="295" y="97"/>
                  <a:pt x="331" y="115"/>
                  <a:pt x="348" y="138"/>
                </a:cubicBezTo>
                <a:cubicBezTo>
                  <a:pt x="361" y="155"/>
                  <a:pt x="384" y="192"/>
                  <a:pt x="384" y="192"/>
                </a:cubicBezTo>
                <a:cubicBezTo>
                  <a:pt x="399" y="239"/>
                  <a:pt x="402" y="281"/>
                  <a:pt x="412" y="330"/>
                </a:cubicBezTo>
                <a:cubicBezTo>
                  <a:pt x="416" y="349"/>
                  <a:pt x="417" y="370"/>
                  <a:pt x="430" y="384"/>
                </a:cubicBezTo>
                <a:cubicBezTo>
                  <a:pt x="444" y="398"/>
                  <a:pt x="453" y="416"/>
                  <a:pt x="467" y="430"/>
                </a:cubicBezTo>
                <a:cubicBezTo>
                  <a:pt x="475" y="438"/>
                  <a:pt x="494" y="448"/>
                  <a:pt x="494" y="448"/>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4" name="Freeform 6"/>
          <p:cNvSpPr>
            <a:spLocks/>
          </p:cNvSpPr>
          <p:nvPr/>
        </p:nvSpPr>
        <p:spPr bwMode="auto">
          <a:xfrm>
            <a:off x="914400" y="2235200"/>
            <a:ext cx="1108075" cy="203200"/>
          </a:xfrm>
          <a:custGeom>
            <a:avLst/>
            <a:gdLst>
              <a:gd name="T0" fmla="*/ 0 w 698"/>
              <a:gd name="T1" fmla="*/ 101 h 128"/>
              <a:gd name="T2" fmla="*/ 375 w 698"/>
              <a:gd name="T3" fmla="*/ 128 h 128"/>
              <a:gd name="T4" fmla="*/ 521 w 698"/>
              <a:gd name="T5" fmla="*/ 119 h 128"/>
              <a:gd name="T6" fmla="*/ 640 w 698"/>
              <a:gd name="T7" fmla="*/ 27 h 128"/>
              <a:gd name="T8" fmla="*/ 695 w 698"/>
              <a:gd name="T9" fmla="*/ 0 h 128"/>
            </a:gdLst>
            <a:ahLst/>
            <a:cxnLst>
              <a:cxn ang="0">
                <a:pos x="T0" y="T1"/>
              </a:cxn>
              <a:cxn ang="0">
                <a:pos x="T2" y="T3"/>
              </a:cxn>
              <a:cxn ang="0">
                <a:pos x="T4" y="T5"/>
              </a:cxn>
              <a:cxn ang="0">
                <a:pos x="T6" y="T7"/>
              </a:cxn>
              <a:cxn ang="0">
                <a:pos x="T8" y="T9"/>
              </a:cxn>
            </a:cxnLst>
            <a:rect l="0" t="0" r="r" b="b"/>
            <a:pathLst>
              <a:path w="698" h="128">
                <a:moveTo>
                  <a:pt x="0" y="101"/>
                </a:moveTo>
                <a:cubicBezTo>
                  <a:pt x="134" y="108"/>
                  <a:pt x="241" y="121"/>
                  <a:pt x="375" y="128"/>
                </a:cubicBezTo>
                <a:cubicBezTo>
                  <a:pt x="424" y="125"/>
                  <a:pt x="472" y="124"/>
                  <a:pt x="521" y="119"/>
                </a:cubicBezTo>
                <a:cubicBezTo>
                  <a:pt x="572" y="114"/>
                  <a:pt x="602" y="40"/>
                  <a:pt x="640" y="27"/>
                </a:cubicBezTo>
                <a:cubicBezTo>
                  <a:pt x="698" y="8"/>
                  <a:pt x="695" y="28"/>
                  <a:pt x="695"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5" name="Freeform 7"/>
          <p:cNvSpPr>
            <a:spLocks/>
          </p:cNvSpPr>
          <p:nvPr/>
        </p:nvSpPr>
        <p:spPr bwMode="auto">
          <a:xfrm>
            <a:off x="739775" y="2438400"/>
            <a:ext cx="720725" cy="303213"/>
          </a:xfrm>
          <a:custGeom>
            <a:avLst/>
            <a:gdLst>
              <a:gd name="T0" fmla="*/ 0 w 454"/>
              <a:gd name="T1" fmla="*/ 174 h 191"/>
              <a:gd name="T2" fmla="*/ 357 w 454"/>
              <a:gd name="T3" fmla="*/ 137 h 191"/>
              <a:gd name="T4" fmla="*/ 403 w 454"/>
              <a:gd name="T5" fmla="*/ 37 h 191"/>
              <a:gd name="T6" fmla="*/ 421 w 454"/>
              <a:gd name="T7" fmla="*/ 0 h 191"/>
            </a:gdLst>
            <a:ahLst/>
            <a:cxnLst>
              <a:cxn ang="0">
                <a:pos x="T0" y="T1"/>
              </a:cxn>
              <a:cxn ang="0">
                <a:pos x="T2" y="T3"/>
              </a:cxn>
              <a:cxn ang="0">
                <a:pos x="T4" y="T5"/>
              </a:cxn>
              <a:cxn ang="0">
                <a:pos x="T6" y="T7"/>
              </a:cxn>
            </a:cxnLst>
            <a:rect l="0" t="0" r="r" b="b"/>
            <a:pathLst>
              <a:path w="454" h="191">
                <a:moveTo>
                  <a:pt x="0" y="174"/>
                </a:moveTo>
                <a:cubicBezTo>
                  <a:pt x="454" y="160"/>
                  <a:pt x="189" y="191"/>
                  <a:pt x="357" y="137"/>
                </a:cubicBezTo>
                <a:cubicBezTo>
                  <a:pt x="371" y="95"/>
                  <a:pt x="373" y="66"/>
                  <a:pt x="403" y="37"/>
                </a:cubicBezTo>
                <a:cubicBezTo>
                  <a:pt x="413" y="5"/>
                  <a:pt x="405" y="16"/>
                  <a:pt x="421"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6" name="Freeform 8"/>
          <p:cNvSpPr>
            <a:spLocks/>
          </p:cNvSpPr>
          <p:nvPr/>
        </p:nvSpPr>
        <p:spPr bwMode="auto">
          <a:xfrm>
            <a:off x="1871663" y="1408113"/>
            <a:ext cx="682625" cy="754062"/>
          </a:xfrm>
          <a:custGeom>
            <a:avLst/>
            <a:gdLst>
              <a:gd name="T0" fmla="*/ 0 w 430"/>
              <a:gd name="T1" fmla="*/ 0 h 475"/>
              <a:gd name="T2" fmla="*/ 311 w 430"/>
              <a:gd name="T3" fmla="*/ 36 h 475"/>
              <a:gd name="T4" fmla="*/ 394 w 430"/>
              <a:gd name="T5" fmla="*/ 73 h 475"/>
              <a:gd name="T6" fmla="*/ 430 w 430"/>
              <a:gd name="T7" fmla="*/ 119 h 475"/>
              <a:gd name="T8" fmla="*/ 421 w 430"/>
              <a:gd name="T9" fmla="*/ 283 h 475"/>
              <a:gd name="T10" fmla="*/ 384 w 430"/>
              <a:gd name="T11" fmla="*/ 320 h 475"/>
              <a:gd name="T12" fmla="*/ 138 w 430"/>
              <a:gd name="T13" fmla="*/ 366 h 475"/>
              <a:gd name="T14" fmla="*/ 19 w 430"/>
              <a:gd name="T15" fmla="*/ 475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0" h="475">
                <a:moveTo>
                  <a:pt x="0" y="0"/>
                </a:moveTo>
                <a:cubicBezTo>
                  <a:pt x="105" y="9"/>
                  <a:pt x="207" y="26"/>
                  <a:pt x="311" y="36"/>
                </a:cubicBezTo>
                <a:cubicBezTo>
                  <a:pt x="341" y="47"/>
                  <a:pt x="364" y="63"/>
                  <a:pt x="394" y="73"/>
                </a:cubicBezTo>
                <a:cubicBezTo>
                  <a:pt x="416" y="87"/>
                  <a:pt x="430" y="89"/>
                  <a:pt x="430" y="119"/>
                </a:cubicBezTo>
                <a:cubicBezTo>
                  <a:pt x="430" y="174"/>
                  <a:pt x="429" y="229"/>
                  <a:pt x="421" y="283"/>
                </a:cubicBezTo>
                <a:cubicBezTo>
                  <a:pt x="421" y="286"/>
                  <a:pt x="386" y="319"/>
                  <a:pt x="384" y="320"/>
                </a:cubicBezTo>
                <a:cubicBezTo>
                  <a:pt x="288" y="391"/>
                  <a:pt x="318" y="357"/>
                  <a:pt x="138" y="366"/>
                </a:cubicBezTo>
                <a:cubicBezTo>
                  <a:pt x="82" y="384"/>
                  <a:pt x="45" y="423"/>
                  <a:pt x="19" y="475"/>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7" name="Freeform 9"/>
          <p:cNvSpPr>
            <a:spLocks/>
          </p:cNvSpPr>
          <p:nvPr/>
        </p:nvSpPr>
        <p:spPr bwMode="auto">
          <a:xfrm>
            <a:off x="2060575" y="2530475"/>
            <a:ext cx="1016000" cy="373063"/>
          </a:xfrm>
          <a:custGeom>
            <a:avLst/>
            <a:gdLst>
              <a:gd name="T0" fmla="*/ 640 w 640"/>
              <a:gd name="T1" fmla="*/ 161 h 235"/>
              <a:gd name="T2" fmla="*/ 457 w 640"/>
              <a:gd name="T3" fmla="*/ 235 h 235"/>
              <a:gd name="T4" fmla="*/ 366 w 640"/>
              <a:gd name="T5" fmla="*/ 225 h 235"/>
              <a:gd name="T6" fmla="*/ 265 w 640"/>
              <a:gd name="T7" fmla="*/ 134 h 235"/>
              <a:gd name="T8" fmla="*/ 211 w 640"/>
              <a:gd name="T9" fmla="*/ 70 h 235"/>
              <a:gd name="T10" fmla="*/ 0 w 640"/>
              <a:gd name="T11" fmla="*/ 24 h 235"/>
            </a:gdLst>
            <a:ahLst/>
            <a:cxnLst>
              <a:cxn ang="0">
                <a:pos x="T0" y="T1"/>
              </a:cxn>
              <a:cxn ang="0">
                <a:pos x="T2" y="T3"/>
              </a:cxn>
              <a:cxn ang="0">
                <a:pos x="T4" y="T5"/>
              </a:cxn>
              <a:cxn ang="0">
                <a:pos x="T6" y="T7"/>
              </a:cxn>
              <a:cxn ang="0">
                <a:pos x="T8" y="T9"/>
              </a:cxn>
              <a:cxn ang="0">
                <a:pos x="T10" y="T11"/>
              </a:cxn>
            </a:cxnLst>
            <a:rect l="0" t="0" r="r" b="b"/>
            <a:pathLst>
              <a:path w="640" h="235">
                <a:moveTo>
                  <a:pt x="640" y="161"/>
                </a:moveTo>
                <a:cubicBezTo>
                  <a:pt x="584" y="200"/>
                  <a:pt x="523" y="217"/>
                  <a:pt x="457" y="235"/>
                </a:cubicBezTo>
                <a:cubicBezTo>
                  <a:pt x="427" y="232"/>
                  <a:pt x="396" y="230"/>
                  <a:pt x="366" y="225"/>
                </a:cubicBezTo>
                <a:cubicBezTo>
                  <a:pt x="320" y="218"/>
                  <a:pt x="296" y="164"/>
                  <a:pt x="265" y="134"/>
                </a:cubicBezTo>
                <a:cubicBezTo>
                  <a:pt x="253" y="97"/>
                  <a:pt x="241" y="93"/>
                  <a:pt x="211" y="70"/>
                </a:cubicBezTo>
                <a:cubicBezTo>
                  <a:pt x="121" y="0"/>
                  <a:pt x="173" y="24"/>
                  <a:pt x="0" y="24"/>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8" name="Freeform 10"/>
          <p:cNvSpPr>
            <a:spLocks/>
          </p:cNvSpPr>
          <p:nvPr/>
        </p:nvSpPr>
        <p:spPr bwMode="auto">
          <a:xfrm>
            <a:off x="2554288" y="2105025"/>
            <a:ext cx="508000" cy="725488"/>
          </a:xfrm>
          <a:custGeom>
            <a:avLst/>
            <a:gdLst>
              <a:gd name="T0" fmla="*/ 320 w 320"/>
              <a:gd name="T1" fmla="*/ 0 h 457"/>
              <a:gd name="T2" fmla="*/ 293 w 320"/>
              <a:gd name="T3" fmla="*/ 9 h 457"/>
              <a:gd name="T4" fmla="*/ 183 w 320"/>
              <a:gd name="T5" fmla="*/ 18 h 457"/>
              <a:gd name="T6" fmla="*/ 110 w 320"/>
              <a:gd name="T7" fmla="*/ 82 h 457"/>
              <a:gd name="T8" fmla="*/ 55 w 320"/>
              <a:gd name="T9" fmla="*/ 356 h 457"/>
              <a:gd name="T10" fmla="*/ 0 w 320"/>
              <a:gd name="T11" fmla="*/ 457 h 457"/>
            </a:gdLst>
            <a:ahLst/>
            <a:cxnLst>
              <a:cxn ang="0">
                <a:pos x="T0" y="T1"/>
              </a:cxn>
              <a:cxn ang="0">
                <a:pos x="T2" y="T3"/>
              </a:cxn>
              <a:cxn ang="0">
                <a:pos x="T4" y="T5"/>
              </a:cxn>
              <a:cxn ang="0">
                <a:pos x="T6" y="T7"/>
              </a:cxn>
              <a:cxn ang="0">
                <a:pos x="T8" y="T9"/>
              </a:cxn>
              <a:cxn ang="0">
                <a:pos x="T10" y="T11"/>
              </a:cxn>
            </a:cxnLst>
            <a:rect l="0" t="0" r="r" b="b"/>
            <a:pathLst>
              <a:path w="320" h="457">
                <a:moveTo>
                  <a:pt x="320" y="0"/>
                </a:moveTo>
                <a:cubicBezTo>
                  <a:pt x="311" y="3"/>
                  <a:pt x="302" y="8"/>
                  <a:pt x="293" y="9"/>
                </a:cubicBezTo>
                <a:cubicBezTo>
                  <a:pt x="257" y="14"/>
                  <a:pt x="219" y="11"/>
                  <a:pt x="183" y="18"/>
                </a:cubicBezTo>
                <a:cubicBezTo>
                  <a:pt x="151" y="24"/>
                  <a:pt x="110" y="82"/>
                  <a:pt x="110" y="82"/>
                </a:cubicBezTo>
                <a:cubicBezTo>
                  <a:pt x="80" y="173"/>
                  <a:pt x="76" y="264"/>
                  <a:pt x="55" y="356"/>
                </a:cubicBezTo>
                <a:cubicBezTo>
                  <a:pt x="42" y="415"/>
                  <a:pt x="49" y="433"/>
                  <a:pt x="0" y="457"/>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899" name="Freeform 11"/>
          <p:cNvSpPr>
            <a:spLocks/>
          </p:cNvSpPr>
          <p:nvPr/>
        </p:nvSpPr>
        <p:spPr bwMode="auto">
          <a:xfrm>
            <a:off x="2605088" y="2903538"/>
            <a:ext cx="660400" cy="512762"/>
          </a:xfrm>
          <a:custGeom>
            <a:avLst/>
            <a:gdLst>
              <a:gd name="T0" fmla="*/ 416 w 416"/>
              <a:gd name="T1" fmla="*/ 265 h 323"/>
              <a:gd name="T2" fmla="*/ 151 w 416"/>
              <a:gd name="T3" fmla="*/ 283 h 323"/>
              <a:gd name="T4" fmla="*/ 96 w 416"/>
              <a:gd name="T5" fmla="*/ 265 h 323"/>
              <a:gd name="T6" fmla="*/ 60 w 416"/>
              <a:gd name="T7" fmla="*/ 219 h 323"/>
              <a:gd name="T8" fmla="*/ 23 w 416"/>
              <a:gd name="T9" fmla="*/ 182 h 323"/>
              <a:gd name="T10" fmla="*/ 78 w 416"/>
              <a:gd name="T11" fmla="*/ 54 h 323"/>
              <a:gd name="T12" fmla="*/ 96 w 416"/>
              <a:gd name="T13" fmla="*/ 27 h 323"/>
              <a:gd name="T14" fmla="*/ 105 w 416"/>
              <a:gd name="T15" fmla="*/ 0 h 3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323">
                <a:moveTo>
                  <a:pt x="416" y="265"/>
                </a:moveTo>
                <a:cubicBezTo>
                  <a:pt x="330" y="323"/>
                  <a:pt x="283" y="289"/>
                  <a:pt x="151" y="283"/>
                </a:cubicBezTo>
                <a:cubicBezTo>
                  <a:pt x="133" y="277"/>
                  <a:pt x="114" y="271"/>
                  <a:pt x="96" y="265"/>
                </a:cubicBezTo>
                <a:cubicBezTo>
                  <a:pt x="86" y="262"/>
                  <a:pt x="64" y="224"/>
                  <a:pt x="60" y="219"/>
                </a:cubicBezTo>
                <a:cubicBezTo>
                  <a:pt x="49" y="206"/>
                  <a:pt x="35" y="195"/>
                  <a:pt x="23" y="182"/>
                </a:cubicBezTo>
                <a:cubicBezTo>
                  <a:pt x="0" y="113"/>
                  <a:pt x="42" y="100"/>
                  <a:pt x="78" y="54"/>
                </a:cubicBezTo>
                <a:cubicBezTo>
                  <a:pt x="85" y="45"/>
                  <a:pt x="91" y="37"/>
                  <a:pt x="96" y="27"/>
                </a:cubicBezTo>
                <a:cubicBezTo>
                  <a:pt x="100" y="19"/>
                  <a:pt x="105" y="0"/>
                  <a:pt x="105"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0" name="Freeform 12"/>
          <p:cNvSpPr>
            <a:spLocks/>
          </p:cNvSpPr>
          <p:nvPr/>
        </p:nvSpPr>
        <p:spPr bwMode="auto">
          <a:xfrm>
            <a:off x="217488" y="2989263"/>
            <a:ext cx="755650" cy="349250"/>
          </a:xfrm>
          <a:custGeom>
            <a:avLst/>
            <a:gdLst>
              <a:gd name="T0" fmla="*/ 0 w 476"/>
              <a:gd name="T1" fmla="*/ 0 h 220"/>
              <a:gd name="T2" fmla="*/ 439 w 476"/>
              <a:gd name="T3" fmla="*/ 174 h 220"/>
              <a:gd name="T4" fmla="*/ 448 w 476"/>
              <a:gd name="T5" fmla="*/ 202 h 220"/>
              <a:gd name="T6" fmla="*/ 476 w 476"/>
              <a:gd name="T7" fmla="*/ 220 h 220"/>
            </a:gdLst>
            <a:ahLst/>
            <a:cxnLst>
              <a:cxn ang="0">
                <a:pos x="T0" y="T1"/>
              </a:cxn>
              <a:cxn ang="0">
                <a:pos x="T2" y="T3"/>
              </a:cxn>
              <a:cxn ang="0">
                <a:pos x="T4" y="T5"/>
              </a:cxn>
              <a:cxn ang="0">
                <a:pos x="T6" y="T7"/>
              </a:cxn>
            </a:cxnLst>
            <a:rect l="0" t="0" r="r" b="b"/>
            <a:pathLst>
              <a:path w="476" h="220">
                <a:moveTo>
                  <a:pt x="0" y="0"/>
                </a:moveTo>
                <a:cubicBezTo>
                  <a:pt x="62" y="190"/>
                  <a:pt x="274" y="167"/>
                  <a:pt x="439" y="174"/>
                </a:cubicBezTo>
                <a:cubicBezTo>
                  <a:pt x="442" y="183"/>
                  <a:pt x="442" y="194"/>
                  <a:pt x="448" y="202"/>
                </a:cubicBezTo>
                <a:cubicBezTo>
                  <a:pt x="455" y="211"/>
                  <a:pt x="476" y="220"/>
                  <a:pt x="476" y="22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1" name="Freeform 13"/>
          <p:cNvSpPr>
            <a:spLocks/>
          </p:cNvSpPr>
          <p:nvPr/>
        </p:nvSpPr>
        <p:spPr bwMode="auto">
          <a:xfrm>
            <a:off x="1219200" y="3048000"/>
            <a:ext cx="885825" cy="303213"/>
          </a:xfrm>
          <a:custGeom>
            <a:avLst/>
            <a:gdLst>
              <a:gd name="T0" fmla="*/ 558 w 558"/>
              <a:gd name="T1" fmla="*/ 110 h 191"/>
              <a:gd name="T2" fmla="*/ 448 w 558"/>
              <a:gd name="T3" fmla="*/ 165 h 191"/>
              <a:gd name="T4" fmla="*/ 119 w 558"/>
              <a:gd name="T5" fmla="*/ 110 h 191"/>
              <a:gd name="T6" fmla="*/ 46 w 558"/>
              <a:gd name="T7" fmla="*/ 18 h 191"/>
              <a:gd name="T8" fmla="*/ 0 w 558"/>
              <a:gd name="T9" fmla="*/ 0 h 191"/>
            </a:gdLst>
            <a:ahLst/>
            <a:cxnLst>
              <a:cxn ang="0">
                <a:pos x="T0" y="T1"/>
              </a:cxn>
              <a:cxn ang="0">
                <a:pos x="T2" y="T3"/>
              </a:cxn>
              <a:cxn ang="0">
                <a:pos x="T4" y="T5"/>
              </a:cxn>
              <a:cxn ang="0">
                <a:pos x="T6" y="T7"/>
              </a:cxn>
              <a:cxn ang="0">
                <a:pos x="T8" y="T9"/>
              </a:cxn>
            </a:cxnLst>
            <a:rect l="0" t="0" r="r" b="b"/>
            <a:pathLst>
              <a:path w="558" h="191">
                <a:moveTo>
                  <a:pt x="558" y="110"/>
                </a:moveTo>
                <a:cubicBezTo>
                  <a:pt x="513" y="140"/>
                  <a:pt x="495" y="147"/>
                  <a:pt x="448" y="165"/>
                </a:cubicBezTo>
                <a:cubicBezTo>
                  <a:pt x="208" y="156"/>
                  <a:pt x="241" y="191"/>
                  <a:pt x="119" y="110"/>
                </a:cubicBezTo>
                <a:cubicBezTo>
                  <a:pt x="105" y="89"/>
                  <a:pt x="66" y="30"/>
                  <a:pt x="46" y="18"/>
                </a:cubicBezTo>
                <a:cubicBezTo>
                  <a:pt x="32" y="9"/>
                  <a:pt x="15" y="7"/>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2" name="Freeform 14"/>
          <p:cNvSpPr>
            <a:spLocks/>
          </p:cNvSpPr>
          <p:nvPr/>
        </p:nvSpPr>
        <p:spPr bwMode="auto">
          <a:xfrm>
            <a:off x="1800225" y="3338513"/>
            <a:ext cx="477838" cy="393700"/>
          </a:xfrm>
          <a:custGeom>
            <a:avLst/>
            <a:gdLst>
              <a:gd name="T0" fmla="*/ 301 w 301"/>
              <a:gd name="T1" fmla="*/ 174 h 248"/>
              <a:gd name="T2" fmla="*/ 82 w 301"/>
              <a:gd name="T3" fmla="*/ 128 h 248"/>
              <a:gd name="T4" fmla="*/ 64 w 301"/>
              <a:gd name="T5" fmla="*/ 100 h 248"/>
              <a:gd name="T6" fmla="*/ 18 w 301"/>
              <a:gd name="T7" fmla="*/ 55 h 248"/>
              <a:gd name="T8" fmla="*/ 0 w 301"/>
              <a:gd name="T9" fmla="*/ 0 h 248"/>
            </a:gdLst>
            <a:ahLst/>
            <a:cxnLst>
              <a:cxn ang="0">
                <a:pos x="T0" y="T1"/>
              </a:cxn>
              <a:cxn ang="0">
                <a:pos x="T2" y="T3"/>
              </a:cxn>
              <a:cxn ang="0">
                <a:pos x="T4" y="T5"/>
              </a:cxn>
              <a:cxn ang="0">
                <a:pos x="T6" y="T7"/>
              </a:cxn>
              <a:cxn ang="0">
                <a:pos x="T8" y="T9"/>
              </a:cxn>
            </a:cxnLst>
            <a:rect l="0" t="0" r="r" b="b"/>
            <a:pathLst>
              <a:path w="301" h="248">
                <a:moveTo>
                  <a:pt x="301" y="174"/>
                </a:moveTo>
                <a:cubicBezTo>
                  <a:pt x="190" y="248"/>
                  <a:pt x="154" y="176"/>
                  <a:pt x="82" y="128"/>
                </a:cubicBezTo>
                <a:cubicBezTo>
                  <a:pt x="76" y="119"/>
                  <a:pt x="71" y="108"/>
                  <a:pt x="64" y="100"/>
                </a:cubicBezTo>
                <a:cubicBezTo>
                  <a:pt x="50" y="84"/>
                  <a:pt x="18" y="55"/>
                  <a:pt x="18" y="55"/>
                </a:cubicBezTo>
                <a:cubicBezTo>
                  <a:pt x="12" y="37"/>
                  <a:pt x="0" y="0"/>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3" name="Freeform 15"/>
          <p:cNvSpPr>
            <a:spLocks/>
          </p:cNvSpPr>
          <p:nvPr/>
        </p:nvSpPr>
        <p:spPr bwMode="auto">
          <a:xfrm>
            <a:off x="536575" y="4049713"/>
            <a:ext cx="406400" cy="744537"/>
          </a:xfrm>
          <a:custGeom>
            <a:avLst/>
            <a:gdLst>
              <a:gd name="T0" fmla="*/ 46 w 256"/>
              <a:gd name="T1" fmla="*/ 430 h 469"/>
              <a:gd name="T2" fmla="*/ 19 w 256"/>
              <a:gd name="T3" fmla="*/ 375 h 469"/>
              <a:gd name="T4" fmla="*/ 0 w 256"/>
              <a:gd name="T5" fmla="*/ 320 h 469"/>
              <a:gd name="T6" fmla="*/ 46 w 256"/>
              <a:gd name="T7" fmla="*/ 119 h 469"/>
              <a:gd name="T8" fmla="*/ 201 w 256"/>
              <a:gd name="T9" fmla="*/ 64 h 469"/>
              <a:gd name="T10" fmla="*/ 238 w 256"/>
              <a:gd name="T11" fmla="*/ 27 h 469"/>
              <a:gd name="T12" fmla="*/ 256 w 256"/>
              <a:gd name="T13" fmla="*/ 0 h 469"/>
            </a:gdLst>
            <a:ahLst/>
            <a:cxnLst>
              <a:cxn ang="0">
                <a:pos x="T0" y="T1"/>
              </a:cxn>
              <a:cxn ang="0">
                <a:pos x="T2" y="T3"/>
              </a:cxn>
              <a:cxn ang="0">
                <a:pos x="T4" y="T5"/>
              </a:cxn>
              <a:cxn ang="0">
                <a:pos x="T6" y="T7"/>
              </a:cxn>
              <a:cxn ang="0">
                <a:pos x="T8" y="T9"/>
              </a:cxn>
              <a:cxn ang="0">
                <a:pos x="T10" y="T11"/>
              </a:cxn>
              <a:cxn ang="0">
                <a:pos x="T12" y="T13"/>
              </a:cxn>
            </a:cxnLst>
            <a:rect l="0" t="0" r="r" b="b"/>
            <a:pathLst>
              <a:path w="256" h="469">
                <a:moveTo>
                  <a:pt x="46" y="430"/>
                </a:moveTo>
                <a:cubicBezTo>
                  <a:pt x="17" y="339"/>
                  <a:pt x="61" y="469"/>
                  <a:pt x="19" y="375"/>
                </a:cubicBezTo>
                <a:cubicBezTo>
                  <a:pt x="11" y="357"/>
                  <a:pt x="0" y="320"/>
                  <a:pt x="0" y="320"/>
                </a:cubicBezTo>
                <a:cubicBezTo>
                  <a:pt x="2" y="293"/>
                  <a:pt x="0" y="148"/>
                  <a:pt x="46" y="119"/>
                </a:cubicBezTo>
                <a:cubicBezTo>
                  <a:pt x="90" y="91"/>
                  <a:pt x="153" y="80"/>
                  <a:pt x="201" y="64"/>
                </a:cubicBezTo>
                <a:cubicBezTo>
                  <a:pt x="210" y="55"/>
                  <a:pt x="230" y="37"/>
                  <a:pt x="238" y="27"/>
                </a:cubicBezTo>
                <a:cubicBezTo>
                  <a:pt x="245" y="18"/>
                  <a:pt x="256" y="0"/>
                  <a:pt x="256"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4" name="Freeform 16"/>
          <p:cNvSpPr>
            <a:spLocks/>
          </p:cNvSpPr>
          <p:nvPr/>
        </p:nvSpPr>
        <p:spPr bwMode="auto">
          <a:xfrm>
            <a:off x="928688" y="3643313"/>
            <a:ext cx="1103312" cy="434975"/>
          </a:xfrm>
          <a:custGeom>
            <a:avLst/>
            <a:gdLst>
              <a:gd name="T0" fmla="*/ 695 w 695"/>
              <a:gd name="T1" fmla="*/ 274 h 274"/>
              <a:gd name="T2" fmla="*/ 530 w 695"/>
              <a:gd name="T3" fmla="*/ 265 h 274"/>
              <a:gd name="T4" fmla="*/ 402 w 695"/>
              <a:gd name="T5" fmla="*/ 174 h 274"/>
              <a:gd name="T6" fmla="*/ 348 w 695"/>
              <a:gd name="T7" fmla="*/ 100 h 274"/>
              <a:gd name="T8" fmla="*/ 338 w 695"/>
              <a:gd name="T9" fmla="*/ 73 h 274"/>
              <a:gd name="T10" fmla="*/ 311 w 695"/>
              <a:gd name="T11" fmla="*/ 55 h 274"/>
              <a:gd name="T12" fmla="*/ 274 w 695"/>
              <a:gd name="T13" fmla="*/ 18 h 274"/>
              <a:gd name="T14" fmla="*/ 220 w 695"/>
              <a:gd name="T15" fmla="*/ 0 h 274"/>
              <a:gd name="T16" fmla="*/ 0 w 695"/>
              <a:gd name="T17" fmla="*/ 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5" h="274">
                <a:moveTo>
                  <a:pt x="695" y="274"/>
                </a:moveTo>
                <a:cubicBezTo>
                  <a:pt x="640" y="271"/>
                  <a:pt x="585" y="270"/>
                  <a:pt x="530" y="265"/>
                </a:cubicBezTo>
                <a:cubicBezTo>
                  <a:pt x="477" y="260"/>
                  <a:pt x="444" y="201"/>
                  <a:pt x="402" y="174"/>
                </a:cubicBezTo>
                <a:cubicBezTo>
                  <a:pt x="361" y="112"/>
                  <a:pt x="381" y="135"/>
                  <a:pt x="348" y="100"/>
                </a:cubicBezTo>
                <a:cubicBezTo>
                  <a:pt x="345" y="91"/>
                  <a:pt x="344" y="80"/>
                  <a:pt x="338" y="73"/>
                </a:cubicBezTo>
                <a:cubicBezTo>
                  <a:pt x="331" y="65"/>
                  <a:pt x="319" y="62"/>
                  <a:pt x="311" y="55"/>
                </a:cubicBezTo>
                <a:cubicBezTo>
                  <a:pt x="305" y="50"/>
                  <a:pt x="281" y="22"/>
                  <a:pt x="274" y="18"/>
                </a:cubicBezTo>
                <a:cubicBezTo>
                  <a:pt x="257" y="10"/>
                  <a:pt x="220" y="0"/>
                  <a:pt x="220" y="0"/>
                </a:cubicBezTo>
                <a:cubicBezTo>
                  <a:pt x="6" y="9"/>
                  <a:pt x="79" y="9"/>
                  <a:pt x="0" y="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5" name="Freeform 17"/>
          <p:cNvSpPr>
            <a:spLocks/>
          </p:cNvSpPr>
          <p:nvPr/>
        </p:nvSpPr>
        <p:spPr bwMode="auto">
          <a:xfrm>
            <a:off x="1597025" y="2336800"/>
            <a:ext cx="2438400" cy="2278063"/>
          </a:xfrm>
          <a:custGeom>
            <a:avLst/>
            <a:gdLst>
              <a:gd name="T0" fmla="*/ 1490 w 1536"/>
              <a:gd name="T1" fmla="*/ 0 h 1435"/>
              <a:gd name="T2" fmla="*/ 1490 w 1536"/>
              <a:gd name="T3" fmla="*/ 521 h 1435"/>
              <a:gd name="T4" fmla="*/ 1472 w 1536"/>
              <a:gd name="T5" fmla="*/ 594 h 1435"/>
              <a:gd name="T6" fmla="*/ 1463 w 1536"/>
              <a:gd name="T7" fmla="*/ 631 h 1435"/>
              <a:gd name="T8" fmla="*/ 1389 w 1536"/>
              <a:gd name="T9" fmla="*/ 896 h 1435"/>
              <a:gd name="T10" fmla="*/ 1289 w 1536"/>
              <a:gd name="T11" fmla="*/ 1051 h 1435"/>
              <a:gd name="T12" fmla="*/ 1216 w 1536"/>
              <a:gd name="T13" fmla="*/ 1125 h 1435"/>
              <a:gd name="T14" fmla="*/ 1024 w 1536"/>
              <a:gd name="T15" fmla="*/ 1326 h 1435"/>
              <a:gd name="T16" fmla="*/ 877 w 1536"/>
              <a:gd name="T17" fmla="*/ 1317 h 1435"/>
              <a:gd name="T18" fmla="*/ 704 w 1536"/>
              <a:gd name="T19" fmla="*/ 1243 h 1435"/>
              <a:gd name="T20" fmla="*/ 685 w 1536"/>
              <a:gd name="T21" fmla="*/ 1225 h 1435"/>
              <a:gd name="T22" fmla="*/ 631 w 1536"/>
              <a:gd name="T23" fmla="*/ 1207 h 1435"/>
              <a:gd name="T24" fmla="*/ 155 w 1536"/>
              <a:gd name="T25" fmla="*/ 1216 h 1435"/>
              <a:gd name="T26" fmla="*/ 45 w 1536"/>
              <a:gd name="T27" fmla="*/ 1225 h 1435"/>
              <a:gd name="T28" fmla="*/ 36 w 1536"/>
              <a:gd name="T29" fmla="*/ 1298 h 1435"/>
              <a:gd name="T30" fmla="*/ 0 w 1536"/>
              <a:gd name="T31" fmla="*/ 1435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6" h="1435">
                <a:moveTo>
                  <a:pt x="1490" y="0"/>
                </a:moveTo>
                <a:cubicBezTo>
                  <a:pt x="1536" y="190"/>
                  <a:pt x="1512" y="75"/>
                  <a:pt x="1490" y="521"/>
                </a:cubicBezTo>
                <a:cubicBezTo>
                  <a:pt x="1489" y="546"/>
                  <a:pt x="1478" y="570"/>
                  <a:pt x="1472" y="594"/>
                </a:cubicBezTo>
                <a:cubicBezTo>
                  <a:pt x="1469" y="606"/>
                  <a:pt x="1463" y="631"/>
                  <a:pt x="1463" y="631"/>
                </a:cubicBezTo>
                <a:cubicBezTo>
                  <a:pt x="1454" y="721"/>
                  <a:pt x="1442" y="821"/>
                  <a:pt x="1389" y="896"/>
                </a:cubicBezTo>
                <a:cubicBezTo>
                  <a:pt x="1370" y="952"/>
                  <a:pt x="1349" y="1031"/>
                  <a:pt x="1289" y="1051"/>
                </a:cubicBezTo>
                <a:cubicBezTo>
                  <a:pt x="1268" y="1084"/>
                  <a:pt x="1240" y="1094"/>
                  <a:pt x="1216" y="1125"/>
                </a:cubicBezTo>
                <a:cubicBezTo>
                  <a:pt x="1154" y="1204"/>
                  <a:pt x="1116" y="1277"/>
                  <a:pt x="1024" y="1326"/>
                </a:cubicBezTo>
                <a:cubicBezTo>
                  <a:pt x="975" y="1323"/>
                  <a:pt x="926" y="1324"/>
                  <a:pt x="877" y="1317"/>
                </a:cubicBezTo>
                <a:cubicBezTo>
                  <a:pt x="810" y="1308"/>
                  <a:pt x="765" y="1260"/>
                  <a:pt x="704" y="1243"/>
                </a:cubicBezTo>
                <a:cubicBezTo>
                  <a:pt x="698" y="1237"/>
                  <a:pt x="693" y="1229"/>
                  <a:pt x="685" y="1225"/>
                </a:cubicBezTo>
                <a:cubicBezTo>
                  <a:pt x="668" y="1217"/>
                  <a:pt x="631" y="1207"/>
                  <a:pt x="631" y="1207"/>
                </a:cubicBezTo>
                <a:cubicBezTo>
                  <a:pt x="472" y="1210"/>
                  <a:pt x="314" y="1211"/>
                  <a:pt x="155" y="1216"/>
                </a:cubicBezTo>
                <a:cubicBezTo>
                  <a:pt x="118" y="1217"/>
                  <a:pt x="75" y="1204"/>
                  <a:pt x="45" y="1225"/>
                </a:cubicBezTo>
                <a:cubicBezTo>
                  <a:pt x="25" y="1239"/>
                  <a:pt x="40" y="1274"/>
                  <a:pt x="36" y="1298"/>
                </a:cubicBezTo>
                <a:cubicBezTo>
                  <a:pt x="28" y="1343"/>
                  <a:pt x="0" y="1389"/>
                  <a:pt x="0" y="1435"/>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6" name="Freeform 18"/>
          <p:cNvSpPr>
            <a:spLocks/>
          </p:cNvSpPr>
          <p:nvPr/>
        </p:nvSpPr>
        <p:spPr bwMode="auto">
          <a:xfrm>
            <a:off x="1001713" y="5046663"/>
            <a:ext cx="2119312" cy="823912"/>
          </a:xfrm>
          <a:custGeom>
            <a:avLst/>
            <a:gdLst>
              <a:gd name="T0" fmla="*/ 0 w 1335"/>
              <a:gd name="T1" fmla="*/ 432 h 519"/>
              <a:gd name="T2" fmla="*/ 384 w 1335"/>
              <a:gd name="T3" fmla="*/ 460 h 519"/>
              <a:gd name="T4" fmla="*/ 658 w 1335"/>
              <a:gd name="T5" fmla="*/ 250 h 519"/>
              <a:gd name="T6" fmla="*/ 850 w 1335"/>
              <a:gd name="T7" fmla="*/ 94 h 519"/>
              <a:gd name="T8" fmla="*/ 923 w 1335"/>
              <a:gd name="T9" fmla="*/ 39 h 519"/>
              <a:gd name="T10" fmla="*/ 1042 w 1335"/>
              <a:gd name="T11" fmla="*/ 3 h 519"/>
              <a:gd name="T12" fmla="*/ 1335 w 1335"/>
              <a:gd name="T13" fmla="*/ 3 h 519"/>
            </a:gdLst>
            <a:ahLst/>
            <a:cxnLst>
              <a:cxn ang="0">
                <a:pos x="T0" y="T1"/>
              </a:cxn>
              <a:cxn ang="0">
                <a:pos x="T2" y="T3"/>
              </a:cxn>
              <a:cxn ang="0">
                <a:pos x="T4" y="T5"/>
              </a:cxn>
              <a:cxn ang="0">
                <a:pos x="T6" y="T7"/>
              </a:cxn>
              <a:cxn ang="0">
                <a:pos x="T8" y="T9"/>
              </a:cxn>
              <a:cxn ang="0">
                <a:pos x="T10" y="T11"/>
              </a:cxn>
              <a:cxn ang="0">
                <a:pos x="T12" y="T13"/>
              </a:cxn>
            </a:cxnLst>
            <a:rect l="0" t="0" r="r" b="b"/>
            <a:pathLst>
              <a:path w="1335" h="519">
                <a:moveTo>
                  <a:pt x="0" y="432"/>
                </a:moveTo>
                <a:cubicBezTo>
                  <a:pt x="124" y="519"/>
                  <a:pt x="169" y="466"/>
                  <a:pt x="384" y="460"/>
                </a:cubicBezTo>
                <a:cubicBezTo>
                  <a:pt x="495" y="432"/>
                  <a:pt x="566" y="312"/>
                  <a:pt x="658" y="250"/>
                </a:cubicBezTo>
                <a:cubicBezTo>
                  <a:pt x="703" y="179"/>
                  <a:pt x="778" y="133"/>
                  <a:pt x="850" y="94"/>
                </a:cubicBezTo>
                <a:cubicBezTo>
                  <a:pt x="877" y="79"/>
                  <a:pt x="896" y="53"/>
                  <a:pt x="923" y="39"/>
                </a:cubicBezTo>
                <a:cubicBezTo>
                  <a:pt x="944" y="28"/>
                  <a:pt x="1012" y="4"/>
                  <a:pt x="1042" y="3"/>
                </a:cubicBezTo>
                <a:cubicBezTo>
                  <a:pt x="1140" y="0"/>
                  <a:pt x="1237" y="3"/>
                  <a:pt x="1335" y="3"/>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7" name="Freeform 19"/>
          <p:cNvSpPr>
            <a:spLocks/>
          </p:cNvSpPr>
          <p:nvPr/>
        </p:nvSpPr>
        <p:spPr bwMode="auto">
          <a:xfrm>
            <a:off x="3309938" y="3933825"/>
            <a:ext cx="1146175" cy="1422400"/>
          </a:xfrm>
          <a:custGeom>
            <a:avLst/>
            <a:gdLst>
              <a:gd name="T0" fmla="*/ 722 w 722"/>
              <a:gd name="T1" fmla="*/ 0 h 896"/>
              <a:gd name="T2" fmla="*/ 658 w 722"/>
              <a:gd name="T3" fmla="*/ 9 h 896"/>
              <a:gd name="T4" fmla="*/ 566 w 722"/>
              <a:gd name="T5" fmla="*/ 119 h 896"/>
              <a:gd name="T6" fmla="*/ 530 w 722"/>
              <a:gd name="T7" fmla="*/ 192 h 896"/>
              <a:gd name="T8" fmla="*/ 493 w 722"/>
              <a:gd name="T9" fmla="*/ 274 h 896"/>
              <a:gd name="T10" fmla="*/ 448 w 722"/>
              <a:gd name="T11" fmla="*/ 393 h 896"/>
              <a:gd name="T12" fmla="*/ 420 w 722"/>
              <a:gd name="T13" fmla="*/ 466 h 896"/>
              <a:gd name="T14" fmla="*/ 374 w 722"/>
              <a:gd name="T15" fmla="*/ 576 h 896"/>
              <a:gd name="T16" fmla="*/ 365 w 722"/>
              <a:gd name="T17" fmla="*/ 603 h 896"/>
              <a:gd name="T18" fmla="*/ 347 w 722"/>
              <a:gd name="T19" fmla="*/ 631 h 896"/>
              <a:gd name="T20" fmla="*/ 310 w 722"/>
              <a:gd name="T21" fmla="*/ 704 h 896"/>
              <a:gd name="T22" fmla="*/ 292 w 722"/>
              <a:gd name="T23" fmla="*/ 759 h 896"/>
              <a:gd name="T24" fmla="*/ 201 w 722"/>
              <a:gd name="T25" fmla="*/ 832 h 896"/>
              <a:gd name="T26" fmla="*/ 146 w 722"/>
              <a:gd name="T27" fmla="*/ 868 h 896"/>
              <a:gd name="T28" fmla="*/ 128 w 722"/>
              <a:gd name="T29" fmla="*/ 887 h 896"/>
              <a:gd name="T30" fmla="*/ 0 w 722"/>
              <a:gd name="T31" fmla="*/ 896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2" h="896">
                <a:moveTo>
                  <a:pt x="722" y="0"/>
                </a:moveTo>
                <a:cubicBezTo>
                  <a:pt x="701" y="3"/>
                  <a:pt x="678" y="1"/>
                  <a:pt x="658" y="9"/>
                </a:cubicBezTo>
                <a:cubicBezTo>
                  <a:pt x="620" y="24"/>
                  <a:pt x="596" y="89"/>
                  <a:pt x="566" y="119"/>
                </a:cubicBezTo>
                <a:cubicBezTo>
                  <a:pt x="545" y="181"/>
                  <a:pt x="561" y="159"/>
                  <a:pt x="530" y="192"/>
                </a:cubicBezTo>
                <a:cubicBezTo>
                  <a:pt x="519" y="224"/>
                  <a:pt x="518" y="250"/>
                  <a:pt x="493" y="274"/>
                </a:cubicBezTo>
                <a:cubicBezTo>
                  <a:pt x="471" y="364"/>
                  <a:pt x="488" y="325"/>
                  <a:pt x="448" y="393"/>
                </a:cubicBezTo>
                <a:cubicBezTo>
                  <a:pt x="417" y="503"/>
                  <a:pt x="462" y="350"/>
                  <a:pt x="420" y="466"/>
                </a:cubicBezTo>
                <a:cubicBezTo>
                  <a:pt x="405" y="507"/>
                  <a:pt x="406" y="544"/>
                  <a:pt x="374" y="576"/>
                </a:cubicBezTo>
                <a:cubicBezTo>
                  <a:pt x="371" y="585"/>
                  <a:pt x="369" y="594"/>
                  <a:pt x="365" y="603"/>
                </a:cubicBezTo>
                <a:cubicBezTo>
                  <a:pt x="360" y="613"/>
                  <a:pt x="351" y="621"/>
                  <a:pt x="347" y="631"/>
                </a:cubicBezTo>
                <a:cubicBezTo>
                  <a:pt x="314" y="705"/>
                  <a:pt x="348" y="666"/>
                  <a:pt x="310" y="704"/>
                </a:cubicBezTo>
                <a:cubicBezTo>
                  <a:pt x="304" y="722"/>
                  <a:pt x="308" y="748"/>
                  <a:pt x="292" y="759"/>
                </a:cubicBezTo>
                <a:cubicBezTo>
                  <a:pt x="259" y="781"/>
                  <a:pt x="232" y="809"/>
                  <a:pt x="201" y="832"/>
                </a:cubicBezTo>
                <a:cubicBezTo>
                  <a:pt x="183" y="845"/>
                  <a:pt x="161" y="852"/>
                  <a:pt x="146" y="868"/>
                </a:cubicBezTo>
                <a:cubicBezTo>
                  <a:pt x="140" y="874"/>
                  <a:pt x="137" y="885"/>
                  <a:pt x="128" y="887"/>
                </a:cubicBezTo>
                <a:cubicBezTo>
                  <a:pt x="86" y="895"/>
                  <a:pt x="0" y="896"/>
                  <a:pt x="0" y="896"/>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8" name="Freeform 20"/>
          <p:cNvSpPr>
            <a:spLocks/>
          </p:cNvSpPr>
          <p:nvPr/>
        </p:nvSpPr>
        <p:spPr bwMode="auto">
          <a:xfrm>
            <a:off x="4025900" y="3251200"/>
            <a:ext cx="314325" cy="1074738"/>
          </a:xfrm>
          <a:custGeom>
            <a:avLst/>
            <a:gdLst>
              <a:gd name="T0" fmla="*/ 198 w 198"/>
              <a:gd name="T1" fmla="*/ 0 h 677"/>
              <a:gd name="T2" fmla="*/ 134 w 198"/>
              <a:gd name="T3" fmla="*/ 27 h 677"/>
              <a:gd name="T4" fmla="*/ 70 w 198"/>
              <a:gd name="T5" fmla="*/ 82 h 677"/>
              <a:gd name="T6" fmla="*/ 51 w 198"/>
              <a:gd name="T7" fmla="*/ 677 h 677"/>
            </a:gdLst>
            <a:ahLst/>
            <a:cxnLst>
              <a:cxn ang="0">
                <a:pos x="T0" y="T1"/>
              </a:cxn>
              <a:cxn ang="0">
                <a:pos x="T2" y="T3"/>
              </a:cxn>
              <a:cxn ang="0">
                <a:pos x="T4" y="T5"/>
              </a:cxn>
              <a:cxn ang="0">
                <a:pos x="T6" y="T7"/>
              </a:cxn>
            </a:cxnLst>
            <a:rect l="0" t="0" r="r" b="b"/>
            <a:pathLst>
              <a:path w="198" h="677">
                <a:moveTo>
                  <a:pt x="198" y="0"/>
                </a:moveTo>
                <a:cubicBezTo>
                  <a:pt x="161" y="9"/>
                  <a:pt x="162" y="4"/>
                  <a:pt x="134" y="27"/>
                </a:cubicBezTo>
                <a:cubicBezTo>
                  <a:pt x="103" y="52"/>
                  <a:pt x="111" y="68"/>
                  <a:pt x="70" y="82"/>
                </a:cubicBezTo>
                <a:cubicBezTo>
                  <a:pt x="0" y="300"/>
                  <a:pt x="51" y="165"/>
                  <a:pt x="51" y="677"/>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09" name="Freeform 21"/>
          <p:cNvSpPr>
            <a:spLocks/>
          </p:cNvSpPr>
          <p:nvPr/>
        </p:nvSpPr>
        <p:spPr bwMode="auto">
          <a:xfrm>
            <a:off x="4224338" y="3919538"/>
            <a:ext cx="754062" cy="319087"/>
          </a:xfrm>
          <a:custGeom>
            <a:avLst/>
            <a:gdLst>
              <a:gd name="T0" fmla="*/ 475 w 475"/>
              <a:gd name="T1" fmla="*/ 0 h 201"/>
              <a:gd name="T2" fmla="*/ 420 w 475"/>
              <a:gd name="T3" fmla="*/ 155 h 201"/>
              <a:gd name="T4" fmla="*/ 402 w 475"/>
              <a:gd name="T5" fmla="*/ 182 h 201"/>
              <a:gd name="T6" fmla="*/ 347 w 475"/>
              <a:gd name="T7" fmla="*/ 201 h 201"/>
              <a:gd name="T8" fmla="*/ 192 w 475"/>
              <a:gd name="T9" fmla="*/ 192 h 201"/>
              <a:gd name="T10" fmla="*/ 109 w 475"/>
              <a:gd name="T11" fmla="*/ 146 h 201"/>
              <a:gd name="T12" fmla="*/ 0 w 475"/>
              <a:gd name="T13" fmla="*/ 109 h 201"/>
            </a:gdLst>
            <a:ahLst/>
            <a:cxnLst>
              <a:cxn ang="0">
                <a:pos x="T0" y="T1"/>
              </a:cxn>
              <a:cxn ang="0">
                <a:pos x="T2" y="T3"/>
              </a:cxn>
              <a:cxn ang="0">
                <a:pos x="T4" y="T5"/>
              </a:cxn>
              <a:cxn ang="0">
                <a:pos x="T6" y="T7"/>
              </a:cxn>
              <a:cxn ang="0">
                <a:pos x="T8" y="T9"/>
              </a:cxn>
              <a:cxn ang="0">
                <a:pos x="T10" y="T11"/>
              </a:cxn>
              <a:cxn ang="0">
                <a:pos x="T12" y="T13"/>
              </a:cxn>
            </a:cxnLst>
            <a:rect l="0" t="0" r="r" b="b"/>
            <a:pathLst>
              <a:path w="475" h="201">
                <a:moveTo>
                  <a:pt x="475" y="0"/>
                </a:moveTo>
                <a:cubicBezTo>
                  <a:pt x="468" y="63"/>
                  <a:pt x="475" y="119"/>
                  <a:pt x="420" y="155"/>
                </a:cubicBezTo>
                <a:cubicBezTo>
                  <a:pt x="414" y="164"/>
                  <a:pt x="411" y="176"/>
                  <a:pt x="402" y="182"/>
                </a:cubicBezTo>
                <a:cubicBezTo>
                  <a:pt x="386" y="192"/>
                  <a:pt x="347" y="201"/>
                  <a:pt x="347" y="201"/>
                </a:cubicBezTo>
                <a:cubicBezTo>
                  <a:pt x="295" y="198"/>
                  <a:pt x="243" y="197"/>
                  <a:pt x="192" y="192"/>
                </a:cubicBezTo>
                <a:cubicBezTo>
                  <a:pt x="161" y="189"/>
                  <a:pt x="109" y="146"/>
                  <a:pt x="109" y="146"/>
                </a:cubicBezTo>
                <a:cubicBezTo>
                  <a:pt x="78" y="98"/>
                  <a:pt x="59" y="109"/>
                  <a:pt x="0" y="10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0" name="Freeform 22"/>
          <p:cNvSpPr>
            <a:spLocks/>
          </p:cNvSpPr>
          <p:nvPr/>
        </p:nvSpPr>
        <p:spPr bwMode="auto">
          <a:xfrm>
            <a:off x="1190625" y="6018213"/>
            <a:ext cx="2438400" cy="614362"/>
          </a:xfrm>
          <a:custGeom>
            <a:avLst/>
            <a:gdLst>
              <a:gd name="T0" fmla="*/ 0 w 1536"/>
              <a:gd name="T1" fmla="*/ 387 h 387"/>
              <a:gd name="T2" fmla="*/ 183 w 1536"/>
              <a:gd name="T3" fmla="*/ 323 h 387"/>
              <a:gd name="T4" fmla="*/ 237 w 1536"/>
              <a:gd name="T5" fmla="*/ 314 h 387"/>
              <a:gd name="T6" fmla="*/ 292 w 1536"/>
              <a:gd name="T7" fmla="*/ 296 h 387"/>
              <a:gd name="T8" fmla="*/ 420 w 1536"/>
              <a:gd name="T9" fmla="*/ 232 h 387"/>
              <a:gd name="T10" fmla="*/ 466 w 1536"/>
              <a:gd name="T11" fmla="*/ 195 h 387"/>
              <a:gd name="T12" fmla="*/ 557 w 1536"/>
              <a:gd name="T13" fmla="*/ 150 h 387"/>
              <a:gd name="T14" fmla="*/ 695 w 1536"/>
              <a:gd name="T15" fmla="*/ 104 h 387"/>
              <a:gd name="T16" fmla="*/ 795 w 1536"/>
              <a:gd name="T17" fmla="*/ 67 h 387"/>
              <a:gd name="T18" fmla="*/ 1042 w 1536"/>
              <a:gd name="T19" fmla="*/ 3 h 387"/>
              <a:gd name="T20" fmla="*/ 1536 w 1536"/>
              <a:gd name="T21" fmla="*/ 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6" h="387">
                <a:moveTo>
                  <a:pt x="0" y="387"/>
                </a:moveTo>
                <a:cubicBezTo>
                  <a:pt x="64" y="366"/>
                  <a:pt x="114" y="335"/>
                  <a:pt x="183" y="323"/>
                </a:cubicBezTo>
                <a:cubicBezTo>
                  <a:pt x="201" y="320"/>
                  <a:pt x="219" y="318"/>
                  <a:pt x="237" y="314"/>
                </a:cubicBezTo>
                <a:cubicBezTo>
                  <a:pt x="256" y="309"/>
                  <a:pt x="292" y="296"/>
                  <a:pt x="292" y="296"/>
                </a:cubicBezTo>
                <a:cubicBezTo>
                  <a:pt x="325" y="265"/>
                  <a:pt x="379" y="252"/>
                  <a:pt x="420" y="232"/>
                </a:cubicBezTo>
                <a:cubicBezTo>
                  <a:pt x="494" y="195"/>
                  <a:pt x="410" y="233"/>
                  <a:pt x="466" y="195"/>
                </a:cubicBezTo>
                <a:cubicBezTo>
                  <a:pt x="492" y="177"/>
                  <a:pt x="527" y="160"/>
                  <a:pt x="557" y="150"/>
                </a:cubicBezTo>
                <a:cubicBezTo>
                  <a:pt x="601" y="120"/>
                  <a:pt x="645" y="120"/>
                  <a:pt x="695" y="104"/>
                </a:cubicBezTo>
                <a:cubicBezTo>
                  <a:pt x="743" y="72"/>
                  <a:pt x="712" y="89"/>
                  <a:pt x="795" y="67"/>
                </a:cubicBezTo>
                <a:cubicBezTo>
                  <a:pt x="874" y="46"/>
                  <a:pt x="959" y="4"/>
                  <a:pt x="1042" y="3"/>
                </a:cubicBezTo>
                <a:cubicBezTo>
                  <a:pt x="1207" y="0"/>
                  <a:pt x="1371" y="3"/>
                  <a:pt x="1536" y="3"/>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1" name="Freeform 23"/>
          <p:cNvSpPr>
            <a:spLocks/>
          </p:cNvSpPr>
          <p:nvPr/>
        </p:nvSpPr>
        <p:spPr bwMode="auto">
          <a:xfrm>
            <a:off x="1828800" y="6037263"/>
            <a:ext cx="392113" cy="146050"/>
          </a:xfrm>
          <a:custGeom>
            <a:avLst/>
            <a:gdLst>
              <a:gd name="T0" fmla="*/ 0 w 247"/>
              <a:gd name="T1" fmla="*/ 0 h 92"/>
              <a:gd name="T2" fmla="*/ 165 w 247"/>
              <a:gd name="T3" fmla="*/ 10 h 92"/>
              <a:gd name="T4" fmla="*/ 192 w 247"/>
              <a:gd name="T5" fmla="*/ 19 h 92"/>
              <a:gd name="T6" fmla="*/ 210 w 247"/>
              <a:gd name="T7" fmla="*/ 74 h 92"/>
              <a:gd name="T8" fmla="*/ 247 w 247"/>
              <a:gd name="T9" fmla="*/ 92 h 92"/>
            </a:gdLst>
            <a:ahLst/>
            <a:cxnLst>
              <a:cxn ang="0">
                <a:pos x="T0" y="T1"/>
              </a:cxn>
              <a:cxn ang="0">
                <a:pos x="T2" y="T3"/>
              </a:cxn>
              <a:cxn ang="0">
                <a:pos x="T4" y="T5"/>
              </a:cxn>
              <a:cxn ang="0">
                <a:pos x="T6" y="T7"/>
              </a:cxn>
              <a:cxn ang="0">
                <a:pos x="T8" y="T9"/>
              </a:cxn>
            </a:cxnLst>
            <a:rect l="0" t="0" r="r" b="b"/>
            <a:pathLst>
              <a:path w="247" h="92">
                <a:moveTo>
                  <a:pt x="0" y="0"/>
                </a:moveTo>
                <a:cubicBezTo>
                  <a:pt x="55" y="3"/>
                  <a:pt x="110" y="5"/>
                  <a:pt x="165" y="10"/>
                </a:cubicBezTo>
                <a:cubicBezTo>
                  <a:pt x="174" y="11"/>
                  <a:pt x="187" y="11"/>
                  <a:pt x="192" y="19"/>
                </a:cubicBezTo>
                <a:cubicBezTo>
                  <a:pt x="203" y="35"/>
                  <a:pt x="204" y="56"/>
                  <a:pt x="210" y="74"/>
                </a:cubicBezTo>
                <a:cubicBezTo>
                  <a:pt x="214" y="87"/>
                  <a:pt x="237" y="82"/>
                  <a:pt x="247" y="92"/>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2" name="Freeform 24"/>
          <p:cNvSpPr>
            <a:spLocks/>
          </p:cNvSpPr>
          <p:nvPr/>
        </p:nvSpPr>
        <p:spPr bwMode="auto">
          <a:xfrm>
            <a:off x="3468688" y="4935538"/>
            <a:ext cx="4543425" cy="644525"/>
          </a:xfrm>
          <a:custGeom>
            <a:avLst/>
            <a:gdLst>
              <a:gd name="T0" fmla="*/ 2862 w 2862"/>
              <a:gd name="T1" fmla="*/ 0 h 406"/>
              <a:gd name="T2" fmla="*/ 2706 w 2862"/>
              <a:gd name="T3" fmla="*/ 100 h 406"/>
              <a:gd name="T4" fmla="*/ 2533 w 2862"/>
              <a:gd name="T5" fmla="*/ 164 h 406"/>
              <a:gd name="T6" fmla="*/ 2386 w 2862"/>
              <a:gd name="T7" fmla="*/ 219 h 406"/>
              <a:gd name="T8" fmla="*/ 2313 w 2862"/>
              <a:gd name="T9" fmla="*/ 256 h 406"/>
              <a:gd name="T10" fmla="*/ 2258 w 2862"/>
              <a:gd name="T11" fmla="*/ 274 h 406"/>
              <a:gd name="T12" fmla="*/ 1938 w 2862"/>
              <a:gd name="T13" fmla="*/ 265 h 406"/>
              <a:gd name="T14" fmla="*/ 1874 w 2862"/>
              <a:gd name="T15" fmla="*/ 237 h 406"/>
              <a:gd name="T16" fmla="*/ 1801 w 2862"/>
              <a:gd name="T17" fmla="*/ 219 h 406"/>
              <a:gd name="T18" fmla="*/ 1692 w 2862"/>
              <a:gd name="T19" fmla="*/ 164 h 406"/>
              <a:gd name="T20" fmla="*/ 1490 w 2862"/>
              <a:gd name="T21" fmla="*/ 82 h 406"/>
              <a:gd name="T22" fmla="*/ 878 w 2862"/>
              <a:gd name="T23" fmla="*/ 91 h 406"/>
              <a:gd name="T24" fmla="*/ 722 w 2862"/>
              <a:gd name="T25" fmla="*/ 146 h 406"/>
              <a:gd name="T26" fmla="*/ 640 w 2862"/>
              <a:gd name="T27" fmla="*/ 173 h 406"/>
              <a:gd name="T28" fmla="*/ 530 w 2862"/>
              <a:gd name="T29" fmla="*/ 228 h 406"/>
              <a:gd name="T30" fmla="*/ 311 w 2862"/>
              <a:gd name="T31" fmla="*/ 283 h 406"/>
              <a:gd name="T32" fmla="*/ 256 w 2862"/>
              <a:gd name="T33" fmla="*/ 301 h 406"/>
              <a:gd name="T34" fmla="*/ 229 w 2862"/>
              <a:gd name="T35" fmla="*/ 310 h 406"/>
              <a:gd name="T36" fmla="*/ 92 w 2862"/>
              <a:gd name="T37" fmla="*/ 384 h 406"/>
              <a:gd name="T38" fmla="*/ 64 w 2862"/>
              <a:gd name="T39" fmla="*/ 402 h 406"/>
              <a:gd name="T40" fmla="*/ 0 w 2862"/>
              <a:gd name="T41" fmla="*/ 40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62" h="406">
                <a:moveTo>
                  <a:pt x="2862" y="0"/>
                </a:moveTo>
                <a:cubicBezTo>
                  <a:pt x="2813" y="71"/>
                  <a:pt x="2791" y="79"/>
                  <a:pt x="2706" y="100"/>
                </a:cubicBezTo>
                <a:cubicBezTo>
                  <a:pt x="2655" y="134"/>
                  <a:pt x="2591" y="145"/>
                  <a:pt x="2533" y="164"/>
                </a:cubicBezTo>
                <a:cubicBezTo>
                  <a:pt x="2481" y="181"/>
                  <a:pt x="2441" y="208"/>
                  <a:pt x="2386" y="219"/>
                </a:cubicBezTo>
                <a:cubicBezTo>
                  <a:pt x="2362" y="231"/>
                  <a:pt x="2337" y="244"/>
                  <a:pt x="2313" y="256"/>
                </a:cubicBezTo>
                <a:cubicBezTo>
                  <a:pt x="2296" y="265"/>
                  <a:pt x="2258" y="274"/>
                  <a:pt x="2258" y="274"/>
                </a:cubicBezTo>
                <a:cubicBezTo>
                  <a:pt x="2151" y="271"/>
                  <a:pt x="2045" y="271"/>
                  <a:pt x="1938" y="265"/>
                </a:cubicBezTo>
                <a:cubicBezTo>
                  <a:pt x="1918" y="264"/>
                  <a:pt x="1890" y="242"/>
                  <a:pt x="1874" y="237"/>
                </a:cubicBezTo>
                <a:cubicBezTo>
                  <a:pt x="1850" y="229"/>
                  <a:pt x="1801" y="219"/>
                  <a:pt x="1801" y="219"/>
                </a:cubicBezTo>
                <a:cubicBezTo>
                  <a:pt x="1768" y="197"/>
                  <a:pt x="1729" y="176"/>
                  <a:pt x="1692" y="164"/>
                </a:cubicBezTo>
                <a:cubicBezTo>
                  <a:pt x="1641" y="115"/>
                  <a:pt x="1558" y="92"/>
                  <a:pt x="1490" y="82"/>
                </a:cubicBezTo>
                <a:cubicBezTo>
                  <a:pt x="1286" y="85"/>
                  <a:pt x="1082" y="86"/>
                  <a:pt x="878" y="91"/>
                </a:cubicBezTo>
                <a:cubicBezTo>
                  <a:pt x="813" y="93"/>
                  <a:pt x="777" y="122"/>
                  <a:pt x="722" y="146"/>
                </a:cubicBezTo>
                <a:cubicBezTo>
                  <a:pt x="696" y="158"/>
                  <a:pt x="640" y="173"/>
                  <a:pt x="640" y="173"/>
                </a:cubicBezTo>
                <a:cubicBezTo>
                  <a:pt x="613" y="202"/>
                  <a:pt x="568" y="216"/>
                  <a:pt x="530" y="228"/>
                </a:cubicBezTo>
                <a:cubicBezTo>
                  <a:pt x="474" y="286"/>
                  <a:pt x="388" y="276"/>
                  <a:pt x="311" y="283"/>
                </a:cubicBezTo>
                <a:cubicBezTo>
                  <a:pt x="293" y="289"/>
                  <a:pt x="274" y="295"/>
                  <a:pt x="256" y="301"/>
                </a:cubicBezTo>
                <a:cubicBezTo>
                  <a:pt x="247" y="304"/>
                  <a:pt x="229" y="310"/>
                  <a:pt x="229" y="310"/>
                </a:cubicBezTo>
                <a:cubicBezTo>
                  <a:pt x="186" y="339"/>
                  <a:pt x="138" y="361"/>
                  <a:pt x="92" y="384"/>
                </a:cubicBezTo>
                <a:cubicBezTo>
                  <a:pt x="82" y="389"/>
                  <a:pt x="75" y="400"/>
                  <a:pt x="64" y="402"/>
                </a:cubicBezTo>
                <a:cubicBezTo>
                  <a:pt x="43" y="406"/>
                  <a:pt x="21" y="402"/>
                  <a:pt x="0" y="402"/>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3" name="Freeform 25"/>
          <p:cNvSpPr>
            <a:spLocks/>
          </p:cNvSpPr>
          <p:nvPr/>
        </p:nvSpPr>
        <p:spPr bwMode="auto">
          <a:xfrm>
            <a:off x="5122863" y="5080000"/>
            <a:ext cx="1465262" cy="1423988"/>
          </a:xfrm>
          <a:custGeom>
            <a:avLst/>
            <a:gdLst>
              <a:gd name="T0" fmla="*/ 906 w 923"/>
              <a:gd name="T1" fmla="*/ 887 h 897"/>
              <a:gd name="T2" fmla="*/ 860 w 923"/>
              <a:gd name="T3" fmla="*/ 859 h 897"/>
              <a:gd name="T4" fmla="*/ 832 w 923"/>
              <a:gd name="T5" fmla="*/ 850 h 897"/>
              <a:gd name="T6" fmla="*/ 732 w 923"/>
              <a:gd name="T7" fmla="*/ 805 h 897"/>
              <a:gd name="T8" fmla="*/ 695 w 923"/>
              <a:gd name="T9" fmla="*/ 768 h 897"/>
              <a:gd name="T10" fmla="*/ 640 w 923"/>
              <a:gd name="T11" fmla="*/ 741 h 897"/>
              <a:gd name="T12" fmla="*/ 540 w 923"/>
              <a:gd name="T13" fmla="*/ 667 h 897"/>
              <a:gd name="T14" fmla="*/ 439 w 923"/>
              <a:gd name="T15" fmla="*/ 558 h 897"/>
              <a:gd name="T16" fmla="*/ 384 w 923"/>
              <a:gd name="T17" fmla="*/ 475 h 897"/>
              <a:gd name="T18" fmla="*/ 330 w 923"/>
              <a:gd name="T19" fmla="*/ 357 h 897"/>
              <a:gd name="T20" fmla="*/ 320 w 923"/>
              <a:gd name="T21" fmla="*/ 329 h 897"/>
              <a:gd name="T22" fmla="*/ 293 w 923"/>
              <a:gd name="T23" fmla="*/ 311 h 897"/>
              <a:gd name="T24" fmla="*/ 229 w 923"/>
              <a:gd name="T25" fmla="*/ 247 h 897"/>
              <a:gd name="T26" fmla="*/ 192 w 923"/>
              <a:gd name="T27" fmla="*/ 210 h 897"/>
              <a:gd name="T28" fmla="*/ 165 w 923"/>
              <a:gd name="T29" fmla="*/ 155 h 897"/>
              <a:gd name="T30" fmla="*/ 0 w 923"/>
              <a:gd name="T31"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3" h="897">
                <a:moveTo>
                  <a:pt x="906" y="887"/>
                </a:moveTo>
                <a:cubicBezTo>
                  <a:pt x="826" y="861"/>
                  <a:pt x="923" y="897"/>
                  <a:pt x="860" y="859"/>
                </a:cubicBezTo>
                <a:cubicBezTo>
                  <a:pt x="852" y="854"/>
                  <a:pt x="841" y="854"/>
                  <a:pt x="832" y="850"/>
                </a:cubicBezTo>
                <a:cubicBezTo>
                  <a:pt x="716" y="798"/>
                  <a:pt x="797" y="827"/>
                  <a:pt x="732" y="805"/>
                </a:cubicBezTo>
                <a:cubicBezTo>
                  <a:pt x="727" y="800"/>
                  <a:pt x="701" y="771"/>
                  <a:pt x="695" y="768"/>
                </a:cubicBezTo>
                <a:cubicBezTo>
                  <a:pt x="637" y="734"/>
                  <a:pt x="700" y="790"/>
                  <a:pt x="640" y="741"/>
                </a:cubicBezTo>
                <a:cubicBezTo>
                  <a:pt x="607" y="714"/>
                  <a:pt x="580" y="682"/>
                  <a:pt x="540" y="667"/>
                </a:cubicBezTo>
                <a:cubicBezTo>
                  <a:pt x="492" y="619"/>
                  <a:pt x="476" y="607"/>
                  <a:pt x="439" y="558"/>
                </a:cubicBezTo>
                <a:cubicBezTo>
                  <a:pt x="418" y="530"/>
                  <a:pt x="409" y="500"/>
                  <a:pt x="384" y="475"/>
                </a:cubicBezTo>
                <a:cubicBezTo>
                  <a:pt x="373" y="431"/>
                  <a:pt x="350" y="397"/>
                  <a:pt x="330" y="357"/>
                </a:cubicBezTo>
                <a:cubicBezTo>
                  <a:pt x="326" y="348"/>
                  <a:pt x="326" y="337"/>
                  <a:pt x="320" y="329"/>
                </a:cubicBezTo>
                <a:cubicBezTo>
                  <a:pt x="313" y="321"/>
                  <a:pt x="302" y="317"/>
                  <a:pt x="293" y="311"/>
                </a:cubicBezTo>
                <a:cubicBezTo>
                  <a:pt x="273" y="281"/>
                  <a:pt x="259" y="267"/>
                  <a:pt x="229" y="247"/>
                </a:cubicBezTo>
                <a:cubicBezTo>
                  <a:pt x="206" y="174"/>
                  <a:pt x="241" y="257"/>
                  <a:pt x="192" y="210"/>
                </a:cubicBezTo>
                <a:cubicBezTo>
                  <a:pt x="177" y="196"/>
                  <a:pt x="178" y="170"/>
                  <a:pt x="165" y="155"/>
                </a:cubicBezTo>
                <a:cubicBezTo>
                  <a:pt x="115" y="98"/>
                  <a:pt x="56" y="50"/>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4" name="Freeform 26"/>
          <p:cNvSpPr>
            <a:spLocks/>
          </p:cNvSpPr>
          <p:nvPr/>
        </p:nvSpPr>
        <p:spPr bwMode="auto">
          <a:xfrm>
            <a:off x="6240463" y="5240338"/>
            <a:ext cx="1670050" cy="681037"/>
          </a:xfrm>
          <a:custGeom>
            <a:avLst/>
            <a:gdLst>
              <a:gd name="T0" fmla="*/ 1052 w 1052"/>
              <a:gd name="T1" fmla="*/ 393 h 429"/>
              <a:gd name="T2" fmla="*/ 796 w 1052"/>
              <a:gd name="T3" fmla="*/ 429 h 429"/>
              <a:gd name="T4" fmla="*/ 439 w 1052"/>
              <a:gd name="T5" fmla="*/ 402 h 429"/>
              <a:gd name="T6" fmla="*/ 266 w 1052"/>
              <a:gd name="T7" fmla="*/ 329 h 429"/>
              <a:gd name="T8" fmla="*/ 174 w 1052"/>
              <a:gd name="T9" fmla="*/ 265 h 429"/>
              <a:gd name="T10" fmla="*/ 128 w 1052"/>
              <a:gd name="T11" fmla="*/ 219 h 429"/>
              <a:gd name="T12" fmla="*/ 110 w 1052"/>
              <a:gd name="T13" fmla="*/ 192 h 429"/>
              <a:gd name="T14" fmla="*/ 37 w 1052"/>
              <a:gd name="T15" fmla="*/ 137 h 429"/>
              <a:gd name="T16" fmla="*/ 0 w 1052"/>
              <a:gd name="T1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2" h="429">
                <a:moveTo>
                  <a:pt x="1052" y="393"/>
                </a:moveTo>
                <a:cubicBezTo>
                  <a:pt x="966" y="405"/>
                  <a:pt x="882" y="420"/>
                  <a:pt x="796" y="429"/>
                </a:cubicBezTo>
                <a:cubicBezTo>
                  <a:pt x="669" y="424"/>
                  <a:pt x="561" y="417"/>
                  <a:pt x="439" y="402"/>
                </a:cubicBezTo>
                <a:cubicBezTo>
                  <a:pt x="381" y="373"/>
                  <a:pt x="328" y="350"/>
                  <a:pt x="266" y="329"/>
                </a:cubicBezTo>
                <a:cubicBezTo>
                  <a:pt x="236" y="309"/>
                  <a:pt x="201" y="289"/>
                  <a:pt x="174" y="265"/>
                </a:cubicBezTo>
                <a:cubicBezTo>
                  <a:pt x="158" y="251"/>
                  <a:pt x="140" y="237"/>
                  <a:pt x="128" y="219"/>
                </a:cubicBezTo>
                <a:cubicBezTo>
                  <a:pt x="122" y="210"/>
                  <a:pt x="118" y="200"/>
                  <a:pt x="110" y="192"/>
                </a:cubicBezTo>
                <a:cubicBezTo>
                  <a:pt x="91" y="172"/>
                  <a:pt x="60" y="152"/>
                  <a:pt x="37" y="137"/>
                </a:cubicBezTo>
                <a:cubicBezTo>
                  <a:pt x="6" y="88"/>
                  <a:pt x="0" y="56"/>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5" name="Freeform 27"/>
          <p:cNvSpPr>
            <a:spLocks/>
          </p:cNvSpPr>
          <p:nvPr/>
        </p:nvSpPr>
        <p:spPr bwMode="auto">
          <a:xfrm>
            <a:off x="7227888" y="5907088"/>
            <a:ext cx="290512" cy="522287"/>
          </a:xfrm>
          <a:custGeom>
            <a:avLst/>
            <a:gdLst>
              <a:gd name="T0" fmla="*/ 183 w 183"/>
              <a:gd name="T1" fmla="*/ 329 h 329"/>
              <a:gd name="T2" fmla="*/ 82 w 183"/>
              <a:gd name="T3" fmla="*/ 229 h 329"/>
              <a:gd name="T4" fmla="*/ 73 w 183"/>
              <a:gd name="T5" fmla="*/ 201 h 329"/>
              <a:gd name="T6" fmla="*/ 55 w 183"/>
              <a:gd name="T7" fmla="*/ 174 h 329"/>
              <a:gd name="T8" fmla="*/ 28 w 183"/>
              <a:gd name="T9" fmla="*/ 64 h 329"/>
              <a:gd name="T10" fmla="*/ 0 w 183"/>
              <a:gd name="T11" fmla="*/ 0 h 329"/>
            </a:gdLst>
            <a:ahLst/>
            <a:cxnLst>
              <a:cxn ang="0">
                <a:pos x="T0" y="T1"/>
              </a:cxn>
              <a:cxn ang="0">
                <a:pos x="T2" y="T3"/>
              </a:cxn>
              <a:cxn ang="0">
                <a:pos x="T4" y="T5"/>
              </a:cxn>
              <a:cxn ang="0">
                <a:pos x="T6" y="T7"/>
              </a:cxn>
              <a:cxn ang="0">
                <a:pos x="T8" y="T9"/>
              </a:cxn>
              <a:cxn ang="0">
                <a:pos x="T10" y="T11"/>
              </a:cxn>
            </a:cxnLst>
            <a:rect l="0" t="0" r="r" b="b"/>
            <a:pathLst>
              <a:path w="183" h="329">
                <a:moveTo>
                  <a:pt x="183" y="329"/>
                </a:moveTo>
                <a:cubicBezTo>
                  <a:pt x="140" y="301"/>
                  <a:pt x="118" y="263"/>
                  <a:pt x="82" y="229"/>
                </a:cubicBezTo>
                <a:cubicBezTo>
                  <a:pt x="79" y="220"/>
                  <a:pt x="77" y="210"/>
                  <a:pt x="73" y="201"/>
                </a:cubicBezTo>
                <a:cubicBezTo>
                  <a:pt x="68" y="191"/>
                  <a:pt x="58" y="184"/>
                  <a:pt x="55" y="174"/>
                </a:cubicBezTo>
                <a:cubicBezTo>
                  <a:pt x="43" y="138"/>
                  <a:pt x="40" y="100"/>
                  <a:pt x="28" y="64"/>
                </a:cubicBezTo>
                <a:cubicBezTo>
                  <a:pt x="19" y="37"/>
                  <a:pt x="0" y="27"/>
                  <a:pt x="0" y="0"/>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6" name="Freeform 28"/>
          <p:cNvSpPr>
            <a:spLocks/>
          </p:cNvSpPr>
          <p:nvPr/>
        </p:nvSpPr>
        <p:spPr bwMode="auto">
          <a:xfrm>
            <a:off x="3976688" y="2074863"/>
            <a:ext cx="419100" cy="538162"/>
          </a:xfrm>
          <a:custGeom>
            <a:avLst/>
            <a:gdLst>
              <a:gd name="T0" fmla="*/ 247 w 264"/>
              <a:gd name="T1" fmla="*/ 0 h 339"/>
              <a:gd name="T2" fmla="*/ 165 w 264"/>
              <a:gd name="T3" fmla="*/ 266 h 339"/>
              <a:gd name="T4" fmla="*/ 128 w 264"/>
              <a:gd name="T5" fmla="*/ 311 h 339"/>
              <a:gd name="T6" fmla="*/ 0 w 264"/>
              <a:gd name="T7" fmla="*/ 339 h 339"/>
            </a:gdLst>
            <a:ahLst/>
            <a:cxnLst>
              <a:cxn ang="0">
                <a:pos x="T0" y="T1"/>
              </a:cxn>
              <a:cxn ang="0">
                <a:pos x="T2" y="T3"/>
              </a:cxn>
              <a:cxn ang="0">
                <a:pos x="T4" y="T5"/>
              </a:cxn>
              <a:cxn ang="0">
                <a:pos x="T6" y="T7"/>
              </a:cxn>
            </a:cxnLst>
            <a:rect l="0" t="0" r="r" b="b"/>
            <a:pathLst>
              <a:path w="264" h="339">
                <a:moveTo>
                  <a:pt x="247" y="0"/>
                </a:moveTo>
                <a:cubicBezTo>
                  <a:pt x="243" y="78"/>
                  <a:pt x="264" y="229"/>
                  <a:pt x="165" y="266"/>
                </a:cubicBezTo>
                <a:cubicBezTo>
                  <a:pt x="151" y="279"/>
                  <a:pt x="144" y="301"/>
                  <a:pt x="128" y="311"/>
                </a:cubicBezTo>
                <a:cubicBezTo>
                  <a:pt x="94" y="333"/>
                  <a:pt x="39" y="339"/>
                  <a:pt x="0" y="339"/>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
        <p:nvSpPr>
          <p:cNvPr id="677917" name="Freeform 29"/>
          <p:cNvSpPr>
            <a:spLocks/>
          </p:cNvSpPr>
          <p:nvPr/>
        </p:nvSpPr>
        <p:spPr bwMode="auto">
          <a:xfrm>
            <a:off x="3406775" y="2466975"/>
            <a:ext cx="482600" cy="885825"/>
          </a:xfrm>
          <a:custGeom>
            <a:avLst/>
            <a:gdLst>
              <a:gd name="T0" fmla="*/ 12 w 304"/>
              <a:gd name="T1" fmla="*/ 0 h 558"/>
              <a:gd name="T2" fmla="*/ 30 w 304"/>
              <a:gd name="T3" fmla="*/ 147 h 558"/>
              <a:gd name="T4" fmla="*/ 76 w 304"/>
              <a:gd name="T5" fmla="*/ 192 h 558"/>
              <a:gd name="T6" fmla="*/ 286 w 304"/>
              <a:gd name="T7" fmla="*/ 403 h 558"/>
              <a:gd name="T8" fmla="*/ 304 w 304"/>
              <a:gd name="T9" fmla="*/ 558 h 558"/>
            </a:gdLst>
            <a:ahLst/>
            <a:cxnLst>
              <a:cxn ang="0">
                <a:pos x="T0" y="T1"/>
              </a:cxn>
              <a:cxn ang="0">
                <a:pos x="T2" y="T3"/>
              </a:cxn>
              <a:cxn ang="0">
                <a:pos x="T4" y="T5"/>
              </a:cxn>
              <a:cxn ang="0">
                <a:pos x="T6" y="T7"/>
              </a:cxn>
              <a:cxn ang="0">
                <a:pos x="T8" y="T9"/>
              </a:cxn>
            </a:cxnLst>
            <a:rect l="0" t="0" r="r" b="b"/>
            <a:pathLst>
              <a:path w="304" h="558">
                <a:moveTo>
                  <a:pt x="12" y="0"/>
                </a:moveTo>
                <a:cubicBezTo>
                  <a:pt x="16" y="49"/>
                  <a:pt x="0" y="108"/>
                  <a:pt x="30" y="147"/>
                </a:cubicBezTo>
                <a:cubicBezTo>
                  <a:pt x="43" y="164"/>
                  <a:pt x="61" y="177"/>
                  <a:pt x="76" y="192"/>
                </a:cubicBezTo>
                <a:cubicBezTo>
                  <a:pt x="145" y="263"/>
                  <a:pt x="218" y="331"/>
                  <a:pt x="286" y="403"/>
                </a:cubicBezTo>
                <a:cubicBezTo>
                  <a:pt x="303" y="454"/>
                  <a:pt x="304" y="505"/>
                  <a:pt x="304" y="558"/>
                </a:cubicBezTo>
              </a:path>
            </a:pathLst>
          </a:custGeom>
          <a:noFill/>
          <a:ln w="9525" cap="flat" cmpd="sng">
            <a:solidFill>
              <a:schemeClr val="accent2"/>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CH"/>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a:xfrm>
            <a:off x="684213" y="333375"/>
            <a:ext cx="7772400" cy="1143000"/>
          </a:xfrm>
        </p:spPr>
        <p:txBody>
          <a:bodyPr/>
          <a:lstStyle/>
          <a:p>
            <a:r>
              <a:rPr lang="de-CH" altLang="de-DE" b="1">
                <a:solidFill>
                  <a:schemeClr val="bg1"/>
                </a:solidFill>
                <a:latin typeface="Arial" panose="020B0604020202020204" pitchFamily="34" charset="0"/>
                <a:cs typeface="Arial" panose="020B0604020202020204" pitchFamily="34" charset="0"/>
              </a:rPr>
              <a:t>Die Einwanderungswellen</a:t>
            </a:r>
            <a:endParaRPr lang="de-DE" altLang="de-DE" b="1">
              <a:solidFill>
                <a:schemeClr val="bg1"/>
              </a:solidFill>
              <a:latin typeface="Arial" panose="020B0604020202020204" pitchFamily="34" charset="0"/>
              <a:cs typeface="Arial" panose="020B0604020202020204" pitchFamily="34" charset="0"/>
            </a:endParaRPr>
          </a:p>
        </p:txBody>
      </p:sp>
      <p:sp>
        <p:nvSpPr>
          <p:cNvPr id="702467" name="Rectangle 3"/>
          <p:cNvSpPr>
            <a:spLocks noGrp="1" noChangeArrowheads="1"/>
          </p:cNvSpPr>
          <p:nvPr>
            <p:ph type="body" idx="1"/>
          </p:nvPr>
        </p:nvSpPr>
        <p:spPr>
          <a:xfrm>
            <a:off x="684213" y="1628775"/>
            <a:ext cx="7772400" cy="4537075"/>
          </a:xfrm>
        </p:spPr>
        <p:txBody>
          <a:bodyPr/>
          <a:lstStyle/>
          <a:p>
            <a:pPr>
              <a:lnSpc>
                <a:spcPct val="80000"/>
              </a:lnSpc>
            </a:pPr>
            <a:r>
              <a:rPr lang="de-CH" altLang="de-DE" sz="2800" b="1">
                <a:solidFill>
                  <a:srgbClr val="00FF00"/>
                </a:solidFill>
                <a:latin typeface="Arial" panose="020B0604020202020204" pitchFamily="34" charset="0"/>
                <a:cs typeface="Arial" panose="020B0604020202020204" pitchFamily="34" charset="0"/>
              </a:rPr>
              <a:t>1. Einwanderungswelle (1882 – 1903):</a:t>
            </a:r>
            <a:r>
              <a:rPr lang="de-CH" altLang="de-DE" sz="2800" b="1">
                <a:solidFill>
                  <a:schemeClr val="bg1"/>
                </a:solidFill>
                <a:latin typeface="Arial" panose="020B0604020202020204" pitchFamily="34" charset="0"/>
                <a:cs typeface="Arial" panose="020B0604020202020204" pitchFamily="34" charset="0"/>
              </a:rPr>
              <a:t> ca. 25'000 Juden aus Russland; ca. 1000 Juden aus Jemen</a:t>
            </a:r>
          </a:p>
          <a:p>
            <a:pPr>
              <a:lnSpc>
                <a:spcPct val="80000"/>
              </a:lnSpc>
            </a:pPr>
            <a:r>
              <a:rPr lang="de-CH" altLang="de-DE" sz="2800" b="1">
                <a:solidFill>
                  <a:srgbClr val="00FF00"/>
                </a:solidFill>
                <a:latin typeface="Arial" panose="020B0604020202020204" pitchFamily="34" charset="0"/>
                <a:cs typeface="Arial" panose="020B0604020202020204" pitchFamily="34" charset="0"/>
              </a:rPr>
              <a:t>2. Einwanderungswelle (1904 – 1914):</a:t>
            </a:r>
            <a:r>
              <a:rPr lang="de-CH" altLang="de-DE" sz="2800" b="1">
                <a:solidFill>
                  <a:schemeClr val="bg1"/>
                </a:solidFill>
                <a:latin typeface="Arial" panose="020B0604020202020204" pitchFamily="34" charset="0"/>
                <a:cs typeface="Arial" panose="020B0604020202020204" pitchFamily="34" charset="0"/>
              </a:rPr>
              <a:t> ca. 40'000 Juden hauptsächlich aus Russland, aber auch aus Polen</a:t>
            </a:r>
          </a:p>
          <a:p>
            <a:pPr>
              <a:lnSpc>
                <a:spcPct val="80000"/>
              </a:lnSpc>
            </a:pPr>
            <a:r>
              <a:rPr lang="de-CH" altLang="de-DE" sz="2800" b="1">
                <a:solidFill>
                  <a:srgbClr val="00FF00"/>
                </a:solidFill>
                <a:latin typeface="Arial" panose="020B0604020202020204" pitchFamily="34" charset="0"/>
                <a:cs typeface="Arial" panose="020B0604020202020204" pitchFamily="34" charset="0"/>
              </a:rPr>
              <a:t>3. Einwanderungswelle (1919 – 1923):</a:t>
            </a:r>
            <a:r>
              <a:rPr lang="de-CH" altLang="de-DE" sz="2800" b="1">
                <a:solidFill>
                  <a:schemeClr val="bg1"/>
                </a:solidFill>
                <a:latin typeface="Arial" panose="020B0604020202020204" pitchFamily="34" charset="0"/>
                <a:cs typeface="Arial" panose="020B0604020202020204" pitchFamily="34" charset="0"/>
              </a:rPr>
              <a:t> ca. 35'000, hauptsächlich aus Russland (53%), aber auch aus Litauen und Rumänien (36%). Der Rest kam aus weiteren osteuropäischen Ländern, abgesehen von 800 Personen, die aus Westeuropa einwanderten.</a:t>
            </a:r>
          </a:p>
          <a:p>
            <a:pPr>
              <a:lnSpc>
                <a:spcPct val="80000"/>
              </a:lnSpc>
            </a:pPr>
            <a:endParaRPr lang="de-DE" altLang="de-DE" sz="280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684213" y="333375"/>
            <a:ext cx="7772400" cy="1143000"/>
          </a:xfrm>
        </p:spPr>
        <p:txBody>
          <a:bodyPr/>
          <a:lstStyle/>
          <a:p>
            <a:r>
              <a:rPr lang="de-CH" altLang="de-DE" b="1">
                <a:solidFill>
                  <a:schemeClr val="bg1"/>
                </a:solidFill>
                <a:latin typeface="Arial" panose="020B0604020202020204" pitchFamily="34" charset="0"/>
                <a:cs typeface="Arial" panose="020B0604020202020204" pitchFamily="34" charset="0"/>
              </a:rPr>
              <a:t>Die Einwanderungswellen</a:t>
            </a:r>
            <a:endParaRPr lang="de-DE" altLang="de-DE" b="1">
              <a:solidFill>
                <a:schemeClr val="bg1"/>
              </a:solidFill>
              <a:latin typeface="Arial" panose="020B0604020202020204" pitchFamily="34" charset="0"/>
              <a:cs typeface="Arial" panose="020B0604020202020204" pitchFamily="34" charset="0"/>
            </a:endParaRPr>
          </a:p>
        </p:txBody>
      </p:sp>
      <p:sp>
        <p:nvSpPr>
          <p:cNvPr id="703491" name="Rectangle 3"/>
          <p:cNvSpPr>
            <a:spLocks noGrp="1" noChangeArrowheads="1"/>
          </p:cNvSpPr>
          <p:nvPr>
            <p:ph type="body" idx="1"/>
          </p:nvPr>
        </p:nvSpPr>
        <p:spPr>
          <a:xfrm>
            <a:off x="684213" y="1628775"/>
            <a:ext cx="7772400" cy="4114800"/>
          </a:xfrm>
        </p:spPr>
        <p:txBody>
          <a:bodyPr/>
          <a:lstStyle/>
          <a:p>
            <a:pPr>
              <a:lnSpc>
                <a:spcPct val="80000"/>
              </a:lnSpc>
            </a:pPr>
            <a:r>
              <a:rPr lang="de-CH" altLang="de-DE" sz="2800" b="1">
                <a:solidFill>
                  <a:srgbClr val="00FF00"/>
                </a:solidFill>
                <a:latin typeface="Arial" panose="020B0604020202020204" pitchFamily="34" charset="0"/>
                <a:cs typeface="Arial" panose="020B0604020202020204" pitchFamily="34" charset="0"/>
              </a:rPr>
              <a:t>4. Einwanderungswelle (1924 – 1931):</a:t>
            </a:r>
            <a:r>
              <a:rPr lang="de-CH" altLang="de-DE" sz="2800" b="1">
                <a:solidFill>
                  <a:schemeClr val="bg1"/>
                </a:solidFill>
                <a:latin typeface="Arial" panose="020B0604020202020204" pitchFamily="34" charset="0"/>
                <a:cs typeface="Arial" panose="020B0604020202020204" pitchFamily="34" charset="0"/>
              </a:rPr>
              <a:t> ca. 67'000 aus Polen (ca. 50%) und aus der Sowjetunion (ca. 50%)</a:t>
            </a:r>
          </a:p>
          <a:p>
            <a:pPr>
              <a:lnSpc>
                <a:spcPct val="80000"/>
              </a:lnSpc>
            </a:pPr>
            <a:r>
              <a:rPr lang="de-CH" altLang="de-DE" sz="2800" b="1">
                <a:solidFill>
                  <a:srgbClr val="00FF00"/>
                </a:solidFill>
                <a:latin typeface="Arial" panose="020B0604020202020204" pitchFamily="34" charset="0"/>
                <a:cs typeface="Arial" panose="020B0604020202020204" pitchFamily="34" charset="0"/>
              </a:rPr>
              <a:t>5. Einwanderungswelle (1932 - 1938):</a:t>
            </a:r>
            <a:r>
              <a:rPr lang="de-CH" altLang="de-DE" sz="2800" b="1">
                <a:solidFill>
                  <a:schemeClr val="bg1"/>
                </a:solidFill>
                <a:latin typeface="Arial" panose="020B0604020202020204" pitchFamily="34" charset="0"/>
                <a:cs typeface="Arial" panose="020B0604020202020204" pitchFamily="34" charset="0"/>
              </a:rPr>
              <a:t> nach Hitlers Machtergreifung: ca. 250'000 Juden, vor allem aus Deutschland</a:t>
            </a:r>
          </a:p>
          <a:p>
            <a:pPr>
              <a:lnSpc>
                <a:spcPct val="80000"/>
              </a:lnSpc>
            </a:pPr>
            <a:r>
              <a:rPr lang="de-CH" altLang="de-DE" sz="2800" b="1">
                <a:solidFill>
                  <a:srgbClr val="00FF00"/>
                </a:solidFill>
                <a:latin typeface="Arial" panose="020B0604020202020204" pitchFamily="34" charset="0"/>
                <a:cs typeface="Arial" panose="020B0604020202020204" pitchFamily="34" charset="0"/>
              </a:rPr>
              <a:t>Alijah B (1939 – 1947):</a:t>
            </a:r>
            <a:r>
              <a:rPr lang="de-CH" altLang="de-DE" sz="2800" b="1">
                <a:solidFill>
                  <a:schemeClr val="bg1"/>
                </a:solidFill>
                <a:latin typeface="Arial" panose="020B0604020202020204" pitchFamily="34" charset="0"/>
                <a:cs typeface="Arial" panose="020B0604020202020204" pitchFamily="34" charset="0"/>
              </a:rPr>
              <a:t> So genannte illegale Einwanderer während des Zweiten Weltkrieges, trotz massiver britischer Hürden</a:t>
            </a:r>
          </a:p>
          <a:p>
            <a:pPr>
              <a:lnSpc>
                <a:spcPct val="80000"/>
              </a:lnSpc>
            </a:pPr>
            <a:endParaRPr lang="de-DE" altLang="de-DE" sz="280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ChangeArrowheads="1"/>
          </p:cNvSpPr>
          <p:nvPr>
            <p:ph type="title"/>
          </p:nvPr>
        </p:nvSpPr>
        <p:spPr>
          <a:xfrm>
            <a:off x="684213" y="333375"/>
            <a:ext cx="7772400" cy="1143000"/>
          </a:xfrm>
        </p:spPr>
        <p:txBody>
          <a:bodyPr/>
          <a:lstStyle/>
          <a:p>
            <a:r>
              <a:rPr lang="de-CH" altLang="de-DE" b="1">
                <a:solidFill>
                  <a:schemeClr val="bg1"/>
                </a:solidFill>
                <a:latin typeface="Arial" panose="020B0604020202020204" pitchFamily="34" charset="0"/>
                <a:cs typeface="Arial" panose="020B0604020202020204" pitchFamily="34" charset="0"/>
              </a:rPr>
              <a:t>Die Einwanderungswellen</a:t>
            </a:r>
            <a:endParaRPr lang="de-DE" altLang="de-DE" b="1">
              <a:solidFill>
                <a:schemeClr val="bg1"/>
              </a:solidFill>
              <a:latin typeface="Arial" panose="020B0604020202020204" pitchFamily="34" charset="0"/>
              <a:cs typeface="Arial" panose="020B0604020202020204" pitchFamily="34" charset="0"/>
            </a:endParaRPr>
          </a:p>
        </p:txBody>
      </p:sp>
      <p:sp>
        <p:nvSpPr>
          <p:cNvPr id="704515" name="Rectangle 3"/>
          <p:cNvSpPr>
            <a:spLocks noGrp="1" noChangeArrowheads="1"/>
          </p:cNvSpPr>
          <p:nvPr>
            <p:ph type="body" idx="1"/>
          </p:nvPr>
        </p:nvSpPr>
        <p:spPr>
          <a:xfrm>
            <a:off x="684213" y="1628775"/>
            <a:ext cx="7772400" cy="5229225"/>
          </a:xfrm>
        </p:spPr>
        <p:txBody>
          <a:bodyPr/>
          <a:lstStyle/>
          <a:p>
            <a:pPr>
              <a:lnSpc>
                <a:spcPct val="80000"/>
              </a:lnSpc>
            </a:pPr>
            <a:r>
              <a:rPr lang="de-CH" altLang="de-DE" sz="2400" b="1">
                <a:solidFill>
                  <a:schemeClr val="bg1"/>
                </a:solidFill>
                <a:latin typeface="Arial" panose="020B0604020202020204" pitchFamily="34" charset="0"/>
                <a:cs typeface="Arial" panose="020B0604020202020204" pitchFamily="34" charset="0"/>
              </a:rPr>
              <a:t>1948 – 2008: </a:t>
            </a:r>
            <a:r>
              <a:rPr lang="de-CH" altLang="de-DE" sz="2400" b="1">
                <a:solidFill>
                  <a:srgbClr val="00FF00"/>
                </a:solidFill>
                <a:latin typeface="Arial" panose="020B0604020202020204" pitchFamily="34" charset="0"/>
                <a:cs typeface="Arial" panose="020B0604020202020204" pitchFamily="34" charset="0"/>
              </a:rPr>
              <a:t>Masseneinwanderungen aus aller Welt</a:t>
            </a:r>
            <a:r>
              <a:rPr lang="de-CH" altLang="de-DE" sz="2400" b="1">
                <a:solidFill>
                  <a:schemeClr val="bg1"/>
                </a:solidFill>
                <a:latin typeface="Arial" panose="020B0604020202020204" pitchFamily="34" charset="0"/>
                <a:cs typeface="Arial" panose="020B0604020202020204" pitchFamily="34" charset="0"/>
              </a:rPr>
              <a:t>, aus allen fünf Kontinenten</a:t>
            </a:r>
          </a:p>
          <a:p>
            <a:pPr>
              <a:lnSpc>
                <a:spcPct val="80000"/>
              </a:lnSpc>
            </a:pPr>
            <a:r>
              <a:rPr lang="de-CH" altLang="de-DE" sz="2400" b="1">
                <a:solidFill>
                  <a:schemeClr val="bg1"/>
                </a:solidFill>
                <a:latin typeface="Arial" panose="020B0604020202020204" pitchFamily="34" charset="0"/>
                <a:cs typeface="Arial" panose="020B0604020202020204" pitchFamily="34" charset="0"/>
              </a:rPr>
              <a:t>Allein in der Zeit vom 15. Mai 1947 bis zum 31. Dezember 1951 immigrierten Juden aus 70 verschiedenen Ländern heim ins Land der Vorväter, die meisten übrigens auf dem Seeweg.</a:t>
            </a:r>
          </a:p>
          <a:p>
            <a:pPr>
              <a:lnSpc>
                <a:spcPct val="80000"/>
              </a:lnSpc>
            </a:pPr>
            <a:endParaRPr lang="de-CH" altLang="de-DE" sz="2400" b="1">
              <a:solidFill>
                <a:schemeClr val="bg1"/>
              </a:solidFill>
              <a:latin typeface="Arial" panose="020B0604020202020204" pitchFamily="34" charset="0"/>
              <a:cs typeface="Arial" panose="020B0604020202020204" pitchFamily="34" charset="0"/>
            </a:endParaRPr>
          </a:p>
          <a:p>
            <a:pPr lvl="2">
              <a:lnSpc>
                <a:spcPct val="80000"/>
              </a:lnSpc>
            </a:pPr>
            <a:r>
              <a:rPr lang="de-CH" altLang="de-DE" sz="1600" b="1">
                <a:solidFill>
                  <a:schemeClr val="bg1"/>
                </a:solidFill>
                <a:latin typeface="Arial" panose="020B0604020202020204" pitchFamily="34" charset="0"/>
                <a:cs typeface="Arial" panose="020B0604020202020204" pitchFamily="34" charset="0"/>
              </a:rPr>
              <a:t>1948-1957: </a:t>
            </a:r>
            <a:r>
              <a:rPr lang="de-CH" altLang="de-DE" sz="1600" b="1">
                <a:solidFill>
                  <a:srgbClr val="00FF00"/>
                </a:solidFill>
                <a:latin typeface="Arial" panose="020B0604020202020204" pitchFamily="34" charset="0"/>
                <a:cs typeface="Arial" panose="020B0604020202020204" pitchFamily="34" charset="0"/>
              </a:rPr>
              <a:t>Masseneinwanderungen aus den arabischen Ländern</a:t>
            </a:r>
            <a:r>
              <a:rPr lang="de-CH" altLang="de-DE" sz="1600" b="1">
                <a:solidFill>
                  <a:schemeClr val="bg1"/>
                </a:solidFill>
                <a:latin typeface="Arial" panose="020B0604020202020204" pitchFamily="34" charset="0"/>
                <a:cs typeface="Arial" panose="020B0604020202020204" pitchFamily="34" charset="0"/>
              </a:rPr>
              <a:t> rund um Israel: ca. 650’000</a:t>
            </a:r>
          </a:p>
          <a:p>
            <a:pPr lvl="2">
              <a:lnSpc>
                <a:spcPct val="80000"/>
              </a:lnSpc>
            </a:pPr>
            <a:r>
              <a:rPr lang="de-CH" altLang="de-DE" sz="1600" b="1">
                <a:solidFill>
                  <a:schemeClr val="bg1"/>
                </a:solidFill>
                <a:latin typeface="Arial" panose="020B0604020202020204" pitchFamily="34" charset="0"/>
                <a:cs typeface="Arial" panose="020B0604020202020204" pitchFamily="34" charset="0"/>
              </a:rPr>
              <a:t>1948-1970: </a:t>
            </a:r>
            <a:r>
              <a:rPr lang="de-CH" altLang="de-DE" sz="1600" b="1">
                <a:solidFill>
                  <a:srgbClr val="00FF00"/>
                </a:solidFill>
                <a:latin typeface="Arial" panose="020B0604020202020204" pitchFamily="34" charset="0"/>
                <a:cs typeface="Arial" panose="020B0604020202020204" pitchFamily="34" charset="0"/>
              </a:rPr>
              <a:t>Masseneinwanderung aus Europa</a:t>
            </a:r>
            <a:r>
              <a:rPr lang="de-CH" altLang="de-DE" sz="1600" b="1">
                <a:solidFill>
                  <a:schemeClr val="bg1"/>
                </a:solidFill>
                <a:latin typeface="Arial" panose="020B0604020202020204" pitchFamily="34" charset="0"/>
                <a:cs typeface="Arial" panose="020B0604020202020204" pitchFamily="34" charset="0"/>
              </a:rPr>
              <a:t>: 557‘314</a:t>
            </a:r>
          </a:p>
          <a:p>
            <a:pPr lvl="2">
              <a:lnSpc>
                <a:spcPct val="80000"/>
              </a:lnSpc>
            </a:pPr>
            <a:r>
              <a:rPr lang="de-DE" altLang="de-DE" sz="1600" b="1">
                <a:solidFill>
                  <a:schemeClr val="bg1"/>
                </a:solidFill>
                <a:latin typeface="Arial" panose="020B0604020202020204" pitchFamily="34" charset="0"/>
                <a:cs typeface="Arial" panose="020B0604020202020204" pitchFamily="34" charset="0"/>
              </a:rPr>
              <a:t>1984–1985: </a:t>
            </a:r>
            <a:r>
              <a:rPr lang="de-DE" altLang="de-DE" sz="1600" b="1">
                <a:solidFill>
                  <a:srgbClr val="00FF00"/>
                </a:solidFill>
                <a:latin typeface="Arial" panose="020B0604020202020204" pitchFamily="34" charset="0"/>
                <a:cs typeface="Arial" panose="020B0604020202020204" pitchFamily="34" charset="0"/>
              </a:rPr>
              <a:t>Operation Moses</a:t>
            </a:r>
            <a:r>
              <a:rPr lang="de-DE" altLang="de-DE" sz="1600" b="1">
                <a:solidFill>
                  <a:schemeClr val="bg1"/>
                </a:solidFill>
                <a:latin typeface="Arial" panose="020B0604020202020204" pitchFamily="34" charset="0"/>
                <a:cs typeface="Arial" panose="020B0604020202020204" pitchFamily="34" charset="0"/>
              </a:rPr>
              <a:t>: 11.000 äthiopische Juden kommen nach Israel</a:t>
            </a:r>
          </a:p>
          <a:p>
            <a:pPr lvl="2">
              <a:lnSpc>
                <a:spcPct val="80000"/>
              </a:lnSpc>
            </a:pPr>
            <a:r>
              <a:rPr lang="de-CH" altLang="de-DE" sz="1600" b="1">
                <a:solidFill>
                  <a:schemeClr val="bg1"/>
                </a:solidFill>
                <a:latin typeface="Arial" panose="020B0604020202020204" pitchFamily="34" charset="0"/>
                <a:cs typeface="Arial" panose="020B0604020202020204" pitchFamily="34" charset="0"/>
              </a:rPr>
              <a:t>1985: </a:t>
            </a:r>
            <a:r>
              <a:rPr lang="de-CH" altLang="de-DE" sz="1600" b="1">
                <a:solidFill>
                  <a:srgbClr val="00FF00"/>
                </a:solidFill>
                <a:latin typeface="Arial" panose="020B0604020202020204" pitchFamily="34" charset="0"/>
                <a:cs typeface="Arial" panose="020B0604020202020204" pitchFamily="34" charset="0"/>
              </a:rPr>
              <a:t>Operation Saba</a:t>
            </a:r>
            <a:r>
              <a:rPr lang="de-CH" altLang="de-DE" sz="1600" b="1">
                <a:solidFill>
                  <a:schemeClr val="bg1"/>
                </a:solidFill>
                <a:latin typeface="Arial" panose="020B0604020202020204" pitchFamily="34" charset="0"/>
                <a:cs typeface="Arial" panose="020B0604020202020204" pitchFamily="34" charset="0"/>
              </a:rPr>
              <a:t>: 1‘000 äthiopische Juden ausgeflogen</a:t>
            </a:r>
            <a:endParaRPr lang="de-DE" altLang="de-DE" sz="1600" b="1">
              <a:solidFill>
                <a:schemeClr val="bg1"/>
              </a:solidFill>
              <a:latin typeface="Arial" panose="020B0604020202020204" pitchFamily="34" charset="0"/>
              <a:cs typeface="Arial" panose="020B0604020202020204" pitchFamily="34" charset="0"/>
            </a:endParaRPr>
          </a:p>
          <a:p>
            <a:pPr lvl="2">
              <a:lnSpc>
                <a:spcPct val="80000"/>
              </a:lnSpc>
            </a:pPr>
            <a:r>
              <a:rPr lang="de-DE" altLang="de-DE" sz="1600" b="1">
                <a:solidFill>
                  <a:schemeClr val="bg1"/>
                </a:solidFill>
                <a:latin typeface="Arial" panose="020B0604020202020204" pitchFamily="34" charset="0"/>
                <a:cs typeface="Arial" panose="020B0604020202020204" pitchFamily="34" charset="0"/>
              </a:rPr>
              <a:t>1989: </a:t>
            </a:r>
            <a:r>
              <a:rPr lang="de-DE" altLang="de-DE" sz="1600" b="1">
                <a:solidFill>
                  <a:srgbClr val="00FF00"/>
                </a:solidFill>
                <a:latin typeface="Arial" panose="020B0604020202020204" pitchFamily="34" charset="0"/>
                <a:cs typeface="Arial" panose="020B0604020202020204" pitchFamily="34" charset="0"/>
              </a:rPr>
              <a:t>Masseneinwanderung aus Sowjetunion / GUS</a:t>
            </a:r>
            <a:r>
              <a:rPr lang="de-DE" altLang="de-DE" sz="1600" b="1">
                <a:solidFill>
                  <a:schemeClr val="bg1"/>
                </a:solidFill>
                <a:latin typeface="Arial" panose="020B0604020202020204" pitchFamily="34" charset="0"/>
                <a:cs typeface="Arial" panose="020B0604020202020204" pitchFamily="34" charset="0"/>
              </a:rPr>
              <a:t>: ca. 1 Million </a:t>
            </a:r>
          </a:p>
          <a:p>
            <a:pPr lvl="2">
              <a:lnSpc>
                <a:spcPct val="80000"/>
              </a:lnSpc>
            </a:pPr>
            <a:r>
              <a:rPr lang="de-DE" altLang="de-DE" sz="1600" b="1">
                <a:solidFill>
                  <a:schemeClr val="bg1"/>
                </a:solidFill>
                <a:latin typeface="Arial" panose="020B0604020202020204" pitchFamily="34" charset="0"/>
                <a:cs typeface="Arial" panose="020B0604020202020204" pitchFamily="34" charset="0"/>
              </a:rPr>
              <a:t>1991: </a:t>
            </a:r>
            <a:r>
              <a:rPr lang="de-DE" altLang="de-DE" sz="1600" b="1">
                <a:solidFill>
                  <a:srgbClr val="00FF00"/>
                </a:solidFill>
                <a:latin typeface="Arial" panose="020B0604020202020204" pitchFamily="34" charset="0"/>
                <a:cs typeface="Arial" panose="020B0604020202020204" pitchFamily="34" charset="0"/>
              </a:rPr>
              <a:t>Operation Salomon</a:t>
            </a:r>
            <a:r>
              <a:rPr lang="de-DE" altLang="de-DE" sz="1600" b="1">
                <a:solidFill>
                  <a:schemeClr val="bg1"/>
                </a:solidFill>
                <a:latin typeface="Arial" panose="020B0604020202020204" pitchFamily="34" charset="0"/>
                <a:cs typeface="Arial" panose="020B0604020202020204" pitchFamily="34" charset="0"/>
              </a:rPr>
              <a:t>: 14‘800 äthiopische Juden kehren heim.</a:t>
            </a:r>
          </a:p>
          <a:p>
            <a:pPr lvl="2">
              <a:lnSpc>
                <a:spcPct val="80000"/>
              </a:lnSpc>
            </a:pPr>
            <a:r>
              <a:rPr lang="de-CH" altLang="de-DE" sz="1600" b="1">
                <a:solidFill>
                  <a:schemeClr val="bg1"/>
                </a:solidFill>
                <a:latin typeface="Arial" panose="020B0604020202020204" pitchFamily="34" charset="0"/>
                <a:cs typeface="Arial" panose="020B0604020202020204" pitchFamily="34" charset="0"/>
              </a:rPr>
              <a:t>etc. </a:t>
            </a:r>
            <a:endParaRPr lang="de-DE" altLang="de-DE" sz="1600" b="1">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a:xfrm>
            <a:off x="684213" y="333375"/>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(4) Zuerst: Lock-Phase</a:t>
            </a:r>
            <a:endParaRPr lang="de-DE" altLang="de-DE" b="1">
              <a:solidFill>
                <a:srgbClr val="00FF00"/>
              </a:solidFill>
              <a:latin typeface="Arial" panose="020B0604020202020204" pitchFamily="34" charset="0"/>
              <a:cs typeface="Arial" panose="020B0604020202020204" pitchFamily="34" charset="0"/>
            </a:endParaRPr>
          </a:p>
        </p:txBody>
      </p:sp>
      <p:sp>
        <p:nvSpPr>
          <p:cNvPr id="734217" name="Rectangle 9"/>
          <p:cNvSpPr>
            <a:spLocks noGrp="1" noChangeArrowheads="1"/>
          </p:cNvSpPr>
          <p:nvPr>
            <p:ph type="body" sz="half" idx="1"/>
          </p:nvPr>
        </p:nvSpPr>
        <p:spPr>
          <a:xfrm>
            <a:off x="971550" y="2565400"/>
            <a:ext cx="6121400" cy="4114800"/>
          </a:xfrm>
        </p:spPr>
        <p:txBody>
          <a:bodyPr/>
          <a:lstStyle/>
          <a:p>
            <a:r>
              <a:rPr lang="de-CH" altLang="de-DE" sz="2000" b="1">
                <a:solidFill>
                  <a:schemeClr val="bg1"/>
                </a:solidFill>
                <a:latin typeface="Arial" panose="020B0604020202020204" pitchFamily="34" charset="0"/>
                <a:cs typeface="Arial" panose="020B0604020202020204" pitchFamily="34" charset="0"/>
              </a:rPr>
              <a:t>Moses Montefiori (1784-1885): </a:t>
            </a:r>
          </a:p>
          <a:p>
            <a:r>
              <a:rPr lang="de-CH" altLang="de-DE" sz="2000" b="1">
                <a:solidFill>
                  <a:schemeClr val="bg1"/>
                </a:solidFill>
                <a:latin typeface="Arial" panose="020B0604020202020204" pitchFamily="34" charset="0"/>
                <a:cs typeface="Arial" panose="020B0604020202020204" pitchFamily="34" charset="0"/>
              </a:rPr>
              <a:t>Er förderte ab 1827 die Rückkehr von Juden ins Gelobte Land durch finanzielle Unterstützung.</a:t>
            </a:r>
            <a:endParaRPr lang="de-DE" altLang="de-DE" sz="2000" b="1">
              <a:solidFill>
                <a:schemeClr val="bg1"/>
              </a:solidFill>
              <a:latin typeface="Arial" panose="020B0604020202020204" pitchFamily="34" charset="0"/>
              <a:cs typeface="Arial" panose="020B0604020202020204" pitchFamily="34" charset="0"/>
            </a:endParaRPr>
          </a:p>
          <a:p>
            <a:endParaRPr lang="de-DE" altLang="de-DE" sz="2000">
              <a:solidFill>
                <a:schemeClr val="bg1"/>
              </a:solidFill>
              <a:latin typeface="Arial" panose="020B0604020202020204" pitchFamily="34" charset="0"/>
              <a:cs typeface="Arial" panose="020B0604020202020204" pitchFamily="34" charset="0"/>
            </a:endParaRPr>
          </a:p>
        </p:txBody>
      </p:sp>
      <p:sp>
        <p:nvSpPr>
          <p:cNvPr id="734221" name="Rectangle 13"/>
          <p:cNvSpPr>
            <a:spLocks noGrp="1" noChangeArrowheads="1"/>
          </p:cNvSpPr>
          <p:nvPr>
            <p:ph type="body" sz="half" idx="2"/>
          </p:nvPr>
        </p:nvSpPr>
        <p:spPr>
          <a:xfrm>
            <a:off x="1763713" y="4221163"/>
            <a:ext cx="4968875" cy="2089150"/>
          </a:xfrm>
        </p:spPr>
        <p:txBody>
          <a:bodyPr/>
          <a:lstStyle/>
          <a:p>
            <a:r>
              <a:rPr lang="de-CH" altLang="de-DE" sz="2000" b="1">
                <a:solidFill>
                  <a:schemeClr val="bg1"/>
                </a:solidFill>
                <a:latin typeface="Arial" panose="020B0604020202020204" pitchFamily="34" charset="0"/>
                <a:cs typeface="Arial" panose="020B0604020202020204" pitchFamily="34" charset="0"/>
              </a:rPr>
              <a:t>Moses Hess (1812-1875):</a:t>
            </a:r>
          </a:p>
          <a:p>
            <a:r>
              <a:rPr lang="de-CH" altLang="de-DE" sz="2000" b="1">
                <a:solidFill>
                  <a:schemeClr val="bg1"/>
                </a:solidFill>
                <a:latin typeface="Arial" panose="020B0604020202020204" pitchFamily="34" charset="0"/>
                <a:cs typeface="Arial" panose="020B0604020202020204" pitchFamily="34" charset="0"/>
              </a:rPr>
              <a:t>Schrieb 1862 ein grundsätzliches Werk über die Heimkehr der Juden („Rom und Jerusalem“).</a:t>
            </a:r>
            <a:endParaRPr lang="de-DE" altLang="de-DE" sz="2000" b="1">
              <a:solidFill>
                <a:schemeClr val="bg1"/>
              </a:solidFill>
              <a:latin typeface="Arial" panose="020B0604020202020204" pitchFamily="34" charset="0"/>
              <a:cs typeface="Arial" panose="020B0604020202020204" pitchFamily="34" charset="0"/>
            </a:endParaRPr>
          </a:p>
        </p:txBody>
      </p:sp>
      <p:pic>
        <p:nvPicPr>
          <p:cNvPr id="734213" name="Picture 5" descr="Montefiore100"/>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010400" y="2565400"/>
            <a:ext cx="2133600" cy="304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34219" name="Picture 11" descr="Moses_Hess"/>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4221163"/>
            <a:ext cx="1665288" cy="2016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4222" name="Text Box 14"/>
          <p:cNvSpPr txBox="1">
            <a:spLocks noChangeArrowheads="1"/>
          </p:cNvSpPr>
          <p:nvPr/>
        </p:nvSpPr>
        <p:spPr bwMode="auto">
          <a:xfrm>
            <a:off x="158750" y="1547813"/>
            <a:ext cx="6964363"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600">
                <a:solidFill>
                  <a:srgbClr val="FFCC66"/>
                </a:solidFill>
              </a:rPr>
              <a:t>19. Jh.: Zeitalter des Zionismus: </a:t>
            </a:r>
          </a:p>
          <a:p>
            <a:r>
              <a:rPr lang="de-CH" altLang="de-DE" sz="2600">
                <a:solidFill>
                  <a:srgbClr val="FFCC66"/>
                </a:solidFill>
              </a:rPr>
              <a:t>Juden sollen nach Palästina zurückkehren!</a:t>
            </a:r>
            <a:endParaRPr lang="de-DE" altLang="de-DE" sz="2600">
              <a:solidFill>
                <a:srgbClr val="FFCC66"/>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Rectangle 2"/>
          <p:cNvSpPr>
            <a:spLocks noGrp="1" noChangeArrowheads="1"/>
          </p:cNvSpPr>
          <p:nvPr>
            <p:ph type="title"/>
          </p:nvPr>
        </p:nvSpPr>
        <p:spPr>
          <a:xfrm>
            <a:off x="684213" y="333375"/>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(4) Zuerst: Lock-Phase</a:t>
            </a:r>
            <a:endParaRPr lang="de-DE" altLang="de-DE" b="1">
              <a:solidFill>
                <a:srgbClr val="00FF00"/>
              </a:solidFill>
              <a:latin typeface="Arial" panose="020B0604020202020204" pitchFamily="34" charset="0"/>
              <a:cs typeface="Arial" panose="020B0604020202020204" pitchFamily="34" charset="0"/>
            </a:endParaRPr>
          </a:p>
        </p:txBody>
      </p:sp>
      <p:pic>
        <p:nvPicPr>
          <p:cNvPr id="753669" name="Picture 5" descr="Montefiore100"/>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010400" y="2565400"/>
            <a:ext cx="2133600" cy="304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3670" name="Picture 6" descr="Moses_Hess"/>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4221163"/>
            <a:ext cx="1665288" cy="2016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3671" name="Text Box 7"/>
          <p:cNvSpPr txBox="1">
            <a:spLocks noChangeArrowheads="1"/>
          </p:cNvSpPr>
          <p:nvPr/>
        </p:nvSpPr>
        <p:spPr bwMode="auto">
          <a:xfrm>
            <a:off x="158750" y="1547813"/>
            <a:ext cx="6964363"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600">
                <a:solidFill>
                  <a:srgbClr val="FFCC66"/>
                </a:solidFill>
              </a:rPr>
              <a:t>19. Jh.: Zeitalter des Zionismus: </a:t>
            </a:r>
          </a:p>
          <a:p>
            <a:r>
              <a:rPr lang="de-CH" altLang="de-DE" sz="2600">
                <a:solidFill>
                  <a:srgbClr val="FFCC66"/>
                </a:solidFill>
              </a:rPr>
              <a:t>Juden sollen nach Palästina zurückkehren!</a:t>
            </a:r>
            <a:endParaRPr lang="de-DE" altLang="de-DE" sz="2600">
              <a:solidFill>
                <a:srgbClr val="FFCC66"/>
              </a:solidFill>
            </a:endParaRPr>
          </a:p>
        </p:txBody>
      </p:sp>
      <p:sp>
        <p:nvSpPr>
          <p:cNvPr id="753674" name="Rectangle 10"/>
          <p:cNvSpPr>
            <a:spLocks noGrp="1" noChangeArrowheads="1"/>
          </p:cNvSpPr>
          <p:nvPr>
            <p:ph type="body" sz="half" idx="1"/>
          </p:nvPr>
        </p:nvSpPr>
        <p:spPr>
          <a:xfrm>
            <a:off x="1979613" y="2565400"/>
            <a:ext cx="4537075" cy="4114800"/>
          </a:xfrm>
          <a:noFill/>
          <a:ln/>
        </p:spPr>
        <p:txBody>
          <a:bodyPr/>
          <a:lstStyle/>
          <a:p>
            <a:pPr>
              <a:lnSpc>
                <a:spcPct val="80000"/>
              </a:lnSpc>
              <a:spcBef>
                <a:spcPct val="0"/>
              </a:spcBef>
              <a:buFontTx/>
              <a:buNone/>
            </a:pPr>
            <a:r>
              <a:rPr lang="en-US" altLang="de-DE" sz="2400" b="1">
                <a:solidFill>
                  <a:srgbClr val="FFFF00"/>
                </a:solidFill>
                <a:latin typeface="Arial" panose="020B0604020202020204" pitchFamily="34" charset="0"/>
                <a:cs typeface="Arial" panose="020B0604020202020204" pitchFamily="34" charset="0"/>
              </a:rPr>
              <a:t>	</a:t>
            </a:r>
            <a:r>
              <a:rPr lang="en-US" altLang="de-DE" sz="2400" b="1">
                <a:solidFill>
                  <a:schemeClr val="bg1"/>
                </a:solidFill>
                <a:latin typeface="Arial" panose="020B0604020202020204" pitchFamily="34" charset="0"/>
                <a:cs typeface="Arial" panose="020B0604020202020204" pitchFamily="34" charset="0"/>
              </a:rPr>
              <a:t>Jeremia 16,15-16:</a:t>
            </a:r>
            <a:r>
              <a:rPr lang="en-US" altLang="de-DE" sz="2400" b="1">
                <a:solidFill>
                  <a:srgbClr val="FFFF00"/>
                </a:solidFill>
                <a:latin typeface="Arial" panose="020B0604020202020204" pitchFamily="34" charset="0"/>
                <a:cs typeface="Arial" panose="020B0604020202020204" pitchFamily="34" charset="0"/>
              </a:rPr>
              <a:t>  15b Und ich werde sie in ihr Land zurückbringen, das ich ihren Vätern gegeben habe.  16 Siehe, ich will zu </a:t>
            </a:r>
            <a:r>
              <a:rPr lang="en-US" altLang="de-DE" sz="2400" b="1">
                <a:solidFill>
                  <a:srgbClr val="00FF00"/>
                </a:solidFill>
                <a:latin typeface="Arial" panose="020B0604020202020204" pitchFamily="34" charset="0"/>
                <a:cs typeface="Arial" panose="020B0604020202020204" pitchFamily="34" charset="0"/>
              </a:rPr>
              <a:t>vielen Fischern</a:t>
            </a:r>
            <a:r>
              <a:rPr lang="en-US" altLang="de-DE" sz="2400" b="1">
                <a:solidFill>
                  <a:srgbClr val="FFFF00"/>
                </a:solidFill>
                <a:latin typeface="Arial" panose="020B0604020202020204" pitchFamily="34" charset="0"/>
                <a:cs typeface="Arial" panose="020B0604020202020204" pitchFamily="34" charset="0"/>
              </a:rPr>
              <a:t> senden, spricht der HERR, </a:t>
            </a:r>
            <a:r>
              <a:rPr lang="en-US" altLang="de-DE" sz="2400" b="1">
                <a:solidFill>
                  <a:srgbClr val="00FF00"/>
                </a:solidFill>
                <a:latin typeface="Arial" panose="020B0604020202020204" pitchFamily="34" charset="0"/>
                <a:cs typeface="Arial" panose="020B0604020202020204" pitchFamily="34" charset="0"/>
              </a:rPr>
              <a:t>die sollen sie fischen</a:t>
            </a:r>
            <a:r>
              <a:rPr lang="en-US" altLang="de-DE" sz="2400" b="1">
                <a:solidFill>
                  <a:srgbClr val="FFFF00"/>
                </a:solidFill>
                <a:latin typeface="Arial" panose="020B0604020202020204" pitchFamily="34" charset="0"/>
                <a:cs typeface="Arial" panose="020B0604020202020204" pitchFamily="34" charset="0"/>
              </a:rPr>
              <a:t>. Und danach will ich zu vielen Jägern senden, die sollen sie jagen von jedem Berg und von jedem Hügel und aus den Felsenklüften.</a:t>
            </a:r>
            <a:r>
              <a:rPr lang="en-US" altLang="de-DE" sz="2400">
                <a:solidFill>
                  <a:srgbClr val="FFFF00"/>
                </a:solidFill>
                <a:latin typeface="Arial" panose="020B0604020202020204" pitchFamily="34" charset="0"/>
                <a:cs typeface="Arial" panose="020B0604020202020204" pitchFamily="34" charset="0"/>
              </a:rPr>
              <a:t> </a:t>
            </a:r>
            <a:endParaRPr lang="de-DE" altLang="de-DE" sz="240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ChangeArrowheads="1"/>
          </p:cNvSpPr>
          <p:nvPr>
            <p:ph type="title"/>
          </p:nvPr>
        </p:nvSpPr>
        <p:spPr/>
        <p:txBody>
          <a:bodyPr/>
          <a:lstStyle/>
          <a:p>
            <a:r>
              <a:rPr lang="de-CH" altLang="de-DE" b="1">
                <a:solidFill>
                  <a:srgbClr val="00FF00"/>
                </a:solidFill>
                <a:latin typeface="Arial" panose="020B0604020202020204" pitchFamily="34" charset="0"/>
                <a:cs typeface="Arial" panose="020B0604020202020204" pitchFamily="34" charset="0"/>
              </a:rPr>
              <a:t>(5) Dann: Jagd-Phase</a:t>
            </a:r>
            <a:endParaRPr lang="de-DE" altLang="de-DE" b="1">
              <a:solidFill>
                <a:srgbClr val="00FF00"/>
              </a:solidFill>
              <a:latin typeface="Arial" panose="020B0604020202020204" pitchFamily="34" charset="0"/>
              <a:cs typeface="Arial" panose="020B0604020202020204" pitchFamily="34" charset="0"/>
            </a:endParaRPr>
          </a:p>
        </p:txBody>
      </p:sp>
      <p:sp>
        <p:nvSpPr>
          <p:cNvPr id="749572" name="Text Box 4"/>
          <p:cNvSpPr txBox="1">
            <a:spLocks noChangeArrowheads="1"/>
          </p:cNvSpPr>
          <p:nvPr/>
        </p:nvSpPr>
        <p:spPr bwMode="auto">
          <a:xfrm>
            <a:off x="971550" y="1547813"/>
            <a:ext cx="7158038"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CH" altLang="de-DE" sz="2600">
                <a:solidFill>
                  <a:srgbClr val="FFCC66"/>
                </a:solidFill>
              </a:rPr>
              <a:t>1882-2008: Judenverfolgung war der Hauptgrund für die Rückkehr ins Land der Väter!</a:t>
            </a:r>
            <a:endParaRPr lang="de-DE" altLang="de-DE" sz="2600">
              <a:solidFill>
                <a:srgbClr val="FFCC66"/>
              </a:solidFill>
            </a:endParaRPr>
          </a:p>
        </p:txBody>
      </p:sp>
      <p:sp>
        <p:nvSpPr>
          <p:cNvPr id="749574" name="Rectangle 6"/>
          <p:cNvSpPr>
            <a:spLocks noChangeArrowheads="1"/>
          </p:cNvSpPr>
          <p:nvPr/>
        </p:nvSpPr>
        <p:spPr bwMode="auto">
          <a:xfrm>
            <a:off x="250825" y="2924175"/>
            <a:ext cx="4897438"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nSpc>
                <a:spcPct val="80000"/>
              </a:lnSpc>
              <a:spcBef>
                <a:spcPct val="0"/>
              </a:spcBef>
            </a:pPr>
            <a:r>
              <a:rPr lang="de-CH" altLang="de-DE" sz="2400">
                <a:solidFill>
                  <a:schemeClr val="bg1"/>
                </a:solidFill>
                <a:latin typeface="Arial" panose="020B0604020202020204" pitchFamily="34" charset="0"/>
                <a:cs typeface="Arial" panose="020B0604020202020204" pitchFamily="34" charset="0"/>
              </a:rPr>
              <a:t>Verfolgung durch den Zaren Alexander III. in Russland (1881-1884)</a:t>
            </a:r>
          </a:p>
          <a:p>
            <a:r>
              <a:rPr lang="de-CH" altLang="de-DE" sz="2400">
                <a:solidFill>
                  <a:schemeClr val="bg1"/>
                </a:solidFill>
                <a:latin typeface="Arial" panose="020B0604020202020204" pitchFamily="34" charset="0"/>
                <a:cs typeface="Arial" panose="020B0604020202020204" pitchFamily="34" charset="0"/>
              </a:rPr>
              <a:t>Russischen Revolution und Verfolgung in der Ukraine (ab 1917)</a:t>
            </a:r>
          </a:p>
          <a:p>
            <a:r>
              <a:rPr lang="de-CH" altLang="de-DE" sz="2400">
                <a:solidFill>
                  <a:schemeClr val="bg1"/>
                </a:solidFill>
                <a:latin typeface="Arial" panose="020B0604020202020204" pitchFamily="34" charset="0"/>
                <a:cs typeface="Arial" panose="020B0604020202020204" pitchFamily="34" charset="0"/>
              </a:rPr>
              <a:t>Verfolgung durch die Nazis (ab 1933)</a:t>
            </a:r>
          </a:p>
          <a:p>
            <a:r>
              <a:rPr lang="de-CH" altLang="de-DE" sz="2400">
                <a:solidFill>
                  <a:schemeClr val="bg1"/>
                </a:solidFill>
                <a:latin typeface="Arial" panose="020B0604020202020204" pitchFamily="34" charset="0"/>
                <a:cs typeface="Arial" panose="020B0604020202020204" pitchFamily="34" charset="0"/>
              </a:rPr>
              <a:t>Verfolgung in den arabischen Ländern (ab 1948)</a:t>
            </a:r>
          </a:p>
        </p:txBody>
      </p:sp>
      <p:pic>
        <p:nvPicPr>
          <p:cNvPr id="749577" name="Picture 9" descr="Image:Earth Eastern Hemisphere.jpg">
            <a:hlinkClick r:id="rId2"/>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508625" y="2997200"/>
            <a:ext cx="3240088" cy="32400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49579" name="Text Box 11"/>
          <p:cNvSpPr txBox="1">
            <a:spLocks noChangeArrowheads="1"/>
          </p:cNvSpPr>
          <p:nvPr/>
        </p:nvSpPr>
        <p:spPr bwMode="auto">
          <a:xfrm>
            <a:off x="5508625" y="623728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ChangeArrowheads="1"/>
          </p:cNvSpPr>
          <p:nvPr>
            <p:ph type="title"/>
          </p:nvPr>
        </p:nvSpPr>
        <p:spPr/>
        <p:txBody>
          <a:bodyPr/>
          <a:lstStyle/>
          <a:p>
            <a:r>
              <a:rPr lang="de-CH" altLang="de-DE" b="1">
                <a:solidFill>
                  <a:srgbClr val="00FF00"/>
                </a:solidFill>
                <a:latin typeface="Arial" panose="020B0604020202020204" pitchFamily="34" charset="0"/>
                <a:cs typeface="Arial" panose="020B0604020202020204" pitchFamily="34" charset="0"/>
              </a:rPr>
              <a:t>(5) Dann: Jagd-Phase</a:t>
            </a:r>
            <a:endParaRPr lang="de-DE" altLang="de-DE" b="1">
              <a:solidFill>
                <a:srgbClr val="00FF00"/>
              </a:solidFill>
              <a:latin typeface="Arial" panose="020B0604020202020204" pitchFamily="34" charset="0"/>
              <a:cs typeface="Arial" panose="020B0604020202020204" pitchFamily="34" charset="0"/>
            </a:endParaRPr>
          </a:p>
        </p:txBody>
      </p:sp>
      <p:sp>
        <p:nvSpPr>
          <p:cNvPr id="861187" name="Text Box 3"/>
          <p:cNvSpPr txBox="1">
            <a:spLocks noChangeArrowheads="1"/>
          </p:cNvSpPr>
          <p:nvPr/>
        </p:nvSpPr>
        <p:spPr bwMode="auto">
          <a:xfrm>
            <a:off x="971550" y="1547813"/>
            <a:ext cx="7158038"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CH" altLang="de-DE" sz="2600">
                <a:solidFill>
                  <a:srgbClr val="FFCC66"/>
                </a:solidFill>
              </a:rPr>
              <a:t>1882-2008: Judenverfolgung war der Hauptgrund für die Rückkehr ins Land der Väter!</a:t>
            </a:r>
            <a:endParaRPr lang="de-DE" altLang="de-DE" sz="2600">
              <a:solidFill>
                <a:srgbClr val="FFCC66"/>
              </a:solidFill>
            </a:endParaRPr>
          </a:p>
        </p:txBody>
      </p:sp>
      <p:pic>
        <p:nvPicPr>
          <p:cNvPr id="861189" name="Picture 5" descr="Image:Earth Eastern Hemisphere.jpg">
            <a:hlinkClick r:id="rId2"/>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508625" y="2997200"/>
            <a:ext cx="3240088" cy="32400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61190" name="Text Box 6"/>
          <p:cNvSpPr txBox="1">
            <a:spLocks noChangeArrowheads="1"/>
          </p:cNvSpPr>
          <p:nvPr/>
        </p:nvSpPr>
        <p:spPr bwMode="auto">
          <a:xfrm>
            <a:off x="5508625" y="623728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61191" name="Rectangle 7"/>
          <p:cNvSpPr>
            <a:spLocks noChangeArrowheads="1"/>
          </p:cNvSpPr>
          <p:nvPr/>
        </p:nvSpPr>
        <p:spPr bwMode="auto">
          <a:xfrm>
            <a:off x="0" y="2924175"/>
            <a:ext cx="50768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nSpc>
                <a:spcPct val="80000"/>
              </a:lnSpc>
              <a:spcBef>
                <a:spcPct val="0"/>
              </a:spcBef>
              <a:buFontTx/>
              <a:buNone/>
            </a:pPr>
            <a:r>
              <a:rPr lang="en-US" altLang="de-DE" sz="2400">
                <a:solidFill>
                  <a:srgbClr val="FFFF00"/>
                </a:solidFill>
              </a:rPr>
              <a:t>	</a:t>
            </a:r>
            <a:r>
              <a:rPr lang="en-US" altLang="de-DE" sz="2400">
                <a:solidFill>
                  <a:schemeClr val="bg1"/>
                </a:solidFill>
                <a:latin typeface="Arial" panose="020B0604020202020204" pitchFamily="34" charset="0"/>
                <a:cs typeface="Arial" panose="020B0604020202020204" pitchFamily="34" charset="0"/>
              </a:rPr>
              <a:t>Jeremia 16,15b-16:</a:t>
            </a:r>
            <a:r>
              <a:rPr lang="en-US" altLang="de-DE" sz="2400">
                <a:solidFill>
                  <a:srgbClr val="FFFF00"/>
                </a:solidFill>
                <a:latin typeface="Arial" panose="020B0604020202020204" pitchFamily="34" charset="0"/>
                <a:cs typeface="Arial" panose="020B0604020202020204" pitchFamily="34" charset="0"/>
              </a:rPr>
              <a:t>  15b Und ich werde sie in ihr Land zurückbringen, das ich ihren Vätern gegeben habe.  16 Siehe, ich will zu vielen Fischern senden, spricht der HERR, die sollen sie fischen. Und </a:t>
            </a:r>
            <a:r>
              <a:rPr lang="en-US" altLang="de-DE" sz="2400">
                <a:solidFill>
                  <a:srgbClr val="00FF00"/>
                </a:solidFill>
                <a:latin typeface="Arial" panose="020B0604020202020204" pitchFamily="34" charset="0"/>
                <a:cs typeface="Arial" panose="020B0604020202020204" pitchFamily="34" charset="0"/>
              </a:rPr>
              <a:t>danach</a:t>
            </a:r>
            <a:r>
              <a:rPr lang="en-US" altLang="de-DE" sz="2400">
                <a:solidFill>
                  <a:srgbClr val="FFFF00"/>
                </a:solidFill>
                <a:latin typeface="Arial" panose="020B0604020202020204" pitchFamily="34" charset="0"/>
                <a:cs typeface="Arial" panose="020B0604020202020204" pitchFamily="34" charset="0"/>
              </a:rPr>
              <a:t> will ich zu </a:t>
            </a:r>
            <a:r>
              <a:rPr lang="en-US" altLang="de-DE" sz="2400">
                <a:solidFill>
                  <a:srgbClr val="00FF00"/>
                </a:solidFill>
                <a:latin typeface="Arial" panose="020B0604020202020204" pitchFamily="34" charset="0"/>
                <a:cs typeface="Arial" panose="020B0604020202020204" pitchFamily="34" charset="0"/>
              </a:rPr>
              <a:t>vielen Jägern</a:t>
            </a:r>
            <a:r>
              <a:rPr lang="en-US" altLang="de-DE" sz="2400">
                <a:solidFill>
                  <a:srgbClr val="FFFF00"/>
                </a:solidFill>
                <a:latin typeface="Arial" panose="020B0604020202020204" pitchFamily="34" charset="0"/>
                <a:cs typeface="Arial" panose="020B0604020202020204" pitchFamily="34" charset="0"/>
              </a:rPr>
              <a:t> senden, die sollen sie </a:t>
            </a:r>
            <a:r>
              <a:rPr lang="en-US" altLang="de-DE" sz="2400">
                <a:solidFill>
                  <a:srgbClr val="00FF00"/>
                </a:solidFill>
                <a:latin typeface="Arial" panose="020B0604020202020204" pitchFamily="34" charset="0"/>
                <a:cs typeface="Arial" panose="020B0604020202020204" pitchFamily="34" charset="0"/>
              </a:rPr>
              <a:t>jagen von jedem Berg und von jedem Hügel und aus den Felsenklüften</a:t>
            </a:r>
            <a:r>
              <a:rPr lang="en-US" altLang="de-DE" sz="2400">
                <a:solidFill>
                  <a:srgbClr val="FFFF00"/>
                </a:solidFill>
                <a:latin typeface="Arial" panose="020B0604020202020204" pitchFamily="34" charset="0"/>
                <a:cs typeface="Arial" panose="020B0604020202020204" pitchFamily="34" charset="0"/>
              </a:rPr>
              <a:t>. </a:t>
            </a:r>
            <a:endParaRPr lang="de-DE" altLang="de-DE" sz="2400">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a:xfrm>
            <a:off x="0" y="609600"/>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sp>
        <p:nvSpPr>
          <p:cNvPr id="712707" name="Rectangle 3"/>
          <p:cNvSpPr>
            <a:spLocks noGrp="1" noChangeArrowheads="1"/>
          </p:cNvSpPr>
          <p:nvPr>
            <p:ph type="body" sz="half" idx="1"/>
          </p:nvPr>
        </p:nvSpPr>
        <p:spPr>
          <a:xfrm>
            <a:off x="250825" y="1989138"/>
            <a:ext cx="5757863" cy="4114800"/>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Jer 31,8:</a:t>
            </a:r>
            <a:r>
              <a:rPr lang="de-CH" altLang="de-DE" sz="2800" b="1">
                <a:solidFill>
                  <a:srgbClr val="FFFF00"/>
                </a:solidFill>
                <a:latin typeface="Arial" panose="020B0604020202020204" pitchFamily="34" charset="0"/>
                <a:cs typeface="Arial" panose="020B0604020202020204" pitchFamily="34" charset="0"/>
              </a:rPr>
              <a:t>  8 Siehe, ich bringe sie </a:t>
            </a:r>
            <a:r>
              <a:rPr lang="de-CH" altLang="de-DE" sz="2800" b="1">
                <a:solidFill>
                  <a:srgbClr val="00FF00"/>
                </a:solidFill>
                <a:latin typeface="Arial" panose="020B0604020202020204" pitchFamily="34" charset="0"/>
                <a:cs typeface="Arial" panose="020B0604020202020204" pitchFamily="34" charset="0"/>
              </a:rPr>
              <a:t>aus dem Land des Nordens</a:t>
            </a:r>
            <a:r>
              <a:rPr lang="de-CH" altLang="de-DE" sz="2800" b="1">
                <a:solidFill>
                  <a:srgbClr val="FFFF00"/>
                </a:solidFill>
                <a:latin typeface="Arial" panose="020B0604020202020204" pitchFamily="34" charset="0"/>
                <a:cs typeface="Arial" panose="020B0604020202020204" pitchFamily="34" charset="0"/>
              </a:rPr>
              <a:t>, ja, ich sammle sie </a:t>
            </a:r>
            <a:r>
              <a:rPr lang="de-CH" altLang="de-DE" sz="2800" b="1">
                <a:solidFill>
                  <a:srgbClr val="00FF00"/>
                </a:solidFill>
                <a:latin typeface="Arial" panose="020B0604020202020204" pitchFamily="34" charset="0"/>
                <a:cs typeface="Arial" panose="020B0604020202020204" pitchFamily="34" charset="0"/>
              </a:rPr>
              <a:t>von dem äussersten Ende der Erde</a:t>
            </a:r>
            <a:r>
              <a:rPr lang="de-CH" altLang="de-DE" sz="2800" b="1">
                <a:solidFill>
                  <a:srgbClr val="FFFF00"/>
                </a:solidFill>
                <a:latin typeface="Arial" panose="020B0604020202020204" pitchFamily="34" charset="0"/>
                <a:cs typeface="Arial" panose="020B0604020202020204" pitchFamily="34" charset="0"/>
              </a:rPr>
              <a:t>, unter ihnen Blinde und Lahme, Schwangere und Gebärende allzumal; in grosser Versammlung kehren sie hierher zurück.</a:t>
            </a:r>
            <a:endParaRPr lang="de-DE" altLang="de-DE" sz="2800" b="1">
              <a:solidFill>
                <a:srgbClr val="FFFF00"/>
              </a:solidFill>
              <a:latin typeface="Arial" panose="020B0604020202020204" pitchFamily="34" charset="0"/>
              <a:cs typeface="Arial" panose="020B0604020202020204" pitchFamily="34" charset="0"/>
            </a:endParaRPr>
          </a:p>
        </p:txBody>
      </p:sp>
      <p:pic>
        <p:nvPicPr>
          <p:cNvPr id="712712" name="Picture 8" descr="Image:Russia 87.74494E 66.20034N.jp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11863" y="2133600"/>
            <a:ext cx="2949575" cy="220821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2714" name="Text Box 10"/>
          <p:cNvSpPr txBox="1">
            <a:spLocks noChangeArrowheads="1"/>
          </p:cNvSpPr>
          <p:nvPr/>
        </p:nvSpPr>
        <p:spPr bwMode="auto">
          <a:xfrm>
            <a:off x="8388350" y="1916113"/>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Rectangle 2"/>
          <p:cNvSpPr>
            <a:spLocks noGrp="1" noChangeArrowheads="1"/>
          </p:cNvSpPr>
          <p:nvPr>
            <p:ph type="title"/>
          </p:nvPr>
        </p:nvSpPr>
        <p:spPr>
          <a:xfrm>
            <a:off x="0" y="609600"/>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62212" name="Picture 4" descr="Image:Russia 87.74494E 66.20034N.jp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11863" y="2133600"/>
            <a:ext cx="2949575" cy="220821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62216" name="Rectangle 8"/>
          <p:cNvSpPr>
            <a:spLocks noGrp="1" noChangeArrowheads="1"/>
          </p:cNvSpPr>
          <p:nvPr>
            <p:ph type="body" sz="half" idx="1"/>
          </p:nvPr>
        </p:nvSpPr>
        <p:spPr>
          <a:xfrm>
            <a:off x="250825" y="1989138"/>
            <a:ext cx="5545138" cy="4114800"/>
          </a:xfrm>
          <a:noFill/>
          <a:ln/>
        </p:spPr>
        <p:txBody>
          <a:bodyPr/>
          <a:lstStyle/>
          <a:p>
            <a:pPr>
              <a:buFontTx/>
              <a:buNone/>
            </a:pPr>
            <a:r>
              <a:rPr lang="de-CH" altLang="de-DE" sz="2800" b="1"/>
              <a:t>	</a:t>
            </a:r>
            <a:r>
              <a:rPr lang="de-CH" altLang="de-DE" sz="2800" b="1">
                <a:solidFill>
                  <a:schemeClr val="bg1"/>
                </a:solidFill>
                <a:latin typeface="Arial" panose="020B0604020202020204" pitchFamily="34" charset="0"/>
                <a:cs typeface="Arial" panose="020B0604020202020204" pitchFamily="34" charset="0"/>
              </a:rPr>
              <a:t>Jesaja 49,12:  </a:t>
            </a:r>
            <a:r>
              <a:rPr lang="de-CH" altLang="de-DE" sz="2800" b="1">
                <a:solidFill>
                  <a:srgbClr val="FFFF00"/>
                </a:solidFill>
                <a:latin typeface="Arial" panose="020B0604020202020204" pitchFamily="34" charset="0"/>
                <a:cs typeface="Arial" panose="020B0604020202020204" pitchFamily="34" charset="0"/>
              </a:rPr>
              <a:t>[12] Siehe, diese werden </a:t>
            </a:r>
            <a:r>
              <a:rPr lang="de-CH" altLang="de-DE" sz="2800" b="1">
                <a:solidFill>
                  <a:srgbClr val="00FF00"/>
                </a:solidFill>
                <a:latin typeface="Arial" panose="020B0604020202020204" pitchFamily="34" charset="0"/>
                <a:cs typeface="Arial" panose="020B0604020202020204" pitchFamily="34" charset="0"/>
              </a:rPr>
              <a:t>von ferne</a:t>
            </a:r>
            <a:r>
              <a:rPr lang="de-CH" altLang="de-DE" sz="2800" b="1">
                <a:solidFill>
                  <a:srgbClr val="FFFF00"/>
                </a:solidFill>
                <a:latin typeface="Arial" panose="020B0604020202020204" pitchFamily="34" charset="0"/>
                <a:cs typeface="Arial" panose="020B0604020202020204" pitchFamily="34" charset="0"/>
              </a:rPr>
              <a:t> kommen [S], und siehe, diese </a:t>
            </a:r>
            <a:r>
              <a:rPr lang="de-CH" altLang="de-DE" sz="2800" b="1">
                <a:solidFill>
                  <a:srgbClr val="00FF00"/>
                </a:solidFill>
                <a:latin typeface="Arial" panose="020B0604020202020204" pitchFamily="34" charset="0"/>
                <a:cs typeface="Arial" panose="020B0604020202020204" pitchFamily="34" charset="0"/>
              </a:rPr>
              <a:t>von Norden</a:t>
            </a:r>
            <a:r>
              <a:rPr lang="de-CH" altLang="de-DE" sz="2800" b="1">
                <a:solidFill>
                  <a:srgbClr val="FFFF00"/>
                </a:solidFill>
                <a:latin typeface="Arial" panose="020B0604020202020204" pitchFamily="34" charset="0"/>
                <a:cs typeface="Arial" panose="020B0604020202020204" pitchFamily="34" charset="0"/>
              </a:rPr>
              <a:t> und von Westen, und diese aus dem Land der Sinim [O].</a:t>
            </a:r>
          </a:p>
          <a:p>
            <a:pPr>
              <a:buFontTx/>
              <a:buNone/>
            </a:pPr>
            <a:endParaRPr lang="de-DE" altLang="de-DE" sz="2800" b="1">
              <a:solidFill>
                <a:srgbClr val="FFFF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4" name="Rectangle 2"/>
          <p:cNvSpPr>
            <a:spLocks noGrp="1" noChangeArrowheads="1"/>
          </p:cNvSpPr>
          <p:nvPr>
            <p:ph type="title"/>
          </p:nvPr>
        </p:nvSpPr>
        <p:spPr>
          <a:xfrm>
            <a:off x="0" y="609600"/>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63236" name="Picture 4" descr="Image:Russia 87.74494E 66.20034N.jp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11863" y="2133600"/>
            <a:ext cx="2949575" cy="220821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63238" name="Rectangle 6"/>
          <p:cNvSpPr>
            <a:spLocks noGrp="1" noChangeArrowheads="1"/>
          </p:cNvSpPr>
          <p:nvPr>
            <p:ph type="body" sz="half" idx="1"/>
          </p:nvPr>
        </p:nvSpPr>
        <p:spPr>
          <a:xfrm>
            <a:off x="250825" y="1989138"/>
            <a:ext cx="5757863" cy="4114800"/>
          </a:xfrm>
          <a:noFill/>
          <a:ln/>
        </p:spPr>
        <p:txBody>
          <a:bodyPr/>
          <a:lstStyle/>
          <a:p>
            <a:pPr>
              <a:buFontTx/>
              <a:buNone/>
            </a:pPr>
            <a:r>
              <a:rPr lang="de-CH" altLang="de-DE" sz="2800" b="1"/>
              <a:t>	</a:t>
            </a:r>
            <a:r>
              <a:rPr lang="de-CH" altLang="de-DE" sz="2800" b="1">
                <a:solidFill>
                  <a:schemeClr val="bg1"/>
                </a:solidFill>
                <a:latin typeface="Arial" panose="020B0604020202020204" pitchFamily="34" charset="0"/>
                <a:cs typeface="Arial" panose="020B0604020202020204" pitchFamily="34" charset="0"/>
              </a:rPr>
              <a:t>Jes 43,5-6a:   </a:t>
            </a:r>
            <a:r>
              <a:rPr lang="de-CH" altLang="de-DE" sz="2800" b="1">
                <a:solidFill>
                  <a:srgbClr val="FFFF00"/>
                </a:solidFill>
                <a:latin typeface="Arial" panose="020B0604020202020204" pitchFamily="34" charset="0"/>
                <a:cs typeface="Arial" panose="020B0604020202020204" pitchFamily="34" charset="0"/>
              </a:rPr>
              <a:t>[5] Fürchte dich nicht, denn ich bin mit dir; vom Aufgang her [O] werde ich deinen Samen bringen, und vom Niedergang her [W] werde ich dich sammeln. [6] </a:t>
            </a:r>
            <a:r>
              <a:rPr lang="de-CH" altLang="de-DE" sz="2800" b="1">
                <a:solidFill>
                  <a:srgbClr val="00FF00"/>
                </a:solidFill>
                <a:latin typeface="Arial" panose="020B0604020202020204" pitchFamily="34" charset="0"/>
                <a:cs typeface="Arial" panose="020B0604020202020204" pitchFamily="34" charset="0"/>
              </a:rPr>
              <a:t>Ich werde zum Norden sagen: Gib heraus!</a:t>
            </a:r>
            <a:r>
              <a:rPr lang="de-CH" altLang="de-DE" sz="2800" b="1">
                <a:solidFill>
                  <a:srgbClr val="FFFF00"/>
                </a:solidFill>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ChangeArrowheads="1"/>
          </p:cNvSpPr>
          <p:nvPr>
            <p:ph type="title"/>
          </p:nvPr>
        </p:nvSpPr>
        <p:spPr>
          <a:xfrm>
            <a:off x="611188" y="6921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757763" name="Picture 3" descr="Image:Political world3.jpg"/>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1042988" y="2133600"/>
            <a:ext cx="7343775" cy="4102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7764" name="Line 4"/>
          <p:cNvSpPr>
            <a:spLocks noChangeShapeType="1"/>
          </p:cNvSpPr>
          <p:nvPr/>
        </p:nvSpPr>
        <p:spPr bwMode="auto">
          <a:xfrm>
            <a:off x="5219700" y="2924175"/>
            <a:ext cx="0" cy="5762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57765" name="Text Box 5"/>
          <p:cNvSpPr txBox="1">
            <a:spLocks noChangeArrowheads="1"/>
          </p:cNvSpPr>
          <p:nvPr/>
        </p:nvSpPr>
        <p:spPr bwMode="auto">
          <a:xfrm>
            <a:off x="1116013" y="6308725"/>
            <a:ext cx="403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CIA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sp>
        <p:nvSpPr>
          <p:cNvPr id="759814" name="Rectangle 6"/>
          <p:cNvSpPr>
            <a:spLocks noGrp="1" noChangeArrowheads="1"/>
          </p:cNvSpPr>
          <p:nvPr>
            <p:ph type="body" sz="half" idx="1"/>
          </p:nvPr>
        </p:nvSpPr>
        <p:spPr>
          <a:xfrm>
            <a:off x="179388" y="1981200"/>
            <a:ext cx="4316412" cy="4114800"/>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Die Sammlung der Juden aus aller Welt nahm ihren Anfang im „Land des Nordens“.</a:t>
            </a:r>
          </a:p>
          <a:p>
            <a:pPr>
              <a:lnSpc>
                <a:spcPct val="80000"/>
              </a:lnSpc>
            </a:pPr>
            <a:r>
              <a:rPr lang="de-CH" altLang="de-DE" sz="2400" b="1">
                <a:solidFill>
                  <a:srgbClr val="EAEAEA"/>
                </a:solidFill>
                <a:latin typeface="Arial" panose="020B0604020202020204" pitchFamily="34" charset="0"/>
                <a:cs typeface="Arial" panose="020B0604020202020204" pitchFamily="34" charset="0"/>
              </a:rPr>
              <a:t>Die ersten Jahrzehnte waren geprägt durch die „aus dem Norden“, aus Russland und Polen, heimkehrenden Juden. Die vier ersten Alijoth: 1882 – 1932:</a:t>
            </a:r>
          </a:p>
          <a:p>
            <a:pPr>
              <a:lnSpc>
                <a:spcPct val="80000"/>
              </a:lnSpc>
            </a:pPr>
            <a:r>
              <a:rPr lang="de-CH" altLang="de-DE" sz="2400" b="1">
                <a:solidFill>
                  <a:srgbClr val="EAEAEA"/>
                </a:solidFill>
                <a:latin typeface="Arial" panose="020B0604020202020204" pitchFamily="34" charset="0"/>
                <a:cs typeface="Arial" panose="020B0604020202020204" pitchFamily="34" charset="0"/>
              </a:rPr>
              <a:t>1. Einwanderungswelle (1882 – 1903): ca. 25'000 Juden aus Russland</a:t>
            </a:r>
          </a:p>
          <a:p>
            <a:pPr>
              <a:lnSpc>
                <a:spcPct val="80000"/>
              </a:lnSpc>
            </a:pPr>
            <a:endParaRPr lang="de-DE" altLang="de-DE" sz="2400">
              <a:solidFill>
                <a:srgbClr val="EAEAEA"/>
              </a:solidFill>
              <a:latin typeface="Arial" panose="020B0604020202020204" pitchFamily="34" charset="0"/>
              <a:cs typeface="Arial" panose="020B0604020202020204" pitchFamily="34" charset="0"/>
            </a:endParaRPr>
          </a:p>
        </p:txBody>
      </p:sp>
      <p:pic>
        <p:nvPicPr>
          <p:cNvPr id="759821" name="Picture 13" descr="Bild:LocationRussia.svg">
            <a:hlinkClick r:id="rId2"/>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648200" y="2019300"/>
            <a:ext cx="3810000" cy="19050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9823" name="Text Box 15"/>
          <p:cNvSpPr txBox="1">
            <a:spLocks noChangeArrowheads="1"/>
          </p:cNvSpPr>
          <p:nvPr/>
        </p:nvSpPr>
        <p:spPr bwMode="auto">
          <a:xfrm>
            <a:off x="7524750" y="1773238"/>
            <a:ext cx="9159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Kevinc GNU</a:t>
            </a:r>
            <a:endParaRPr lang="de-DE" altLang="de-DE" sz="1000">
              <a:solidFill>
                <a:schemeClr val="bg1"/>
              </a:solidFill>
            </a:endParaRPr>
          </a:p>
        </p:txBody>
      </p:sp>
      <p:pic>
        <p:nvPicPr>
          <p:cNvPr id="759825" name="Picture 17" descr="Image:First aliyah BILU in kuffiyeh.jpg">
            <a:hlinkClick r:id="rId4"/>
          </p:cNvPr>
          <p:cNvPicPr>
            <a:picLocks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643438" y="4076700"/>
            <a:ext cx="3816350" cy="213042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9827" name="Text Box 19"/>
          <p:cNvSpPr txBox="1">
            <a:spLocks noChangeArrowheads="1"/>
          </p:cNvSpPr>
          <p:nvPr/>
        </p:nvSpPr>
        <p:spPr bwMode="auto">
          <a:xfrm>
            <a:off x="8532813" y="4149725"/>
            <a:ext cx="3540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
        <p:nvSpPr>
          <p:cNvPr id="759828" name="Text Box 20"/>
          <p:cNvSpPr txBox="1">
            <a:spLocks noChangeArrowheads="1"/>
          </p:cNvSpPr>
          <p:nvPr/>
        </p:nvSpPr>
        <p:spPr bwMode="auto">
          <a:xfrm>
            <a:off x="4624388" y="6256338"/>
            <a:ext cx="4095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800">
                <a:solidFill>
                  <a:schemeClr val="bg1"/>
                </a:solidFill>
              </a:rPr>
              <a:t>Immigranten aus den 1880er-Jahren</a:t>
            </a:r>
            <a:endParaRPr lang="de-DE" altLang="de-DE" sz="1800">
              <a:solidFill>
                <a:schemeClr val="bg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sp>
        <p:nvSpPr>
          <p:cNvPr id="765955" name="Rectangle 3"/>
          <p:cNvSpPr>
            <a:spLocks noGrp="1" noChangeArrowheads="1"/>
          </p:cNvSpPr>
          <p:nvPr>
            <p:ph type="body" sz="half" idx="1"/>
          </p:nvPr>
        </p:nvSpPr>
        <p:spPr>
          <a:xfrm>
            <a:off x="0" y="1981200"/>
            <a:ext cx="4643438" cy="4876800"/>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2. Einwanderungswelle (1904 – 1914): ca. 40'000 Juden hautsächlich aus Russland, aber auch aus Polen</a:t>
            </a:r>
          </a:p>
          <a:p>
            <a:pPr>
              <a:lnSpc>
                <a:spcPct val="80000"/>
              </a:lnSpc>
            </a:pPr>
            <a:r>
              <a:rPr lang="de-CH" altLang="de-DE" sz="2400" b="1">
                <a:solidFill>
                  <a:srgbClr val="EAEAEA"/>
                </a:solidFill>
                <a:latin typeface="Arial" panose="020B0604020202020204" pitchFamily="34" charset="0"/>
                <a:cs typeface="Arial" panose="020B0604020202020204" pitchFamily="34" charset="0"/>
              </a:rPr>
              <a:t>3. Einwanderungswelle (1919 – 1923): ca. 35'000, hauptsächlich aus Russland</a:t>
            </a:r>
          </a:p>
          <a:p>
            <a:pPr>
              <a:lnSpc>
                <a:spcPct val="80000"/>
              </a:lnSpc>
            </a:pPr>
            <a:r>
              <a:rPr lang="de-CH" altLang="de-DE" sz="2400" b="1">
                <a:solidFill>
                  <a:srgbClr val="EAEAEA"/>
                </a:solidFill>
                <a:latin typeface="Arial" panose="020B0604020202020204" pitchFamily="34" charset="0"/>
                <a:cs typeface="Arial" panose="020B0604020202020204" pitchFamily="34" charset="0"/>
              </a:rPr>
              <a:t>4. Einwanderungswelle (1924 – 1931): ca. 80'000 aus Polen und aus der Sowjetunion</a:t>
            </a:r>
          </a:p>
          <a:p>
            <a:pPr>
              <a:lnSpc>
                <a:spcPct val="80000"/>
              </a:lnSpc>
            </a:pPr>
            <a:endParaRPr lang="de-DE" altLang="de-DE" sz="2400">
              <a:solidFill>
                <a:srgbClr val="EAEAEA"/>
              </a:solidFill>
              <a:latin typeface="Arial" panose="020B0604020202020204" pitchFamily="34" charset="0"/>
              <a:cs typeface="Arial" panose="020B0604020202020204" pitchFamily="34" charset="0"/>
            </a:endParaRPr>
          </a:p>
        </p:txBody>
      </p:sp>
      <p:pic>
        <p:nvPicPr>
          <p:cNvPr id="765956" name="Picture 4" descr="Bild:LocationRussia.sv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3438" y="2060575"/>
            <a:ext cx="4249737" cy="21256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65957" name="Text Box 5"/>
          <p:cNvSpPr txBox="1">
            <a:spLocks noChangeArrowheads="1"/>
          </p:cNvSpPr>
          <p:nvPr/>
        </p:nvSpPr>
        <p:spPr bwMode="auto">
          <a:xfrm>
            <a:off x="7956550" y="4221163"/>
            <a:ext cx="9159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Kevinc GNU</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(6)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a:t>
            </a:r>
            <a:endParaRPr lang="de-DE" altLang="de-DE" sz="4000" b="1">
              <a:solidFill>
                <a:srgbClr val="00FF00"/>
              </a:solidFill>
              <a:latin typeface="Arial" panose="020B0604020202020204" pitchFamily="34" charset="0"/>
              <a:cs typeface="Arial" panose="020B0604020202020204" pitchFamily="34" charset="0"/>
            </a:endParaRPr>
          </a:p>
        </p:txBody>
      </p:sp>
      <p:sp>
        <p:nvSpPr>
          <p:cNvPr id="766979" name="Rectangle 3"/>
          <p:cNvSpPr>
            <a:spLocks noGrp="1" noChangeArrowheads="1"/>
          </p:cNvSpPr>
          <p:nvPr>
            <p:ph type="body" sz="half" idx="1"/>
          </p:nvPr>
        </p:nvSpPr>
        <p:spPr>
          <a:xfrm>
            <a:off x="0" y="1981200"/>
            <a:ext cx="4643438" cy="4876800"/>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In den 1970er-Jahren liess die Sowjetunion wieder Auswanderungen nach Israel zu. Von 1971 – 1973 gelangten etwa 100'000 Sowjet-Juden nach Israel.</a:t>
            </a:r>
          </a:p>
          <a:p>
            <a:pPr>
              <a:lnSpc>
                <a:spcPct val="80000"/>
              </a:lnSpc>
            </a:pPr>
            <a:r>
              <a:rPr lang="de-CH" altLang="de-DE" sz="2400" b="1">
                <a:solidFill>
                  <a:srgbClr val="EAEAEA"/>
                </a:solidFill>
                <a:latin typeface="Arial" panose="020B0604020202020204" pitchFamily="34" charset="0"/>
                <a:cs typeface="Arial" panose="020B0604020202020204" pitchFamily="34" charset="0"/>
              </a:rPr>
              <a:t>Ab 1989-2008: Mit dem Zusammenbruch der Sowjetunion konnten ca.     1 Million Juden nach Israel ausreisen.</a:t>
            </a:r>
          </a:p>
          <a:p>
            <a:pPr>
              <a:lnSpc>
                <a:spcPct val="80000"/>
              </a:lnSpc>
            </a:pPr>
            <a:endParaRPr lang="de-CH" altLang="de-DE" sz="2400" b="1">
              <a:solidFill>
                <a:srgbClr val="EAEAEA"/>
              </a:solidFill>
              <a:latin typeface="Arial" panose="020B0604020202020204" pitchFamily="34" charset="0"/>
              <a:cs typeface="Arial" panose="020B0604020202020204" pitchFamily="34" charset="0"/>
            </a:endParaRPr>
          </a:p>
        </p:txBody>
      </p:sp>
      <p:pic>
        <p:nvPicPr>
          <p:cNvPr id="766980" name="Picture 4" descr="Bild:LocationRussia.sv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3438" y="2060575"/>
            <a:ext cx="4249737" cy="21256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66981" name="Text Box 5"/>
          <p:cNvSpPr txBox="1">
            <a:spLocks noChangeArrowheads="1"/>
          </p:cNvSpPr>
          <p:nvPr/>
        </p:nvSpPr>
        <p:spPr bwMode="auto">
          <a:xfrm>
            <a:off x="7956550" y="4221163"/>
            <a:ext cx="9159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Kevinc GNU</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Grp="1" noChangeArrowheads="1"/>
          </p:cNvSpPr>
          <p:nvPr>
            <p:ph type="title"/>
          </p:nvPr>
        </p:nvSpPr>
        <p:spPr>
          <a:xfrm>
            <a:off x="0" y="260350"/>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(7) Rückkehr aus dem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äussersten Norden </a:t>
            </a:r>
            <a:r>
              <a:rPr lang="de-CH" altLang="de-DE" sz="4000" b="1" u="sng">
                <a:solidFill>
                  <a:srgbClr val="00FF00"/>
                </a:solidFill>
                <a:latin typeface="Arial" panose="020B0604020202020204" pitchFamily="34" charset="0"/>
                <a:cs typeface="Arial" panose="020B0604020202020204" pitchFamily="34" charset="0"/>
              </a:rPr>
              <a:t>in grosser Zahl</a:t>
            </a:r>
            <a:endParaRPr lang="de-DE" altLang="de-DE" sz="4000" b="1" u="sng">
              <a:solidFill>
                <a:srgbClr val="00FF00"/>
              </a:solidFill>
              <a:latin typeface="Arial" panose="020B0604020202020204" pitchFamily="34" charset="0"/>
              <a:cs typeface="Arial" panose="020B0604020202020204" pitchFamily="34" charset="0"/>
            </a:endParaRPr>
          </a:p>
        </p:txBody>
      </p:sp>
      <p:sp>
        <p:nvSpPr>
          <p:cNvPr id="769027" name="Rectangle 3"/>
          <p:cNvSpPr>
            <a:spLocks noGrp="1" noChangeArrowheads="1"/>
          </p:cNvSpPr>
          <p:nvPr>
            <p:ph type="body" sz="half" idx="1"/>
          </p:nvPr>
        </p:nvSpPr>
        <p:spPr>
          <a:xfrm>
            <a:off x="250825" y="1989138"/>
            <a:ext cx="5757863" cy="4114800"/>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Jer 31,8:</a:t>
            </a:r>
            <a:r>
              <a:rPr lang="de-CH" altLang="de-DE" sz="2800" b="1">
                <a:solidFill>
                  <a:srgbClr val="FFFF00"/>
                </a:solidFill>
                <a:latin typeface="Arial" panose="020B0604020202020204" pitchFamily="34" charset="0"/>
                <a:cs typeface="Arial" panose="020B0604020202020204" pitchFamily="34" charset="0"/>
              </a:rPr>
              <a:t>  [8] Siehe, ich bringe sie </a:t>
            </a:r>
            <a:r>
              <a:rPr lang="de-CH" altLang="de-DE" sz="2800" b="1">
                <a:solidFill>
                  <a:srgbClr val="00FF00"/>
                </a:solidFill>
                <a:latin typeface="Arial" panose="020B0604020202020204" pitchFamily="34" charset="0"/>
                <a:cs typeface="Arial" panose="020B0604020202020204" pitchFamily="34" charset="0"/>
              </a:rPr>
              <a:t>aus dem Land des Nordens</a:t>
            </a:r>
            <a:r>
              <a:rPr lang="de-CH" altLang="de-DE" sz="2800" b="1">
                <a:solidFill>
                  <a:srgbClr val="FFFF00"/>
                </a:solidFill>
                <a:latin typeface="Arial" panose="020B0604020202020204" pitchFamily="34" charset="0"/>
                <a:cs typeface="Arial" panose="020B0604020202020204" pitchFamily="34" charset="0"/>
              </a:rPr>
              <a:t>, ja, ich sammle sie </a:t>
            </a:r>
            <a:r>
              <a:rPr lang="de-CH" altLang="de-DE" sz="2800" b="1">
                <a:solidFill>
                  <a:srgbClr val="00FF00"/>
                </a:solidFill>
                <a:latin typeface="Arial" panose="020B0604020202020204" pitchFamily="34" charset="0"/>
                <a:cs typeface="Arial" panose="020B0604020202020204" pitchFamily="34" charset="0"/>
              </a:rPr>
              <a:t>von dem äussersten Ende der Erde</a:t>
            </a:r>
            <a:r>
              <a:rPr lang="de-CH" altLang="de-DE" sz="2800" b="1">
                <a:solidFill>
                  <a:srgbClr val="FFFF00"/>
                </a:solidFill>
                <a:latin typeface="Arial" panose="020B0604020202020204" pitchFamily="34" charset="0"/>
                <a:cs typeface="Arial" panose="020B0604020202020204" pitchFamily="34" charset="0"/>
              </a:rPr>
              <a:t>, unter ihnen Blinde und Lahme, Schwangere und Gebärende allzumal; </a:t>
            </a:r>
            <a:r>
              <a:rPr lang="de-CH" altLang="de-DE" sz="2800" b="1">
                <a:solidFill>
                  <a:srgbClr val="00FF00"/>
                </a:solidFill>
                <a:latin typeface="Arial" panose="020B0604020202020204" pitchFamily="34" charset="0"/>
                <a:cs typeface="Arial" panose="020B0604020202020204" pitchFamily="34" charset="0"/>
              </a:rPr>
              <a:t>in grosser Versammlung kehren sie hierher zurück</a:t>
            </a:r>
            <a:r>
              <a:rPr lang="de-CH" altLang="de-DE" sz="2800" b="1">
                <a:solidFill>
                  <a:srgbClr val="FFFF00"/>
                </a:solidFill>
                <a:latin typeface="Arial" panose="020B0604020202020204" pitchFamily="34" charset="0"/>
                <a:cs typeface="Arial" panose="020B0604020202020204" pitchFamily="34" charset="0"/>
              </a:rPr>
              <a:t>.</a:t>
            </a:r>
            <a:endParaRPr lang="de-DE" altLang="de-DE" sz="2800" b="1">
              <a:solidFill>
                <a:srgbClr val="FFFF00"/>
              </a:solidFill>
              <a:latin typeface="Arial" panose="020B0604020202020204" pitchFamily="34" charset="0"/>
              <a:cs typeface="Arial" panose="020B0604020202020204" pitchFamily="34" charset="0"/>
            </a:endParaRPr>
          </a:p>
        </p:txBody>
      </p:sp>
      <p:sp>
        <p:nvSpPr>
          <p:cNvPr id="769029" name="Text Box 5"/>
          <p:cNvSpPr txBox="1">
            <a:spLocks noChangeArrowheads="1"/>
          </p:cNvSpPr>
          <p:nvPr/>
        </p:nvSpPr>
        <p:spPr bwMode="auto">
          <a:xfrm>
            <a:off x="6300788" y="2060575"/>
            <a:ext cx="2843212"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CH" altLang="de-DE" sz="2400">
                <a:solidFill>
                  <a:schemeClr val="bg1"/>
                </a:solidFill>
              </a:rPr>
              <a:t>1882-2008:        Ca. 1,3 Millionen Juden aus Russland / </a:t>
            </a:r>
          </a:p>
          <a:p>
            <a:r>
              <a:rPr lang="de-CH" altLang="de-DE" sz="2400">
                <a:solidFill>
                  <a:schemeClr val="bg1"/>
                </a:solidFill>
              </a:rPr>
              <a:t>Sowjetunion / GUS</a:t>
            </a:r>
            <a:endParaRPr lang="de-DE" altLang="de-DE" sz="240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title"/>
          </p:nvPr>
        </p:nvSpPr>
        <p:spPr>
          <a:xfrm>
            <a:off x="684213" y="333375"/>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(8) Flucht aus dem Norden</a:t>
            </a:r>
            <a:endParaRPr lang="de-DE" altLang="de-DE" b="1">
              <a:solidFill>
                <a:srgbClr val="00FF00"/>
              </a:solidFill>
              <a:latin typeface="Arial" panose="020B0604020202020204" pitchFamily="34" charset="0"/>
              <a:cs typeface="Arial" panose="020B0604020202020204" pitchFamily="34" charset="0"/>
            </a:endParaRPr>
          </a:p>
        </p:txBody>
      </p:sp>
      <p:pic>
        <p:nvPicPr>
          <p:cNvPr id="839683" name="Picture 3" descr="Image:First aliyah BILU in kuffiyeh.jpg">
            <a:hlinkClick r:id="rId2"/>
          </p:cNvPr>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27088" y="1628775"/>
            <a:ext cx="3549650"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39684" name="Rectangle 4"/>
          <p:cNvSpPr>
            <a:spLocks noGrp="1" noChangeArrowheads="1"/>
          </p:cNvSpPr>
          <p:nvPr>
            <p:ph sz="quarter" idx="2"/>
          </p:nvPr>
        </p:nvSpPr>
        <p:spPr>
          <a:xfrm>
            <a:off x="0" y="3860800"/>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Die Erste Alijah von 1882-1903: 25'000 Juden verliessen Russland fluchtartig als Folge der antisemitischen Verfolgungen um 1881-1882. </a:t>
            </a:r>
          </a:p>
          <a:p>
            <a:r>
              <a:rPr lang="de-CH" altLang="de-DE" sz="2400" b="1">
                <a:solidFill>
                  <a:srgbClr val="EAEAEA"/>
                </a:solidFill>
                <a:latin typeface="Arial" panose="020B0604020202020204" pitchFamily="34" charset="0"/>
                <a:cs typeface="Arial" panose="020B0604020202020204" pitchFamily="34" charset="0"/>
              </a:rPr>
              <a:t>Als der Immigranten-Fluss am Ende der Ersten Alijah fast versiegte, kam es zu neuen Judenverfolgungen in Russland. </a:t>
            </a:r>
            <a:r>
              <a:rPr lang="de-DE" altLang="de-DE" sz="2400" b="1">
                <a:solidFill>
                  <a:srgbClr val="EAEAEA"/>
                </a:solidFill>
                <a:latin typeface="Arial" panose="020B0604020202020204" pitchFamily="34" charset="0"/>
                <a:cs typeface="Arial" panose="020B0604020202020204" pitchFamily="34" charset="0"/>
              </a:rPr>
              <a:t/>
            </a:r>
            <a:br>
              <a:rPr lang="de-DE" altLang="de-DE" sz="2400" b="1">
                <a:solidFill>
                  <a:srgbClr val="EAEAEA"/>
                </a:solidFill>
                <a:latin typeface="Arial" panose="020B0604020202020204" pitchFamily="34" charset="0"/>
                <a:cs typeface="Arial" panose="020B0604020202020204" pitchFamily="34" charset="0"/>
              </a:rPr>
            </a:br>
            <a:endParaRPr lang="de-DE" altLang="de-DE" sz="2400" b="1">
              <a:solidFill>
                <a:srgbClr val="EAEAEA"/>
              </a:solidFill>
              <a:latin typeface="Arial" panose="020B0604020202020204" pitchFamily="34" charset="0"/>
              <a:cs typeface="Arial" panose="020B0604020202020204" pitchFamily="34" charset="0"/>
            </a:endParaRPr>
          </a:p>
        </p:txBody>
      </p:sp>
      <p:sp>
        <p:nvSpPr>
          <p:cNvPr id="839685" name="Rectangle 5"/>
          <p:cNvSpPr>
            <a:spLocks noGrp="1" noChangeArrowheads="1"/>
          </p:cNvSpPr>
          <p:nvPr>
            <p:ph type="body" sz="half" idx="3"/>
          </p:nvPr>
        </p:nvSpPr>
        <p:spPr>
          <a:xfrm>
            <a:off x="4643438" y="1557338"/>
            <a:ext cx="3810000" cy="4114800"/>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Sach 2,10:</a:t>
            </a:r>
            <a:r>
              <a:rPr lang="de-CH" altLang="de-DE" sz="2800" b="1">
                <a:solidFill>
                  <a:srgbClr val="FFFF00"/>
                </a:solidFill>
                <a:latin typeface="Arial" panose="020B0604020202020204" pitchFamily="34" charset="0"/>
                <a:cs typeface="Arial" panose="020B0604020202020204" pitchFamily="34" charset="0"/>
              </a:rPr>
              <a:t>  10 </a:t>
            </a:r>
            <a:r>
              <a:rPr lang="de-DE" altLang="de-DE" sz="2800" b="1">
                <a:solidFill>
                  <a:srgbClr val="00FF00"/>
                </a:solidFill>
                <a:latin typeface="Arial" panose="020B0604020202020204" pitchFamily="34" charset="0"/>
                <a:cs typeface="Arial" panose="020B0604020202020204" pitchFamily="34" charset="0"/>
              </a:rPr>
              <a:t>Wehe! Wehe! Flieht aus dem Land des Nordens!</a:t>
            </a:r>
            <a:r>
              <a:rPr lang="de-DE" altLang="de-DE" sz="2800" b="1">
                <a:solidFill>
                  <a:srgbClr val="FFFF00"/>
                </a:solidFill>
                <a:latin typeface="Arial" panose="020B0604020202020204" pitchFamily="34" charset="0"/>
                <a:cs typeface="Arial" panose="020B0604020202020204" pitchFamily="34" charset="0"/>
              </a:rPr>
              <a:t> spricht der HERR; …</a:t>
            </a:r>
            <a:endParaRPr lang="de-DE" altLang="de-DE" sz="28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684213" y="333375"/>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(8) Flucht aus dem Norden</a:t>
            </a:r>
            <a:endParaRPr lang="de-DE" altLang="de-DE" b="1">
              <a:solidFill>
                <a:srgbClr val="00FF00"/>
              </a:solidFill>
              <a:latin typeface="Arial" panose="020B0604020202020204" pitchFamily="34" charset="0"/>
              <a:cs typeface="Arial" panose="020B0604020202020204" pitchFamily="34" charset="0"/>
            </a:endParaRPr>
          </a:p>
        </p:txBody>
      </p:sp>
      <p:pic>
        <p:nvPicPr>
          <p:cNvPr id="838659" name="Picture 3" descr="Image:First aliyah BILU in kuffiyeh.jpg">
            <a:hlinkClick r:id="rId2"/>
          </p:cNvPr>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827088" y="1628775"/>
            <a:ext cx="3549650"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38660" name="Rectangle 4"/>
          <p:cNvSpPr>
            <a:spLocks noGrp="1" noChangeArrowheads="1"/>
          </p:cNvSpPr>
          <p:nvPr>
            <p:ph sz="quarter" idx="2"/>
          </p:nvPr>
        </p:nvSpPr>
        <p:spPr>
          <a:xfrm>
            <a:off x="0" y="3860800"/>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Dies motivierte die Zweite Alija (1904-1914), die ihrerseits Abertausende von Flüchtlingen ins Land der Väter zurückbrachte. </a:t>
            </a:r>
          </a:p>
          <a:p>
            <a:r>
              <a:rPr lang="de-CH" altLang="de-DE" sz="2400" b="1">
                <a:solidFill>
                  <a:srgbClr val="EAEAEA"/>
                </a:solidFill>
                <a:latin typeface="Arial" panose="020B0604020202020204" pitchFamily="34" charset="0"/>
                <a:cs typeface="Arial" panose="020B0604020202020204" pitchFamily="34" charset="0"/>
              </a:rPr>
              <a:t>Auch die Dritte Alijah führte viele Flüchtlinge aus dem Norden ins Heimatland der Juden: Auslöser waren u.a. die Russische Revolution und die Nachkriegs-Verfolgungen in der Ukraine.</a:t>
            </a:r>
            <a:endParaRPr lang="de-DE" altLang="de-DE" sz="2400" b="1">
              <a:solidFill>
                <a:srgbClr val="EAEAEA"/>
              </a:solidFill>
              <a:latin typeface="Arial" panose="020B0604020202020204" pitchFamily="34" charset="0"/>
              <a:cs typeface="Arial" panose="020B0604020202020204" pitchFamily="34" charset="0"/>
            </a:endParaRPr>
          </a:p>
        </p:txBody>
      </p:sp>
      <p:sp>
        <p:nvSpPr>
          <p:cNvPr id="838661" name="Rectangle 5"/>
          <p:cNvSpPr>
            <a:spLocks noGrp="1" noChangeArrowheads="1"/>
          </p:cNvSpPr>
          <p:nvPr>
            <p:ph type="body" sz="half" idx="3"/>
          </p:nvPr>
        </p:nvSpPr>
        <p:spPr>
          <a:xfrm>
            <a:off x="4643438" y="1557338"/>
            <a:ext cx="3810000" cy="4114800"/>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Sach 2,10:</a:t>
            </a:r>
            <a:r>
              <a:rPr lang="de-CH" altLang="de-DE" sz="2800" b="1">
                <a:solidFill>
                  <a:srgbClr val="FFFF00"/>
                </a:solidFill>
                <a:latin typeface="Arial" panose="020B0604020202020204" pitchFamily="34" charset="0"/>
                <a:cs typeface="Arial" panose="020B0604020202020204" pitchFamily="34" charset="0"/>
              </a:rPr>
              <a:t>  10 </a:t>
            </a:r>
            <a:r>
              <a:rPr lang="de-DE" altLang="de-DE" sz="2800" b="1">
                <a:solidFill>
                  <a:srgbClr val="00FF00"/>
                </a:solidFill>
                <a:latin typeface="Arial" panose="020B0604020202020204" pitchFamily="34" charset="0"/>
                <a:cs typeface="Arial" panose="020B0604020202020204" pitchFamily="34" charset="0"/>
              </a:rPr>
              <a:t>Wehe! Wehe! Flieht aus dem Land des Nordens!</a:t>
            </a:r>
            <a:r>
              <a:rPr lang="de-DE" altLang="de-DE" sz="2800" b="1">
                <a:solidFill>
                  <a:srgbClr val="FFFF00"/>
                </a:solidFill>
                <a:latin typeface="Arial" panose="020B0604020202020204" pitchFamily="34" charset="0"/>
                <a:cs typeface="Arial" panose="020B0604020202020204" pitchFamily="34" charset="0"/>
              </a:rPr>
              <a:t> spricht der HERR; …</a:t>
            </a:r>
            <a:endParaRPr lang="de-DE" altLang="de-DE" sz="28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6"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Rückkehr aus dem (9) Nord- und dem (10) Südirak</a:t>
            </a:r>
            <a:endParaRPr lang="de-DE" altLang="de-DE" sz="4000" b="1">
              <a:solidFill>
                <a:srgbClr val="00FF00"/>
              </a:solidFill>
              <a:latin typeface="Arial" panose="020B0604020202020204" pitchFamily="34" charset="0"/>
              <a:cs typeface="Arial" panose="020B0604020202020204" pitchFamily="34" charset="0"/>
            </a:endParaRPr>
          </a:p>
        </p:txBody>
      </p:sp>
      <p:sp>
        <p:nvSpPr>
          <p:cNvPr id="774147" name="Rectangle 3"/>
          <p:cNvSpPr>
            <a:spLocks noGrp="1" noChangeArrowheads="1"/>
          </p:cNvSpPr>
          <p:nvPr>
            <p:ph type="body" sz="half" idx="1"/>
          </p:nvPr>
        </p:nvSpPr>
        <p:spPr>
          <a:xfrm>
            <a:off x="0" y="1628775"/>
            <a:ext cx="5435600" cy="5229225"/>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t>
            </a:r>
            <a:r>
              <a:rPr lang="de-CH" altLang="de-DE" sz="2400" b="1">
                <a:solidFill>
                  <a:srgbClr val="00FF00"/>
                </a:solidFill>
                <a:latin typeface="Arial" panose="020B0604020202020204" pitchFamily="34" charset="0"/>
                <a:cs typeface="Arial" panose="020B0604020202020204" pitchFamily="34" charset="0"/>
              </a:rPr>
              <a:t>aus Assyrien</a:t>
            </a:r>
            <a:r>
              <a:rPr lang="de-CH" altLang="de-DE" sz="2400" b="1">
                <a:solidFill>
                  <a:srgbClr val="FFFF00"/>
                </a:solidFill>
                <a:latin typeface="Arial" panose="020B0604020202020204" pitchFamily="34" charset="0"/>
                <a:cs typeface="Arial" panose="020B0604020202020204" pitchFamily="34" charset="0"/>
              </a:rPr>
              <a:t> und aus Mizrajim und aus Pathros und aus Kusch und aus Elam und </a:t>
            </a:r>
            <a:r>
              <a:rPr lang="de-CH" altLang="de-DE" sz="2400" b="1">
                <a:solidFill>
                  <a:srgbClr val="00FF00"/>
                </a:solidFill>
                <a:latin typeface="Arial" panose="020B0604020202020204" pitchFamily="34" charset="0"/>
                <a:cs typeface="Arial" panose="020B0604020202020204" pitchFamily="34" charset="0"/>
              </a:rPr>
              <a:t>aus Schinear </a:t>
            </a:r>
            <a:r>
              <a:rPr lang="de-CH" altLang="de-DE" sz="2400" b="1">
                <a:solidFill>
                  <a:srgbClr val="FFFF00"/>
                </a:solidFill>
                <a:latin typeface="Arial" panose="020B0604020202020204" pitchFamily="34" charset="0"/>
                <a:cs typeface="Arial" panose="020B0604020202020204" pitchFamily="34" charset="0"/>
              </a:rPr>
              <a:t>und aus Hamath und aus den Inseln des Meeres. 12 Und er wird den Nationen ein Panier erheben und die Vertriebenen Israels zusammenbringen, und die Zerstreuten Judas wird er sammeln von den vier Enden der Erde.</a:t>
            </a:r>
            <a:endParaRPr lang="de-DE" altLang="de-DE" sz="2400" b="1">
              <a:solidFill>
                <a:srgbClr val="FFFF00"/>
              </a:solidFill>
              <a:latin typeface="Arial" panose="020B0604020202020204" pitchFamily="34" charset="0"/>
              <a:cs typeface="Arial" panose="020B0604020202020204" pitchFamily="34" charset="0"/>
            </a:endParaRPr>
          </a:p>
        </p:txBody>
      </p:sp>
      <p:pic>
        <p:nvPicPr>
          <p:cNvPr id="774148" name="Picture 4" descr="Bild:Nasa sat irak.jp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51500" y="1628775"/>
            <a:ext cx="3313113" cy="254952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4149"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774150" name="Line 6"/>
          <p:cNvSpPr>
            <a:spLocks noChangeShapeType="1"/>
          </p:cNvSpPr>
          <p:nvPr/>
        </p:nvSpPr>
        <p:spPr bwMode="auto">
          <a:xfrm flipV="1">
            <a:off x="5076825" y="3644900"/>
            <a:ext cx="2808288" cy="5048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74153" name="Text Box 9"/>
          <p:cNvSpPr txBox="1">
            <a:spLocks noChangeArrowheads="1"/>
          </p:cNvSpPr>
          <p:nvPr/>
        </p:nvSpPr>
        <p:spPr bwMode="auto">
          <a:xfrm>
            <a:off x="5632450" y="4311650"/>
            <a:ext cx="3332163"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CH" altLang="de-DE" sz="2000">
                <a:solidFill>
                  <a:schemeClr val="bg1"/>
                </a:solidFill>
              </a:rPr>
              <a:t>In den Jahren 1941 –</a:t>
            </a:r>
          </a:p>
          <a:p>
            <a:r>
              <a:rPr lang="de-CH" altLang="de-DE" sz="2000">
                <a:solidFill>
                  <a:schemeClr val="bg1"/>
                </a:solidFill>
              </a:rPr>
              <a:t>2008 verliess die </a:t>
            </a:r>
          </a:p>
          <a:p>
            <a:r>
              <a:rPr lang="de-CH" altLang="de-DE" sz="2000">
                <a:solidFill>
                  <a:schemeClr val="bg1"/>
                </a:solidFill>
              </a:rPr>
              <a:t>jüdische Gemeinschaft</a:t>
            </a:r>
          </a:p>
          <a:p>
            <a:r>
              <a:rPr lang="de-CH" altLang="de-DE" sz="2000">
                <a:solidFill>
                  <a:schemeClr val="bg1"/>
                </a:solidFill>
              </a:rPr>
              <a:t>von 150‘000 Menschen</a:t>
            </a:r>
          </a:p>
          <a:p>
            <a:r>
              <a:rPr lang="de-CH" altLang="de-DE" sz="2000">
                <a:solidFill>
                  <a:schemeClr val="bg1"/>
                </a:solidFill>
              </a:rPr>
              <a:t>den Nord- und den </a:t>
            </a:r>
          </a:p>
          <a:p>
            <a:r>
              <a:rPr lang="de-CH" altLang="de-DE" sz="2000">
                <a:solidFill>
                  <a:schemeClr val="bg1"/>
                </a:solidFill>
              </a:rPr>
              <a:t>Südirak.</a:t>
            </a:r>
            <a:endParaRPr lang="de-DE" altLang="de-DE" sz="2000">
              <a:solidFill>
                <a:schemeClr val="bg1"/>
              </a:solidFill>
            </a:endParaRPr>
          </a:p>
        </p:txBody>
      </p:sp>
      <p:sp>
        <p:nvSpPr>
          <p:cNvPr id="774154" name="Line 10"/>
          <p:cNvSpPr>
            <a:spLocks noChangeShapeType="1"/>
          </p:cNvSpPr>
          <p:nvPr/>
        </p:nvSpPr>
        <p:spPr bwMode="auto">
          <a:xfrm flipV="1">
            <a:off x="2339975" y="2133600"/>
            <a:ext cx="4895850" cy="14398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ChangeArrowheads="1"/>
          </p:cNvSpPr>
          <p:nvPr>
            <p:ph type="title"/>
          </p:nvPr>
        </p:nvSpPr>
        <p:spPr>
          <a:xfrm>
            <a:off x="755650" y="115888"/>
            <a:ext cx="7847013" cy="1492250"/>
          </a:xfrm>
        </p:spPr>
        <p:txBody>
          <a:bodyPr/>
          <a:lstStyle/>
          <a:p>
            <a:r>
              <a:rPr lang="fr-FR" altLang="de-DE" b="1">
                <a:solidFill>
                  <a:srgbClr val="00FF00"/>
                </a:solidFill>
                <a:latin typeface="Arial" panose="020B0604020202020204" pitchFamily="34" charset="0"/>
              </a:rPr>
              <a:t>(11) Flucht und (12) Auszug der Juden aus dem Irak</a:t>
            </a:r>
          </a:p>
        </p:txBody>
      </p:sp>
      <p:sp>
        <p:nvSpPr>
          <p:cNvPr id="776195" name="Rectangle 3"/>
          <p:cNvSpPr>
            <a:spLocks noGrp="1" noChangeArrowheads="1"/>
          </p:cNvSpPr>
          <p:nvPr>
            <p:ph sz="quarter" idx="1"/>
          </p:nvPr>
        </p:nvSpPr>
        <p:spPr>
          <a:xfrm>
            <a:off x="0" y="4149725"/>
            <a:ext cx="4781550" cy="1981200"/>
          </a:xfrm>
        </p:spPr>
        <p:txBody>
          <a:bodyPr/>
          <a:lstStyle/>
          <a:p>
            <a:r>
              <a:rPr lang="de-DE" altLang="de-DE" sz="2400" b="1">
                <a:solidFill>
                  <a:schemeClr val="bg1"/>
                </a:solidFill>
                <a:latin typeface="Arial" panose="020B0604020202020204" pitchFamily="34" charset="0"/>
              </a:rPr>
              <a:t>1941 – 1991: Die jüdische Gemeinschaft (150'000 Personen) verlässt den Irak (Babylonien) nach 2600 Jahren, durch Flucht und durch Auszug (1950-1952). </a:t>
            </a:r>
          </a:p>
          <a:p>
            <a:endParaRPr lang="de-DE" altLang="de-DE" sz="2400" b="1">
              <a:solidFill>
                <a:schemeClr val="bg1"/>
              </a:solidFill>
              <a:latin typeface="Arial" panose="020B0604020202020204" pitchFamily="34" charset="0"/>
            </a:endParaRPr>
          </a:p>
        </p:txBody>
      </p:sp>
      <p:sp>
        <p:nvSpPr>
          <p:cNvPr id="776196" name="Rectangle 4"/>
          <p:cNvSpPr>
            <a:spLocks noGrp="1" noChangeArrowheads="1"/>
          </p:cNvSpPr>
          <p:nvPr>
            <p:ph type="body" sz="half" idx="3"/>
          </p:nvPr>
        </p:nvSpPr>
        <p:spPr/>
        <p:txBody>
          <a:bodyPr/>
          <a:lstStyle/>
          <a:p>
            <a:pPr>
              <a:lnSpc>
                <a:spcPct val="80000"/>
              </a:lnSpc>
            </a:pPr>
            <a:endParaRPr lang="de-DE" altLang="de-DE" sz="2400"/>
          </a:p>
          <a:p>
            <a:pPr>
              <a:lnSpc>
                <a:spcPct val="80000"/>
              </a:lnSpc>
            </a:pPr>
            <a:endParaRPr lang="de-DE" altLang="de-DE" sz="1400"/>
          </a:p>
        </p:txBody>
      </p:sp>
      <p:sp>
        <p:nvSpPr>
          <p:cNvPr id="776197" name="Rectangle 5"/>
          <p:cNvSpPr>
            <a:spLocks noGrp="1" noChangeArrowheads="1"/>
          </p:cNvSpPr>
          <p:nvPr>
            <p:ph type="body" sz="half" idx="4294967295"/>
          </p:nvPr>
        </p:nvSpPr>
        <p:spPr>
          <a:xfrm>
            <a:off x="4643438" y="1773238"/>
            <a:ext cx="4105275" cy="4824412"/>
          </a:xfrm>
        </p:spPr>
        <p:txBody>
          <a:bodyPr/>
          <a:lstStyle/>
          <a:p>
            <a:pPr>
              <a:buFontTx/>
              <a:buNone/>
            </a:pPr>
            <a:r>
              <a:rPr lang="de-DE" altLang="de-DE" sz="2800" b="1">
                <a:solidFill>
                  <a:srgbClr val="00FF00"/>
                </a:solidFill>
                <a:latin typeface="Arial" panose="020B0604020202020204" pitchFamily="34" charset="0"/>
              </a:rPr>
              <a:t>    </a:t>
            </a:r>
            <a:r>
              <a:rPr lang="de-DE" altLang="de-DE" sz="2800" b="1">
                <a:solidFill>
                  <a:schemeClr val="bg1"/>
                </a:solidFill>
                <a:latin typeface="Arial" panose="020B0604020202020204" pitchFamily="34" charset="0"/>
              </a:rPr>
              <a:t>Jer 50,8:</a:t>
            </a:r>
            <a:r>
              <a:rPr lang="de-DE" altLang="de-DE" sz="2800" b="1">
                <a:solidFill>
                  <a:srgbClr val="00FF00"/>
                </a:solidFill>
                <a:latin typeface="Arial" panose="020B0604020202020204" pitchFamily="34" charset="0"/>
              </a:rPr>
              <a:t>  </a:t>
            </a:r>
            <a:r>
              <a:rPr lang="de-DE" altLang="de-DE" sz="2800" b="1">
                <a:solidFill>
                  <a:srgbClr val="FFFF00"/>
                </a:solidFill>
                <a:latin typeface="Arial" panose="020B0604020202020204" pitchFamily="34" charset="0"/>
              </a:rPr>
              <a:t>8 </a:t>
            </a:r>
            <a:r>
              <a:rPr lang="de-DE" altLang="de-DE" sz="2800" b="1">
                <a:solidFill>
                  <a:srgbClr val="00FF00"/>
                </a:solidFill>
                <a:latin typeface="Arial" panose="020B0604020202020204" pitchFamily="34" charset="0"/>
              </a:rPr>
              <a:t>Flieht </a:t>
            </a:r>
            <a:r>
              <a:rPr lang="de-DE" altLang="de-DE" sz="2800" b="1">
                <a:solidFill>
                  <a:srgbClr val="FFFF00"/>
                </a:solidFill>
                <a:latin typeface="Arial" panose="020B0604020202020204" pitchFamily="34" charset="0"/>
              </a:rPr>
              <a:t>aus Babylonien hinaus, </a:t>
            </a:r>
          </a:p>
          <a:p>
            <a:pPr>
              <a:buFontTx/>
              <a:buNone/>
            </a:pPr>
            <a:r>
              <a:rPr lang="de-DE" altLang="de-DE" sz="2800" b="1">
                <a:solidFill>
                  <a:srgbClr val="FFFF00"/>
                </a:solidFill>
                <a:latin typeface="Arial" panose="020B0604020202020204" pitchFamily="34" charset="0"/>
              </a:rPr>
              <a:t>	und </a:t>
            </a:r>
            <a:r>
              <a:rPr lang="de-DE" altLang="de-DE" sz="2800" b="1">
                <a:solidFill>
                  <a:srgbClr val="00FF00"/>
                </a:solidFill>
                <a:latin typeface="Arial" panose="020B0604020202020204" pitchFamily="34" charset="0"/>
              </a:rPr>
              <a:t>zieht</a:t>
            </a:r>
            <a:r>
              <a:rPr lang="de-DE" altLang="de-DE" sz="2800" b="1">
                <a:solidFill>
                  <a:srgbClr val="FFFF00"/>
                </a:solidFill>
                <a:latin typeface="Arial" panose="020B0604020202020204" pitchFamily="34" charset="0"/>
              </a:rPr>
              <a:t> aus dem Land der Chaldäer aus!</a:t>
            </a:r>
          </a:p>
          <a:p>
            <a:pPr>
              <a:buFontTx/>
              <a:buNone/>
            </a:pPr>
            <a:endParaRPr lang="de-DE" altLang="de-DE" sz="2800" b="1">
              <a:solidFill>
                <a:srgbClr val="FFFF00"/>
              </a:solidFill>
              <a:latin typeface="Arial" panose="020B0604020202020204" pitchFamily="34" charset="0"/>
            </a:endParaRPr>
          </a:p>
          <a:p>
            <a:pPr>
              <a:buFontTx/>
              <a:buNone/>
            </a:pPr>
            <a:r>
              <a:rPr lang="de-DE" altLang="de-DE" sz="2800" b="1">
                <a:solidFill>
                  <a:srgbClr val="00FF00"/>
                </a:solidFill>
                <a:latin typeface="Arial" panose="020B0604020202020204" pitchFamily="34" charset="0"/>
              </a:rPr>
              <a:t>	</a:t>
            </a:r>
            <a:r>
              <a:rPr lang="de-DE" altLang="de-DE" sz="2800" b="1">
                <a:solidFill>
                  <a:schemeClr val="bg1"/>
                </a:solidFill>
                <a:latin typeface="Arial" panose="020B0604020202020204" pitchFamily="34" charset="0"/>
                <a:cs typeface="Arial" panose="020B0604020202020204" pitchFamily="34" charset="0"/>
              </a:rPr>
              <a:t>Jes 48,20:</a:t>
            </a:r>
            <a:r>
              <a:rPr lang="de-DE" altLang="de-DE" sz="2800" b="1">
                <a:solidFill>
                  <a:srgbClr val="FFFF00"/>
                </a:solidFill>
                <a:latin typeface="Arial" panose="020B0604020202020204" pitchFamily="34" charset="0"/>
                <a:cs typeface="Arial" panose="020B0604020202020204" pitchFamily="34" charset="0"/>
              </a:rPr>
              <a:t>  </a:t>
            </a:r>
          </a:p>
          <a:p>
            <a:pPr>
              <a:buFontTx/>
              <a:buNone/>
            </a:pPr>
            <a:r>
              <a:rPr lang="de-DE" altLang="de-DE" sz="2800" b="1">
                <a:solidFill>
                  <a:srgbClr val="FFFF00"/>
                </a:solidFill>
                <a:latin typeface="Arial" panose="020B0604020202020204" pitchFamily="34" charset="0"/>
                <a:cs typeface="Arial" panose="020B0604020202020204" pitchFamily="34" charset="0"/>
              </a:rPr>
              <a:t>	20 </a:t>
            </a:r>
            <a:r>
              <a:rPr lang="de-DE" altLang="de-DE" sz="2800" b="1">
                <a:solidFill>
                  <a:srgbClr val="00FF00"/>
                </a:solidFill>
                <a:latin typeface="Arial" panose="020B0604020202020204" pitchFamily="34" charset="0"/>
                <a:cs typeface="Arial" panose="020B0604020202020204" pitchFamily="34" charset="0"/>
              </a:rPr>
              <a:t>Zieht</a:t>
            </a:r>
            <a:r>
              <a:rPr lang="de-DE" altLang="de-DE" sz="2800" b="1">
                <a:solidFill>
                  <a:srgbClr val="FF3300"/>
                </a:solidFill>
                <a:latin typeface="Arial" panose="020B0604020202020204" pitchFamily="34" charset="0"/>
                <a:cs typeface="Arial" panose="020B0604020202020204" pitchFamily="34" charset="0"/>
              </a:rPr>
              <a:t> </a:t>
            </a:r>
            <a:r>
              <a:rPr lang="de-DE" altLang="de-DE" sz="2800" b="1">
                <a:solidFill>
                  <a:srgbClr val="FFFF00"/>
                </a:solidFill>
                <a:latin typeface="Arial" panose="020B0604020202020204" pitchFamily="34" charset="0"/>
                <a:cs typeface="Arial" panose="020B0604020202020204" pitchFamily="34" charset="0"/>
              </a:rPr>
              <a:t>aus Babylonien </a:t>
            </a:r>
            <a:r>
              <a:rPr lang="de-DE" altLang="de-DE" sz="2800" b="1">
                <a:solidFill>
                  <a:srgbClr val="00FF00"/>
                </a:solidFill>
                <a:latin typeface="Arial" panose="020B0604020202020204" pitchFamily="34" charset="0"/>
                <a:cs typeface="Arial" panose="020B0604020202020204" pitchFamily="34" charset="0"/>
              </a:rPr>
              <a:t>aus</a:t>
            </a:r>
            <a:r>
              <a:rPr lang="de-DE" altLang="de-DE" sz="2800" b="1">
                <a:solidFill>
                  <a:srgbClr val="FFFF00"/>
                </a:solidFill>
                <a:latin typeface="Arial" panose="020B0604020202020204" pitchFamily="34" charset="0"/>
                <a:cs typeface="Arial" panose="020B0604020202020204" pitchFamily="34" charset="0"/>
              </a:rPr>
              <a:t>, …!</a:t>
            </a:r>
          </a:p>
        </p:txBody>
      </p:sp>
      <p:pic>
        <p:nvPicPr>
          <p:cNvPr id="776201" name="Picture 9" descr="Bild:LocationIraq.svg">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68313" y="1844675"/>
            <a:ext cx="3810000" cy="1905000"/>
          </a:xfrm>
          <a:extLst>
            <a:ext uri="{909E8E84-426E-40DD-AFC4-6F175D3DCCD1}">
              <a14:hiddenFill xmlns:a14="http://schemas.microsoft.com/office/drawing/2010/main">
                <a:solidFill>
                  <a:srgbClr val="FFFFFF"/>
                </a:solidFill>
              </a14:hiddenFill>
            </a:ext>
          </a:extLst>
        </p:spPr>
      </p:pic>
      <p:sp>
        <p:nvSpPr>
          <p:cNvPr id="776202" name="Text Box 10"/>
          <p:cNvSpPr txBox="1">
            <a:spLocks noChangeArrowheads="1"/>
          </p:cNvSpPr>
          <p:nvPr/>
        </p:nvSpPr>
        <p:spPr bwMode="auto">
          <a:xfrm>
            <a:off x="468313" y="3789363"/>
            <a:ext cx="10525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Rei-Artur GNU</a:t>
            </a:r>
            <a:endParaRPr lang="de-DE" altLang="de-DE" sz="1000">
              <a:solidFill>
                <a:schemeClr val="bg1"/>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ChangeArrowheads="1"/>
          </p:cNvSpPr>
          <p:nvPr>
            <p:ph type="title"/>
          </p:nvPr>
        </p:nvSpPr>
        <p:spPr>
          <a:xfrm>
            <a:off x="755650" y="115888"/>
            <a:ext cx="7847013" cy="1492250"/>
          </a:xfrm>
        </p:spPr>
        <p:txBody>
          <a:bodyPr/>
          <a:lstStyle/>
          <a:p>
            <a:r>
              <a:rPr lang="fr-FR" altLang="de-DE" b="1">
                <a:solidFill>
                  <a:srgbClr val="00FF00"/>
                </a:solidFill>
                <a:latin typeface="Arial" panose="020B0604020202020204" pitchFamily="34" charset="0"/>
              </a:rPr>
              <a:t>(13) Flucht u. Auszug </a:t>
            </a:r>
            <a:r>
              <a:rPr lang="fr-FR" altLang="de-DE" b="1" u="sng">
                <a:solidFill>
                  <a:srgbClr val="00FF00"/>
                </a:solidFill>
                <a:latin typeface="Arial" panose="020B0604020202020204" pitchFamily="34" charset="0"/>
              </a:rPr>
              <a:t>vor</a:t>
            </a:r>
            <a:r>
              <a:rPr lang="fr-FR" altLang="de-DE" b="1">
                <a:solidFill>
                  <a:srgbClr val="00FF00"/>
                </a:solidFill>
                <a:latin typeface="Arial" panose="020B0604020202020204" pitchFamily="34" charset="0"/>
              </a:rPr>
              <a:t> der Katastrophe über Irak</a:t>
            </a:r>
          </a:p>
        </p:txBody>
      </p:sp>
      <p:sp>
        <p:nvSpPr>
          <p:cNvPr id="778244" name="Rectangle 4"/>
          <p:cNvSpPr>
            <a:spLocks noGrp="1" noChangeArrowheads="1"/>
          </p:cNvSpPr>
          <p:nvPr>
            <p:ph type="body" sz="half" idx="3"/>
          </p:nvPr>
        </p:nvSpPr>
        <p:spPr/>
        <p:txBody>
          <a:bodyPr/>
          <a:lstStyle/>
          <a:p>
            <a:pPr>
              <a:lnSpc>
                <a:spcPct val="80000"/>
              </a:lnSpc>
            </a:pPr>
            <a:endParaRPr lang="de-DE" altLang="de-DE" sz="2400"/>
          </a:p>
          <a:p>
            <a:pPr>
              <a:lnSpc>
                <a:spcPct val="80000"/>
              </a:lnSpc>
            </a:pPr>
            <a:endParaRPr lang="de-DE" altLang="de-DE" sz="1400"/>
          </a:p>
        </p:txBody>
      </p:sp>
      <p:sp>
        <p:nvSpPr>
          <p:cNvPr id="778245" name="Rectangle 5"/>
          <p:cNvSpPr>
            <a:spLocks noGrp="1" noChangeArrowheads="1"/>
          </p:cNvSpPr>
          <p:nvPr>
            <p:ph type="body" sz="half" idx="4294967295"/>
          </p:nvPr>
        </p:nvSpPr>
        <p:spPr>
          <a:xfrm>
            <a:off x="4643438" y="1773238"/>
            <a:ext cx="4500562" cy="4824412"/>
          </a:xfrm>
        </p:spPr>
        <p:txBody>
          <a:bodyPr/>
          <a:lstStyle/>
          <a:p>
            <a:pPr>
              <a:lnSpc>
                <a:spcPct val="80000"/>
              </a:lnSpc>
              <a:buFontTx/>
              <a:buNone/>
            </a:pPr>
            <a:r>
              <a:rPr lang="de-DE" altLang="de-DE" sz="2400" b="1">
                <a:solidFill>
                  <a:srgbClr val="FFFF00"/>
                </a:solidFill>
                <a:latin typeface="Arial" panose="020B0604020202020204" pitchFamily="34" charset="0"/>
              </a:rPr>
              <a:t> 	</a:t>
            </a:r>
            <a:r>
              <a:rPr lang="de-DE" altLang="de-DE" sz="2400" b="1">
                <a:solidFill>
                  <a:schemeClr val="bg1"/>
                </a:solidFill>
                <a:latin typeface="Arial" panose="020B0604020202020204" pitchFamily="34" charset="0"/>
              </a:rPr>
              <a:t>Jer 50,8:</a:t>
            </a:r>
            <a:r>
              <a:rPr lang="de-DE" altLang="de-DE" sz="2400" b="1">
                <a:solidFill>
                  <a:srgbClr val="FFFF00"/>
                </a:solidFill>
                <a:latin typeface="Arial" panose="020B0604020202020204" pitchFamily="34" charset="0"/>
              </a:rPr>
              <a:t>  8 Flieht aus Babylonien hinaus, und zieht aus dem Land der Chaldäer aus!</a:t>
            </a:r>
          </a:p>
          <a:p>
            <a:pPr>
              <a:lnSpc>
                <a:spcPct val="80000"/>
              </a:lnSpc>
              <a:buFontTx/>
              <a:buNone/>
            </a:pPr>
            <a:endParaRPr lang="de-DE" altLang="de-DE" sz="2400" b="1">
              <a:solidFill>
                <a:srgbClr val="FFFF00"/>
              </a:solidFill>
              <a:latin typeface="Arial" panose="020B0604020202020204" pitchFamily="34" charset="0"/>
            </a:endParaRPr>
          </a:p>
          <a:p>
            <a:pPr>
              <a:lnSpc>
                <a:spcPct val="80000"/>
              </a:lnSpc>
              <a:buFontTx/>
              <a:buNone/>
            </a:pPr>
            <a:r>
              <a:rPr lang="de-DE" altLang="de-DE" sz="2400" b="1">
                <a:solidFill>
                  <a:srgbClr val="FFFF00"/>
                </a:solidFill>
                <a:latin typeface="Arial" panose="020B0604020202020204" pitchFamily="34" charset="0"/>
              </a:rPr>
              <a:t>	</a:t>
            </a:r>
            <a:r>
              <a:rPr lang="de-DE" altLang="de-DE" sz="2400" b="1">
                <a:solidFill>
                  <a:schemeClr val="bg1"/>
                </a:solidFill>
                <a:latin typeface="Arial" panose="020B0604020202020204" pitchFamily="34" charset="0"/>
              </a:rPr>
              <a:t>Jer 51,6:</a:t>
            </a:r>
            <a:r>
              <a:rPr lang="de-DE" altLang="de-DE" sz="2400" b="1">
                <a:solidFill>
                  <a:srgbClr val="FFFF00"/>
                </a:solidFill>
                <a:latin typeface="Arial" panose="020B0604020202020204" pitchFamily="34" charset="0"/>
              </a:rPr>
              <a:t>  6 Flieht aus Babylonien hinaus und rettet, ein jeder, sein Leben! Werdet nicht vertilgt wegen seiner Ungerechtigkeit! </a:t>
            </a:r>
            <a:r>
              <a:rPr lang="de-DE" altLang="de-DE" sz="2400" b="1">
                <a:solidFill>
                  <a:srgbClr val="00FF00"/>
                </a:solidFill>
                <a:latin typeface="Arial" panose="020B0604020202020204" pitchFamily="34" charset="0"/>
              </a:rPr>
              <a:t>Denn es ist die Zeit der Rache des HERRN: was es getan hat, vergilt er ihm</a:t>
            </a:r>
            <a:r>
              <a:rPr lang="de-DE" altLang="de-DE" sz="2400" b="1">
                <a:solidFill>
                  <a:srgbClr val="FFFF00"/>
                </a:solidFill>
                <a:latin typeface="Arial" panose="020B0604020202020204" pitchFamily="34" charset="0"/>
              </a:rPr>
              <a:t>.</a:t>
            </a:r>
          </a:p>
        </p:txBody>
      </p:sp>
      <p:pic>
        <p:nvPicPr>
          <p:cNvPr id="778246" name="Picture 6" descr="Bild:LocationIraq.svg">
            <a:hlinkClick r:id="rId3"/>
          </p:cNvPr>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68313" y="1844675"/>
            <a:ext cx="3810000" cy="1905000"/>
          </a:xfrm>
        </p:spPr>
      </p:pic>
      <p:sp>
        <p:nvSpPr>
          <p:cNvPr id="778247" name="Text Box 7"/>
          <p:cNvSpPr txBox="1">
            <a:spLocks noChangeArrowheads="1"/>
          </p:cNvSpPr>
          <p:nvPr/>
        </p:nvSpPr>
        <p:spPr bwMode="auto">
          <a:xfrm>
            <a:off x="468313" y="3789363"/>
            <a:ext cx="10525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Rei-Artur GNU</a:t>
            </a:r>
            <a:endParaRPr lang="de-DE" altLang="de-DE" sz="1000">
              <a:solidFill>
                <a:schemeClr val="bg1"/>
              </a:solidFill>
            </a:endParaRPr>
          </a:p>
        </p:txBody>
      </p:sp>
      <p:sp>
        <p:nvSpPr>
          <p:cNvPr id="778249" name="Rectangle 9"/>
          <p:cNvSpPr>
            <a:spLocks noGrp="1" noChangeArrowheads="1"/>
          </p:cNvSpPr>
          <p:nvPr>
            <p:ph sz="quarter" idx="1"/>
          </p:nvPr>
        </p:nvSpPr>
        <p:spPr>
          <a:xfrm>
            <a:off x="0" y="4149725"/>
            <a:ext cx="4781550" cy="1981200"/>
          </a:xfrm>
          <a:noFill/>
          <a:ln/>
        </p:spPr>
        <p:txBody>
          <a:bodyPr/>
          <a:lstStyle/>
          <a:p>
            <a:r>
              <a:rPr lang="de-DE" altLang="de-DE" sz="2400" b="1">
                <a:solidFill>
                  <a:schemeClr val="bg1"/>
                </a:solidFill>
                <a:latin typeface="Arial" panose="020B0604020202020204" pitchFamily="34" charset="0"/>
                <a:cs typeface="Arial" panose="020B0604020202020204" pitchFamily="34" charset="0"/>
              </a:rPr>
              <a:t>1941 – 1991: Die jüdische Gemeinschaft (150'000 Personen) verlässt den Irak vor den Golfkriegen von 1991 und 2003. </a:t>
            </a:r>
          </a:p>
          <a:p>
            <a:endParaRPr lang="de-DE" altLang="de-DE" sz="2400" b="1">
              <a:solidFill>
                <a:schemeClr val="bg1"/>
              </a:solidFill>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ChangeArrowheads="1"/>
          </p:cNvSpPr>
          <p:nvPr>
            <p:ph type="body" sz="half" idx="1"/>
          </p:nvPr>
        </p:nvSpPr>
        <p:spPr>
          <a:xfrm>
            <a:off x="179388" y="1412875"/>
            <a:ext cx="5040312" cy="4495800"/>
          </a:xfrm>
        </p:spPr>
        <p:txBody>
          <a:bodyPr/>
          <a:lstStyle/>
          <a:p>
            <a:r>
              <a:rPr lang="de-CH" altLang="de-DE" sz="2800" b="1">
                <a:solidFill>
                  <a:schemeClr val="bg1"/>
                </a:solidFill>
                <a:latin typeface="Arial" panose="020B0604020202020204" pitchFamily="34" charset="0"/>
                <a:cs typeface="Arial" panose="020B0604020202020204" pitchFamily="34" charset="0"/>
              </a:rPr>
              <a:t>Sie hören:</a:t>
            </a:r>
          </a:p>
          <a:p>
            <a:r>
              <a:rPr lang="de-CH" altLang="de-DE" sz="2800" b="1">
                <a:solidFill>
                  <a:srgbClr val="00FF00"/>
                </a:solidFill>
                <a:latin typeface="Arial" panose="020B0604020202020204" pitchFamily="34" charset="0"/>
                <a:cs typeface="Arial" panose="020B0604020202020204" pitchFamily="34" charset="0"/>
              </a:rPr>
              <a:t>F. Küchler: </a:t>
            </a:r>
          </a:p>
          <a:p>
            <a:pPr>
              <a:buFontTx/>
              <a:buNone/>
            </a:pPr>
            <a:r>
              <a:rPr lang="de-CH" altLang="de-DE" sz="2800" b="1">
                <a:solidFill>
                  <a:srgbClr val="00FF00"/>
                </a:solidFill>
                <a:latin typeface="Arial" panose="020B0604020202020204" pitchFamily="34" charset="0"/>
                <a:cs typeface="Arial" panose="020B0604020202020204" pitchFamily="34" charset="0"/>
              </a:rPr>
              <a:t>	Concertino D-Dur im    Stile von Vivaldi op. 15</a:t>
            </a:r>
          </a:p>
          <a:p>
            <a:pPr>
              <a:buFontTx/>
              <a:buNone/>
            </a:pPr>
            <a:r>
              <a:rPr lang="de-CH" altLang="de-DE" sz="2800" b="1">
                <a:solidFill>
                  <a:srgbClr val="FF7C80"/>
                </a:solidFill>
                <a:latin typeface="Arial" panose="020B0604020202020204" pitchFamily="34" charset="0"/>
                <a:cs typeface="Arial" panose="020B0604020202020204" pitchFamily="34" charset="0"/>
              </a:rPr>
              <a:t>	</a:t>
            </a:r>
            <a:r>
              <a:rPr lang="de-CH" altLang="de-DE" sz="2800" b="1">
                <a:solidFill>
                  <a:srgbClr val="FFFF00"/>
                </a:solidFill>
                <a:latin typeface="Arial" panose="020B0604020202020204" pitchFamily="34" charset="0"/>
                <a:cs typeface="Arial" panose="020B0604020202020204" pitchFamily="34" charset="0"/>
              </a:rPr>
              <a:t>I. Allegro </a:t>
            </a:r>
          </a:p>
          <a:p>
            <a:pPr>
              <a:buFontTx/>
              <a:buNone/>
            </a:pPr>
            <a:r>
              <a:rPr lang="de-CH" altLang="de-DE" sz="2800" b="1">
                <a:solidFill>
                  <a:srgbClr val="FFFF00"/>
                </a:solidFill>
                <a:latin typeface="Arial" panose="020B0604020202020204" pitchFamily="34" charset="0"/>
                <a:cs typeface="Arial" panose="020B0604020202020204" pitchFamily="34" charset="0"/>
              </a:rPr>
              <a:t>	II. Largo</a:t>
            </a:r>
          </a:p>
          <a:p>
            <a:pPr>
              <a:buFontTx/>
              <a:buNone/>
            </a:pPr>
            <a:r>
              <a:rPr lang="de-CH" altLang="de-DE" sz="2800" b="1">
                <a:solidFill>
                  <a:srgbClr val="FFFF00"/>
                </a:solidFill>
                <a:latin typeface="Arial" panose="020B0604020202020204" pitchFamily="34" charset="0"/>
                <a:cs typeface="Arial" panose="020B0604020202020204" pitchFamily="34" charset="0"/>
              </a:rPr>
              <a:t>	III. Presto</a:t>
            </a:r>
          </a:p>
          <a:p>
            <a:r>
              <a:rPr lang="de-CH" altLang="de-DE" sz="2800" b="1">
                <a:solidFill>
                  <a:srgbClr val="66FF33"/>
                </a:solidFill>
                <a:latin typeface="Arial" panose="020B0604020202020204" pitchFamily="34" charset="0"/>
                <a:cs typeface="Arial" panose="020B0604020202020204" pitchFamily="34" charset="0"/>
              </a:rPr>
              <a:t>Roger Liebi, Violine</a:t>
            </a:r>
          </a:p>
          <a:p>
            <a:r>
              <a:rPr lang="de-CH" altLang="de-DE" sz="2800" b="1">
                <a:solidFill>
                  <a:srgbClr val="66FF33"/>
                </a:solidFill>
                <a:latin typeface="Arial" panose="020B0604020202020204" pitchFamily="34" charset="0"/>
                <a:cs typeface="Arial" panose="020B0604020202020204" pitchFamily="34" charset="0"/>
              </a:rPr>
              <a:t>Russische Philharmonie</a:t>
            </a:r>
          </a:p>
          <a:p>
            <a:r>
              <a:rPr lang="de-CH" altLang="de-DE" sz="2800" b="1">
                <a:solidFill>
                  <a:schemeClr val="bg1"/>
                </a:solidFill>
                <a:latin typeface="Arial" panose="020B0604020202020204" pitchFamily="34" charset="0"/>
                <a:cs typeface="Arial" panose="020B0604020202020204" pitchFamily="34" charset="0"/>
              </a:rPr>
              <a:t>CD: www.dowani.com</a:t>
            </a:r>
            <a:endParaRPr lang="de-DE" altLang="de-DE" sz="2800" b="1">
              <a:solidFill>
                <a:schemeClr val="bg1"/>
              </a:solidFill>
              <a:latin typeface="Arial" panose="020B0604020202020204" pitchFamily="34" charset="0"/>
              <a:cs typeface="Arial" panose="020B0604020202020204" pitchFamily="34" charset="0"/>
            </a:endParaRPr>
          </a:p>
        </p:txBody>
      </p:sp>
      <p:pic>
        <p:nvPicPr>
          <p:cNvPr id="874499" name="Picture 3" descr="Vivaldi"/>
          <p:cNvPicPr>
            <a:picLocks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076825" y="1341438"/>
            <a:ext cx="3919538" cy="4679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74500" name="Text Box 4"/>
          <p:cNvSpPr txBox="1">
            <a:spLocks noChangeArrowheads="1"/>
          </p:cNvSpPr>
          <p:nvPr/>
        </p:nvSpPr>
        <p:spPr bwMode="auto">
          <a:xfrm>
            <a:off x="8027988" y="6021388"/>
            <a:ext cx="9223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1" hangingPunct="1"/>
            <a:r>
              <a:rPr lang="de-CH" altLang="de-DE" sz="1000" b="0">
                <a:solidFill>
                  <a:schemeClr val="bg1"/>
                </a:solidFill>
                <a:latin typeface="Tahoma" panose="020B0604030504040204" pitchFamily="34" charset="0"/>
                <a:cs typeface="Arial" panose="020B0604020202020204" pitchFamily="34" charset="0"/>
              </a:rPr>
              <a:t>wikipedia.org</a:t>
            </a:r>
            <a:endParaRPr lang="de-DE" altLang="de-DE" sz="1000" b="0">
              <a:solidFill>
                <a:schemeClr val="bg1"/>
              </a:solidFill>
              <a:latin typeface="Tahoma" panose="020B0604030504040204" pitchFamily="34" charset="0"/>
              <a:cs typeface="Arial" panose="020B0604020202020204" pitchFamily="34" charset="0"/>
            </a:endParaRPr>
          </a:p>
        </p:txBody>
      </p:sp>
      <p:sp>
        <p:nvSpPr>
          <p:cNvPr id="874501" name="Rectangle 5"/>
          <p:cNvSpPr>
            <a:spLocks noChangeArrowheads="1"/>
          </p:cNvSpPr>
          <p:nvPr/>
        </p:nvSpPr>
        <p:spPr bwMode="auto">
          <a:xfrm>
            <a:off x="468313" y="0"/>
            <a:ext cx="82296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panose="02020603050405020304" pitchFamily="18" charset="0"/>
              </a:defRPr>
            </a:lvl1pPr>
            <a:lvl2pPr algn="ctr">
              <a:defRPr sz="4400">
                <a:solidFill>
                  <a:schemeClr val="tx2"/>
                </a:solidFill>
                <a:latin typeface="Times New Roman" panose="02020603050405020304" pitchFamily="18" charset="0"/>
              </a:defRPr>
            </a:lvl2pPr>
            <a:lvl3pPr algn="ctr">
              <a:defRPr sz="4400">
                <a:solidFill>
                  <a:schemeClr val="tx2"/>
                </a:solidFill>
                <a:latin typeface="Times New Roman" panose="02020603050405020304" pitchFamily="18" charset="0"/>
              </a:defRPr>
            </a:lvl3pPr>
            <a:lvl4pPr algn="ctr">
              <a:defRPr sz="4400">
                <a:solidFill>
                  <a:schemeClr val="tx2"/>
                </a:solidFill>
                <a:latin typeface="Times New Roman" panose="02020603050405020304" pitchFamily="18" charset="0"/>
              </a:defRPr>
            </a:lvl4pPr>
            <a:lvl5pPr algn="ctr">
              <a:defRPr sz="4400">
                <a:solidFill>
                  <a:schemeClr val="tx2"/>
                </a:solidFill>
                <a:latin typeface="Times New Roman" panose="02020603050405020304" pitchFamily="18" charset="0"/>
              </a:defRPr>
            </a:lvl5pPr>
            <a:lvl6pPr marL="457200" algn="ctr" eaLnBrk="0" fontAlgn="base" hangingPunct="0">
              <a:spcBef>
                <a:spcPct val="0"/>
              </a:spcBef>
              <a:spcAft>
                <a:spcPct val="0"/>
              </a:spcAft>
              <a:defRPr sz="4400">
                <a:solidFill>
                  <a:schemeClr val="tx2"/>
                </a:solidFill>
                <a:latin typeface="Times New Roman" panose="02020603050405020304" pitchFamily="18" charset="0"/>
              </a:defRPr>
            </a:lvl6pPr>
            <a:lvl7pPr marL="914400" algn="ctr" eaLnBrk="0" fontAlgn="base" hangingPunct="0">
              <a:spcBef>
                <a:spcPct val="0"/>
              </a:spcBef>
              <a:spcAft>
                <a:spcPct val="0"/>
              </a:spcAft>
              <a:defRPr sz="4400">
                <a:solidFill>
                  <a:schemeClr val="tx2"/>
                </a:solidFill>
                <a:latin typeface="Times New Roman" panose="02020603050405020304" pitchFamily="18" charset="0"/>
              </a:defRPr>
            </a:lvl7pPr>
            <a:lvl8pPr marL="1371600" algn="ctr" eaLnBrk="0" fontAlgn="base" hangingPunct="0">
              <a:spcBef>
                <a:spcPct val="0"/>
              </a:spcBef>
              <a:spcAft>
                <a:spcPct val="0"/>
              </a:spcAft>
              <a:defRPr sz="4400">
                <a:solidFill>
                  <a:schemeClr val="tx2"/>
                </a:solidFill>
                <a:latin typeface="Times New Roman" panose="02020603050405020304" pitchFamily="18" charset="0"/>
              </a:defRPr>
            </a:lvl8pPr>
            <a:lvl9pPr marL="1828800" algn="ctr" eaLnBrk="0" fontAlgn="base" hangingPunct="0">
              <a:spcBef>
                <a:spcPct val="0"/>
              </a:spcBef>
              <a:spcAft>
                <a:spcPct val="0"/>
              </a:spcAft>
              <a:defRPr sz="4400">
                <a:solidFill>
                  <a:schemeClr val="tx2"/>
                </a:solidFill>
                <a:latin typeface="Times New Roman" panose="02020603050405020304" pitchFamily="18" charset="0"/>
              </a:defRPr>
            </a:lvl9pPr>
          </a:lstStyle>
          <a:p>
            <a:r>
              <a:rPr lang="de-CH" altLang="de-DE" b="0">
                <a:solidFill>
                  <a:schemeClr val="bg1"/>
                </a:solidFill>
                <a:latin typeface="Arial" panose="020B0604020202020204" pitchFamily="34" charset="0"/>
                <a:cs typeface="Arial" panose="020B0604020202020204" pitchFamily="34" charset="0"/>
              </a:rPr>
              <a:t>Intermezzo</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0" y="0"/>
            <a:ext cx="7164388" cy="1371600"/>
          </a:xfrm>
        </p:spPr>
        <p:txBody>
          <a:bodyPr/>
          <a:lstStyle/>
          <a:p>
            <a:r>
              <a:rPr lang="de-CH" altLang="de-DE" sz="3600" b="1">
                <a:solidFill>
                  <a:srgbClr val="FFFF00"/>
                </a:solidFill>
                <a:latin typeface="Arial" panose="020B0604020202020204" pitchFamily="34" charset="0"/>
              </a:rPr>
              <a:t>„Sela“</a:t>
            </a:r>
          </a:p>
        </p:txBody>
      </p:sp>
      <p:sp>
        <p:nvSpPr>
          <p:cNvPr id="883715" name="Rectangle 3"/>
          <p:cNvSpPr>
            <a:spLocks noGrp="1" noChangeArrowheads="1"/>
          </p:cNvSpPr>
          <p:nvPr>
            <p:ph type="body" sz="half" idx="1"/>
          </p:nvPr>
        </p:nvSpPr>
        <p:spPr>
          <a:xfrm>
            <a:off x="179388" y="1341438"/>
            <a:ext cx="5051425" cy="5119687"/>
          </a:xfrm>
        </p:spPr>
        <p:txBody>
          <a:bodyPr/>
          <a:lstStyle/>
          <a:p>
            <a:r>
              <a:rPr lang="de-CH" altLang="de-DE" sz="3000" b="1">
                <a:latin typeface="Arial" panose="020B0604020202020204" pitchFamily="34" charset="0"/>
              </a:rPr>
              <a:t>Sie hörten:</a:t>
            </a:r>
          </a:p>
          <a:p>
            <a:r>
              <a:rPr lang="de-CH" altLang="de-DE" sz="3000" b="1">
                <a:solidFill>
                  <a:srgbClr val="84F895"/>
                </a:solidFill>
                <a:latin typeface="Arial" panose="020B0604020202020204" pitchFamily="34" charset="0"/>
              </a:rPr>
              <a:t>Ludwig van Beethoven: </a:t>
            </a:r>
          </a:p>
          <a:p>
            <a:pPr>
              <a:buFontTx/>
              <a:buNone/>
            </a:pPr>
            <a:r>
              <a:rPr lang="de-CH" altLang="de-DE" sz="3000" b="1">
                <a:solidFill>
                  <a:srgbClr val="84F895"/>
                </a:solidFill>
                <a:latin typeface="Arial" panose="020B0604020202020204" pitchFamily="34" charset="0"/>
              </a:rPr>
              <a:t>	</a:t>
            </a:r>
            <a:r>
              <a:rPr lang="de-CH" altLang="de-DE" sz="3000" b="1">
                <a:solidFill>
                  <a:srgbClr val="FF0000"/>
                </a:solidFill>
                <a:latin typeface="Arial" panose="020B0604020202020204" pitchFamily="34" charset="0"/>
              </a:rPr>
              <a:t>Romanze in F-Dur für Violine und Orchester, Op. 50	</a:t>
            </a:r>
          </a:p>
          <a:p>
            <a:pPr>
              <a:buFontTx/>
              <a:buNone/>
            </a:pPr>
            <a:r>
              <a:rPr lang="de-CH" altLang="de-DE" sz="3000" b="1">
                <a:solidFill>
                  <a:schemeClr val="bg1"/>
                </a:solidFill>
                <a:latin typeface="Arial" panose="020B0604020202020204" pitchFamily="34" charset="0"/>
              </a:rPr>
              <a:t>		</a:t>
            </a:r>
            <a:r>
              <a:rPr lang="de-CH" altLang="de-DE" sz="3000" b="1">
                <a:solidFill>
                  <a:srgbClr val="FFCC66"/>
                </a:solidFill>
                <a:latin typeface="Arial" panose="020B0604020202020204" pitchFamily="34" charset="0"/>
              </a:rPr>
              <a:t>I. Adagio Cantabile</a:t>
            </a:r>
            <a:r>
              <a:rPr lang="de-CH" altLang="de-DE" sz="3000" b="1">
                <a:solidFill>
                  <a:srgbClr val="FF9900"/>
                </a:solidFill>
                <a:latin typeface="Arial" panose="020B0604020202020204" pitchFamily="34" charset="0"/>
              </a:rPr>
              <a:t> </a:t>
            </a:r>
          </a:p>
          <a:p>
            <a:r>
              <a:rPr lang="de-CH" altLang="de-DE" sz="3000" b="1">
                <a:solidFill>
                  <a:srgbClr val="84F895"/>
                </a:solidFill>
                <a:latin typeface="Arial" panose="020B0604020202020204" pitchFamily="34" charset="0"/>
              </a:rPr>
              <a:t>Roger Liebi, Violine</a:t>
            </a:r>
          </a:p>
          <a:p>
            <a:r>
              <a:rPr lang="de-CH" altLang="de-DE" sz="3000" b="1">
                <a:solidFill>
                  <a:srgbClr val="84F895"/>
                </a:solidFill>
                <a:latin typeface="Arial" panose="020B0604020202020204" pitchFamily="34" charset="0"/>
              </a:rPr>
              <a:t>Russische Philharmonie</a:t>
            </a:r>
          </a:p>
          <a:p>
            <a:r>
              <a:rPr lang="de-CH" altLang="de-DE" sz="3000" b="1">
                <a:solidFill>
                  <a:srgbClr val="84F895"/>
                </a:solidFill>
                <a:latin typeface="Arial" panose="020B0604020202020204" pitchFamily="34" charset="0"/>
                <a:sym typeface="Wingdings" panose="05000000000000000000" pitchFamily="2" charset="2"/>
              </a:rPr>
              <a:t> </a:t>
            </a:r>
            <a:r>
              <a:rPr lang="de-CH" altLang="de-DE" sz="3000" b="1">
                <a:solidFill>
                  <a:srgbClr val="84F895"/>
                </a:solidFill>
                <a:latin typeface="Arial" panose="020B0604020202020204" pitchFamily="34" charset="0"/>
              </a:rPr>
              <a:t>CD: dowani.com</a:t>
            </a:r>
            <a:endParaRPr lang="de-CH" altLang="de-DE" sz="3000" b="1">
              <a:latin typeface="Arial" panose="020B0604020202020204" pitchFamily="34" charset="0"/>
            </a:endParaRPr>
          </a:p>
        </p:txBody>
      </p:sp>
      <p:pic>
        <p:nvPicPr>
          <p:cNvPr id="883716" name="Picture 4" descr="Bild:Beethoven.jpg">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240588" y="0"/>
            <a:ext cx="1903412" cy="23764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83717" name="Text Box 5"/>
          <p:cNvSpPr txBox="1">
            <a:spLocks noChangeArrowheads="1"/>
          </p:cNvSpPr>
          <p:nvPr/>
        </p:nvSpPr>
        <p:spPr bwMode="auto">
          <a:xfrm>
            <a:off x="5416550" y="46736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endParaRPr lang="de-DE" altLang="de-DE" sz="1800" b="0">
              <a:cs typeface="Arial" panose="020B0604020202020204" pitchFamily="34" charset="0"/>
            </a:endParaRPr>
          </a:p>
        </p:txBody>
      </p:sp>
      <p:sp>
        <p:nvSpPr>
          <p:cNvPr id="883718" name="Text Box 6"/>
          <p:cNvSpPr txBox="1">
            <a:spLocks noChangeArrowheads="1"/>
          </p:cNvSpPr>
          <p:nvPr/>
        </p:nvSpPr>
        <p:spPr bwMode="auto">
          <a:xfrm>
            <a:off x="5148263" y="2492375"/>
            <a:ext cx="376555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de-CH" altLang="de-DE" sz="2000">
                <a:solidFill>
                  <a:schemeClr val="bg1"/>
                </a:solidFill>
                <a:effectLst>
                  <a:outerShdw blurRad="38100" dist="38100" dir="2700000" algn="tl">
                    <a:srgbClr val="808080"/>
                  </a:outerShdw>
                </a:effectLst>
                <a:cs typeface="Arial" panose="020B0604020202020204" pitchFamily="34" charset="0"/>
              </a:rPr>
              <a:t>Ludwig van Beethoven   (1770 - 1827): </a:t>
            </a:r>
          </a:p>
          <a:p>
            <a:pPr eaLnBrk="1" hangingPunct="1"/>
            <a:r>
              <a:rPr lang="de-CH" altLang="de-DE" sz="2000">
                <a:solidFill>
                  <a:srgbClr val="99CCFF"/>
                </a:solidFill>
                <a:cs typeface="Arial" panose="020B0604020202020204" pitchFamily="34" charset="0"/>
              </a:rPr>
              <a:t>„Es war nicht das zufällige Zusammentreffen von Atomen, das die Welt schuf. Betrachtet man die Ordnung und die Schönheit im System des Universums, so muss es einen Gott geben.“</a:t>
            </a:r>
            <a:endParaRPr lang="de-DE" altLang="de-DE" sz="2000">
              <a:solidFill>
                <a:srgbClr val="99CCFF"/>
              </a:solidFill>
              <a:cs typeface="Arial" panose="020B0604020202020204" pitchFamily="34" charset="0"/>
            </a:endParaRPr>
          </a:p>
          <a:p>
            <a:pPr eaLnBrk="1" hangingPunct="1"/>
            <a:endParaRPr lang="de-DE" altLang="de-DE" sz="2000" b="0">
              <a:cs typeface="Arial" panose="020B0604020202020204" pitchFamily="34" charset="0"/>
            </a:endParaRPr>
          </a:p>
        </p:txBody>
      </p:sp>
      <p:sp>
        <p:nvSpPr>
          <p:cNvPr id="883719" name="Text Box 7"/>
          <p:cNvSpPr txBox="1">
            <a:spLocks noChangeArrowheads="1"/>
          </p:cNvSpPr>
          <p:nvPr/>
        </p:nvSpPr>
        <p:spPr bwMode="auto">
          <a:xfrm>
            <a:off x="5219700" y="5373688"/>
            <a:ext cx="3679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de-CH" altLang="de-DE" sz="1000">
                <a:solidFill>
                  <a:schemeClr val="bg1"/>
                </a:solidFill>
                <a:effectLst>
                  <a:outerShdw blurRad="38100" dist="38100" dir="2700000" algn="tl">
                    <a:srgbClr val="808080"/>
                  </a:outerShdw>
                </a:effectLst>
                <a:cs typeface="Arial" panose="020B0604020202020204" pitchFamily="34" charset="0"/>
              </a:rPr>
              <a:t>Patrick Cavanaugh: Grosse Komponisten und  ihr Glaube,</a:t>
            </a:r>
          </a:p>
          <a:p>
            <a:pPr eaLnBrk="1" hangingPunct="1"/>
            <a:r>
              <a:rPr lang="de-CH" altLang="de-DE" sz="1000">
                <a:solidFill>
                  <a:schemeClr val="bg1"/>
                </a:solidFill>
                <a:effectLst>
                  <a:outerShdw blurRad="38100" dist="38100" dir="2700000" algn="tl">
                    <a:srgbClr val="808080"/>
                  </a:outerShdw>
                </a:effectLst>
                <a:cs typeface="Arial" panose="020B0604020202020204" pitchFamily="34" charset="0"/>
              </a:rPr>
              <a:t>Dettenhausen 1993, S. 48</a:t>
            </a:r>
            <a:endParaRPr lang="de-DE" altLang="de-DE" sz="1000">
              <a:solidFill>
                <a:schemeClr val="bg1"/>
              </a:solidFill>
              <a:effectLst>
                <a:outerShdw blurRad="38100" dist="38100" dir="2700000" algn="tl">
                  <a:srgbClr val="808080"/>
                </a:outerShdw>
              </a:effectLst>
              <a:cs typeface="Arial" panose="020B0604020202020204" pitchFamily="34" charset="0"/>
            </a:endParaRPr>
          </a:p>
        </p:txBody>
      </p:sp>
      <p:sp>
        <p:nvSpPr>
          <p:cNvPr id="883720" name="Text Box 8"/>
          <p:cNvSpPr txBox="1">
            <a:spLocks noChangeArrowheads="1"/>
          </p:cNvSpPr>
          <p:nvPr/>
        </p:nvSpPr>
        <p:spPr bwMode="auto">
          <a:xfrm>
            <a:off x="381000" y="6165850"/>
            <a:ext cx="805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1" hangingPunct="1"/>
            <a:r>
              <a:rPr lang="de-CH" altLang="de-DE" sz="1800">
                <a:solidFill>
                  <a:srgbClr val="66FF33"/>
                </a:solidFill>
                <a:effectLst>
                  <a:outerShdw blurRad="38100" dist="38100" dir="2700000" algn="tl">
                    <a:srgbClr val="FFFFFF"/>
                  </a:outerShdw>
                </a:effectLst>
                <a:cs typeface="Arial" panose="020B0604020202020204" pitchFamily="34" charset="0"/>
              </a:rPr>
              <a:t>Zum Nachdenken: Hätte diese Romanze durch Zufall entstehen können?</a:t>
            </a:r>
            <a:endParaRPr lang="de-DE" altLang="de-DE" sz="1800">
              <a:solidFill>
                <a:srgbClr val="66FF33"/>
              </a:solidFill>
              <a:effectLst>
                <a:outerShdw blurRad="38100" dist="38100" dir="2700000" algn="tl">
                  <a:srgbClr val="FFFFFF"/>
                </a:outerShdw>
              </a:effectLst>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p:txBody>
          <a:bodyPr/>
          <a:lstStyle/>
          <a:p>
            <a:r>
              <a:rPr lang="de-CH" altLang="de-DE" sz="6000">
                <a:solidFill>
                  <a:srgbClr val="FFCC66"/>
                </a:solidFill>
                <a:latin typeface="Arial" panose="020B0604020202020204" pitchFamily="34" charset="0"/>
                <a:cs typeface="Arial" panose="020B0604020202020204" pitchFamily="34" charset="0"/>
              </a:rPr>
              <a:t>„Sela“</a:t>
            </a:r>
            <a:endParaRPr lang="de-DE" altLang="de-DE" sz="6000">
              <a:solidFill>
                <a:srgbClr val="FFCC66"/>
              </a:solidFill>
              <a:latin typeface="Arial" panose="020B0604020202020204" pitchFamily="34" charset="0"/>
              <a:cs typeface="Arial" panose="020B0604020202020204" pitchFamily="34" charset="0"/>
            </a:endParaRPr>
          </a:p>
        </p:txBody>
      </p:sp>
      <p:sp>
        <p:nvSpPr>
          <p:cNvPr id="892931" name="Rectangle 3"/>
          <p:cNvSpPr>
            <a:spLocks noGrp="1" noChangeArrowheads="1"/>
          </p:cNvSpPr>
          <p:nvPr>
            <p:ph type="body" idx="1"/>
          </p:nvPr>
        </p:nvSpPr>
        <p:spPr/>
        <p:txBody>
          <a:bodyPr/>
          <a:lstStyle/>
          <a:p>
            <a:r>
              <a:rPr lang="de-CH" altLang="de-DE" sz="4800">
                <a:solidFill>
                  <a:schemeClr val="bg1"/>
                </a:solidFill>
                <a:latin typeface="Arial" panose="020B0604020202020204" pitchFamily="34" charset="0"/>
                <a:cs typeface="Arial" panose="020B0604020202020204" pitchFamily="34" charset="0"/>
              </a:rPr>
              <a:t>Sie hören:</a:t>
            </a:r>
          </a:p>
          <a:p>
            <a:r>
              <a:rPr lang="de-CH" altLang="de-DE">
                <a:solidFill>
                  <a:srgbClr val="00FF00"/>
                </a:solidFill>
                <a:latin typeface="Arial" panose="020B0604020202020204" pitchFamily="34" charset="0"/>
                <a:cs typeface="Arial" panose="020B0604020202020204" pitchFamily="34" charset="0"/>
              </a:rPr>
              <a:t>Roger Liebi:</a:t>
            </a:r>
          </a:p>
          <a:p>
            <a:r>
              <a:rPr lang="de-CH" altLang="de-DE" sz="4800">
                <a:solidFill>
                  <a:srgbClr val="FFFF00"/>
                </a:solidFill>
                <a:latin typeface="Arial" panose="020B0604020202020204" pitchFamily="34" charset="0"/>
                <a:cs typeface="Arial" panose="020B0604020202020204" pitchFamily="34" charset="0"/>
              </a:rPr>
              <a:t>Rhapsodie d-Moll „Hineh mah tov“</a:t>
            </a:r>
          </a:p>
          <a:p>
            <a:r>
              <a:rPr lang="de-CH" altLang="de-DE" sz="2800">
                <a:solidFill>
                  <a:srgbClr val="00FF00"/>
                </a:solidFill>
                <a:latin typeface="Arial" panose="020B0604020202020204" pitchFamily="34" charset="0"/>
                <a:cs typeface="Arial" panose="020B0604020202020204" pitchFamily="34" charset="0"/>
              </a:rPr>
              <a:t>Roger Liebi, Klavier</a:t>
            </a:r>
            <a:endParaRPr lang="de-DE" altLang="de-DE" sz="2800">
              <a:solidFill>
                <a:srgbClr val="00FF00"/>
              </a:solidFill>
              <a:latin typeface="Arial" panose="020B0604020202020204" pitchFamily="34" charset="0"/>
              <a:cs typeface="Arial" panose="020B0604020202020204" pitchFamily="34"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6002" name="Rectangle 2"/>
          <p:cNvSpPr>
            <a:spLocks noGrp="1" noChangeArrowheads="1"/>
          </p:cNvSpPr>
          <p:nvPr>
            <p:ph type="title"/>
          </p:nvPr>
        </p:nvSpPr>
        <p:spPr/>
        <p:txBody>
          <a:bodyPr/>
          <a:lstStyle/>
          <a:p>
            <a:endParaRPr lang="de-DE" altLang="de-DE"/>
          </a:p>
        </p:txBody>
      </p:sp>
      <p:sp>
        <p:nvSpPr>
          <p:cNvPr id="896003" name="Rectangle 3"/>
          <p:cNvSpPr>
            <a:spLocks noGrp="1" noChangeArrowheads="1"/>
          </p:cNvSpPr>
          <p:nvPr>
            <p:ph type="body" idx="1"/>
          </p:nvPr>
        </p:nvSpPr>
        <p:spPr/>
        <p:txBody>
          <a:bodyPr/>
          <a:lstStyle/>
          <a:p>
            <a:pPr algn="ctr">
              <a:buFontTx/>
              <a:buNone/>
            </a:pPr>
            <a:r>
              <a:rPr lang="de-CH" altLang="de-DE" sz="8000">
                <a:solidFill>
                  <a:srgbClr val="FFFF00"/>
                </a:solidFill>
              </a:rPr>
              <a:t>Sela</a:t>
            </a:r>
            <a:endParaRPr lang="de-DE" altLang="de-DE" sz="8000">
              <a:solidFill>
                <a:srgbClr val="FFFF00"/>
              </a:solidFill>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36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04475"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6963" name="Rectangle 3"/>
          <p:cNvSpPr>
            <a:spLocks noGrp="1" noChangeArrowheads="1"/>
          </p:cNvSpPr>
          <p:nvPr>
            <p:ph type="title"/>
          </p:nvPr>
        </p:nvSpPr>
        <p:spPr/>
        <p:txBody>
          <a:bodyPr/>
          <a:lstStyle/>
          <a:p>
            <a:r>
              <a:rPr lang="de-CH" altLang="de-DE">
                <a:solidFill>
                  <a:srgbClr val="FF0000"/>
                </a:solidFill>
              </a:rPr>
              <a:t>2000 Jahre Sehnsucht nach Zion</a:t>
            </a:r>
            <a:endParaRPr lang="de-DE" altLang="de-DE">
              <a:solidFill>
                <a:srgbClr val="FF0000"/>
              </a:solidFill>
            </a:endParaRPr>
          </a:p>
        </p:txBody>
      </p:sp>
      <p:sp>
        <p:nvSpPr>
          <p:cNvPr id="936964" name="Rectangle 4"/>
          <p:cNvSpPr>
            <a:spLocks noGrp="1" noChangeArrowheads="1"/>
          </p:cNvSpPr>
          <p:nvPr>
            <p:ph type="body" sz="half" idx="1"/>
          </p:nvPr>
        </p:nvSpPr>
        <p:spPr>
          <a:xfrm>
            <a:off x="250825" y="1600200"/>
            <a:ext cx="4244975" cy="4525963"/>
          </a:xfrm>
        </p:spPr>
        <p:txBody>
          <a:bodyPr/>
          <a:lstStyle/>
          <a:p>
            <a:pPr>
              <a:buFontTx/>
              <a:buNone/>
            </a:pPr>
            <a:r>
              <a:rPr lang="de-CH" altLang="de-DE" sz="2400">
                <a:solidFill>
                  <a:srgbClr val="66FF33"/>
                </a:solidFill>
              </a:rPr>
              <a:t>kol od balevav</a:t>
            </a:r>
          </a:p>
          <a:p>
            <a:pPr>
              <a:buFontTx/>
              <a:buNone/>
            </a:pPr>
            <a:r>
              <a:rPr lang="de-CH" altLang="de-DE" sz="2400">
                <a:solidFill>
                  <a:srgbClr val="66FF33"/>
                </a:solidFill>
              </a:rPr>
              <a:t>nephesch jehudi homijah</a:t>
            </a:r>
          </a:p>
          <a:p>
            <a:pPr>
              <a:buFontTx/>
              <a:buNone/>
            </a:pPr>
            <a:r>
              <a:rPr lang="de-CH" altLang="de-DE" sz="2400">
                <a:solidFill>
                  <a:srgbClr val="66FF33"/>
                </a:solidFill>
              </a:rPr>
              <a:t>ulephatei mizrach qadimah</a:t>
            </a:r>
          </a:p>
          <a:p>
            <a:pPr>
              <a:buFontTx/>
              <a:buNone/>
            </a:pPr>
            <a:r>
              <a:rPr lang="de-CH" altLang="de-DE" sz="2400">
                <a:solidFill>
                  <a:srgbClr val="66FF33"/>
                </a:solidFill>
              </a:rPr>
              <a:t>ajin le zion zophiah</a:t>
            </a:r>
          </a:p>
          <a:p>
            <a:pPr>
              <a:buFontTx/>
              <a:buNone/>
            </a:pPr>
            <a:r>
              <a:rPr lang="de-CH" altLang="de-DE" sz="2400">
                <a:solidFill>
                  <a:srgbClr val="66FF33"/>
                </a:solidFill>
              </a:rPr>
              <a:t>od lo avda tiqvatenu</a:t>
            </a:r>
          </a:p>
          <a:p>
            <a:pPr>
              <a:buFontTx/>
              <a:buNone/>
            </a:pPr>
            <a:r>
              <a:rPr lang="de-CH" altLang="de-DE" sz="2400">
                <a:solidFill>
                  <a:srgbClr val="66FF33"/>
                </a:solidFill>
              </a:rPr>
              <a:t>ha-tiqvah hanoshanot</a:t>
            </a:r>
          </a:p>
          <a:p>
            <a:pPr>
              <a:buFontTx/>
              <a:buNone/>
            </a:pPr>
            <a:r>
              <a:rPr lang="de-CH" altLang="de-DE" sz="2400">
                <a:solidFill>
                  <a:srgbClr val="66FF33"/>
                </a:solidFill>
              </a:rPr>
              <a:t>lashuv le‘eretz avoteinu</a:t>
            </a:r>
          </a:p>
          <a:p>
            <a:pPr>
              <a:buFontTx/>
              <a:buNone/>
            </a:pPr>
            <a:r>
              <a:rPr lang="de-CH" altLang="de-DE" sz="2400">
                <a:solidFill>
                  <a:srgbClr val="66FF33"/>
                </a:solidFill>
              </a:rPr>
              <a:t>ir bah david chanah</a:t>
            </a:r>
            <a:endParaRPr lang="de-DE" altLang="de-DE" sz="2400">
              <a:solidFill>
                <a:srgbClr val="66FF33"/>
              </a:solidFill>
            </a:endParaRPr>
          </a:p>
        </p:txBody>
      </p:sp>
      <p:sp>
        <p:nvSpPr>
          <p:cNvPr id="936965" name="Rectangle 5"/>
          <p:cNvSpPr>
            <a:spLocks noGrp="1" noChangeArrowheads="1"/>
          </p:cNvSpPr>
          <p:nvPr>
            <p:ph type="body" sz="half" idx="2"/>
          </p:nvPr>
        </p:nvSpPr>
        <p:spPr>
          <a:xfrm>
            <a:off x="4211638" y="1600200"/>
            <a:ext cx="5400675" cy="4525963"/>
          </a:xfrm>
        </p:spPr>
        <p:txBody>
          <a:bodyPr/>
          <a:lstStyle/>
          <a:p>
            <a:pPr>
              <a:buFontTx/>
              <a:buNone/>
            </a:pPr>
            <a:r>
              <a:rPr lang="de-CH" altLang="de-DE" sz="2400" b="1">
                <a:solidFill>
                  <a:srgbClr val="FF0000"/>
                </a:solidFill>
              </a:rPr>
              <a:t>Solang im Herzen drinnen</a:t>
            </a:r>
          </a:p>
          <a:p>
            <a:pPr>
              <a:buFontTx/>
              <a:buNone/>
            </a:pPr>
            <a:r>
              <a:rPr lang="de-CH" altLang="de-DE" sz="2400" b="1">
                <a:solidFill>
                  <a:srgbClr val="FF0000"/>
                </a:solidFill>
              </a:rPr>
              <a:t>die jüd‘sche Seele schmachtet,</a:t>
            </a:r>
          </a:p>
          <a:p>
            <a:pPr>
              <a:buFontTx/>
              <a:buNone/>
            </a:pPr>
            <a:r>
              <a:rPr lang="de-CH" altLang="de-DE" sz="2400" b="1">
                <a:solidFill>
                  <a:srgbClr val="FF0000"/>
                </a:solidFill>
              </a:rPr>
              <a:t>und in die Ferne, nach Osten,</a:t>
            </a:r>
          </a:p>
          <a:p>
            <a:pPr>
              <a:buFontTx/>
              <a:buNone/>
            </a:pPr>
            <a:r>
              <a:rPr lang="de-CH" altLang="de-DE" sz="2400" b="1">
                <a:solidFill>
                  <a:srgbClr val="FF0000"/>
                </a:solidFill>
              </a:rPr>
              <a:t>das Auge nach Zion schauet,</a:t>
            </a:r>
          </a:p>
          <a:p>
            <a:pPr>
              <a:buFontTx/>
              <a:buNone/>
            </a:pPr>
            <a:r>
              <a:rPr lang="de-CH" altLang="de-DE" sz="2400" b="1">
                <a:solidFill>
                  <a:srgbClr val="FF0000"/>
                </a:solidFill>
              </a:rPr>
              <a:t>solang ist unsre Hoffnung nicht verloren,</a:t>
            </a:r>
          </a:p>
          <a:p>
            <a:pPr>
              <a:buFontTx/>
              <a:buNone/>
            </a:pPr>
            <a:r>
              <a:rPr lang="de-CH" altLang="de-DE" sz="2400" b="1">
                <a:solidFill>
                  <a:srgbClr val="FF0000"/>
                </a:solidFill>
              </a:rPr>
              <a:t>die uralte Hoffnung,</a:t>
            </a:r>
          </a:p>
          <a:p>
            <a:pPr>
              <a:buFontTx/>
              <a:buNone/>
            </a:pPr>
            <a:r>
              <a:rPr lang="de-CH" altLang="de-DE" sz="2400" b="1">
                <a:solidFill>
                  <a:srgbClr val="FF0000"/>
                </a:solidFill>
              </a:rPr>
              <a:t>zurückzukehren ins Land unserer Väter,</a:t>
            </a:r>
          </a:p>
          <a:p>
            <a:pPr>
              <a:buFontTx/>
              <a:buNone/>
            </a:pPr>
            <a:r>
              <a:rPr lang="de-CH" altLang="de-DE" sz="2400" b="1">
                <a:solidFill>
                  <a:srgbClr val="FF0000"/>
                </a:solidFill>
              </a:rPr>
              <a:t>zur Stadt, wo David lagerte.</a:t>
            </a:r>
            <a:endParaRPr lang="de-DE" altLang="de-DE" sz="2400" b="1">
              <a:solidFill>
                <a:srgbClr val="FF0000"/>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2824" name="Picture 8" descr="Nile_River_and_delta_from_orbit"/>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700213"/>
            <a:ext cx="3097213" cy="2433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2818" name="Rectangle 2"/>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(14) Rückkehr aus Ober- und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(15) aus Unterägypten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02819" name="Rectangle 3"/>
          <p:cNvSpPr>
            <a:spLocks noGrp="1" noChangeArrowheads="1"/>
          </p:cNvSpPr>
          <p:nvPr>
            <p:ph type="body" sz="half" idx="1"/>
          </p:nvPr>
        </p:nvSpPr>
        <p:spPr>
          <a:xfrm>
            <a:off x="0" y="1628775"/>
            <a:ext cx="5435600" cy="5229225"/>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t>
            </a:r>
            <a:r>
              <a:rPr lang="de-CH" altLang="de-DE" sz="2400" b="1">
                <a:solidFill>
                  <a:srgbClr val="00FF00"/>
                </a:solidFill>
                <a:latin typeface="Arial" panose="020B0604020202020204" pitchFamily="34" charset="0"/>
                <a:cs typeface="Arial" panose="020B0604020202020204" pitchFamily="34" charset="0"/>
              </a:rPr>
              <a:t>aus Mizrajim </a:t>
            </a:r>
            <a:r>
              <a:rPr lang="de-CH" altLang="de-DE" sz="2400" b="1">
                <a:solidFill>
                  <a:srgbClr val="FFFF00"/>
                </a:solidFill>
                <a:latin typeface="Arial" panose="020B0604020202020204" pitchFamily="34" charset="0"/>
                <a:cs typeface="Arial" panose="020B0604020202020204" pitchFamily="34" charset="0"/>
              </a:rPr>
              <a:t>und </a:t>
            </a:r>
            <a:r>
              <a:rPr lang="de-CH" altLang="de-DE" sz="2400" b="1">
                <a:solidFill>
                  <a:srgbClr val="00FF00"/>
                </a:solidFill>
                <a:latin typeface="Arial" panose="020B0604020202020204" pitchFamily="34" charset="0"/>
                <a:cs typeface="Arial" panose="020B0604020202020204" pitchFamily="34" charset="0"/>
              </a:rPr>
              <a:t>aus Pathros</a:t>
            </a:r>
            <a:r>
              <a:rPr lang="de-CH" altLang="de-DE" sz="2400" b="1">
                <a:solidFill>
                  <a:srgbClr val="FFFF00"/>
                </a:solidFill>
                <a:latin typeface="Arial" panose="020B0604020202020204" pitchFamily="34" charset="0"/>
                <a:cs typeface="Arial" panose="020B0604020202020204" pitchFamily="34" charset="0"/>
              </a:rPr>
              <a:t> und aus Kusch und aus Elam und aus Schinear und aus Hamath und aus den Inseln des Meeres. 12 Und er wird den Nationen ein Panier erheben und die Vertriebenen Israels zusammenbringen, und die Zerstreuten Judas wird er sammeln von den vier Enden der Erde.</a:t>
            </a:r>
            <a:endParaRPr lang="de-DE" altLang="de-DE" sz="2400" b="1">
              <a:solidFill>
                <a:srgbClr val="FFFF00"/>
              </a:solidFill>
              <a:latin typeface="Arial" panose="020B0604020202020204" pitchFamily="34" charset="0"/>
              <a:cs typeface="Arial" panose="020B0604020202020204" pitchFamily="34" charset="0"/>
            </a:endParaRPr>
          </a:p>
        </p:txBody>
      </p:sp>
      <p:sp>
        <p:nvSpPr>
          <p:cNvPr id="802821"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02822" name="Line 6"/>
          <p:cNvSpPr>
            <a:spLocks noChangeShapeType="1"/>
          </p:cNvSpPr>
          <p:nvPr/>
        </p:nvSpPr>
        <p:spPr bwMode="auto">
          <a:xfrm flipV="1">
            <a:off x="4859338" y="2205038"/>
            <a:ext cx="2376487" cy="13684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2825" name="Line 9"/>
          <p:cNvSpPr>
            <a:spLocks noChangeShapeType="1"/>
          </p:cNvSpPr>
          <p:nvPr/>
        </p:nvSpPr>
        <p:spPr bwMode="auto">
          <a:xfrm flipV="1">
            <a:off x="2771775" y="3284538"/>
            <a:ext cx="4032250" cy="5048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3842" name="Picture 2" descr="Nile_River_and_delta_from_orbit"/>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700213"/>
            <a:ext cx="3097213" cy="2433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3843" name="Rectangle 3"/>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(14) Rückkehr aus Ober- und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(15) aus Unterägypten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03844" name="Rectangle 4"/>
          <p:cNvSpPr>
            <a:spLocks noGrp="1" noChangeArrowheads="1"/>
          </p:cNvSpPr>
          <p:nvPr>
            <p:ph type="body" sz="half" idx="1"/>
          </p:nvPr>
        </p:nvSpPr>
        <p:spPr>
          <a:xfrm>
            <a:off x="0" y="1628775"/>
            <a:ext cx="5435600" cy="5229225"/>
          </a:xfrm>
        </p:spPr>
        <p:txBody>
          <a:bodyPr/>
          <a:lstStyle/>
          <a:p>
            <a:r>
              <a:rPr lang="de-CH" altLang="de-DE" sz="2500" b="1">
                <a:solidFill>
                  <a:srgbClr val="00FF00"/>
                </a:solidFill>
                <a:latin typeface="Arial" panose="020B0604020202020204" pitchFamily="34" charset="0"/>
                <a:cs typeface="Arial" panose="020B0604020202020204" pitchFamily="34" charset="0"/>
              </a:rPr>
              <a:t>„Patros“</a:t>
            </a:r>
            <a:r>
              <a:rPr lang="de-CH" altLang="de-DE" sz="2500" b="1">
                <a:solidFill>
                  <a:srgbClr val="EAEAEA"/>
                </a:solidFill>
                <a:latin typeface="Arial" panose="020B0604020202020204" pitchFamily="34" charset="0"/>
                <a:cs typeface="Arial" panose="020B0604020202020204" pitchFamily="34" charset="0"/>
              </a:rPr>
              <a:t> = ägypt.  </a:t>
            </a:r>
            <a:r>
              <a:rPr lang="de-CH" altLang="de-DE" sz="2500" b="1" i="1">
                <a:solidFill>
                  <a:srgbClr val="EAEAEA"/>
                </a:solidFill>
                <a:latin typeface="Arial" panose="020B0604020202020204" pitchFamily="34" charset="0"/>
                <a:cs typeface="Arial" panose="020B0604020202020204" pitchFamily="34" charset="0"/>
              </a:rPr>
              <a:t>p’t’rs = </a:t>
            </a:r>
            <a:r>
              <a:rPr lang="de-CH" altLang="de-DE" sz="2500" b="1">
                <a:solidFill>
                  <a:srgbClr val="EAEAEA"/>
                </a:solidFill>
                <a:latin typeface="Arial" panose="020B0604020202020204" pitchFamily="34" charset="0"/>
                <a:cs typeface="Arial" panose="020B0604020202020204" pitchFamily="34" charset="0"/>
              </a:rPr>
              <a:t> „das Südland“ </a:t>
            </a:r>
            <a:r>
              <a:rPr lang="de-CH" altLang="de-DE" sz="2500" b="1">
                <a:solidFill>
                  <a:srgbClr val="EAEAEA"/>
                </a:solidFill>
                <a:latin typeface="Arial" panose="020B0604020202020204" pitchFamily="34" charset="0"/>
                <a:cs typeface="Arial" panose="020B0604020202020204" pitchFamily="34" charset="0"/>
                <a:sym typeface="Wingdings" panose="05000000000000000000" pitchFamily="2" charset="2"/>
              </a:rPr>
              <a:t></a:t>
            </a:r>
            <a:r>
              <a:rPr lang="de-CH" altLang="de-DE" sz="2500" b="1">
                <a:solidFill>
                  <a:srgbClr val="EAEAEA"/>
                </a:solidFill>
                <a:latin typeface="Arial" panose="020B0604020202020204" pitchFamily="34" charset="0"/>
                <a:cs typeface="Arial" panose="020B0604020202020204" pitchFamily="34" charset="0"/>
              </a:rPr>
              <a:t>  </a:t>
            </a:r>
            <a:r>
              <a:rPr lang="de-CH" altLang="de-DE" sz="2500" b="1">
                <a:solidFill>
                  <a:srgbClr val="00FF00"/>
                </a:solidFill>
                <a:latin typeface="Arial" panose="020B0604020202020204" pitchFamily="34" charset="0"/>
                <a:cs typeface="Arial" panose="020B0604020202020204" pitchFamily="34" charset="0"/>
              </a:rPr>
              <a:t>Oberägypten </a:t>
            </a:r>
            <a:r>
              <a:rPr lang="de-CH" altLang="de-DE" sz="2500" b="1">
                <a:solidFill>
                  <a:srgbClr val="EAEAEA"/>
                </a:solidFill>
                <a:latin typeface="Arial" panose="020B0604020202020204" pitchFamily="34" charset="0"/>
                <a:cs typeface="Arial" panose="020B0604020202020204" pitchFamily="34" charset="0"/>
              </a:rPr>
              <a:t>(Niltal, das sich in Nord-Süd-Richtung zwischen Kairo und Assuan erstreckt)</a:t>
            </a:r>
          </a:p>
          <a:p>
            <a:r>
              <a:rPr lang="de-CH" altLang="de-DE" sz="2500" b="1">
                <a:solidFill>
                  <a:srgbClr val="00FF00"/>
                </a:solidFill>
                <a:latin typeface="Arial" panose="020B0604020202020204" pitchFamily="34" charset="0"/>
                <a:cs typeface="Arial" panose="020B0604020202020204" pitchFamily="34" charset="0"/>
              </a:rPr>
              <a:t>„Mizrajim“</a:t>
            </a:r>
            <a:r>
              <a:rPr lang="de-CH" altLang="de-DE" sz="2500" b="1">
                <a:solidFill>
                  <a:srgbClr val="EAEAEA"/>
                </a:solidFill>
                <a:latin typeface="Arial" panose="020B0604020202020204" pitchFamily="34" charset="0"/>
                <a:cs typeface="Arial" panose="020B0604020202020204" pitchFamily="34" charset="0"/>
              </a:rPr>
              <a:t> und </a:t>
            </a:r>
            <a:r>
              <a:rPr lang="de-CH" altLang="de-DE" sz="2500" b="1">
                <a:solidFill>
                  <a:srgbClr val="00FF00"/>
                </a:solidFill>
                <a:latin typeface="Arial" panose="020B0604020202020204" pitchFamily="34" charset="0"/>
                <a:cs typeface="Arial" panose="020B0604020202020204" pitchFamily="34" charset="0"/>
              </a:rPr>
              <a:t>„Pathros“</a:t>
            </a:r>
            <a:r>
              <a:rPr lang="de-CH" altLang="de-DE" sz="2500" b="1">
                <a:solidFill>
                  <a:srgbClr val="EAEAEA"/>
                </a:solidFill>
                <a:latin typeface="Arial" panose="020B0604020202020204" pitchFamily="34" charset="0"/>
                <a:cs typeface="Arial" panose="020B0604020202020204" pitchFamily="34" charset="0"/>
              </a:rPr>
              <a:t> als Paare im Text: „Mizrajim“ = Unterägypten</a:t>
            </a:r>
          </a:p>
          <a:p>
            <a:pPr>
              <a:buFontTx/>
              <a:buNone/>
            </a:pPr>
            <a:r>
              <a:rPr lang="de-CH" altLang="de-DE" sz="2500" b="1">
                <a:solidFill>
                  <a:srgbClr val="EAEAEA"/>
                </a:solidFill>
                <a:latin typeface="Arial" panose="020B0604020202020204" pitchFamily="34" charset="0"/>
                <a:cs typeface="Arial" panose="020B0604020202020204" pitchFamily="34" charset="0"/>
                <a:sym typeface="Wingdings" panose="05000000000000000000" pitchFamily="2" charset="2"/>
              </a:rPr>
              <a:t></a:t>
            </a:r>
            <a:r>
              <a:rPr lang="de-CH" altLang="de-DE" sz="2500" b="1">
                <a:solidFill>
                  <a:srgbClr val="EAEAEA"/>
                </a:solidFill>
                <a:latin typeface="Arial" panose="020B0604020202020204" pitchFamily="34" charset="0"/>
                <a:cs typeface="Arial" panose="020B0604020202020204" pitchFamily="34" charset="0"/>
              </a:rPr>
              <a:t>Jes 11,11 besagt daher, dass Juden sowohl aus Ober- als auch aus Unterägypten nach Israel auswandern sollten. </a:t>
            </a:r>
            <a:endParaRPr lang="de-DE" altLang="de-DE" sz="2500" b="1">
              <a:solidFill>
                <a:srgbClr val="EAEAEA"/>
              </a:solidFill>
              <a:latin typeface="Arial" panose="020B0604020202020204" pitchFamily="34" charset="0"/>
              <a:cs typeface="Arial" panose="020B0604020202020204" pitchFamily="34" charset="0"/>
            </a:endParaRPr>
          </a:p>
        </p:txBody>
      </p:sp>
      <p:sp>
        <p:nvSpPr>
          <p:cNvPr id="803845"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03846" name="Line 6"/>
          <p:cNvSpPr>
            <a:spLocks noChangeShapeType="1"/>
          </p:cNvSpPr>
          <p:nvPr/>
        </p:nvSpPr>
        <p:spPr bwMode="auto">
          <a:xfrm flipV="1">
            <a:off x="2411413" y="2205038"/>
            <a:ext cx="4681537" cy="216058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3847" name="Rectangle 7"/>
          <p:cNvSpPr>
            <a:spLocks noChangeArrowheads="1"/>
          </p:cNvSpPr>
          <p:nvPr/>
        </p:nvSpPr>
        <p:spPr bwMode="auto">
          <a:xfrm>
            <a:off x="5508625" y="4243388"/>
            <a:ext cx="3419475" cy="261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nSpc>
                <a:spcPct val="80000"/>
              </a:lnSpc>
              <a:buFontTx/>
              <a:buNone/>
            </a:pPr>
            <a:r>
              <a:rPr lang="de-CH" altLang="de-DE" sz="2400" i="1">
                <a:solidFill>
                  <a:schemeClr val="bg1"/>
                </a:solidFill>
                <a:latin typeface="Arial" panose="020B0604020202020204" pitchFamily="34" charset="0"/>
                <a:cs typeface="Arial" panose="020B0604020202020204" pitchFamily="34" charset="0"/>
              </a:rPr>
              <a:t>	</a:t>
            </a:r>
            <a:r>
              <a:rPr lang="de-CH" altLang="de-DE" sz="2100">
                <a:solidFill>
                  <a:schemeClr val="bg1"/>
                </a:solidFill>
                <a:latin typeface="Arial" panose="020B0604020202020204" pitchFamily="34" charset="0"/>
                <a:cs typeface="Arial" panose="020B0604020202020204" pitchFamily="34" charset="0"/>
              </a:rPr>
              <a:t>Mit „Unterägypten“ bezeichnet man die ägyptische Region von Kairo an nordwärts. „Oberägypten“ umfasst das Gebiet südlich von Kairo. </a:t>
            </a:r>
            <a:r>
              <a:rPr lang="de-DE" altLang="de-DE" sz="2100">
                <a:solidFill>
                  <a:schemeClr val="bg1"/>
                </a:solidFill>
                <a:latin typeface="Arial" panose="020B0604020202020204" pitchFamily="34" charset="0"/>
                <a:cs typeface="Arial" panose="020B0604020202020204" pitchFamily="34" charset="0"/>
              </a:rPr>
              <a:t/>
            </a:r>
            <a:br>
              <a:rPr lang="de-DE" altLang="de-DE" sz="2100">
                <a:solidFill>
                  <a:schemeClr val="bg1"/>
                </a:solidFill>
                <a:latin typeface="Arial" panose="020B0604020202020204" pitchFamily="34" charset="0"/>
                <a:cs typeface="Arial" panose="020B0604020202020204" pitchFamily="34" charset="0"/>
              </a:rPr>
            </a:br>
            <a:endParaRPr lang="de-DE" altLang="de-DE" sz="2100">
              <a:solidFill>
                <a:schemeClr val="bg1"/>
              </a:solidFill>
              <a:latin typeface="Arial" panose="020B0604020202020204" pitchFamily="34" charset="0"/>
              <a:cs typeface="Arial" panose="020B0604020202020204" pitchFamily="34" charset="0"/>
            </a:endParaRPr>
          </a:p>
        </p:txBody>
      </p:sp>
      <p:sp>
        <p:nvSpPr>
          <p:cNvPr id="803848" name="Line 8"/>
          <p:cNvSpPr>
            <a:spLocks noChangeShapeType="1"/>
          </p:cNvSpPr>
          <p:nvPr/>
        </p:nvSpPr>
        <p:spPr bwMode="auto">
          <a:xfrm>
            <a:off x="2195513" y="2852738"/>
            <a:ext cx="4608512" cy="5048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4866" name="Picture 2" descr="Nile_River_and_delta_from_orbit"/>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700213"/>
            <a:ext cx="3097213" cy="2433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4867" name="Rectangle 3"/>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(14) Rückkehr aus Ober- und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(15) aus Unterägypten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04868" name="Rectangle 4"/>
          <p:cNvSpPr>
            <a:spLocks noGrp="1" noChangeArrowheads="1"/>
          </p:cNvSpPr>
          <p:nvPr>
            <p:ph type="body" sz="half" idx="1"/>
          </p:nvPr>
        </p:nvSpPr>
        <p:spPr>
          <a:xfrm>
            <a:off x="0" y="1628775"/>
            <a:ext cx="5435600" cy="5229225"/>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Die meisten der etwa 80'000 Juden, die um 1948 noch in Ägypten lebten, hatten ihren Wohnsitz in Kairo und Alexandria. </a:t>
            </a:r>
          </a:p>
          <a:p>
            <a:pPr>
              <a:lnSpc>
                <a:spcPct val="80000"/>
              </a:lnSpc>
            </a:pPr>
            <a:r>
              <a:rPr lang="de-CH" altLang="de-DE" sz="2400" b="1">
                <a:solidFill>
                  <a:srgbClr val="EAEAEA"/>
                </a:solidFill>
                <a:latin typeface="Arial" panose="020B0604020202020204" pitchFamily="34" charset="0"/>
                <a:cs typeface="Arial" panose="020B0604020202020204" pitchFamily="34" charset="0"/>
              </a:rPr>
              <a:t>Kleinere Ortschaften, wo die jüdische Einwohnerschaft im 20. Jh. blühend Gemeinschaften bildeten:</a:t>
            </a:r>
          </a:p>
          <a:p>
            <a:pPr>
              <a:lnSpc>
                <a:spcPct val="80000"/>
              </a:lnSpc>
              <a:buFontTx/>
              <a:buNone/>
            </a:pPr>
            <a:r>
              <a:rPr lang="de-CH" altLang="de-DE" sz="2400" b="1">
                <a:solidFill>
                  <a:srgbClr val="EAEAEA"/>
                </a:solidFill>
                <a:latin typeface="Arial" panose="020B0604020202020204" pitchFamily="34" charset="0"/>
                <a:cs typeface="Arial" panose="020B0604020202020204" pitchFamily="34" charset="0"/>
              </a:rPr>
              <a:t>	Unterägypten: Damanhur, Damietta, Port Said, Mansura, Zifta, Benha, Mohala, Kubra, Tanta. </a:t>
            </a:r>
          </a:p>
          <a:p>
            <a:pPr>
              <a:lnSpc>
                <a:spcPct val="80000"/>
              </a:lnSpc>
            </a:pPr>
            <a:endParaRPr lang="de-DE" altLang="de-DE" sz="2100" b="1">
              <a:solidFill>
                <a:srgbClr val="EAEAEA"/>
              </a:solidFill>
              <a:latin typeface="Arial" panose="020B0604020202020204" pitchFamily="34" charset="0"/>
              <a:cs typeface="Arial" panose="020B0604020202020204" pitchFamily="34" charset="0"/>
            </a:endParaRPr>
          </a:p>
        </p:txBody>
      </p:sp>
      <p:sp>
        <p:nvSpPr>
          <p:cNvPr id="804869"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04870" name="Line 6"/>
          <p:cNvSpPr>
            <a:spLocks noChangeShapeType="1"/>
          </p:cNvSpPr>
          <p:nvPr/>
        </p:nvSpPr>
        <p:spPr bwMode="auto">
          <a:xfrm flipV="1">
            <a:off x="4932363" y="2205038"/>
            <a:ext cx="2160587" cy="10080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4871" name="Rectangle 7"/>
          <p:cNvSpPr>
            <a:spLocks noChangeArrowheads="1"/>
          </p:cNvSpPr>
          <p:nvPr/>
        </p:nvSpPr>
        <p:spPr bwMode="auto">
          <a:xfrm>
            <a:off x="5508625" y="4243388"/>
            <a:ext cx="3419475" cy="261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nSpc>
                <a:spcPct val="80000"/>
              </a:lnSpc>
              <a:buFontTx/>
              <a:buNone/>
            </a:pPr>
            <a:r>
              <a:rPr lang="de-CH" altLang="de-DE" sz="2400" i="1">
                <a:solidFill>
                  <a:schemeClr val="bg1"/>
                </a:solidFill>
                <a:latin typeface="Arial" panose="020B0604020202020204" pitchFamily="34" charset="0"/>
                <a:cs typeface="Arial" panose="020B0604020202020204" pitchFamily="34" charset="0"/>
              </a:rPr>
              <a:t>	</a:t>
            </a:r>
            <a:r>
              <a:rPr lang="de-CH" altLang="de-DE" sz="2400">
                <a:solidFill>
                  <a:schemeClr val="bg1"/>
                </a:solidFill>
                <a:latin typeface="Arial" panose="020B0604020202020204" pitchFamily="34" charset="0"/>
                <a:cs typeface="Arial" panose="020B0604020202020204" pitchFamily="34" charset="0"/>
              </a:rPr>
              <a:t>Oberägypten: Fajum, Beni Suef, Minja, Assuan und Qena.</a:t>
            </a:r>
            <a:endParaRPr lang="de-DE" altLang="de-DE" sz="2400">
              <a:solidFill>
                <a:schemeClr val="bg1"/>
              </a:solidFill>
              <a:latin typeface="Arial" panose="020B0604020202020204" pitchFamily="34" charset="0"/>
              <a:cs typeface="Arial" panose="020B0604020202020204" pitchFamily="34" charset="0"/>
            </a:endParaRPr>
          </a:p>
          <a:p>
            <a:pPr>
              <a:buFontTx/>
              <a:buNone/>
            </a:pPr>
            <a:r>
              <a:rPr lang="de-DE" altLang="de-DE">
                <a:solidFill>
                  <a:schemeClr val="bg1"/>
                </a:solidFill>
                <a:latin typeface="Arial" panose="020B0604020202020204" pitchFamily="34" charset="0"/>
                <a:cs typeface="Arial" panose="020B0604020202020204" pitchFamily="34" charset="0"/>
              </a:rPr>
              <a:t/>
            </a:r>
            <a:br>
              <a:rPr lang="de-DE" altLang="de-DE">
                <a:solidFill>
                  <a:schemeClr val="bg1"/>
                </a:solidFill>
                <a:latin typeface="Arial" panose="020B0604020202020204" pitchFamily="34" charset="0"/>
                <a:cs typeface="Arial" panose="020B0604020202020204" pitchFamily="34" charset="0"/>
              </a:rPr>
            </a:br>
            <a:endParaRPr lang="de-DE" altLang="de-DE" sz="2100">
              <a:solidFill>
                <a:schemeClr val="bg1"/>
              </a:solidFill>
              <a:latin typeface="Arial" panose="020B0604020202020204" pitchFamily="34" charset="0"/>
              <a:cs typeface="Arial" panose="020B0604020202020204" pitchFamily="34" charset="0"/>
            </a:endParaRPr>
          </a:p>
        </p:txBody>
      </p:sp>
      <p:sp>
        <p:nvSpPr>
          <p:cNvPr id="804872" name="Line 8"/>
          <p:cNvSpPr>
            <a:spLocks noChangeShapeType="1"/>
          </p:cNvSpPr>
          <p:nvPr/>
        </p:nvSpPr>
        <p:spPr bwMode="auto">
          <a:xfrm flipV="1">
            <a:off x="6156325" y="3357563"/>
            <a:ext cx="647700" cy="93503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5890" name="Picture 2" descr="Nile_River_and_delta_from_orbit"/>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700213"/>
            <a:ext cx="3097213" cy="2433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5891" name="Rectangle 3"/>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(14) Rückkehr aus Ober- und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(15) aus Unterägypten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05892" name="Rectangle 4"/>
          <p:cNvSpPr>
            <a:spLocks noGrp="1" noChangeArrowheads="1"/>
          </p:cNvSpPr>
          <p:nvPr>
            <p:ph type="body" sz="half" idx="1"/>
          </p:nvPr>
        </p:nvSpPr>
        <p:spPr>
          <a:xfrm>
            <a:off x="0" y="1628775"/>
            <a:ext cx="5435600" cy="5229225"/>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Die Prophetie aus Jes 11,11-12 erfüllte sich</a:t>
            </a:r>
          </a:p>
          <a:p>
            <a:pPr>
              <a:lnSpc>
                <a:spcPct val="80000"/>
              </a:lnSpc>
            </a:pPr>
            <a:r>
              <a:rPr lang="de-CH" altLang="de-DE" sz="2400" b="1">
                <a:solidFill>
                  <a:srgbClr val="EAEAEA"/>
                </a:solidFill>
                <a:latin typeface="Arial" panose="020B0604020202020204" pitchFamily="34" charset="0"/>
                <a:cs typeface="Arial" panose="020B0604020202020204" pitchFamily="34" charset="0"/>
              </a:rPr>
              <a:t>Ab 1948: Praktisch alle ägyptischen Juden verliessen das Land der Pharaonen.</a:t>
            </a:r>
          </a:p>
          <a:p>
            <a:pPr>
              <a:lnSpc>
                <a:spcPct val="80000"/>
              </a:lnSpc>
            </a:pPr>
            <a:r>
              <a:rPr lang="de-CH" altLang="de-DE" sz="2400" b="1">
                <a:solidFill>
                  <a:srgbClr val="EAEAEA"/>
                </a:solidFill>
                <a:latin typeface="Arial" panose="020B0604020202020204" pitchFamily="34" charset="0"/>
                <a:cs typeface="Arial" panose="020B0604020202020204" pitchFamily="34" charset="0"/>
              </a:rPr>
              <a:t>Nach der Gründung des modernen Staates Israel:</a:t>
            </a:r>
          </a:p>
          <a:p>
            <a:pPr>
              <a:lnSpc>
                <a:spcPct val="80000"/>
              </a:lnSpc>
              <a:buFontTx/>
              <a:buNone/>
            </a:pPr>
            <a:r>
              <a:rPr lang="de-CH" altLang="de-DE" sz="2400" b="1">
                <a:solidFill>
                  <a:srgbClr val="EAEAEA"/>
                </a:solidFill>
                <a:latin typeface="Arial" panose="020B0604020202020204" pitchFamily="34" charset="0"/>
                <a:cs typeface="Arial" panose="020B0604020202020204" pitchFamily="34" charset="0"/>
              </a:rPr>
              <a:t>	Furchtbaren Judenverfolgungen mit Massakern, Internierungen, Vertreibungen und schlimmen Demütigungen. </a:t>
            </a:r>
            <a:r>
              <a:rPr lang="de-CH" altLang="de-DE" sz="2400" b="1">
                <a:solidFill>
                  <a:srgbClr val="EAEAEA"/>
                </a:solidFill>
                <a:latin typeface="Arial" panose="020B0604020202020204" pitchFamily="34" charset="0"/>
                <a:cs typeface="Arial" panose="020B0604020202020204" pitchFamily="34" charset="0"/>
                <a:sym typeface="Wingdings" panose="05000000000000000000" pitchFamily="2" charset="2"/>
              </a:rPr>
              <a:t> </a:t>
            </a:r>
            <a:r>
              <a:rPr lang="de-CH" altLang="de-DE" sz="2400" b="1">
                <a:solidFill>
                  <a:srgbClr val="EAEAEA"/>
                </a:solidFill>
                <a:latin typeface="Arial" panose="020B0604020202020204" pitchFamily="34" charset="0"/>
                <a:cs typeface="Arial" panose="020B0604020202020204" pitchFamily="34" charset="0"/>
              </a:rPr>
              <a:t>moderner Exodus aus Ägypten. </a:t>
            </a:r>
          </a:p>
          <a:p>
            <a:pPr>
              <a:lnSpc>
                <a:spcPct val="80000"/>
              </a:lnSpc>
            </a:pPr>
            <a:r>
              <a:rPr lang="de-CH" altLang="de-DE" sz="2400" b="1">
                <a:solidFill>
                  <a:srgbClr val="EAEAEA"/>
                </a:solidFill>
                <a:latin typeface="Arial" panose="020B0604020202020204" pitchFamily="34" charset="0"/>
                <a:cs typeface="Arial" panose="020B0604020202020204" pitchFamily="34" charset="0"/>
              </a:rPr>
              <a:t>Heute: nur noch einige Dutzend Juden in Ägypten; zur Hauptsache handelt es sich um alte Menschen. </a:t>
            </a:r>
            <a:endParaRPr lang="de-DE" altLang="de-DE" sz="2400" b="1">
              <a:solidFill>
                <a:srgbClr val="EAEAEA"/>
              </a:solidFill>
              <a:latin typeface="Arial" panose="020B0604020202020204" pitchFamily="34" charset="0"/>
              <a:cs typeface="Arial" panose="020B0604020202020204" pitchFamily="34" charset="0"/>
            </a:endParaRPr>
          </a:p>
        </p:txBody>
      </p:sp>
      <p:sp>
        <p:nvSpPr>
          <p:cNvPr id="805893"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05894" name="Line 6"/>
          <p:cNvSpPr>
            <a:spLocks noChangeShapeType="1"/>
          </p:cNvSpPr>
          <p:nvPr/>
        </p:nvSpPr>
        <p:spPr bwMode="auto">
          <a:xfrm flipV="1">
            <a:off x="4500563" y="2205038"/>
            <a:ext cx="2592387" cy="50323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5895" name="Rectangle 7"/>
          <p:cNvSpPr>
            <a:spLocks noChangeArrowheads="1"/>
          </p:cNvSpPr>
          <p:nvPr/>
        </p:nvSpPr>
        <p:spPr bwMode="auto">
          <a:xfrm>
            <a:off x="5508625" y="4243388"/>
            <a:ext cx="3419475" cy="261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400">
                <a:solidFill>
                  <a:schemeClr val="tx1"/>
                </a:solidFill>
                <a:latin typeface="Times New Roman" panose="02020603050405020304" pitchFamily="18" charset="0"/>
              </a:defRPr>
            </a:lvl2pPr>
            <a:lvl3pPr marL="1143000" indent="-228600">
              <a:spcBef>
                <a:spcPct val="20000"/>
              </a:spcBef>
              <a:buChar char="•"/>
              <a:defRPr sz="2000">
                <a:solidFill>
                  <a:schemeClr val="tx1"/>
                </a:solidFill>
                <a:latin typeface="Times New Roman" panose="02020603050405020304" pitchFamily="18" charset="0"/>
              </a:defRPr>
            </a:lvl3pPr>
            <a:lvl4pPr marL="1600200" indent="-228600">
              <a:spcBef>
                <a:spcPct val="20000"/>
              </a:spcBef>
              <a:buChar char="–"/>
              <a:defRPr>
                <a:solidFill>
                  <a:schemeClr val="tx1"/>
                </a:solidFill>
                <a:latin typeface="Times New Roman" panose="02020603050405020304" pitchFamily="18" charset="0"/>
              </a:defRPr>
            </a:lvl4pPr>
            <a:lvl5pPr marL="2057400" indent="-228600">
              <a:spcBef>
                <a:spcPct val="20000"/>
              </a:spcBef>
              <a:buChar char="»"/>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Times New Roman" panose="02020603050405020304" pitchFamily="18" charset="0"/>
              </a:defRPr>
            </a:lvl9pPr>
          </a:lstStyle>
          <a:p>
            <a:pPr>
              <a:lnSpc>
                <a:spcPct val="80000"/>
              </a:lnSpc>
              <a:buFontTx/>
              <a:buNone/>
            </a:pPr>
            <a:r>
              <a:rPr lang="de-CH" altLang="de-DE" sz="2400" i="1">
                <a:solidFill>
                  <a:schemeClr val="bg1"/>
                </a:solidFill>
                <a:latin typeface="Arial" panose="020B0604020202020204" pitchFamily="34" charset="0"/>
                <a:cs typeface="Arial" panose="020B0604020202020204" pitchFamily="34" charset="0"/>
              </a:rPr>
              <a:t>	</a:t>
            </a:r>
            <a:r>
              <a:rPr lang="de-CH" altLang="de-DE" sz="2000">
                <a:solidFill>
                  <a:schemeClr val="bg1"/>
                </a:solidFill>
                <a:latin typeface="Arial" panose="020B0604020202020204" pitchFamily="34" charset="0"/>
                <a:cs typeface="Arial" panose="020B0604020202020204" pitchFamily="34" charset="0"/>
              </a:rPr>
              <a:t>Der Exodus unter Mose fand um 1606 v. Chr. statt, als der Ewige Israel mit „starker Hand“ aus der Sklaverei in Ägypten erlöste (2Mo 13,3). </a:t>
            </a:r>
            <a:endParaRPr lang="de-DE" altLang="de-DE" sz="2000">
              <a:solidFill>
                <a:schemeClr val="bg1"/>
              </a:solidFill>
              <a:latin typeface="Arial" panose="020B0604020202020204" pitchFamily="34" charset="0"/>
              <a:cs typeface="Arial" panose="020B0604020202020204" pitchFamily="34" charset="0"/>
            </a:endParaRPr>
          </a:p>
        </p:txBody>
      </p:sp>
      <p:sp>
        <p:nvSpPr>
          <p:cNvPr id="805896" name="Line 8"/>
          <p:cNvSpPr>
            <a:spLocks noChangeShapeType="1"/>
          </p:cNvSpPr>
          <p:nvPr/>
        </p:nvSpPr>
        <p:spPr bwMode="auto">
          <a:xfrm>
            <a:off x="4067175" y="2997200"/>
            <a:ext cx="2736850" cy="3603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6914" name="Picture 2" descr="Nile_River_and_delta_from_orbit"/>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867400" y="1700213"/>
            <a:ext cx="3097213" cy="2433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6915" name="Rectangle 3"/>
          <p:cNvSpPr>
            <a:spLocks noGrp="1" noChangeArrowheads="1"/>
          </p:cNvSpPr>
          <p:nvPr>
            <p:ph type="title"/>
          </p:nvPr>
        </p:nvSpPr>
        <p:spPr>
          <a:xfrm>
            <a:off x="0" y="333375"/>
            <a:ext cx="91440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(14) Rückkehr aus Ober- und </a:t>
            </a:r>
            <a:br>
              <a:rPr lang="de-CH" altLang="de-DE" sz="4000" b="1">
                <a:solidFill>
                  <a:srgbClr val="00FF00"/>
                </a:solidFill>
                <a:latin typeface="Arial" panose="020B0604020202020204" pitchFamily="34" charset="0"/>
                <a:cs typeface="Arial" panose="020B0604020202020204" pitchFamily="34" charset="0"/>
              </a:rPr>
            </a:br>
            <a:r>
              <a:rPr lang="de-CH" altLang="de-DE" sz="4000" b="1">
                <a:solidFill>
                  <a:srgbClr val="00FF00"/>
                </a:solidFill>
                <a:latin typeface="Arial" panose="020B0604020202020204" pitchFamily="34" charset="0"/>
                <a:cs typeface="Arial" panose="020B0604020202020204" pitchFamily="34" charset="0"/>
              </a:rPr>
              <a:t>(15) aus Unterägypten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06916" name="Rectangle 4"/>
          <p:cNvSpPr>
            <a:spLocks noGrp="1" noChangeArrowheads="1"/>
          </p:cNvSpPr>
          <p:nvPr>
            <p:ph type="body" sz="half" idx="1"/>
          </p:nvPr>
        </p:nvSpPr>
        <p:spPr>
          <a:xfrm>
            <a:off x="0" y="1628775"/>
            <a:ext cx="5435600" cy="5229225"/>
          </a:xfrm>
        </p:spPr>
        <p:txBody>
          <a:bodyPr/>
          <a:lstStyle/>
          <a:p>
            <a:pPr>
              <a:lnSpc>
                <a:spcPct val="80000"/>
              </a:lnSpc>
            </a:pPr>
            <a:r>
              <a:rPr lang="de-CH" altLang="de-DE" sz="2400" b="1">
                <a:solidFill>
                  <a:srgbClr val="EAEAEA"/>
                </a:solidFill>
                <a:latin typeface="Arial" panose="020B0604020202020204" pitchFamily="34" charset="0"/>
                <a:cs typeface="Arial" panose="020B0604020202020204" pitchFamily="34" charset="0"/>
              </a:rPr>
              <a:t>Ein Teil dieser 80'000 Juden fand Zuflucht in verschiedenen Ländern wie Brasilien, Argentinien, Frankreich und  USA. Das Land, das die meisten ägyptischen Juden – Zehntausende von ihnen – aufnahm, war Israel.</a:t>
            </a:r>
            <a:endParaRPr lang="de-DE" altLang="de-DE" sz="2400" b="1">
              <a:solidFill>
                <a:srgbClr val="EAEAEA"/>
              </a:solidFill>
              <a:latin typeface="Arial" panose="020B0604020202020204" pitchFamily="34" charset="0"/>
              <a:cs typeface="Arial" panose="020B0604020202020204" pitchFamily="34" charset="0"/>
            </a:endParaRPr>
          </a:p>
          <a:p>
            <a:pPr>
              <a:lnSpc>
                <a:spcPct val="80000"/>
              </a:lnSpc>
              <a:buFontTx/>
              <a:buNone/>
            </a:pPr>
            <a:endParaRPr lang="de-DE" altLang="de-DE" sz="2400" b="1">
              <a:solidFill>
                <a:srgbClr val="EAEAEA"/>
              </a:solidFill>
              <a:latin typeface="Arial" panose="020B0604020202020204" pitchFamily="34" charset="0"/>
              <a:cs typeface="Arial" panose="020B0604020202020204" pitchFamily="34" charset="0"/>
            </a:endParaRPr>
          </a:p>
        </p:txBody>
      </p:sp>
      <p:sp>
        <p:nvSpPr>
          <p:cNvPr id="806917" name="Text Box 5"/>
          <p:cNvSpPr txBox="1">
            <a:spLocks noChangeArrowheads="1"/>
          </p:cNvSpPr>
          <p:nvPr/>
        </p:nvSpPr>
        <p:spPr bwMode="auto">
          <a:xfrm>
            <a:off x="8388350" y="1341438"/>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06918" name="Line 6"/>
          <p:cNvSpPr>
            <a:spLocks noChangeShapeType="1"/>
          </p:cNvSpPr>
          <p:nvPr/>
        </p:nvSpPr>
        <p:spPr bwMode="auto">
          <a:xfrm flipV="1">
            <a:off x="3708400" y="2205038"/>
            <a:ext cx="3384550" cy="374491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6920" name="Line 8"/>
          <p:cNvSpPr>
            <a:spLocks noChangeShapeType="1"/>
          </p:cNvSpPr>
          <p:nvPr/>
        </p:nvSpPr>
        <p:spPr bwMode="auto">
          <a:xfrm flipV="1">
            <a:off x="6372225" y="3357563"/>
            <a:ext cx="431800" cy="20875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6921" name="Text Box 9"/>
          <p:cNvSpPr txBox="1">
            <a:spLocks noChangeArrowheads="1"/>
          </p:cNvSpPr>
          <p:nvPr/>
        </p:nvSpPr>
        <p:spPr bwMode="auto">
          <a:xfrm>
            <a:off x="3184525" y="5967413"/>
            <a:ext cx="140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400">
                <a:solidFill>
                  <a:schemeClr val="bg1"/>
                </a:solidFill>
              </a:rPr>
              <a:t>Mizrajim</a:t>
            </a:r>
            <a:endParaRPr lang="de-DE" altLang="de-DE" sz="2400">
              <a:solidFill>
                <a:schemeClr val="bg1"/>
              </a:solidFill>
            </a:endParaRPr>
          </a:p>
        </p:txBody>
      </p:sp>
      <p:sp>
        <p:nvSpPr>
          <p:cNvPr id="806922" name="Text Box 10"/>
          <p:cNvSpPr txBox="1">
            <a:spLocks noChangeArrowheads="1"/>
          </p:cNvSpPr>
          <p:nvPr/>
        </p:nvSpPr>
        <p:spPr bwMode="auto">
          <a:xfrm>
            <a:off x="5919788" y="5464175"/>
            <a:ext cx="1319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400">
                <a:solidFill>
                  <a:schemeClr val="bg1"/>
                </a:solidFill>
              </a:rPr>
              <a:t>Pathros</a:t>
            </a:r>
            <a:endParaRPr lang="de-DE" altLang="de-DE" sz="2400">
              <a:solidFill>
                <a:schemeClr val="bg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9"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(16) Rückkehr aus dem Iran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07946" name="Picture 10" descr="Iran_topo"/>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996113" y="1700213"/>
            <a:ext cx="2147887"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07948" name="Rectangle 12"/>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Ländername </a:t>
            </a:r>
            <a:r>
              <a:rPr lang="de-CH" altLang="de-DE" sz="2400" b="1">
                <a:solidFill>
                  <a:srgbClr val="00FF00"/>
                </a:solidFill>
                <a:latin typeface="Arial" panose="020B0604020202020204" pitchFamily="34" charset="0"/>
                <a:cs typeface="Arial" panose="020B0604020202020204" pitchFamily="34" charset="0"/>
              </a:rPr>
              <a:t>„Elam“</a:t>
            </a:r>
            <a:r>
              <a:rPr lang="de-CH" altLang="de-DE" sz="2400" b="1">
                <a:solidFill>
                  <a:srgbClr val="EAEAEA"/>
                </a:solidFill>
                <a:latin typeface="Arial" panose="020B0604020202020204" pitchFamily="34" charset="0"/>
                <a:cs typeface="Arial" panose="020B0604020202020204" pitchFamily="34" charset="0"/>
              </a:rPr>
              <a:t> = das grosse Gebiet eines altorientalischen Reiches im Südwesten des heutigen Iran (nördlich des Persischen Golfes und östlich des Tigris)</a:t>
            </a:r>
          </a:p>
          <a:p>
            <a:r>
              <a:rPr lang="de-CH" altLang="de-DE" sz="2400" b="1">
                <a:solidFill>
                  <a:srgbClr val="EAEAEA"/>
                </a:solidFill>
                <a:latin typeface="Arial" panose="020B0604020202020204" pitchFamily="34" charset="0"/>
                <a:cs typeface="Arial" panose="020B0604020202020204" pitchFamily="34" charset="0"/>
              </a:rPr>
              <a:t>Elamitische Stadt Susa = Hauptsstadt und Winterresidenz der Könige im Persischen Weltreich)</a:t>
            </a:r>
            <a:endParaRPr lang="de-DE" altLang="de-DE" sz="2400" b="1">
              <a:solidFill>
                <a:srgbClr val="EAEAEA"/>
              </a:solidFill>
              <a:latin typeface="Arial" panose="020B0604020202020204" pitchFamily="34" charset="0"/>
              <a:cs typeface="Arial" panose="020B0604020202020204" pitchFamily="34" charset="0"/>
            </a:endParaRPr>
          </a:p>
        </p:txBody>
      </p:sp>
      <p:sp>
        <p:nvSpPr>
          <p:cNvPr id="807940" name="Rectangle 4"/>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t>
            </a:r>
            <a:r>
              <a:rPr lang="de-CH" altLang="de-DE" sz="2400" b="1">
                <a:solidFill>
                  <a:srgbClr val="00FF00"/>
                </a:solidFill>
                <a:latin typeface="Arial" panose="020B0604020202020204" pitchFamily="34" charset="0"/>
                <a:cs typeface="Arial" panose="020B0604020202020204" pitchFamily="34" charset="0"/>
              </a:rPr>
              <a:t>aus Elam</a:t>
            </a:r>
            <a:r>
              <a:rPr lang="de-CH" altLang="de-DE" sz="2400" b="1">
                <a:solidFill>
                  <a:srgbClr val="FFFF00"/>
                </a:solidFill>
                <a:latin typeface="Arial" panose="020B0604020202020204" pitchFamily="34" charset="0"/>
                <a:cs typeface="Arial" panose="020B0604020202020204" pitchFamily="34" charset="0"/>
              </a:rPr>
              <a:t>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07941" name="Text Box 5"/>
          <p:cNvSpPr txBox="1">
            <a:spLocks noChangeArrowheads="1"/>
          </p:cNvSpPr>
          <p:nvPr/>
        </p:nvSpPr>
        <p:spPr bwMode="auto">
          <a:xfrm>
            <a:off x="7596188" y="1412875"/>
            <a:ext cx="136207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Captain Blood GNU</a:t>
            </a:r>
            <a:endParaRPr lang="de-DE" altLang="de-DE" sz="1000">
              <a:solidFill>
                <a:schemeClr val="bg1"/>
              </a:solidFill>
            </a:endParaRPr>
          </a:p>
        </p:txBody>
      </p:sp>
      <p:sp>
        <p:nvSpPr>
          <p:cNvPr id="807949" name="Line 13"/>
          <p:cNvSpPr>
            <a:spLocks noChangeShapeType="1"/>
          </p:cNvSpPr>
          <p:nvPr/>
        </p:nvSpPr>
        <p:spPr bwMode="auto">
          <a:xfrm flipV="1">
            <a:off x="3419475" y="2781300"/>
            <a:ext cx="4392613" cy="7191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(16) Rückkehr aus dem Iran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13059" name="Picture 3" descr="Iran_topo"/>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996113" y="1700213"/>
            <a:ext cx="2147887"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3060"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Jes 21,2: Eroberung Babyloniens durch die Meder und Perser. Erfüllung: 539 v. Chr.</a:t>
            </a:r>
          </a:p>
          <a:p>
            <a:r>
              <a:rPr lang="de-CH" altLang="de-DE" sz="2400" b="1">
                <a:solidFill>
                  <a:srgbClr val="00FF00"/>
                </a:solidFill>
                <a:latin typeface="Arial" panose="020B0604020202020204" pitchFamily="34" charset="0"/>
                <a:cs typeface="Arial" panose="020B0604020202020204" pitchFamily="34" charset="0"/>
              </a:rPr>
              <a:t>„Elam“</a:t>
            </a:r>
            <a:r>
              <a:rPr lang="de-CH" altLang="de-DE" sz="2400" b="1">
                <a:solidFill>
                  <a:srgbClr val="EAEAEA"/>
                </a:solidFill>
                <a:latin typeface="Arial" panose="020B0604020202020204" pitchFamily="34" charset="0"/>
                <a:cs typeface="Arial" panose="020B0604020202020204" pitchFamily="34" charset="0"/>
              </a:rPr>
              <a:t> steht im Text </a:t>
            </a:r>
            <a:r>
              <a:rPr lang="de-CH" altLang="de-DE" sz="2400" b="1">
                <a:solidFill>
                  <a:srgbClr val="00FF00"/>
                </a:solidFill>
                <a:latin typeface="Arial" panose="020B0604020202020204" pitchFamily="34" charset="0"/>
                <a:cs typeface="Arial" panose="020B0604020202020204" pitchFamily="34" charset="0"/>
              </a:rPr>
              <a:t>„Persien“.</a:t>
            </a:r>
            <a:r>
              <a:rPr lang="de-CH" altLang="de-DE" sz="2400" b="1">
                <a:solidFill>
                  <a:srgbClr val="EAEAEA"/>
                </a:solidFill>
                <a:latin typeface="Arial" panose="020B0604020202020204" pitchFamily="34" charset="0"/>
                <a:cs typeface="Arial" panose="020B0604020202020204" pitchFamily="34" charset="0"/>
              </a:rPr>
              <a:t> </a:t>
            </a:r>
            <a:endParaRPr lang="de-DE" altLang="de-DE" sz="2400" b="1">
              <a:solidFill>
                <a:srgbClr val="EAEAEA"/>
              </a:solidFill>
              <a:latin typeface="Arial" panose="020B0604020202020204" pitchFamily="34" charset="0"/>
              <a:cs typeface="Arial" panose="020B0604020202020204" pitchFamily="34" charset="0"/>
            </a:endParaRPr>
          </a:p>
          <a:p>
            <a:pPr>
              <a:buFontTx/>
              <a:buNone/>
            </a:pPr>
            <a:endParaRPr lang="de-DE" altLang="de-DE" sz="2400" b="1">
              <a:solidFill>
                <a:srgbClr val="EAEAEA"/>
              </a:solidFill>
              <a:latin typeface="Arial" panose="020B0604020202020204" pitchFamily="34" charset="0"/>
              <a:cs typeface="Arial" panose="020B0604020202020204" pitchFamily="34" charset="0"/>
            </a:endParaRPr>
          </a:p>
        </p:txBody>
      </p:sp>
      <p:sp>
        <p:nvSpPr>
          <p:cNvPr id="813061"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t>
            </a:r>
            <a:r>
              <a:rPr lang="de-CH" altLang="de-DE" sz="2400" b="1">
                <a:solidFill>
                  <a:srgbClr val="00FF00"/>
                </a:solidFill>
                <a:latin typeface="Arial" panose="020B0604020202020204" pitchFamily="34" charset="0"/>
                <a:cs typeface="Arial" panose="020B0604020202020204" pitchFamily="34" charset="0"/>
              </a:rPr>
              <a:t>aus Elam</a:t>
            </a:r>
            <a:r>
              <a:rPr lang="de-CH" altLang="de-DE" sz="2400" b="1">
                <a:solidFill>
                  <a:srgbClr val="FFFF00"/>
                </a:solidFill>
                <a:latin typeface="Arial" panose="020B0604020202020204" pitchFamily="34" charset="0"/>
                <a:cs typeface="Arial" panose="020B0604020202020204" pitchFamily="34" charset="0"/>
              </a:rPr>
              <a:t>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3063" name="Line 7"/>
          <p:cNvSpPr>
            <a:spLocks noChangeShapeType="1"/>
          </p:cNvSpPr>
          <p:nvPr/>
        </p:nvSpPr>
        <p:spPr bwMode="auto">
          <a:xfrm flipV="1">
            <a:off x="3419475" y="2781300"/>
            <a:ext cx="4392613" cy="7191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(16) Rückkehr aus dem Iran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14083" name="Picture 3" descr="Iran_topo"/>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996113" y="1700213"/>
            <a:ext cx="2147887"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4084"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In den Jahren 1948 – 1978 verliessen 70'000 Juden den Iran (Persien). </a:t>
            </a:r>
          </a:p>
          <a:p>
            <a:r>
              <a:rPr lang="de-CH" altLang="de-DE" sz="2400" b="1">
                <a:solidFill>
                  <a:srgbClr val="EAEAEA"/>
                </a:solidFill>
                <a:latin typeface="Arial" panose="020B0604020202020204" pitchFamily="34" charset="0"/>
                <a:cs typeface="Arial" panose="020B0604020202020204" pitchFamily="34" charset="0"/>
              </a:rPr>
              <a:t>In der Folge der Islamischen Revolution von 1979 flohen Zehntausende von Juden unter dramatischen Umständen aus dem Iran. </a:t>
            </a:r>
            <a:endParaRPr lang="de-DE" altLang="de-DE" sz="2400" b="1">
              <a:solidFill>
                <a:srgbClr val="EAEAEA"/>
              </a:solidFill>
              <a:latin typeface="Arial" panose="020B0604020202020204" pitchFamily="34" charset="0"/>
              <a:cs typeface="Arial" panose="020B0604020202020204" pitchFamily="34" charset="0"/>
            </a:endParaRPr>
          </a:p>
        </p:txBody>
      </p:sp>
      <p:sp>
        <p:nvSpPr>
          <p:cNvPr id="814085"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t>
            </a:r>
            <a:r>
              <a:rPr lang="de-CH" altLang="de-DE" sz="2400" b="1">
                <a:solidFill>
                  <a:srgbClr val="00FF00"/>
                </a:solidFill>
                <a:latin typeface="Arial" panose="020B0604020202020204" pitchFamily="34" charset="0"/>
                <a:cs typeface="Arial" panose="020B0604020202020204" pitchFamily="34" charset="0"/>
              </a:rPr>
              <a:t>aus Elam</a:t>
            </a:r>
            <a:r>
              <a:rPr lang="de-CH" altLang="de-DE" sz="2400" b="1">
                <a:solidFill>
                  <a:srgbClr val="FFFF00"/>
                </a:solidFill>
                <a:latin typeface="Arial" panose="020B0604020202020204" pitchFamily="34" charset="0"/>
                <a:cs typeface="Arial" panose="020B0604020202020204" pitchFamily="34" charset="0"/>
              </a:rPr>
              <a:t>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4087" name="Line 7"/>
          <p:cNvSpPr>
            <a:spLocks noChangeShapeType="1"/>
          </p:cNvSpPr>
          <p:nvPr/>
        </p:nvSpPr>
        <p:spPr bwMode="auto">
          <a:xfrm flipV="1">
            <a:off x="3419475" y="2781300"/>
            <a:ext cx="4392613" cy="7191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(16) Rückkehr aus dem Iran</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15107" name="Picture 3" descr="Iran_topo"/>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996113" y="1700213"/>
            <a:ext cx="2147887"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5108"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Ab 1948 verliessen ca. 125'000 Juden den Iran, um in den USA oder in Israel Zuflucht zu suchen.</a:t>
            </a:r>
          </a:p>
          <a:p>
            <a:r>
              <a:rPr lang="de-CH" altLang="de-DE" sz="2400" b="1">
                <a:solidFill>
                  <a:srgbClr val="EAEAEA"/>
                </a:solidFill>
                <a:latin typeface="Arial" panose="020B0604020202020204" pitchFamily="34" charset="0"/>
                <a:cs typeface="Arial" panose="020B0604020202020204" pitchFamily="34" charset="0"/>
              </a:rPr>
              <a:t>Insgesamt immigrierten im 20. Jh. etwa 80'000 Juden aus dem Iran, um im Land Israel endgültig ihre neue Heimat zu finden.</a:t>
            </a:r>
            <a:endParaRPr lang="de-DE" altLang="de-DE" sz="2400" b="1">
              <a:solidFill>
                <a:srgbClr val="EAEAEA"/>
              </a:solidFill>
              <a:latin typeface="Arial" panose="020B0604020202020204" pitchFamily="34" charset="0"/>
              <a:cs typeface="Arial" panose="020B0604020202020204" pitchFamily="34" charset="0"/>
            </a:endParaRPr>
          </a:p>
          <a:p>
            <a:r>
              <a:rPr lang="de-DE" altLang="de-DE" sz="2400" b="1"/>
              <a:t/>
            </a:r>
            <a:br>
              <a:rPr lang="de-DE" altLang="de-DE" sz="2400" b="1"/>
            </a:br>
            <a:endParaRPr lang="de-DE" altLang="de-DE" sz="2400" b="1">
              <a:solidFill>
                <a:schemeClr val="bg1"/>
              </a:solidFill>
              <a:latin typeface="Arial" panose="020B0604020202020204" pitchFamily="34" charset="0"/>
              <a:cs typeface="Arial" panose="020B0604020202020204" pitchFamily="34" charset="0"/>
            </a:endParaRPr>
          </a:p>
          <a:p>
            <a:r>
              <a:rPr lang="de-DE" altLang="de-DE" sz="2400" b="1"/>
              <a:t/>
            </a:r>
            <a:br>
              <a:rPr lang="de-DE" altLang="de-DE" sz="2400" b="1"/>
            </a:br>
            <a:endParaRPr lang="de-DE" altLang="de-DE" sz="2400" b="1"/>
          </a:p>
        </p:txBody>
      </p:sp>
      <p:sp>
        <p:nvSpPr>
          <p:cNvPr id="815109"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t>
            </a:r>
            <a:r>
              <a:rPr lang="de-CH" altLang="de-DE" sz="2400" b="1">
                <a:solidFill>
                  <a:srgbClr val="00FF00"/>
                </a:solidFill>
                <a:latin typeface="Arial" panose="020B0604020202020204" pitchFamily="34" charset="0"/>
                <a:cs typeface="Arial" panose="020B0604020202020204" pitchFamily="34" charset="0"/>
              </a:rPr>
              <a:t>aus Elam</a:t>
            </a:r>
            <a:r>
              <a:rPr lang="de-CH" altLang="de-DE" sz="2400" b="1">
                <a:solidFill>
                  <a:srgbClr val="FFFF00"/>
                </a:solidFill>
                <a:latin typeface="Arial" panose="020B0604020202020204" pitchFamily="34" charset="0"/>
                <a:cs typeface="Arial" panose="020B0604020202020204" pitchFamily="34" charset="0"/>
              </a:rPr>
              <a:t>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5111" name="Line 7"/>
          <p:cNvSpPr>
            <a:spLocks noChangeShapeType="1"/>
          </p:cNvSpPr>
          <p:nvPr/>
        </p:nvSpPr>
        <p:spPr bwMode="auto">
          <a:xfrm flipV="1">
            <a:off x="3419475" y="2781300"/>
            <a:ext cx="4392613" cy="7191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7162" name="Picture 10" descr="Syrien"/>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792913" y="1700213"/>
            <a:ext cx="2351087" cy="2520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7154" name="Rectangle 2"/>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(17) Rückkehr aus Syrien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17156" name="Rectangle 4"/>
          <p:cNvSpPr>
            <a:spLocks noGrp="1" noChangeArrowheads="1"/>
          </p:cNvSpPr>
          <p:nvPr>
            <p:ph sz="quarter" idx="2"/>
          </p:nvPr>
        </p:nvSpPr>
        <p:spPr>
          <a:xfrm>
            <a:off x="0" y="4437063"/>
            <a:ext cx="8964613" cy="1981200"/>
          </a:xfrm>
        </p:spPr>
        <p:txBody>
          <a:bodyPr/>
          <a:lstStyle/>
          <a:p>
            <a:r>
              <a:rPr lang="de-CH" altLang="de-DE" sz="2400" b="1">
                <a:solidFill>
                  <a:srgbClr val="00FF00"/>
                </a:solidFill>
                <a:latin typeface="Arial" panose="020B0604020202020204" pitchFamily="34" charset="0"/>
                <a:cs typeface="Arial" panose="020B0604020202020204" pitchFamily="34" charset="0"/>
              </a:rPr>
              <a:t>„Hamath“</a:t>
            </a:r>
            <a:r>
              <a:rPr lang="de-CH" altLang="de-DE" sz="2400" b="1">
                <a:solidFill>
                  <a:srgbClr val="EAEAEA"/>
                </a:solidFill>
                <a:latin typeface="Arial" panose="020B0604020202020204" pitchFamily="34" charset="0"/>
                <a:cs typeface="Arial" panose="020B0604020202020204" pitchFamily="34" charset="0"/>
              </a:rPr>
              <a:t> = </a:t>
            </a:r>
          </a:p>
          <a:p>
            <a:r>
              <a:rPr lang="de-CH" altLang="de-DE" sz="2400" b="1">
                <a:solidFill>
                  <a:srgbClr val="EAEAEA"/>
                </a:solidFill>
                <a:latin typeface="Arial" panose="020B0604020202020204" pitchFamily="34" charset="0"/>
                <a:cs typeface="Arial" panose="020B0604020202020204" pitchFamily="34" charset="0"/>
              </a:rPr>
              <a:t>1. heutige </a:t>
            </a:r>
            <a:r>
              <a:rPr lang="de-CH" altLang="de-DE" sz="2400" b="1">
                <a:solidFill>
                  <a:srgbClr val="00FF00"/>
                </a:solidFill>
                <a:latin typeface="Arial" panose="020B0604020202020204" pitchFamily="34" charset="0"/>
                <a:cs typeface="Arial" panose="020B0604020202020204" pitchFamily="34" charset="0"/>
              </a:rPr>
              <a:t>„Stadt Hama“</a:t>
            </a:r>
            <a:r>
              <a:rPr lang="de-CH" altLang="de-DE" sz="2400" b="1">
                <a:solidFill>
                  <a:srgbClr val="EAEAEA"/>
                </a:solidFill>
                <a:latin typeface="Arial" panose="020B0604020202020204" pitchFamily="34" charset="0"/>
                <a:cs typeface="Arial" panose="020B0604020202020204" pitchFamily="34" charset="0"/>
              </a:rPr>
              <a:t> am Orontes</a:t>
            </a:r>
          </a:p>
          <a:p>
            <a:r>
              <a:rPr lang="de-CH" altLang="de-DE" sz="2400" b="1">
                <a:solidFill>
                  <a:srgbClr val="EAEAEA"/>
                </a:solidFill>
                <a:latin typeface="Arial" panose="020B0604020202020204" pitchFamily="34" charset="0"/>
                <a:cs typeface="Arial" panose="020B0604020202020204" pitchFamily="34" charset="0"/>
              </a:rPr>
              <a:t>2. </a:t>
            </a:r>
            <a:r>
              <a:rPr lang="de-CH" altLang="de-DE" sz="2400" b="1">
                <a:solidFill>
                  <a:srgbClr val="00FF00"/>
                </a:solidFill>
                <a:latin typeface="Arial" panose="020B0604020202020204" pitchFamily="34" charset="0"/>
                <a:cs typeface="Arial" panose="020B0604020202020204" pitchFamily="34" charset="0"/>
              </a:rPr>
              <a:t>„Land Hama“</a:t>
            </a:r>
            <a:r>
              <a:rPr lang="de-CH" altLang="de-DE" sz="2400" b="1">
                <a:solidFill>
                  <a:srgbClr val="EAEAEA"/>
                </a:solidFill>
                <a:latin typeface="Arial" panose="020B0604020202020204" pitchFamily="34" charset="0"/>
                <a:cs typeface="Arial" panose="020B0604020202020204" pitchFamily="34" charset="0"/>
              </a:rPr>
              <a:t> (Land um Stadt Hama herum) </a:t>
            </a:r>
          </a:p>
          <a:p>
            <a:r>
              <a:rPr lang="de-CH" altLang="de-DE" sz="2400" b="1">
                <a:solidFill>
                  <a:srgbClr val="EAEAEA"/>
                </a:solidFill>
                <a:latin typeface="Arial" panose="020B0604020202020204" pitchFamily="34" charset="0"/>
                <a:cs typeface="Arial" panose="020B0604020202020204" pitchFamily="34" charset="0"/>
              </a:rPr>
              <a:t>Im Kontext von Jes 11,11: Hama = Ländername</a:t>
            </a:r>
            <a:endParaRPr lang="de-DE" altLang="de-DE" sz="2400" b="1">
              <a:solidFill>
                <a:srgbClr val="EAEAEA"/>
              </a:solidFill>
              <a:latin typeface="Arial" panose="020B0604020202020204" pitchFamily="34" charset="0"/>
              <a:cs typeface="Arial" panose="020B0604020202020204" pitchFamily="34" charset="0"/>
            </a:endParaRPr>
          </a:p>
        </p:txBody>
      </p:sp>
      <p:sp>
        <p:nvSpPr>
          <p:cNvPr id="817157"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t>
            </a:r>
            <a:r>
              <a:rPr lang="de-CH" altLang="de-DE" sz="2400" b="1">
                <a:solidFill>
                  <a:srgbClr val="00FF00"/>
                </a:solidFill>
                <a:latin typeface="Arial" panose="020B0604020202020204" pitchFamily="34" charset="0"/>
                <a:cs typeface="Arial" panose="020B0604020202020204" pitchFamily="34" charset="0"/>
              </a:rPr>
              <a:t>aus Hamath</a:t>
            </a:r>
            <a:r>
              <a:rPr lang="de-CH" altLang="de-DE" sz="2400" b="1">
                <a:solidFill>
                  <a:srgbClr val="FFFF00"/>
                </a:solidFill>
                <a:latin typeface="Arial" panose="020B0604020202020204" pitchFamily="34" charset="0"/>
                <a:cs typeface="Arial" panose="020B0604020202020204" pitchFamily="34" charset="0"/>
              </a:rPr>
              <a:t>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7158" name="Text Box 6"/>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
        <p:nvSpPr>
          <p:cNvPr id="817159" name="Line 7"/>
          <p:cNvSpPr>
            <a:spLocks noChangeShapeType="1"/>
          </p:cNvSpPr>
          <p:nvPr/>
        </p:nvSpPr>
        <p:spPr bwMode="auto">
          <a:xfrm flipV="1">
            <a:off x="2124075" y="2852738"/>
            <a:ext cx="5184775" cy="10080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8178" name="Picture 2" descr="Syrien"/>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792913" y="1700213"/>
            <a:ext cx="2351087" cy="2520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8179"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(17) Rückkehr aus Syrien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18180"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In den Jahren von 1948 – 1964 kehrten insgesamt 26'000 syrische Juden nach Israel zurück.</a:t>
            </a:r>
            <a:endParaRPr lang="de-DE" altLang="de-DE" sz="2400" b="1">
              <a:solidFill>
                <a:srgbClr val="EAEAEA"/>
              </a:solidFill>
              <a:latin typeface="Arial" panose="020B0604020202020204" pitchFamily="34" charset="0"/>
              <a:cs typeface="Arial" panose="020B0604020202020204" pitchFamily="34" charset="0"/>
            </a:endParaRPr>
          </a:p>
          <a:p>
            <a:pPr>
              <a:buFontTx/>
              <a:buNone/>
            </a:pPr>
            <a:r>
              <a:rPr lang="de-DE" altLang="de-DE" sz="2400" b="1">
                <a:solidFill>
                  <a:schemeClr val="hlink"/>
                </a:solidFill>
                <a:latin typeface="Arial" panose="020B0604020202020204" pitchFamily="34" charset="0"/>
                <a:cs typeface="Arial" panose="020B0604020202020204" pitchFamily="34" charset="0"/>
              </a:rPr>
              <a:t/>
            </a:r>
            <a:br>
              <a:rPr lang="de-DE" altLang="de-DE" sz="2400" b="1">
                <a:solidFill>
                  <a:schemeClr val="hlink"/>
                </a:solidFill>
                <a:latin typeface="Arial" panose="020B0604020202020204" pitchFamily="34" charset="0"/>
                <a:cs typeface="Arial" panose="020B0604020202020204" pitchFamily="34" charset="0"/>
              </a:rPr>
            </a:br>
            <a:endParaRPr lang="de-DE" altLang="de-DE" sz="2400" b="1">
              <a:solidFill>
                <a:schemeClr val="hlink"/>
              </a:solidFill>
              <a:latin typeface="Arial" panose="020B0604020202020204" pitchFamily="34" charset="0"/>
              <a:cs typeface="Arial" panose="020B0604020202020204" pitchFamily="34" charset="0"/>
            </a:endParaRPr>
          </a:p>
        </p:txBody>
      </p:sp>
      <p:sp>
        <p:nvSpPr>
          <p:cNvPr id="818181"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t>
            </a:r>
            <a:r>
              <a:rPr lang="de-CH" altLang="de-DE" sz="2400" b="1">
                <a:solidFill>
                  <a:srgbClr val="00FF00"/>
                </a:solidFill>
                <a:latin typeface="Arial" panose="020B0604020202020204" pitchFamily="34" charset="0"/>
                <a:cs typeface="Arial" panose="020B0604020202020204" pitchFamily="34" charset="0"/>
              </a:rPr>
              <a:t>aus Hamath</a:t>
            </a:r>
            <a:r>
              <a:rPr lang="de-CH" altLang="de-DE" sz="2400" b="1">
                <a:solidFill>
                  <a:srgbClr val="FFFF00"/>
                </a:solidFill>
                <a:latin typeface="Arial" panose="020B0604020202020204" pitchFamily="34" charset="0"/>
                <a:cs typeface="Arial" panose="020B0604020202020204" pitchFamily="34" charset="0"/>
              </a:rPr>
              <a:t>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8182" name="Text Box 6"/>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
        <p:nvSpPr>
          <p:cNvPr id="818183" name="Line 7"/>
          <p:cNvSpPr>
            <a:spLocks noChangeShapeType="1"/>
          </p:cNvSpPr>
          <p:nvPr/>
        </p:nvSpPr>
        <p:spPr bwMode="auto">
          <a:xfrm flipV="1">
            <a:off x="2124075" y="2852738"/>
            <a:ext cx="5184775" cy="10080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p:txBody>
          <a:bodyPr/>
          <a:lstStyle/>
          <a:p>
            <a:endParaRPr lang="de-DE" altLang="de-DE"/>
          </a:p>
        </p:txBody>
      </p:sp>
      <p:sp>
        <p:nvSpPr>
          <p:cNvPr id="939011" name="Rectangle 3"/>
          <p:cNvSpPr>
            <a:spLocks noGrp="1" noChangeArrowheads="1"/>
          </p:cNvSpPr>
          <p:nvPr>
            <p:ph type="body" idx="1"/>
          </p:nvPr>
        </p:nvSpPr>
        <p:spPr/>
        <p:txBody>
          <a:bodyPr/>
          <a:lstStyle/>
          <a:p>
            <a:pPr algn="ctr">
              <a:buFontTx/>
              <a:buNone/>
            </a:pPr>
            <a:r>
              <a:rPr lang="de-CH" altLang="de-DE" sz="8000">
                <a:solidFill>
                  <a:srgbClr val="FFFF00"/>
                </a:solidFill>
              </a:rPr>
              <a:t>Sela</a:t>
            </a:r>
            <a:endParaRPr lang="de-DE" altLang="de-DE" sz="8000">
              <a:solidFill>
                <a:srgbClr val="FFFF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7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04475"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7987" name="Rectangle 3"/>
          <p:cNvSpPr>
            <a:spLocks noGrp="1" noChangeArrowheads="1"/>
          </p:cNvSpPr>
          <p:nvPr>
            <p:ph type="title"/>
          </p:nvPr>
        </p:nvSpPr>
        <p:spPr/>
        <p:txBody>
          <a:bodyPr/>
          <a:lstStyle/>
          <a:p>
            <a:r>
              <a:rPr lang="de-CH" altLang="de-DE">
                <a:solidFill>
                  <a:srgbClr val="FF0000"/>
                </a:solidFill>
              </a:rPr>
              <a:t>2000 Jahre Sehnsucht nach Zion</a:t>
            </a:r>
            <a:endParaRPr lang="de-DE" altLang="de-DE">
              <a:solidFill>
                <a:srgbClr val="FF0000"/>
              </a:solidFill>
            </a:endParaRPr>
          </a:p>
        </p:txBody>
      </p:sp>
      <p:sp>
        <p:nvSpPr>
          <p:cNvPr id="937988" name="Rectangle 4"/>
          <p:cNvSpPr>
            <a:spLocks noGrp="1" noChangeArrowheads="1"/>
          </p:cNvSpPr>
          <p:nvPr>
            <p:ph type="body" sz="half" idx="1"/>
          </p:nvPr>
        </p:nvSpPr>
        <p:spPr>
          <a:xfrm>
            <a:off x="250825" y="1600200"/>
            <a:ext cx="4244975" cy="4525963"/>
          </a:xfrm>
        </p:spPr>
        <p:txBody>
          <a:bodyPr/>
          <a:lstStyle/>
          <a:p>
            <a:pPr>
              <a:buFontTx/>
              <a:buNone/>
            </a:pPr>
            <a:r>
              <a:rPr lang="de-CH" altLang="de-DE" sz="2400">
                <a:solidFill>
                  <a:srgbClr val="66FF33"/>
                </a:solidFill>
              </a:rPr>
              <a:t>kol od balevav</a:t>
            </a:r>
          </a:p>
          <a:p>
            <a:pPr>
              <a:buFontTx/>
              <a:buNone/>
            </a:pPr>
            <a:r>
              <a:rPr lang="de-CH" altLang="de-DE" sz="2400">
                <a:solidFill>
                  <a:srgbClr val="66FF33"/>
                </a:solidFill>
              </a:rPr>
              <a:t>nephesch jehudi homijah</a:t>
            </a:r>
          </a:p>
          <a:p>
            <a:pPr>
              <a:buFontTx/>
              <a:buNone/>
            </a:pPr>
            <a:r>
              <a:rPr lang="de-CH" altLang="de-DE" sz="2400">
                <a:solidFill>
                  <a:srgbClr val="66FF33"/>
                </a:solidFill>
              </a:rPr>
              <a:t>ulephatei mizrach qadimah</a:t>
            </a:r>
          </a:p>
          <a:p>
            <a:pPr>
              <a:buFontTx/>
              <a:buNone/>
            </a:pPr>
            <a:r>
              <a:rPr lang="de-CH" altLang="de-DE" sz="2400">
                <a:solidFill>
                  <a:srgbClr val="66FF33"/>
                </a:solidFill>
              </a:rPr>
              <a:t>ajin le zion zophiah</a:t>
            </a:r>
          </a:p>
          <a:p>
            <a:pPr>
              <a:buFontTx/>
              <a:buNone/>
            </a:pPr>
            <a:r>
              <a:rPr lang="de-CH" altLang="de-DE" sz="2400">
                <a:solidFill>
                  <a:srgbClr val="66FF33"/>
                </a:solidFill>
              </a:rPr>
              <a:t>od lo avda tiqvatenu</a:t>
            </a:r>
          </a:p>
          <a:p>
            <a:pPr>
              <a:buFontTx/>
              <a:buNone/>
            </a:pPr>
            <a:r>
              <a:rPr lang="de-CH" altLang="de-DE" sz="2400">
                <a:solidFill>
                  <a:srgbClr val="66FF33"/>
                </a:solidFill>
              </a:rPr>
              <a:t>ha-tiqvah hanoshanot</a:t>
            </a:r>
          </a:p>
          <a:p>
            <a:pPr>
              <a:buFontTx/>
              <a:buNone/>
            </a:pPr>
            <a:r>
              <a:rPr lang="de-CH" altLang="de-DE" sz="2400">
                <a:solidFill>
                  <a:srgbClr val="66FF33"/>
                </a:solidFill>
              </a:rPr>
              <a:t>lashuv le‘eretz avoteinu</a:t>
            </a:r>
          </a:p>
          <a:p>
            <a:pPr>
              <a:buFontTx/>
              <a:buNone/>
            </a:pPr>
            <a:r>
              <a:rPr lang="de-CH" altLang="de-DE" sz="2400">
                <a:solidFill>
                  <a:srgbClr val="66FF33"/>
                </a:solidFill>
              </a:rPr>
              <a:t>ir bah david chanah</a:t>
            </a:r>
            <a:endParaRPr lang="de-DE" altLang="de-DE" sz="2400">
              <a:solidFill>
                <a:srgbClr val="66FF33"/>
              </a:solidFill>
            </a:endParaRPr>
          </a:p>
        </p:txBody>
      </p:sp>
      <p:sp>
        <p:nvSpPr>
          <p:cNvPr id="937989" name="Rectangle 5"/>
          <p:cNvSpPr>
            <a:spLocks noGrp="1" noChangeArrowheads="1"/>
          </p:cNvSpPr>
          <p:nvPr>
            <p:ph type="body" sz="half" idx="2"/>
          </p:nvPr>
        </p:nvSpPr>
        <p:spPr>
          <a:xfrm>
            <a:off x="4211638" y="1600200"/>
            <a:ext cx="5400675" cy="4525963"/>
          </a:xfrm>
        </p:spPr>
        <p:txBody>
          <a:bodyPr/>
          <a:lstStyle/>
          <a:p>
            <a:pPr>
              <a:buFontTx/>
              <a:buNone/>
            </a:pPr>
            <a:r>
              <a:rPr lang="de-CH" altLang="de-DE" sz="2400" b="1">
                <a:solidFill>
                  <a:srgbClr val="FF0000"/>
                </a:solidFill>
              </a:rPr>
              <a:t>Solang im Herzen drinnen</a:t>
            </a:r>
          </a:p>
          <a:p>
            <a:pPr>
              <a:buFontTx/>
              <a:buNone/>
            </a:pPr>
            <a:r>
              <a:rPr lang="de-CH" altLang="de-DE" sz="2400" b="1">
                <a:solidFill>
                  <a:srgbClr val="FF0000"/>
                </a:solidFill>
              </a:rPr>
              <a:t>die jüd‘sche Seele schmachtet,</a:t>
            </a:r>
          </a:p>
          <a:p>
            <a:pPr>
              <a:buFontTx/>
              <a:buNone/>
            </a:pPr>
            <a:r>
              <a:rPr lang="de-CH" altLang="de-DE" sz="2400" b="1">
                <a:solidFill>
                  <a:srgbClr val="FF0000"/>
                </a:solidFill>
              </a:rPr>
              <a:t>und in die Ferne, nach Osten,</a:t>
            </a:r>
          </a:p>
          <a:p>
            <a:pPr>
              <a:buFontTx/>
              <a:buNone/>
            </a:pPr>
            <a:r>
              <a:rPr lang="de-CH" altLang="de-DE" sz="2400" b="1">
                <a:solidFill>
                  <a:srgbClr val="FF0000"/>
                </a:solidFill>
              </a:rPr>
              <a:t>das Auge nach Zion schauet,</a:t>
            </a:r>
          </a:p>
          <a:p>
            <a:pPr>
              <a:buFontTx/>
              <a:buNone/>
            </a:pPr>
            <a:r>
              <a:rPr lang="de-CH" altLang="de-DE" sz="2400" b="1">
                <a:solidFill>
                  <a:srgbClr val="FF0000"/>
                </a:solidFill>
              </a:rPr>
              <a:t>solang ist unsre Hoffnung nicht verloren,</a:t>
            </a:r>
          </a:p>
          <a:p>
            <a:pPr>
              <a:buFontTx/>
              <a:buNone/>
            </a:pPr>
            <a:r>
              <a:rPr lang="de-CH" altLang="de-DE" sz="2400" b="1">
                <a:solidFill>
                  <a:srgbClr val="FF0000"/>
                </a:solidFill>
              </a:rPr>
              <a:t>die uralte Hoffnung,</a:t>
            </a:r>
          </a:p>
          <a:p>
            <a:pPr>
              <a:buFontTx/>
              <a:buNone/>
            </a:pPr>
            <a:r>
              <a:rPr lang="de-CH" altLang="de-DE" sz="2400" b="1">
                <a:solidFill>
                  <a:srgbClr val="FF0000"/>
                </a:solidFill>
              </a:rPr>
              <a:t>zurückzukehren ins Land unserer Väter,</a:t>
            </a:r>
          </a:p>
          <a:p>
            <a:pPr>
              <a:buFontTx/>
              <a:buNone/>
            </a:pPr>
            <a:r>
              <a:rPr lang="de-CH" altLang="de-DE" sz="2400" b="1">
                <a:solidFill>
                  <a:srgbClr val="FF0000"/>
                </a:solidFill>
              </a:rPr>
              <a:t>zur Stadt, wo David lagerte.</a:t>
            </a:r>
            <a:endParaRPr lang="de-DE" altLang="de-DE" sz="2400" b="1">
              <a:solidFill>
                <a:srgbClr val="FF0000"/>
              </a:solidFill>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0" name="Picture 10"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9203"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819204"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Der geographische Name</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„Kusch“</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EAEAEA"/>
                </a:solidFill>
                <a:latin typeface="Arial" panose="020B0604020202020204" pitchFamily="34" charset="0"/>
                <a:cs typeface="Arial" panose="020B0604020202020204" pitchFamily="34" charset="0"/>
              </a:rPr>
              <a:t>bezeichnet das Gebiet südlich von Ägypten, und zwar insbesondere das heute als</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Sudan</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EAEAEA"/>
                </a:solidFill>
                <a:latin typeface="Arial" panose="020B0604020202020204" pitchFamily="34" charset="0"/>
                <a:cs typeface="Arial" panose="020B0604020202020204" pitchFamily="34" charset="0"/>
              </a:rPr>
              <a:t>bezeichnete Land, aber im weiter gefassten Sinn ebenso</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Äthiopien</a:t>
            </a:r>
            <a:r>
              <a:rPr lang="de-CH" altLang="de-DE" sz="2400" b="1">
                <a:solidFill>
                  <a:schemeClr val="bg1"/>
                </a:solidFill>
                <a:latin typeface="Arial" panose="020B0604020202020204" pitchFamily="34" charset="0"/>
                <a:cs typeface="Arial" panose="020B0604020202020204" pitchFamily="34" charset="0"/>
              </a:rPr>
              <a:t>.</a:t>
            </a:r>
            <a:endParaRPr lang="de-DE" altLang="de-DE" sz="2400" b="1">
              <a:solidFill>
                <a:schemeClr val="bg1"/>
              </a:solidFill>
              <a:latin typeface="Arial" panose="020B0604020202020204" pitchFamily="34" charset="0"/>
              <a:cs typeface="Arial" panose="020B0604020202020204" pitchFamily="34" charset="0"/>
            </a:endParaRPr>
          </a:p>
          <a:p>
            <a:pPr>
              <a:buFontTx/>
              <a:buNone/>
            </a:pPr>
            <a:r>
              <a:rPr lang="de-DE" altLang="de-DE" sz="2400" b="1"/>
              <a:t/>
            </a:r>
            <a:br>
              <a:rPr lang="de-DE" altLang="de-DE" sz="2400" b="1"/>
            </a:br>
            <a:endParaRPr lang="de-DE" altLang="de-DE" sz="2400" b="1">
              <a:solidFill>
                <a:schemeClr val="bg1"/>
              </a:solidFill>
              <a:latin typeface="Arial" panose="020B0604020202020204" pitchFamily="34" charset="0"/>
              <a:cs typeface="Arial" panose="020B0604020202020204" pitchFamily="34" charset="0"/>
            </a:endParaRPr>
          </a:p>
        </p:txBody>
      </p:sp>
      <p:sp>
        <p:nvSpPr>
          <p:cNvPr id="819205"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t>
            </a:r>
            <a:r>
              <a:rPr lang="de-CH" altLang="de-DE" sz="2400" b="1">
                <a:solidFill>
                  <a:srgbClr val="00FF00"/>
                </a:solidFill>
                <a:latin typeface="Arial" panose="020B0604020202020204" pitchFamily="34" charset="0"/>
                <a:cs typeface="Arial" panose="020B0604020202020204" pitchFamily="34" charset="0"/>
              </a:rPr>
              <a:t>aus Kusch</a:t>
            </a:r>
            <a:r>
              <a:rPr lang="de-CH" altLang="de-DE" sz="2400" b="1">
                <a:solidFill>
                  <a:srgbClr val="FFFF00"/>
                </a:solidFill>
                <a:latin typeface="Arial" panose="020B0604020202020204" pitchFamily="34" charset="0"/>
                <a:cs typeface="Arial" panose="020B0604020202020204" pitchFamily="34" charset="0"/>
              </a:rPr>
              <a:t> und aus Elam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819206" name="Text Box 6"/>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
        <p:nvSpPr>
          <p:cNvPr id="819207" name="Line 7"/>
          <p:cNvSpPr>
            <a:spLocks noChangeShapeType="1"/>
          </p:cNvSpPr>
          <p:nvPr/>
        </p:nvSpPr>
        <p:spPr bwMode="auto">
          <a:xfrm flipV="1">
            <a:off x="1331913" y="2636838"/>
            <a:ext cx="6480175" cy="9366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19212" name="Line 12"/>
          <p:cNvSpPr>
            <a:spLocks noChangeShapeType="1"/>
          </p:cNvSpPr>
          <p:nvPr/>
        </p:nvSpPr>
        <p:spPr bwMode="auto">
          <a:xfrm flipV="1">
            <a:off x="1403350" y="3500438"/>
            <a:ext cx="7416800" cy="730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9314" name="Picture 2"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09315"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909316" name="Rectangle 4"/>
          <p:cNvSpPr>
            <a:spLocks noGrp="1" noChangeArrowheads="1"/>
          </p:cNvSpPr>
          <p:nvPr>
            <p:ph type="body" sz="half" idx="3"/>
          </p:nvPr>
        </p:nvSpPr>
        <p:spPr>
          <a:xfrm>
            <a:off x="250825" y="1700213"/>
            <a:ext cx="6624638" cy="5157787"/>
          </a:xfrm>
        </p:spPr>
        <p:txBody>
          <a:bodyPr/>
          <a:lstStyle/>
          <a:p>
            <a:r>
              <a:rPr lang="de-CH" altLang="de-DE" sz="2400" b="1">
                <a:solidFill>
                  <a:schemeClr val="bg1"/>
                </a:solidFill>
                <a:latin typeface="Arial" panose="020B0604020202020204" pitchFamily="34" charset="0"/>
                <a:cs typeface="Arial" panose="020B0604020202020204" pitchFamily="34" charset="0"/>
              </a:rPr>
              <a:t>20. Jh. grauenhafte Verfolgungen und Unterdrückungen in Äthiopien</a:t>
            </a:r>
          </a:p>
          <a:p>
            <a:r>
              <a:rPr lang="de-CH" altLang="de-DE" sz="2400" b="1">
                <a:solidFill>
                  <a:schemeClr val="bg1"/>
                </a:solidFill>
                <a:latin typeface="Arial" panose="020B0604020202020204" pitchFamily="34" charset="0"/>
                <a:cs typeface="Arial" panose="020B0604020202020204" pitchFamily="34" charset="0"/>
              </a:rPr>
              <a:t>Ab 1977: Unter sehr gefährlichen Umständen wanderte eine grosse Anzahl Juden aus Äthiopien zu Fuss über die Grenze nach Sudan. 4300 äthiopische Juden werden in geheimen Operationen aus dem Sudan nach Israel ausgeflogen.</a:t>
            </a:r>
          </a:p>
        </p:txBody>
      </p:sp>
      <p:sp>
        <p:nvSpPr>
          <p:cNvPr id="909317" name="Text Box 5"/>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
        <p:nvSpPr>
          <p:cNvPr id="909320" name="Rectangle 8"/>
          <p:cNvSpPr>
            <a:spLocks noGrp="1" noChangeArrowheads="1"/>
          </p:cNvSpPr>
          <p:nvPr>
            <p:ph sz="quarter" idx="2"/>
          </p:nvPr>
        </p:nvSpPr>
        <p:spPr>
          <a:xfrm>
            <a:off x="179388" y="4797425"/>
            <a:ext cx="8964612" cy="1871663"/>
          </a:xfrm>
          <a:noFill/>
          <a:ln/>
        </p:spPr>
        <p:txBody>
          <a:bodyPr/>
          <a:lstStyle/>
          <a:p>
            <a:r>
              <a:rPr lang="de-CH" altLang="de-DE" sz="2400" b="1">
                <a:solidFill>
                  <a:schemeClr val="bg1"/>
                </a:solidFill>
                <a:latin typeface="Arial" panose="020B0604020202020204" pitchFamily="34" charset="0"/>
                <a:cs typeface="Arial" panose="020B0604020202020204" pitchFamily="34" charset="0"/>
              </a:rPr>
              <a:t>21. Nov. 1981 - 5. Jan. 1985 : </a:t>
            </a:r>
            <a:r>
              <a:rPr lang="de-CH" altLang="de-DE" sz="2400" b="1">
                <a:solidFill>
                  <a:srgbClr val="00FF00"/>
                </a:solidFill>
                <a:latin typeface="Arial" panose="020B0604020202020204" pitchFamily="34" charset="0"/>
                <a:cs typeface="Arial" panose="020B0604020202020204" pitchFamily="34" charset="0"/>
              </a:rPr>
              <a:t>„Operation Moses“</a:t>
            </a:r>
            <a:r>
              <a:rPr lang="de-CH" altLang="de-DE" sz="2400" b="1">
                <a:solidFill>
                  <a:schemeClr val="bg1"/>
                </a:solidFill>
                <a:latin typeface="Arial" panose="020B0604020202020204" pitchFamily="34" charset="0"/>
                <a:cs typeface="Arial" panose="020B0604020202020204" pitchFamily="34" charset="0"/>
              </a:rPr>
              <a:t>: 11‘000 Juden aus dem Sudan ausgeflogen. Indiskretionen in den Medien </a:t>
            </a:r>
            <a:r>
              <a:rPr lang="de-CH" altLang="de-DE" sz="2400" b="1">
                <a:solidFill>
                  <a:schemeClr val="bg1"/>
                </a:solidFill>
                <a:latin typeface="Arial" panose="020B0604020202020204" pitchFamily="34" charset="0"/>
                <a:cs typeface="Arial" panose="020B0604020202020204" pitchFamily="34" charset="0"/>
                <a:sym typeface="Wingdings" panose="05000000000000000000" pitchFamily="2" charset="2"/>
              </a:rPr>
              <a:t> </a:t>
            </a:r>
            <a:r>
              <a:rPr lang="de-CH" altLang="de-DE" sz="2400" b="1">
                <a:solidFill>
                  <a:schemeClr val="bg1"/>
                </a:solidFill>
                <a:latin typeface="Arial" panose="020B0604020202020204" pitchFamily="34" charset="0"/>
                <a:cs typeface="Arial" panose="020B0604020202020204" pitchFamily="34" charset="0"/>
              </a:rPr>
              <a:t>vorzeitiger Abbruch des Unternehmens. arabische Welt empört. Arabische Liga verurteilte sie als „einen Akt der Piraterie und rassischen Diskriminierung.“</a:t>
            </a:r>
            <a:r>
              <a:rPr lang="de-CH" altLang="de-DE" sz="2000" b="1">
                <a:solidFill>
                  <a:schemeClr val="bg1"/>
                </a:solidFill>
                <a:latin typeface="Arial" panose="020B0604020202020204" pitchFamily="34" charset="0"/>
                <a:cs typeface="Arial" panose="020B0604020202020204" pitchFamily="34" charset="0"/>
              </a:rPr>
              <a:t> </a:t>
            </a:r>
            <a:endParaRPr lang="de-DE" altLang="de-DE" sz="2000" b="1">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8530" name="Picture 2"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18531"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918532" name="Rectangle 4"/>
          <p:cNvSpPr>
            <a:spLocks noGrp="1" noChangeArrowheads="1"/>
          </p:cNvSpPr>
          <p:nvPr>
            <p:ph type="body" sz="half" idx="3"/>
          </p:nvPr>
        </p:nvSpPr>
        <p:spPr>
          <a:xfrm>
            <a:off x="179388" y="1628775"/>
            <a:ext cx="6624637" cy="5229225"/>
          </a:xfrm>
        </p:spPr>
        <p:txBody>
          <a:bodyPr/>
          <a:lstStyle/>
          <a:p>
            <a:r>
              <a:rPr lang="de-CH" altLang="de-DE" sz="2400" b="1">
                <a:solidFill>
                  <a:schemeClr val="bg1"/>
                </a:solidFill>
                <a:latin typeface="Arial" panose="020B0604020202020204" pitchFamily="34" charset="0"/>
                <a:cs typeface="Arial" panose="020B0604020202020204" pitchFamily="34" charset="0"/>
              </a:rPr>
              <a:t>Dennoch: USA verhandelt geheim mit Khartum </a:t>
            </a:r>
            <a:r>
              <a:rPr lang="de-CH" altLang="de-DE" sz="2400" b="1">
                <a:solidFill>
                  <a:schemeClr val="bg1"/>
                </a:solidFill>
                <a:latin typeface="Arial" panose="020B0604020202020204" pitchFamily="34" charset="0"/>
                <a:cs typeface="Arial" panose="020B0604020202020204" pitchFamily="34" charset="0"/>
                <a:sym typeface="Wingdings" panose="05000000000000000000" pitchFamily="2" charset="2"/>
              </a:rPr>
              <a:t> </a:t>
            </a:r>
          </a:p>
          <a:p>
            <a:r>
              <a:rPr lang="de-CH" altLang="de-DE" sz="2400" b="1">
                <a:solidFill>
                  <a:srgbClr val="00FF00"/>
                </a:solidFill>
                <a:latin typeface="Arial" panose="020B0604020202020204" pitchFamily="34" charset="0"/>
                <a:cs typeface="Arial" panose="020B0604020202020204" pitchFamily="34" charset="0"/>
              </a:rPr>
              <a:t>„Operation Saba“</a:t>
            </a:r>
            <a:r>
              <a:rPr lang="de-CH" altLang="de-DE" sz="2400" b="1">
                <a:solidFill>
                  <a:schemeClr val="bg1"/>
                </a:solidFill>
                <a:latin typeface="Arial" panose="020B0604020202020204" pitchFamily="34" charset="0"/>
                <a:cs typeface="Arial" panose="020B0604020202020204" pitchFamily="34" charset="0"/>
              </a:rPr>
              <a:t>: in der Nacht vom 28. auf den 29. Mai 1985 mit 6 Turbo-Prob Maschinen vom Typ 130C des US-Luftwaffenstützpunktes bei Frankfurt ca. 1000 Juden aus dem Sudan ins Gelobte Land überführt.</a:t>
            </a:r>
          </a:p>
        </p:txBody>
      </p:sp>
      <p:sp>
        <p:nvSpPr>
          <p:cNvPr id="918533" name="Text Box 5"/>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0578" name="Picture 2"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20579"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920580" name="Rectangle 4"/>
          <p:cNvSpPr>
            <a:spLocks noGrp="1" noChangeArrowheads="1"/>
          </p:cNvSpPr>
          <p:nvPr>
            <p:ph type="body" sz="half" idx="3"/>
          </p:nvPr>
        </p:nvSpPr>
        <p:spPr>
          <a:xfrm>
            <a:off x="179388" y="1700213"/>
            <a:ext cx="6553200" cy="5157787"/>
          </a:xfrm>
        </p:spPr>
        <p:txBody>
          <a:bodyPr/>
          <a:lstStyle/>
          <a:p>
            <a:r>
              <a:rPr lang="de-CH" altLang="de-DE" sz="2400" b="1">
                <a:solidFill>
                  <a:schemeClr val="bg1"/>
                </a:solidFill>
                <a:latin typeface="Arial" panose="020B0604020202020204" pitchFamily="34" charset="0"/>
                <a:cs typeface="Arial" panose="020B0604020202020204" pitchFamily="34" charset="0"/>
              </a:rPr>
              <a:t>Dennoch: USA verhandelt geheim mit Khartum </a:t>
            </a:r>
            <a:r>
              <a:rPr lang="de-CH" altLang="de-DE" sz="2400" b="1">
                <a:solidFill>
                  <a:schemeClr val="bg1"/>
                </a:solidFill>
                <a:latin typeface="Arial" panose="020B0604020202020204" pitchFamily="34" charset="0"/>
                <a:cs typeface="Arial" panose="020B0604020202020204" pitchFamily="34" charset="0"/>
                <a:sym typeface="Wingdings" panose="05000000000000000000" pitchFamily="2" charset="2"/>
              </a:rPr>
              <a:t> </a:t>
            </a:r>
          </a:p>
          <a:p>
            <a:r>
              <a:rPr lang="de-CH" altLang="de-DE" sz="2400" b="1">
                <a:solidFill>
                  <a:srgbClr val="00FF00"/>
                </a:solidFill>
                <a:latin typeface="Arial" panose="020B0604020202020204" pitchFamily="34" charset="0"/>
                <a:cs typeface="Arial" panose="020B0604020202020204" pitchFamily="34" charset="0"/>
              </a:rPr>
              <a:t>„Operation Saba“</a:t>
            </a:r>
            <a:r>
              <a:rPr lang="de-CH" altLang="de-DE" sz="2400" b="1">
                <a:solidFill>
                  <a:schemeClr val="bg1"/>
                </a:solidFill>
                <a:latin typeface="Arial" panose="020B0604020202020204" pitchFamily="34" charset="0"/>
                <a:cs typeface="Arial" panose="020B0604020202020204" pitchFamily="34" charset="0"/>
              </a:rPr>
              <a:t>: in der Nacht vom 28. auf den 29. Mai 1985 mit 6 Turbo-Prob Maschinen vom Typ 130C des US-Luftwaffenstützpunktes bei Frankfurt ca. 1000 Juden aus dem Sudan ins Gelobte Land überführt.</a:t>
            </a:r>
          </a:p>
        </p:txBody>
      </p:sp>
      <p:sp>
        <p:nvSpPr>
          <p:cNvPr id="920581" name="Text Box 5"/>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4434" name="Picture 2"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14435"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914436" name="Rectangle 4"/>
          <p:cNvSpPr>
            <a:spLocks noGrp="1" noChangeArrowheads="1"/>
          </p:cNvSpPr>
          <p:nvPr>
            <p:ph type="body" sz="half" idx="3"/>
          </p:nvPr>
        </p:nvSpPr>
        <p:spPr>
          <a:xfrm>
            <a:off x="179388" y="1700213"/>
            <a:ext cx="6553200" cy="5157787"/>
          </a:xfrm>
        </p:spPr>
        <p:txBody>
          <a:bodyPr/>
          <a:lstStyle/>
          <a:p>
            <a:r>
              <a:rPr lang="de-CH" altLang="de-DE" sz="2400" b="1">
                <a:solidFill>
                  <a:schemeClr val="bg1"/>
                </a:solidFill>
                <a:latin typeface="Arial" panose="020B0604020202020204" pitchFamily="34" charset="0"/>
                <a:cs typeface="Arial" panose="020B0604020202020204" pitchFamily="34" charset="0"/>
              </a:rPr>
              <a:t>1991 erithräische und tigrinische Rebellen übernehmen die Kontrolle von Adis Abeba.  </a:t>
            </a:r>
          </a:p>
          <a:p>
            <a:r>
              <a:rPr lang="de-CH" altLang="de-DE" sz="2400" b="1">
                <a:solidFill>
                  <a:schemeClr val="bg1"/>
                </a:solidFill>
                <a:latin typeface="Arial" panose="020B0604020202020204" pitchFamily="34" charset="0"/>
                <a:cs typeface="Arial" panose="020B0604020202020204" pitchFamily="34" charset="0"/>
              </a:rPr>
              <a:t>Flucht von Mengistu Haile Mariam</a:t>
            </a:r>
          </a:p>
          <a:p>
            <a:r>
              <a:rPr lang="de-CH" altLang="de-DE" sz="2400" b="1">
                <a:solidFill>
                  <a:schemeClr val="bg1"/>
                </a:solidFill>
                <a:latin typeface="Arial" panose="020B0604020202020204" pitchFamily="34" charset="0"/>
                <a:cs typeface="Arial" panose="020B0604020202020204" pitchFamily="34" charset="0"/>
              </a:rPr>
              <a:t>Ab 24. Mai: </a:t>
            </a:r>
            <a:r>
              <a:rPr lang="de-CH" altLang="de-DE" sz="2400" b="1">
                <a:solidFill>
                  <a:srgbClr val="00FF00"/>
                </a:solidFill>
                <a:latin typeface="Arial" panose="020B0604020202020204" pitchFamily="34" charset="0"/>
                <a:cs typeface="Arial" panose="020B0604020202020204" pitchFamily="34" charset="0"/>
              </a:rPr>
              <a:t>„Operation Salomon“</a:t>
            </a:r>
            <a:r>
              <a:rPr lang="de-CH" altLang="de-DE" sz="2400" b="1">
                <a:solidFill>
                  <a:schemeClr val="bg1"/>
                </a:solidFill>
                <a:latin typeface="Arial" panose="020B0604020202020204" pitchFamily="34" charset="0"/>
                <a:cs typeface="Arial" panose="020B0604020202020204" pitchFamily="34" charset="0"/>
              </a:rPr>
              <a:t>: Innerhalb von 36 Stunden flogen 36 Herkules c-130s Maschinen der ELAL mehr als 14'000 äthiopische Juden aus. </a:t>
            </a:r>
          </a:p>
          <a:p>
            <a:r>
              <a:rPr lang="de-CH" altLang="de-DE" sz="2400" b="1">
                <a:solidFill>
                  <a:schemeClr val="bg1"/>
                </a:solidFill>
                <a:latin typeface="Arial" panose="020B0604020202020204" pitchFamily="34" charset="0"/>
                <a:cs typeface="Arial" panose="020B0604020202020204" pitchFamily="34" charset="0"/>
              </a:rPr>
              <a:t>Kapazitäterhöhung: Sitze wurden aus den Flugzeugen entfernt. </a:t>
            </a:r>
          </a:p>
          <a:p>
            <a:r>
              <a:rPr lang="de-CH" altLang="de-DE" sz="2400" b="1">
                <a:solidFill>
                  <a:schemeClr val="bg1"/>
                </a:solidFill>
                <a:latin typeface="Arial" panose="020B0604020202020204" pitchFamily="34" charset="0"/>
                <a:cs typeface="Arial" panose="020B0604020202020204" pitchFamily="34" charset="0"/>
              </a:rPr>
              <a:t>Zeitweise bis 28 Flugzeuge gleichzeitig in der Luft. </a:t>
            </a:r>
            <a:endParaRPr lang="de-DE" altLang="de-DE" sz="2400" b="1">
              <a:solidFill>
                <a:schemeClr val="bg1"/>
              </a:solidFill>
              <a:latin typeface="Arial" panose="020B0604020202020204" pitchFamily="34" charset="0"/>
              <a:cs typeface="Arial" panose="020B0604020202020204" pitchFamily="34" charset="0"/>
            </a:endParaRPr>
          </a:p>
        </p:txBody>
      </p:sp>
      <p:sp>
        <p:nvSpPr>
          <p:cNvPr id="914437" name="Text Box 5"/>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7266" name="Picture 2" descr="Karte_Sudans"/>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804025" y="1700213"/>
            <a:ext cx="2290763" cy="2449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07267"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(18) Rückkehr aus dem Sudan und aus Äthiopien</a:t>
            </a:r>
            <a:endParaRPr lang="de-DE" altLang="de-DE" sz="4000" b="1">
              <a:solidFill>
                <a:srgbClr val="00FF00"/>
              </a:solidFill>
              <a:latin typeface="Arial" panose="020B0604020202020204" pitchFamily="34" charset="0"/>
              <a:cs typeface="Arial" panose="020B0604020202020204" pitchFamily="34" charset="0"/>
            </a:endParaRPr>
          </a:p>
        </p:txBody>
      </p:sp>
      <p:sp>
        <p:nvSpPr>
          <p:cNvPr id="907268" name="Rectangle 4"/>
          <p:cNvSpPr>
            <a:spLocks noGrp="1" noChangeArrowheads="1"/>
          </p:cNvSpPr>
          <p:nvPr>
            <p:ph sz="quarter" idx="2"/>
          </p:nvPr>
        </p:nvSpPr>
        <p:spPr>
          <a:xfrm>
            <a:off x="0" y="4437063"/>
            <a:ext cx="8964613" cy="1981200"/>
          </a:xfrm>
        </p:spPr>
        <p:txBody>
          <a:bodyPr/>
          <a:lstStyle/>
          <a:p>
            <a:r>
              <a:rPr lang="de-CH" altLang="de-DE" sz="2400" b="1">
                <a:solidFill>
                  <a:srgbClr val="EAEAEA"/>
                </a:solidFill>
                <a:latin typeface="Arial" panose="020B0604020202020204" pitchFamily="34" charset="0"/>
                <a:cs typeface="Arial" panose="020B0604020202020204" pitchFamily="34" charset="0"/>
              </a:rPr>
              <a:t>Der geographische Name</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„Kusch“</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EAEAEA"/>
                </a:solidFill>
                <a:latin typeface="Arial" panose="020B0604020202020204" pitchFamily="34" charset="0"/>
                <a:cs typeface="Arial" panose="020B0604020202020204" pitchFamily="34" charset="0"/>
              </a:rPr>
              <a:t>bezeichnet das Gebiet südlich von Ägypten, und zwar insbesondere das heute als</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Sudan</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EAEAEA"/>
                </a:solidFill>
                <a:latin typeface="Arial" panose="020B0604020202020204" pitchFamily="34" charset="0"/>
                <a:cs typeface="Arial" panose="020B0604020202020204" pitchFamily="34" charset="0"/>
              </a:rPr>
              <a:t>bezeichnete Land, aber im weiter gefassten Sinn ebenso</a:t>
            </a:r>
            <a:r>
              <a:rPr lang="de-CH" altLang="de-DE" sz="2400" b="1">
                <a:solidFill>
                  <a:schemeClr val="bg1"/>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Äthiopien</a:t>
            </a:r>
            <a:r>
              <a:rPr lang="de-CH" altLang="de-DE" sz="2400" b="1">
                <a:solidFill>
                  <a:schemeClr val="bg1"/>
                </a:solidFill>
                <a:latin typeface="Arial" panose="020B0604020202020204" pitchFamily="34" charset="0"/>
                <a:cs typeface="Arial" panose="020B0604020202020204" pitchFamily="34" charset="0"/>
              </a:rPr>
              <a:t>.</a:t>
            </a:r>
            <a:endParaRPr lang="de-DE" altLang="de-DE" sz="2400" b="1">
              <a:solidFill>
                <a:schemeClr val="bg1"/>
              </a:solidFill>
              <a:latin typeface="Arial" panose="020B0604020202020204" pitchFamily="34" charset="0"/>
              <a:cs typeface="Arial" panose="020B0604020202020204" pitchFamily="34" charset="0"/>
            </a:endParaRPr>
          </a:p>
          <a:p>
            <a:pPr>
              <a:buFontTx/>
              <a:buNone/>
            </a:pPr>
            <a:r>
              <a:rPr lang="de-DE" altLang="de-DE" sz="2400" b="1"/>
              <a:t/>
            </a:r>
            <a:br>
              <a:rPr lang="de-DE" altLang="de-DE" sz="2400" b="1"/>
            </a:br>
            <a:endParaRPr lang="de-DE" altLang="de-DE" sz="2400" b="1">
              <a:solidFill>
                <a:schemeClr val="bg1"/>
              </a:solidFill>
              <a:latin typeface="Arial" panose="020B0604020202020204" pitchFamily="34" charset="0"/>
              <a:cs typeface="Arial" panose="020B0604020202020204" pitchFamily="34" charset="0"/>
            </a:endParaRPr>
          </a:p>
        </p:txBody>
      </p:sp>
      <p:sp>
        <p:nvSpPr>
          <p:cNvPr id="907269" name="Rectangle 5"/>
          <p:cNvSpPr>
            <a:spLocks noGrp="1" noChangeArrowheads="1"/>
          </p:cNvSpPr>
          <p:nvPr>
            <p:ph type="body" sz="half" idx="3"/>
          </p:nvPr>
        </p:nvSpPr>
        <p:spPr>
          <a:xfrm>
            <a:off x="0" y="1628775"/>
            <a:ext cx="6804025" cy="4114800"/>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t>
            </a:r>
            <a:r>
              <a:rPr lang="de-CH" altLang="de-DE" sz="2400" b="1">
                <a:solidFill>
                  <a:srgbClr val="00FF00"/>
                </a:solidFill>
                <a:latin typeface="Arial" panose="020B0604020202020204" pitchFamily="34" charset="0"/>
                <a:cs typeface="Arial" panose="020B0604020202020204" pitchFamily="34" charset="0"/>
              </a:rPr>
              <a:t>aus Kusch</a:t>
            </a:r>
            <a:r>
              <a:rPr lang="de-CH" altLang="de-DE" sz="2400" b="1">
                <a:solidFill>
                  <a:srgbClr val="FFFF00"/>
                </a:solidFill>
                <a:latin typeface="Arial" panose="020B0604020202020204" pitchFamily="34" charset="0"/>
                <a:cs typeface="Arial" panose="020B0604020202020204" pitchFamily="34" charset="0"/>
              </a:rPr>
              <a:t> und aus Elam und aus Schinear und aus Hamath und aus den Inseln des Meeres. </a:t>
            </a:r>
            <a:endParaRPr lang="de-DE" altLang="de-DE" sz="2400" b="1">
              <a:solidFill>
                <a:srgbClr val="FFFF00"/>
              </a:solidFill>
              <a:latin typeface="Arial" panose="020B0604020202020204" pitchFamily="34" charset="0"/>
              <a:cs typeface="Arial" panose="020B0604020202020204" pitchFamily="34" charset="0"/>
            </a:endParaRPr>
          </a:p>
        </p:txBody>
      </p:sp>
      <p:sp>
        <p:nvSpPr>
          <p:cNvPr id="907270" name="Text Box 6"/>
          <p:cNvSpPr txBox="1">
            <a:spLocks noChangeArrowheads="1"/>
          </p:cNvSpPr>
          <p:nvPr/>
        </p:nvSpPr>
        <p:spPr bwMode="auto">
          <a:xfrm>
            <a:off x="8691563" y="1484313"/>
            <a:ext cx="4524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USA</a:t>
            </a:r>
            <a:endParaRPr lang="de-DE" altLang="de-DE" sz="1000">
              <a:solidFill>
                <a:schemeClr val="bg1"/>
              </a:solidFill>
            </a:endParaRPr>
          </a:p>
        </p:txBody>
      </p:sp>
      <p:sp>
        <p:nvSpPr>
          <p:cNvPr id="907271" name="Line 7"/>
          <p:cNvSpPr>
            <a:spLocks noChangeShapeType="1"/>
          </p:cNvSpPr>
          <p:nvPr/>
        </p:nvSpPr>
        <p:spPr bwMode="auto">
          <a:xfrm flipV="1">
            <a:off x="1331913" y="2636838"/>
            <a:ext cx="6480175" cy="9366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07272" name="Line 8"/>
          <p:cNvSpPr>
            <a:spLocks noChangeShapeType="1"/>
          </p:cNvSpPr>
          <p:nvPr/>
        </p:nvSpPr>
        <p:spPr bwMode="auto">
          <a:xfrm flipV="1">
            <a:off x="1403350" y="3500438"/>
            <a:ext cx="7416800" cy="730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p:txBody>
          <a:bodyPr/>
          <a:lstStyle/>
          <a:p>
            <a:r>
              <a:rPr lang="de-CH" altLang="de-DE" sz="4000" b="1">
                <a:solidFill>
                  <a:srgbClr val="00FF00"/>
                </a:solidFill>
                <a:latin typeface="Arial" panose="020B0604020202020204" pitchFamily="34" charset="0"/>
                <a:cs typeface="Arial" panose="020B0604020202020204" pitchFamily="34" charset="0"/>
              </a:rPr>
              <a:t>(19) Rückkehr aus Jemen, Aden, Dschibuti und Eritrea</a:t>
            </a:r>
            <a:r>
              <a:rPr lang="de-DE" altLang="de-DE" sz="4000" b="1">
                <a:solidFill>
                  <a:srgbClr val="00FF00"/>
                </a:solidFill>
                <a:latin typeface="Arial" panose="020B0604020202020204" pitchFamily="34" charset="0"/>
                <a:cs typeface="Arial" panose="020B0604020202020204" pitchFamily="34" charset="0"/>
              </a:rPr>
              <a:t/>
            </a:r>
            <a:br>
              <a:rPr lang="de-DE" altLang="de-DE" sz="4000" b="1">
                <a:solidFill>
                  <a:srgbClr val="00FF00"/>
                </a:solidFill>
                <a:latin typeface="Arial" panose="020B0604020202020204" pitchFamily="34" charset="0"/>
                <a:cs typeface="Arial" panose="020B0604020202020204" pitchFamily="34" charset="0"/>
              </a:rPr>
            </a:br>
            <a:endParaRPr lang="de-DE" altLang="de-DE" sz="4000" b="1">
              <a:solidFill>
                <a:srgbClr val="00FF00"/>
              </a:solidFill>
              <a:latin typeface="Arial" panose="020B0604020202020204" pitchFamily="34" charset="0"/>
              <a:cs typeface="Arial" panose="020B0604020202020204" pitchFamily="34" charset="0"/>
            </a:endParaRPr>
          </a:p>
        </p:txBody>
      </p:sp>
      <p:sp>
        <p:nvSpPr>
          <p:cNvPr id="711683" name="Rectangle 3"/>
          <p:cNvSpPr>
            <a:spLocks noGrp="1" noChangeArrowheads="1"/>
          </p:cNvSpPr>
          <p:nvPr>
            <p:ph type="body" sz="half" idx="1"/>
          </p:nvPr>
        </p:nvSpPr>
        <p:spPr>
          <a:xfrm>
            <a:off x="0" y="1981200"/>
            <a:ext cx="4495800" cy="4876800"/>
          </a:xfrm>
        </p:spPr>
        <p:txBody>
          <a:bodyPr/>
          <a:lstStyle/>
          <a:p>
            <a:pPr>
              <a:lnSpc>
                <a:spcPct val="90000"/>
              </a:lnSpc>
              <a:buFontTx/>
              <a:buNone/>
            </a:pPr>
            <a:r>
              <a:rPr lang="de-CH" altLang="de-DE" sz="2000" b="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Psalm 107,1-3:</a:t>
            </a:r>
            <a:r>
              <a:rPr lang="de-CH" altLang="de-DE" sz="2400" b="1">
                <a:solidFill>
                  <a:srgbClr val="FFFF00"/>
                </a:solidFill>
                <a:latin typeface="Arial" panose="020B0604020202020204" pitchFamily="34" charset="0"/>
                <a:cs typeface="Arial" panose="020B0604020202020204" pitchFamily="34" charset="0"/>
              </a:rPr>
              <a:t>  1 Preist den HERRN, denn er ist gut, denn seine Güte währt ewiglich! 2 So sollen sagen die Erlösten des HERRN, die er aus der Hand des Bedrängers erlöst, 3 und die er gesammelt hat aus den Ländern, </a:t>
            </a:r>
            <a:r>
              <a:rPr lang="de-CH" altLang="de-DE" sz="2400" b="1">
                <a:solidFill>
                  <a:srgbClr val="00FF00"/>
                </a:solidFill>
                <a:latin typeface="Arial" panose="020B0604020202020204" pitchFamily="34" charset="0"/>
                <a:cs typeface="Arial" panose="020B0604020202020204" pitchFamily="34" charset="0"/>
              </a:rPr>
              <a:t>von Osten</a:t>
            </a:r>
            <a:r>
              <a:rPr lang="de-CH" altLang="de-DE" sz="2400" b="1">
                <a:solidFill>
                  <a:srgbClr val="FFFF00"/>
                </a:solidFill>
                <a:latin typeface="Arial" panose="020B0604020202020204" pitchFamily="34" charset="0"/>
                <a:cs typeface="Arial" panose="020B0604020202020204" pitchFamily="34" charset="0"/>
              </a:rPr>
              <a:t> und </a:t>
            </a:r>
            <a:r>
              <a:rPr lang="de-CH" altLang="de-DE" sz="2400" b="1">
                <a:solidFill>
                  <a:srgbClr val="00FF00"/>
                </a:solidFill>
                <a:latin typeface="Arial" panose="020B0604020202020204" pitchFamily="34" charset="0"/>
                <a:cs typeface="Arial" panose="020B0604020202020204" pitchFamily="34" charset="0"/>
              </a:rPr>
              <a:t>von Westen</a:t>
            </a:r>
            <a:r>
              <a:rPr lang="de-CH" altLang="de-DE" sz="2400" b="1">
                <a:solidFill>
                  <a:srgbClr val="FFFF00"/>
                </a:solidFill>
                <a:latin typeface="Arial" panose="020B0604020202020204" pitchFamily="34" charset="0"/>
                <a:cs typeface="Arial" panose="020B0604020202020204" pitchFamily="34" charset="0"/>
              </a:rPr>
              <a:t>, </a:t>
            </a:r>
            <a:r>
              <a:rPr lang="de-CH" altLang="de-DE" sz="2400" b="1">
                <a:solidFill>
                  <a:srgbClr val="00FF00"/>
                </a:solidFill>
                <a:latin typeface="Arial" panose="020B0604020202020204" pitchFamily="34" charset="0"/>
                <a:cs typeface="Arial" panose="020B0604020202020204" pitchFamily="34" charset="0"/>
              </a:rPr>
              <a:t>von Norden</a:t>
            </a:r>
            <a:r>
              <a:rPr lang="de-CH" altLang="de-DE" sz="2400" b="1">
                <a:solidFill>
                  <a:srgbClr val="FFFF00"/>
                </a:solidFill>
                <a:latin typeface="Arial" panose="020B0604020202020204" pitchFamily="34" charset="0"/>
                <a:cs typeface="Arial" panose="020B0604020202020204" pitchFamily="34" charset="0"/>
              </a:rPr>
              <a:t> und </a:t>
            </a:r>
            <a:r>
              <a:rPr lang="de-CH" altLang="de-DE" sz="2400" b="1">
                <a:solidFill>
                  <a:srgbClr val="00FF00"/>
                </a:solidFill>
                <a:latin typeface="Arial" panose="020B0604020202020204" pitchFamily="34" charset="0"/>
                <a:cs typeface="Arial" panose="020B0604020202020204" pitchFamily="34" charset="0"/>
              </a:rPr>
              <a:t>vom [Roten] Meer [S]</a:t>
            </a:r>
            <a:r>
              <a:rPr lang="de-CH" altLang="de-DE" sz="2400" b="1">
                <a:solidFill>
                  <a:srgbClr val="FFFF00"/>
                </a:solidFill>
                <a:latin typeface="Arial" panose="020B0604020202020204" pitchFamily="34" charset="0"/>
                <a:cs typeface="Arial" panose="020B0604020202020204" pitchFamily="34" charset="0"/>
              </a:rPr>
              <a:t>.</a:t>
            </a:r>
            <a:endParaRPr lang="de-DE" altLang="de-DE" sz="2400" b="1">
              <a:solidFill>
                <a:srgbClr val="FFFF00"/>
              </a:solidFill>
              <a:latin typeface="Arial" panose="020B0604020202020204" pitchFamily="34" charset="0"/>
              <a:cs typeface="Arial" panose="020B0604020202020204" pitchFamily="34" charset="0"/>
            </a:endParaRPr>
          </a:p>
        </p:txBody>
      </p:sp>
      <p:pic>
        <p:nvPicPr>
          <p:cNvPr id="711685" name="Picture 5" descr="Red_Sea"/>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2060575"/>
            <a:ext cx="4264025" cy="4364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1687" name="Text Box 7"/>
          <p:cNvSpPr txBox="1">
            <a:spLocks noChangeArrowheads="1"/>
          </p:cNvSpPr>
          <p:nvPr/>
        </p:nvSpPr>
        <p:spPr bwMode="auto">
          <a:xfrm>
            <a:off x="7667625" y="1773238"/>
            <a:ext cx="12207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Rune.Welsh CCA</a:t>
            </a:r>
            <a:endParaRPr lang="de-DE" altLang="de-DE" sz="1000">
              <a:solidFill>
                <a:schemeClr val="bg1"/>
              </a:solidFill>
            </a:endParaRPr>
          </a:p>
        </p:txBody>
      </p:sp>
      <p:sp>
        <p:nvSpPr>
          <p:cNvPr id="711688" name="Line 8"/>
          <p:cNvSpPr>
            <a:spLocks noChangeShapeType="1"/>
          </p:cNvSpPr>
          <p:nvPr/>
        </p:nvSpPr>
        <p:spPr bwMode="auto">
          <a:xfrm flipV="1">
            <a:off x="4067175" y="5157788"/>
            <a:ext cx="3529013" cy="35877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11689" name="Line 9"/>
          <p:cNvSpPr>
            <a:spLocks noChangeShapeType="1"/>
          </p:cNvSpPr>
          <p:nvPr/>
        </p:nvSpPr>
        <p:spPr bwMode="auto">
          <a:xfrm>
            <a:off x="3995738" y="5516563"/>
            <a:ext cx="3313112" cy="21748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11690" name="Line 10"/>
          <p:cNvSpPr>
            <a:spLocks noChangeShapeType="1"/>
          </p:cNvSpPr>
          <p:nvPr/>
        </p:nvSpPr>
        <p:spPr bwMode="auto">
          <a:xfrm flipV="1">
            <a:off x="3995738" y="5013325"/>
            <a:ext cx="2520950" cy="5032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11691" name="Text Box 11"/>
          <p:cNvSpPr txBox="1">
            <a:spLocks noChangeArrowheads="1"/>
          </p:cNvSpPr>
          <p:nvPr/>
        </p:nvSpPr>
        <p:spPr bwMode="auto">
          <a:xfrm>
            <a:off x="7380288" y="5589588"/>
            <a:ext cx="762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t>Dschibuti</a:t>
            </a:r>
            <a:endParaRPr lang="de-DE" altLang="de-DE" sz="1000"/>
          </a:p>
        </p:txBody>
      </p:sp>
      <p:sp>
        <p:nvSpPr>
          <p:cNvPr id="711692" name="Line 12"/>
          <p:cNvSpPr>
            <a:spLocks noChangeShapeType="1"/>
          </p:cNvSpPr>
          <p:nvPr/>
        </p:nvSpPr>
        <p:spPr bwMode="auto">
          <a:xfrm flipV="1">
            <a:off x="3995738" y="5445125"/>
            <a:ext cx="3671887" cy="714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711693" name="Text Box 13"/>
          <p:cNvSpPr txBox="1">
            <a:spLocks noChangeArrowheads="1"/>
          </p:cNvSpPr>
          <p:nvPr/>
        </p:nvSpPr>
        <p:spPr bwMode="auto">
          <a:xfrm>
            <a:off x="7667625" y="5300663"/>
            <a:ext cx="501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t>Aden</a:t>
            </a:r>
            <a:endParaRPr lang="de-DE" altLang="de-DE" sz="100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de-CH" altLang="de-DE" sz="4000" b="1">
                <a:solidFill>
                  <a:srgbClr val="00FF00"/>
                </a:solidFill>
                <a:latin typeface="Arial" panose="020B0604020202020204" pitchFamily="34" charset="0"/>
                <a:cs typeface="Arial" panose="020B0604020202020204" pitchFamily="34" charset="0"/>
              </a:rPr>
              <a:t>(19) Rückkehr aus Jemen, Aden, Dschibuti und Eritrea</a:t>
            </a:r>
            <a:r>
              <a:rPr lang="de-DE" altLang="de-DE" sz="4000" b="1">
                <a:solidFill>
                  <a:srgbClr val="00FF00"/>
                </a:solidFill>
                <a:latin typeface="Arial" panose="020B0604020202020204" pitchFamily="34" charset="0"/>
                <a:cs typeface="Arial" panose="020B0604020202020204" pitchFamily="34" charset="0"/>
              </a:rPr>
              <a:t/>
            </a:r>
            <a:br>
              <a:rPr lang="de-DE" altLang="de-DE" sz="4000" b="1">
                <a:solidFill>
                  <a:srgbClr val="00FF00"/>
                </a:solidFill>
                <a:latin typeface="Arial" panose="020B0604020202020204" pitchFamily="34" charset="0"/>
                <a:cs typeface="Arial" panose="020B0604020202020204" pitchFamily="34" charset="0"/>
              </a:rPr>
            </a:br>
            <a:endParaRPr lang="de-DE" altLang="de-DE" sz="4000" b="1">
              <a:solidFill>
                <a:srgbClr val="00FF00"/>
              </a:solidFill>
              <a:latin typeface="Arial" panose="020B0604020202020204" pitchFamily="34" charset="0"/>
              <a:cs typeface="Arial" panose="020B0604020202020204" pitchFamily="34" charset="0"/>
            </a:endParaRPr>
          </a:p>
        </p:txBody>
      </p:sp>
      <p:sp>
        <p:nvSpPr>
          <p:cNvPr id="903171" name="Rectangle 3"/>
          <p:cNvSpPr>
            <a:spLocks noGrp="1" noChangeArrowheads="1"/>
          </p:cNvSpPr>
          <p:nvPr>
            <p:ph type="body" sz="half" idx="1"/>
          </p:nvPr>
        </p:nvSpPr>
        <p:spPr>
          <a:xfrm>
            <a:off x="0" y="1981200"/>
            <a:ext cx="4495800" cy="4876800"/>
          </a:xfrm>
        </p:spPr>
        <p:txBody>
          <a:bodyPr/>
          <a:lstStyle/>
          <a:p>
            <a:pPr>
              <a:lnSpc>
                <a:spcPct val="90000"/>
              </a:lnSpc>
            </a:pPr>
            <a:r>
              <a:rPr lang="de-CH" altLang="de-DE" sz="2400" b="1">
                <a:solidFill>
                  <a:schemeClr val="bg1"/>
                </a:solidFill>
                <a:latin typeface="Arial" panose="020B0604020202020204" pitchFamily="34" charset="0"/>
                <a:cs typeface="Arial" panose="020B0604020202020204" pitchFamily="34" charset="0"/>
              </a:rPr>
              <a:t>1881 – 1914: &gt; als 1000 jemenitische Juden wandern nach „Palästina“. </a:t>
            </a:r>
          </a:p>
          <a:p>
            <a:pPr>
              <a:lnSpc>
                <a:spcPct val="90000"/>
              </a:lnSpc>
            </a:pPr>
            <a:r>
              <a:rPr lang="de-CH" altLang="de-DE" sz="2400" b="1">
                <a:solidFill>
                  <a:schemeClr val="bg1"/>
                </a:solidFill>
                <a:latin typeface="Arial" panose="020B0604020202020204" pitchFamily="34" charset="0"/>
                <a:cs typeface="Arial" panose="020B0604020202020204" pitchFamily="34" charset="0"/>
              </a:rPr>
              <a:t>1948: Verfolgung in Jemen</a:t>
            </a:r>
          </a:p>
          <a:p>
            <a:pPr>
              <a:lnSpc>
                <a:spcPct val="90000"/>
              </a:lnSpc>
            </a:pPr>
            <a:r>
              <a:rPr lang="de-CH" altLang="de-DE" sz="2400" b="1">
                <a:solidFill>
                  <a:schemeClr val="bg1"/>
                </a:solidFill>
                <a:latin typeface="Arial" panose="020B0604020202020204" pitchFamily="34" charset="0"/>
                <a:cs typeface="Arial" panose="020B0604020202020204" pitchFamily="34" charset="0"/>
              </a:rPr>
              <a:t>Juni 1949 und September 1950: 49'000 Personen Juden werden mit 378 Flügen ins Land ihrer Vorväter heimgebracht.</a:t>
            </a:r>
          </a:p>
          <a:p>
            <a:pPr>
              <a:lnSpc>
                <a:spcPct val="90000"/>
              </a:lnSpc>
            </a:pPr>
            <a:r>
              <a:rPr lang="de-CH" altLang="de-DE" sz="2400" b="1">
                <a:solidFill>
                  <a:schemeClr val="bg1"/>
                </a:solidFill>
                <a:latin typeface="Arial" panose="020B0604020202020204" pitchFamily="34" charset="0"/>
                <a:cs typeface="Arial" panose="020B0604020202020204" pitchFamily="34" charset="0"/>
              </a:rPr>
              <a:t>Ca. 6’500 aus Juden aus Aden</a:t>
            </a:r>
          </a:p>
          <a:p>
            <a:pPr>
              <a:lnSpc>
                <a:spcPct val="90000"/>
              </a:lnSpc>
            </a:pPr>
            <a:r>
              <a:rPr lang="de-CH" altLang="de-DE" sz="2400" b="1">
                <a:solidFill>
                  <a:schemeClr val="bg1"/>
                </a:solidFill>
                <a:latin typeface="Arial" panose="020B0604020202020204" pitchFamily="34" charset="0"/>
                <a:cs typeface="Arial" panose="020B0604020202020204" pitchFamily="34" charset="0"/>
              </a:rPr>
              <a:t>ca. 500 Juden aus Dschibuti und aus Eritrea</a:t>
            </a:r>
            <a:endParaRPr lang="de-DE" altLang="de-DE" sz="2400" b="1">
              <a:solidFill>
                <a:schemeClr val="bg1"/>
              </a:solidFill>
              <a:latin typeface="Arial" panose="020B0604020202020204" pitchFamily="34" charset="0"/>
              <a:cs typeface="Arial" panose="020B0604020202020204" pitchFamily="34" charset="0"/>
            </a:endParaRPr>
          </a:p>
        </p:txBody>
      </p:sp>
      <p:pic>
        <p:nvPicPr>
          <p:cNvPr id="903172" name="Picture 4" descr="Red_Sea"/>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463" y="2060575"/>
            <a:ext cx="4264025" cy="4364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03173" name="Text Box 5"/>
          <p:cNvSpPr txBox="1">
            <a:spLocks noChangeArrowheads="1"/>
          </p:cNvSpPr>
          <p:nvPr/>
        </p:nvSpPr>
        <p:spPr bwMode="auto">
          <a:xfrm>
            <a:off x="7667625" y="1773238"/>
            <a:ext cx="12207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Rune.Welsh CCA</a:t>
            </a:r>
            <a:endParaRPr lang="de-DE" altLang="de-DE" sz="1000">
              <a:solidFill>
                <a:schemeClr val="bg1"/>
              </a:solidFill>
            </a:endParaRPr>
          </a:p>
        </p:txBody>
      </p:sp>
      <p:sp>
        <p:nvSpPr>
          <p:cNvPr id="903174" name="Line 6"/>
          <p:cNvSpPr>
            <a:spLocks noChangeShapeType="1"/>
          </p:cNvSpPr>
          <p:nvPr/>
        </p:nvSpPr>
        <p:spPr bwMode="auto">
          <a:xfrm flipV="1">
            <a:off x="4067175" y="5157788"/>
            <a:ext cx="3529013" cy="35877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03175" name="Line 7"/>
          <p:cNvSpPr>
            <a:spLocks noChangeShapeType="1"/>
          </p:cNvSpPr>
          <p:nvPr/>
        </p:nvSpPr>
        <p:spPr bwMode="auto">
          <a:xfrm>
            <a:off x="3995738" y="5516563"/>
            <a:ext cx="3313112" cy="217487"/>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03176" name="Line 8"/>
          <p:cNvSpPr>
            <a:spLocks noChangeShapeType="1"/>
          </p:cNvSpPr>
          <p:nvPr/>
        </p:nvSpPr>
        <p:spPr bwMode="auto">
          <a:xfrm flipV="1">
            <a:off x="3995738" y="5013325"/>
            <a:ext cx="2520950" cy="5032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03177" name="Text Box 9"/>
          <p:cNvSpPr txBox="1">
            <a:spLocks noChangeArrowheads="1"/>
          </p:cNvSpPr>
          <p:nvPr/>
        </p:nvSpPr>
        <p:spPr bwMode="auto">
          <a:xfrm>
            <a:off x="7380288" y="5589588"/>
            <a:ext cx="762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t>Dschibuti</a:t>
            </a:r>
            <a:endParaRPr lang="de-DE" altLang="de-DE" sz="1000"/>
          </a:p>
        </p:txBody>
      </p:sp>
      <p:sp>
        <p:nvSpPr>
          <p:cNvPr id="903178" name="Line 10"/>
          <p:cNvSpPr>
            <a:spLocks noChangeShapeType="1"/>
          </p:cNvSpPr>
          <p:nvPr/>
        </p:nvSpPr>
        <p:spPr bwMode="auto">
          <a:xfrm flipV="1">
            <a:off x="3995738" y="5445125"/>
            <a:ext cx="3671887" cy="714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03179" name="Text Box 11"/>
          <p:cNvSpPr txBox="1">
            <a:spLocks noChangeArrowheads="1"/>
          </p:cNvSpPr>
          <p:nvPr/>
        </p:nvSpPr>
        <p:spPr bwMode="auto">
          <a:xfrm>
            <a:off x="7667625" y="5300663"/>
            <a:ext cx="5016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t>Aden</a:t>
            </a:r>
            <a:endParaRPr lang="de-DE" altLang="de-DE" sz="100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1259" name="Picture 11" descr="10073298"/>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56325" y="1700213"/>
            <a:ext cx="2987675" cy="218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1255" name="Line 7"/>
          <p:cNvSpPr>
            <a:spLocks noChangeShapeType="1"/>
          </p:cNvSpPr>
          <p:nvPr/>
        </p:nvSpPr>
        <p:spPr bwMode="auto">
          <a:xfrm flipV="1">
            <a:off x="4356100" y="2565400"/>
            <a:ext cx="3455988" cy="16557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1251" name="Rectangle 3"/>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(20) Rückkehr aus Europa</a:t>
            </a:r>
            <a:endParaRPr lang="de-DE" altLang="de-DE" sz="4000" b="1">
              <a:solidFill>
                <a:srgbClr val="00FF00"/>
              </a:solidFill>
              <a:latin typeface="Arial" panose="020B0604020202020204" pitchFamily="34" charset="0"/>
              <a:cs typeface="Arial" panose="020B0604020202020204" pitchFamily="34" charset="0"/>
            </a:endParaRPr>
          </a:p>
        </p:txBody>
      </p:sp>
      <p:sp>
        <p:nvSpPr>
          <p:cNvPr id="821252" name="Rectangle 4"/>
          <p:cNvSpPr>
            <a:spLocks noGrp="1" noChangeArrowheads="1"/>
          </p:cNvSpPr>
          <p:nvPr>
            <p:ph sz="quarter" idx="2"/>
          </p:nvPr>
        </p:nvSpPr>
        <p:spPr>
          <a:xfrm>
            <a:off x="0" y="4876800"/>
            <a:ext cx="8964613" cy="1981200"/>
          </a:xfrm>
        </p:spPr>
        <p:txBody>
          <a:bodyPr/>
          <a:lstStyle/>
          <a:p>
            <a:r>
              <a:rPr lang="de-DE" altLang="de-DE" sz="2400" b="1">
                <a:solidFill>
                  <a:srgbClr val="00FF00"/>
                </a:solidFill>
                <a:latin typeface="Arial" panose="020B0604020202020204" pitchFamily="34" charset="0"/>
                <a:cs typeface="Arial" panose="020B0604020202020204" pitchFamily="34" charset="0"/>
              </a:rPr>
              <a:t>„Inseln“</a:t>
            </a:r>
            <a:r>
              <a:rPr lang="de-DE" altLang="de-DE" sz="2400" b="1">
                <a:solidFill>
                  <a:srgbClr val="EAEAEA"/>
                </a:solidFill>
                <a:latin typeface="Arial" panose="020B0604020202020204" pitchFamily="34" charset="0"/>
                <a:cs typeface="Arial" panose="020B0604020202020204" pitchFamily="34" charset="0"/>
              </a:rPr>
              <a:t> = hebr. </a:t>
            </a:r>
            <a:r>
              <a:rPr lang="de-DE" altLang="de-DE" sz="2400" b="1" i="1">
                <a:solidFill>
                  <a:srgbClr val="00FF00"/>
                </a:solidFill>
                <a:latin typeface="Arial" panose="020B0604020202020204" pitchFamily="34" charset="0"/>
                <a:cs typeface="Arial" panose="020B0604020202020204" pitchFamily="34" charset="0"/>
              </a:rPr>
              <a:t>’ijim</a:t>
            </a:r>
            <a:endParaRPr lang="de-DE" altLang="de-DE" sz="2400" b="1">
              <a:solidFill>
                <a:srgbClr val="EAEAEA"/>
              </a:solidFill>
              <a:latin typeface="Arial" panose="020B0604020202020204" pitchFamily="34" charset="0"/>
              <a:cs typeface="Arial" panose="020B0604020202020204" pitchFamily="34" charset="0"/>
            </a:endParaRPr>
          </a:p>
        </p:txBody>
      </p:sp>
      <p:sp>
        <p:nvSpPr>
          <p:cNvPr id="821253" name="Rectangle 5"/>
          <p:cNvSpPr>
            <a:spLocks noGrp="1" noChangeArrowheads="1"/>
          </p:cNvSpPr>
          <p:nvPr>
            <p:ph type="body" sz="half" idx="3"/>
          </p:nvPr>
        </p:nvSpPr>
        <p:spPr>
          <a:xfrm>
            <a:off x="0" y="1700213"/>
            <a:ext cx="6227763" cy="4043362"/>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aus Hamath und </a:t>
            </a:r>
            <a:r>
              <a:rPr lang="de-CH" altLang="de-DE" sz="2400" b="1">
                <a:solidFill>
                  <a:srgbClr val="00FF00"/>
                </a:solidFill>
                <a:latin typeface="Arial" panose="020B0604020202020204" pitchFamily="34" charset="0"/>
                <a:cs typeface="Arial" panose="020B0604020202020204" pitchFamily="34" charset="0"/>
              </a:rPr>
              <a:t>aus den Inseln des Meeres</a:t>
            </a:r>
            <a:r>
              <a:rPr lang="de-CH" altLang="de-DE" sz="2400" b="1">
                <a:solidFill>
                  <a:srgbClr val="FFFF00"/>
                </a:solidFill>
                <a:latin typeface="Arial" panose="020B0604020202020204" pitchFamily="34" charset="0"/>
                <a:cs typeface="Arial" panose="020B0604020202020204" pitchFamily="34" charset="0"/>
              </a:rPr>
              <a:t>. </a:t>
            </a:r>
            <a:endParaRPr lang="de-DE" altLang="de-DE" sz="2400" b="1">
              <a:solidFill>
                <a:srgbClr val="FFFF00"/>
              </a:solidFill>
              <a:latin typeface="Arial" panose="020B0604020202020204" pitchFamily="34" charset="0"/>
              <a:cs typeface="Arial" panose="020B0604020202020204" pitchFamily="34" charset="0"/>
            </a:endParaRPr>
          </a:p>
        </p:txBody>
      </p:sp>
      <p:sp>
        <p:nvSpPr>
          <p:cNvPr id="821254" name="Text Box 6"/>
          <p:cNvSpPr txBox="1">
            <a:spLocks noChangeArrowheads="1"/>
          </p:cNvSpPr>
          <p:nvPr/>
        </p:nvSpPr>
        <p:spPr bwMode="auto">
          <a:xfrm>
            <a:off x="8388350" y="1412875"/>
            <a:ext cx="5445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
        <p:nvSpPr>
          <p:cNvPr id="821256" name="Line 8"/>
          <p:cNvSpPr>
            <a:spLocks noChangeShapeType="1"/>
          </p:cNvSpPr>
          <p:nvPr/>
        </p:nvSpPr>
        <p:spPr bwMode="auto">
          <a:xfrm flipV="1">
            <a:off x="4356100" y="2276475"/>
            <a:ext cx="3168650" cy="19446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2274" name="Picture 2" descr="10073298"/>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56325" y="1700213"/>
            <a:ext cx="2987675" cy="218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2275" name="Line 3"/>
          <p:cNvSpPr>
            <a:spLocks noChangeShapeType="1"/>
          </p:cNvSpPr>
          <p:nvPr/>
        </p:nvSpPr>
        <p:spPr bwMode="auto">
          <a:xfrm flipV="1">
            <a:off x="3995738" y="2565400"/>
            <a:ext cx="3816350" cy="16557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2276" name="Rectangle 4"/>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(20) Rückkehr aus Europa</a:t>
            </a:r>
            <a:endParaRPr lang="de-DE" altLang="de-DE" sz="4000" b="1">
              <a:solidFill>
                <a:srgbClr val="00FF00"/>
              </a:solidFill>
              <a:latin typeface="Arial" panose="020B0604020202020204" pitchFamily="34" charset="0"/>
              <a:cs typeface="Arial" panose="020B0604020202020204" pitchFamily="34" charset="0"/>
            </a:endParaRPr>
          </a:p>
        </p:txBody>
      </p:sp>
      <p:sp>
        <p:nvSpPr>
          <p:cNvPr id="822277" name="Rectangle 5"/>
          <p:cNvSpPr>
            <a:spLocks noGrp="1" noChangeArrowheads="1"/>
          </p:cNvSpPr>
          <p:nvPr>
            <p:ph sz="quarter" idx="2"/>
          </p:nvPr>
        </p:nvSpPr>
        <p:spPr>
          <a:xfrm>
            <a:off x="0" y="4876800"/>
            <a:ext cx="8964613" cy="1981200"/>
          </a:xfrm>
        </p:spPr>
        <p:txBody>
          <a:bodyPr/>
          <a:lstStyle/>
          <a:p>
            <a:r>
              <a:rPr lang="de-DE" altLang="de-DE" sz="2400" b="1">
                <a:solidFill>
                  <a:srgbClr val="00FF00"/>
                </a:solidFill>
                <a:latin typeface="Arial" panose="020B0604020202020204" pitchFamily="34" charset="0"/>
                <a:cs typeface="Arial" panose="020B0604020202020204" pitchFamily="34" charset="0"/>
              </a:rPr>
              <a:t>„Ijim“</a:t>
            </a:r>
            <a:r>
              <a:rPr lang="de-DE" altLang="de-DE" sz="2400" b="1">
                <a:solidFill>
                  <a:srgbClr val="EAEAEA"/>
                </a:solidFill>
                <a:latin typeface="Arial" panose="020B0604020202020204" pitchFamily="34" charset="0"/>
                <a:cs typeface="Arial" panose="020B0604020202020204" pitchFamily="34" charset="0"/>
              </a:rPr>
              <a:t> bezeichnet im Bibelhebräischen insbesondere</a:t>
            </a:r>
            <a:r>
              <a:rPr lang="de-DE" altLang="de-DE" sz="2400" b="1">
                <a:solidFill>
                  <a:schemeClr val="bg1"/>
                </a:solidFill>
                <a:latin typeface="Arial" panose="020B0604020202020204" pitchFamily="34" charset="0"/>
                <a:cs typeface="Arial" panose="020B0604020202020204" pitchFamily="34" charset="0"/>
              </a:rPr>
              <a:t> </a:t>
            </a:r>
            <a:r>
              <a:rPr lang="de-DE" altLang="de-DE" sz="2400" b="1">
                <a:solidFill>
                  <a:srgbClr val="00FF00"/>
                </a:solidFill>
                <a:latin typeface="Arial" panose="020B0604020202020204" pitchFamily="34" charset="0"/>
                <a:cs typeface="Arial" panose="020B0604020202020204" pitchFamily="34" charset="0"/>
              </a:rPr>
              <a:t>die Inseln und Küstenländer des Mittelmeeres auf der europäischen Seite von Kleinasien bis Spanien</a:t>
            </a:r>
            <a:r>
              <a:rPr lang="de-DE" altLang="de-DE" sz="2400" b="1">
                <a:solidFill>
                  <a:srgbClr val="EAEAEA"/>
                </a:solidFill>
                <a:latin typeface="Arial" panose="020B0604020202020204" pitchFamily="34" charset="0"/>
                <a:cs typeface="Arial" panose="020B0604020202020204" pitchFamily="34" charset="0"/>
              </a:rPr>
              <a:t>.</a:t>
            </a:r>
            <a:r>
              <a:rPr lang="de-DE" altLang="de-DE" sz="2400">
                <a:solidFill>
                  <a:srgbClr val="EAEAEA"/>
                </a:solidFill>
                <a:latin typeface="Arial" panose="020B0604020202020204" pitchFamily="34" charset="0"/>
                <a:cs typeface="Arial" panose="020B0604020202020204" pitchFamily="34" charset="0"/>
              </a:rPr>
              <a:t>  </a:t>
            </a:r>
            <a:r>
              <a:rPr lang="de-DE" altLang="de-DE" sz="2400" b="1">
                <a:solidFill>
                  <a:srgbClr val="EAEAEA"/>
                </a:solidFill>
                <a:latin typeface="Arial" panose="020B0604020202020204" pitchFamily="34" charset="0"/>
                <a:cs typeface="Arial" panose="020B0604020202020204" pitchFamily="34" charset="0"/>
              </a:rPr>
              <a:t>(Keil / Delitzsch: Kommentar zum AT, Bd. I, S. 134)</a:t>
            </a:r>
          </a:p>
        </p:txBody>
      </p:sp>
      <p:sp>
        <p:nvSpPr>
          <p:cNvPr id="822278" name="Rectangle 6"/>
          <p:cNvSpPr>
            <a:spLocks noGrp="1" noChangeArrowheads="1"/>
          </p:cNvSpPr>
          <p:nvPr>
            <p:ph type="body" sz="half" idx="3"/>
          </p:nvPr>
        </p:nvSpPr>
        <p:spPr>
          <a:xfrm>
            <a:off x="0" y="1700213"/>
            <a:ext cx="6227763" cy="4043362"/>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aus Hamath und </a:t>
            </a:r>
            <a:r>
              <a:rPr lang="de-CH" altLang="de-DE" sz="2400" b="1">
                <a:solidFill>
                  <a:srgbClr val="00FF00"/>
                </a:solidFill>
                <a:latin typeface="Arial" panose="020B0604020202020204" pitchFamily="34" charset="0"/>
                <a:cs typeface="Arial" panose="020B0604020202020204" pitchFamily="34" charset="0"/>
              </a:rPr>
              <a:t>von den Ijim des Meeres</a:t>
            </a:r>
            <a:r>
              <a:rPr lang="de-CH" altLang="de-DE" sz="2400" b="1">
                <a:solidFill>
                  <a:srgbClr val="FFFF00"/>
                </a:solidFill>
                <a:latin typeface="Arial" panose="020B0604020202020204" pitchFamily="34" charset="0"/>
                <a:cs typeface="Arial" panose="020B0604020202020204" pitchFamily="34" charset="0"/>
              </a:rPr>
              <a:t>. </a:t>
            </a:r>
            <a:endParaRPr lang="de-DE" altLang="de-DE" sz="2400" b="1">
              <a:solidFill>
                <a:srgbClr val="FFFF00"/>
              </a:solidFill>
              <a:latin typeface="Arial" panose="020B0604020202020204" pitchFamily="34" charset="0"/>
              <a:cs typeface="Arial" panose="020B0604020202020204" pitchFamily="34" charset="0"/>
            </a:endParaRPr>
          </a:p>
        </p:txBody>
      </p:sp>
      <p:sp>
        <p:nvSpPr>
          <p:cNvPr id="822280" name="Line 8"/>
          <p:cNvSpPr>
            <a:spLocks noChangeShapeType="1"/>
          </p:cNvSpPr>
          <p:nvPr/>
        </p:nvSpPr>
        <p:spPr bwMode="auto">
          <a:xfrm flipV="1">
            <a:off x="3995738" y="2276475"/>
            <a:ext cx="3529012" cy="19446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2281" name="Text Box 9"/>
          <p:cNvSpPr txBox="1">
            <a:spLocks noChangeArrowheads="1"/>
          </p:cNvSpPr>
          <p:nvPr/>
        </p:nvSpPr>
        <p:spPr bwMode="auto">
          <a:xfrm>
            <a:off x="6804025" y="3573463"/>
            <a:ext cx="692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Ägypten</a:t>
            </a:r>
            <a:endParaRPr lang="de-DE" altLang="de-DE" sz="1000">
              <a:solidFill>
                <a:schemeClr val="bg1"/>
              </a:solidFill>
            </a:endParaRPr>
          </a:p>
        </p:txBody>
      </p:sp>
      <p:sp>
        <p:nvSpPr>
          <p:cNvPr id="822282" name="Text Box 10"/>
          <p:cNvSpPr txBox="1">
            <a:spLocks noChangeArrowheads="1"/>
          </p:cNvSpPr>
          <p:nvPr/>
        </p:nvSpPr>
        <p:spPr bwMode="auto">
          <a:xfrm>
            <a:off x="8631238" y="2636838"/>
            <a:ext cx="5127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Israel</a:t>
            </a:r>
            <a:endParaRPr lang="de-DE" altLang="de-DE" sz="1000">
              <a:solidFill>
                <a:schemeClr val="bg1"/>
              </a:solidFill>
            </a:endParaRPr>
          </a:p>
        </p:txBody>
      </p:sp>
      <p:sp>
        <p:nvSpPr>
          <p:cNvPr id="822283" name="Text Box 11"/>
          <p:cNvSpPr txBox="1">
            <a:spLocks noChangeArrowheads="1"/>
          </p:cNvSpPr>
          <p:nvPr/>
        </p:nvSpPr>
        <p:spPr bwMode="auto">
          <a:xfrm>
            <a:off x="7235825" y="1989138"/>
            <a:ext cx="6207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Europa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3298" name="Picture 2" descr="10073298"/>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56325" y="1700213"/>
            <a:ext cx="2987675" cy="218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3299" name="Line 3"/>
          <p:cNvSpPr>
            <a:spLocks noChangeShapeType="1"/>
          </p:cNvSpPr>
          <p:nvPr/>
        </p:nvSpPr>
        <p:spPr bwMode="auto">
          <a:xfrm flipV="1">
            <a:off x="3995738" y="2565400"/>
            <a:ext cx="3816350" cy="16557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3300" name="Rectangle 4"/>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(20) Rückkehr aus Europa</a:t>
            </a:r>
            <a:endParaRPr lang="de-DE" altLang="de-DE" sz="4000" b="1">
              <a:solidFill>
                <a:srgbClr val="00FF00"/>
              </a:solidFill>
              <a:latin typeface="Arial" panose="020B0604020202020204" pitchFamily="34" charset="0"/>
              <a:cs typeface="Arial" panose="020B0604020202020204" pitchFamily="34" charset="0"/>
            </a:endParaRPr>
          </a:p>
        </p:txBody>
      </p:sp>
      <p:sp>
        <p:nvSpPr>
          <p:cNvPr id="823301" name="Rectangle 5"/>
          <p:cNvSpPr>
            <a:spLocks noGrp="1" noChangeArrowheads="1"/>
          </p:cNvSpPr>
          <p:nvPr>
            <p:ph sz="quarter" idx="2"/>
          </p:nvPr>
        </p:nvSpPr>
        <p:spPr>
          <a:xfrm>
            <a:off x="0" y="4508500"/>
            <a:ext cx="8964613" cy="1981200"/>
          </a:xfrm>
        </p:spPr>
        <p:txBody>
          <a:bodyPr/>
          <a:lstStyle/>
          <a:p>
            <a:r>
              <a:rPr lang="de-CH" altLang="de-DE" sz="2200" b="1">
                <a:solidFill>
                  <a:srgbClr val="00FF00"/>
                </a:solidFill>
                <a:latin typeface="Arial" panose="020B0604020202020204" pitchFamily="34" charset="0"/>
                <a:cs typeface="Arial" panose="020B0604020202020204" pitchFamily="34" charset="0"/>
              </a:rPr>
              <a:t>5. Einwanderungswelle (1932 - 1938):</a:t>
            </a:r>
            <a:r>
              <a:rPr lang="de-CH" altLang="de-DE" sz="2200" b="1">
                <a:solidFill>
                  <a:schemeClr val="bg1"/>
                </a:solidFill>
                <a:latin typeface="Arial" panose="020B0604020202020204" pitchFamily="34" charset="0"/>
                <a:cs typeface="Arial" panose="020B0604020202020204" pitchFamily="34" charset="0"/>
              </a:rPr>
              <a:t> </a:t>
            </a:r>
            <a:r>
              <a:rPr lang="de-CH" altLang="de-DE" sz="2200" b="1">
                <a:solidFill>
                  <a:srgbClr val="EAEAEA"/>
                </a:solidFill>
                <a:latin typeface="Arial" panose="020B0604020202020204" pitchFamily="34" charset="0"/>
                <a:cs typeface="Arial" panose="020B0604020202020204" pitchFamily="34" charset="0"/>
              </a:rPr>
              <a:t>nach Hitlers Machtergreifung: ca. 250'000 Juden, vor allem aus Deutschland</a:t>
            </a:r>
          </a:p>
          <a:p>
            <a:r>
              <a:rPr lang="de-CH" altLang="de-DE" sz="2200" b="1">
                <a:solidFill>
                  <a:srgbClr val="00FF00"/>
                </a:solidFill>
                <a:latin typeface="Arial" panose="020B0604020202020204" pitchFamily="34" charset="0"/>
                <a:cs typeface="Arial" panose="020B0604020202020204" pitchFamily="34" charset="0"/>
              </a:rPr>
              <a:t>Alijah B (1939 – 1947):</a:t>
            </a:r>
            <a:r>
              <a:rPr lang="de-CH" altLang="de-DE" sz="2200" b="1">
                <a:solidFill>
                  <a:schemeClr val="bg1"/>
                </a:solidFill>
                <a:latin typeface="Arial" panose="020B0604020202020204" pitchFamily="34" charset="0"/>
                <a:cs typeface="Arial" panose="020B0604020202020204" pitchFamily="34" charset="0"/>
              </a:rPr>
              <a:t> Die s</a:t>
            </a:r>
            <a:r>
              <a:rPr lang="de-CH" altLang="de-DE" sz="2200" b="1">
                <a:solidFill>
                  <a:srgbClr val="EAEAEA"/>
                </a:solidFill>
                <a:latin typeface="Arial" panose="020B0604020202020204" pitchFamily="34" charset="0"/>
                <a:cs typeface="Arial" panose="020B0604020202020204" pitchFamily="34" charset="0"/>
              </a:rPr>
              <a:t>o genannte illegale Einwanderung während des Zweiten Weltkrieges, trotz massiver britischer Hürden (Tausende aus Europa)</a:t>
            </a:r>
          </a:p>
        </p:txBody>
      </p:sp>
      <p:sp>
        <p:nvSpPr>
          <p:cNvPr id="823302" name="Rectangle 6"/>
          <p:cNvSpPr>
            <a:spLocks noGrp="1" noChangeArrowheads="1"/>
          </p:cNvSpPr>
          <p:nvPr>
            <p:ph type="body" sz="half" idx="3"/>
          </p:nvPr>
        </p:nvSpPr>
        <p:spPr>
          <a:xfrm>
            <a:off x="0" y="1700213"/>
            <a:ext cx="6227763" cy="4043362"/>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aus Hamath und </a:t>
            </a:r>
            <a:r>
              <a:rPr lang="de-CH" altLang="de-DE" sz="2400" b="1">
                <a:solidFill>
                  <a:srgbClr val="00FF00"/>
                </a:solidFill>
                <a:latin typeface="Arial" panose="020B0604020202020204" pitchFamily="34" charset="0"/>
                <a:cs typeface="Arial" panose="020B0604020202020204" pitchFamily="34" charset="0"/>
              </a:rPr>
              <a:t>von den Ijim des Meeres</a:t>
            </a:r>
            <a:r>
              <a:rPr lang="de-CH" altLang="de-DE" sz="2400" b="1">
                <a:solidFill>
                  <a:srgbClr val="FFFF00"/>
                </a:solidFill>
                <a:latin typeface="Arial" panose="020B0604020202020204" pitchFamily="34" charset="0"/>
                <a:cs typeface="Arial" panose="020B0604020202020204" pitchFamily="34" charset="0"/>
              </a:rPr>
              <a:t>. </a:t>
            </a:r>
            <a:endParaRPr lang="de-DE" altLang="de-DE" sz="2400" b="1">
              <a:solidFill>
                <a:srgbClr val="FFFF00"/>
              </a:solidFill>
              <a:latin typeface="Arial" panose="020B0604020202020204" pitchFamily="34" charset="0"/>
              <a:cs typeface="Arial" panose="020B0604020202020204" pitchFamily="34" charset="0"/>
            </a:endParaRPr>
          </a:p>
        </p:txBody>
      </p:sp>
      <p:sp>
        <p:nvSpPr>
          <p:cNvPr id="823304" name="Line 8"/>
          <p:cNvSpPr>
            <a:spLocks noChangeShapeType="1"/>
          </p:cNvSpPr>
          <p:nvPr/>
        </p:nvSpPr>
        <p:spPr bwMode="auto">
          <a:xfrm flipV="1">
            <a:off x="3995738" y="2276475"/>
            <a:ext cx="3529012" cy="19446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3305" name="Text Box 9"/>
          <p:cNvSpPr txBox="1">
            <a:spLocks noChangeArrowheads="1"/>
          </p:cNvSpPr>
          <p:nvPr/>
        </p:nvSpPr>
        <p:spPr bwMode="auto">
          <a:xfrm>
            <a:off x="6804025" y="3573463"/>
            <a:ext cx="692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Ägypten</a:t>
            </a:r>
            <a:endParaRPr lang="de-DE" altLang="de-DE" sz="1000">
              <a:solidFill>
                <a:schemeClr val="bg1"/>
              </a:solidFill>
            </a:endParaRPr>
          </a:p>
        </p:txBody>
      </p:sp>
      <p:sp>
        <p:nvSpPr>
          <p:cNvPr id="823306" name="Text Box 10"/>
          <p:cNvSpPr txBox="1">
            <a:spLocks noChangeArrowheads="1"/>
          </p:cNvSpPr>
          <p:nvPr/>
        </p:nvSpPr>
        <p:spPr bwMode="auto">
          <a:xfrm>
            <a:off x="8631238" y="2636838"/>
            <a:ext cx="5127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Israel</a:t>
            </a:r>
            <a:endParaRPr lang="de-DE" altLang="de-DE" sz="1000">
              <a:solidFill>
                <a:schemeClr val="bg1"/>
              </a:solidFill>
            </a:endParaRPr>
          </a:p>
        </p:txBody>
      </p:sp>
      <p:sp>
        <p:nvSpPr>
          <p:cNvPr id="823307" name="Text Box 11"/>
          <p:cNvSpPr txBox="1">
            <a:spLocks noChangeArrowheads="1"/>
          </p:cNvSpPr>
          <p:nvPr/>
        </p:nvSpPr>
        <p:spPr bwMode="auto">
          <a:xfrm>
            <a:off x="7235825" y="1989138"/>
            <a:ext cx="6207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Europa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4322" name="Picture 2" descr="10073298"/>
          <p:cNvPicPr>
            <a:picLocks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6156325" y="1700213"/>
            <a:ext cx="2987675" cy="218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24323" name="Line 3"/>
          <p:cNvSpPr>
            <a:spLocks noChangeShapeType="1"/>
          </p:cNvSpPr>
          <p:nvPr/>
        </p:nvSpPr>
        <p:spPr bwMode="auto">
          <a:xfrm flipV="1">
            <a:off x="3995738" y="2565400"/>
            <a:ext cx="3816350" cy="1655763"/>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4324" name="Rectangle 4"/>
          <p:cNvSpPr>
            <a:spLocks noGrp="1" noChangeArrowheads="1"/>
          </p:cNvSpPr>
          <p:nvPr>
            <p:ph type="title"/>
          </p:nvPr>
        </p:nvSpPr>
        <p:spPr>
          <a:xfrm>
            <a:off x="684213" y="260350"/>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(20) Rückkehr aus Europa</a:t>
            </a:r>
            <a:endParaRPr lang="de-DE" altLang="de-DE" sz="4000" b="1">
              <a:solidFill>
                <a:srgbClr val="00FF00"/>
              </a:solidFill>
              <a:latin typeface="Arial" panose="020B0604020202020204" pitchFamily="34" charset="0"/>
              <a:cs typeface="Arial" panose="020B0604020202020204" pitchFamily="34" charset="0"/>
            </a:endParaRPr>
          </a:p>
        </p:txBody>
      </p:sp>
      <p:sp>
        <p:nvSpPr>
          <p:cNvPr id="824325" name="Rectangle 5"/>
          <p:cNvSpPr>
            <a:spLocks noGrp="1" noChangeArrowheads="1"/>
          </p:cNvSpPr>
          <p:nvPr>
            <p:ph sz="quarter" idx="2"/>
          </p:nvPr>
        </p:nvSpPr>
        <p:spPr>
          <a:xfrm>
            <a:off x="0" y="4508500"/>
            <a:ext cx="8964613" cy="1981200"/>
          </a:xfrm>
        </p:spPr>
        <p:txBody>
          <a:bodyPr/>
          <a:lstStyle/>
          <a:p>
            <a:r>
              <a:rPr lang="de-CH" altLang="de-DE" sz="2400" b="1">
                <a:solidFill>
                  <a:srgbClr val="00FF00"/>
                </a:solidFill>
                <a:latin typeface="Arial" panose="020B0604020202020204" pitchFamily="34" charset="0"/>
                <a:cs typeface="Arial" panose="020B0604020202020204" pitchFamily="34" charset="0"/>
              </a:rPr>
              <a:t>1948-1970: </a:t>
            </a:r>
            <a:r>
              <a:rPr lang="de-CH" altLang="de-DE" sz="2400" b="1">
                <a:solidFill>
                  <a:schemeClr val="bg1"/>
                </a:solidFill>
                <a:latin typeface="Arial" panose="020B0604020202020204" pitchFamily="34" charset="0"/>
                <a:cs typeface="Arial" panose="020B0604020202020204" pitchFamily="34" charset="0"/>
              </a:rPr>
              <a:t>Polen: 156’011; Tschechoslowakei: 20’572; Rumänien: 229’779; Bulgarien: 48’642; Ungarn: 24’255; Jugoslawien: 8‘063; Österreich: 4’120; Deutschland: 11’552; Schweiz: 1899; Italien: 3619; Frankreich: 26’295; England: 14’006; Belgien: 3’451; Holland: 3’603; Schweden: 880; Spanien: 567 (Türkei: 58‘288)</a:t>
            </a:r>
          </a:p>
        </p:txBody>
      </p:sp>
      <p:sp>
        <p:nvSpPr>
          <p:cNvPr id="824326" name="Rectangle 6"/>
          <p:cNvSpPr>
            <a:spLocks noGrp="1" noChangeArrowheads="1"/>
          </p:cNvSpPr>
          <p:nvPr>
            <p:ph type="body" sz="half" idx="3"/>
          </p:nvPr>
        </p:nvSpPr>
        <p:spPr>
          <a:xfrm>
            <a:off x="0" y="1700213"/>
            <a:ext cx="6227763" cy="4043362"/>
          </a:xfrm>
        </p:spPr>
        <p:txBody>
          <a:bodyPr/>
          <a:lstStyle/>
          <a:p>
            <a:pPr>
              <a:lnSpc>
                <a:spcPct val="80000"/>
              </a:lnSpc>
              <a:buFontTx/>
              <a:buNone/>
            </a:pPr>
            <a:r>
              <a:rPr lang="de-CH" altLang="de-DE" sz="2400" b="1" i="1">
                <a:solidFill>
                  <a:srgbClr val="FFFF00"/>
                </a:solidFill>
                <a:latin typeface="Arial" panose="020B0604020202020204" pitchFamily="34" charset="0"/>
                <a:cs typeface="Arial" panose="020B0604020202020204" pitchFamily="34" charset="0"/>
              </a:rPr>
              <a:t>	</a:t>
            </a:r>
            <a:r>
              <a:rPr lang="de-CH" altLang="de-DE" sz="2400" b="1">
                <a:solidFill>
                  <a:schemeClr val="bg1"/>
                </a:solidFill>
                <a:latin typeface="Arial" panose="020B0604020202020204" pitchFamily="34" charset="0"/>
                <a:cs typeface="Arial" panose="020B0604020202020204" pitchFamily="34" charset="0"/>
              </a:rPr>
              <a:t>Jes 11,11-12:</a:t>
            </a:r>
            <a:r>
              <a:rPr lang="de-CH" altLang="de-DE" sz="2400" b="1">
                <a:solidFill>
                  <a:srgbClr val="FFFF00"/>
                </a:solidFill>
                <a:latin typeface="Arial" panose="020B0604020202020204" pitchFamily="34" charset="0"/>
                <a:cs typeface="Arial" panose="020B0604020202020204" pitchFamily="34" charset="0"/>
              </a:rPr>
              <a:t>  11 Und es wird gesche-hen an jenem Tag, da wird der Herr noch zum zweiten Male seine Hand ausstrecken, um den Überrest seines Volkes zu erwerben, der übrig bleiben wird, aus Assyrien und aus Mizrajim und aus Pathros und aus Kusch und aus Elam und aus Schinear und aus Hamath und </a:t>
            </a:r>
            <a:r>
              <a:rPr lang="de-CH" altLang="de-DE" sz="2400" b="1">
                <a:solidFill>
                  <a:srgbClr val="00FF00"/>
                </a:solidFill>
                <a:latin typeface="Arial" panose="020B0604020202020204" pitchFamily="34" charset="0"/>
                <a:cs typeface="Arial" panose="020B0604020202020204" pitchFamily="34" charset="0"/>
              </a:rPr>
              <a:t>von den Ijim des Meeres</a:t>
            </a:r>
            <a:r>
              <a:rPr lang="de-CH" altLang="de-DE" sz="2400" b="1">
                <a:solidFill>
                  <a:srgbClr val="FFFF00"/>
                </a:solidFill>
                <a:latin typeface="Arial" panose="020B0604020202020204" pitchFamily="34" charset="0"/>
                <a:cs typeface="Arial" panose="020B0604020202020204" pitchFamily="34" charset="0"/>
              </a:rPr>
              <a:t>. </a:t>
            </a:r>
            <a:endParaRPr lang="de-DE" altLang="de-DE" sz="2400" b="1">
              <a:solidFill>
                <a:srgbClr val="FFFF00"/>
              </a:solidFill>
              <a:latin typeface="Arial" panose="020B0604020202020204" pitchFamily="34" charset="0"/>
              <a:cs typeface="Arial" panose="020B0604020202020204" pitchFamily="34" charset="0"/>
            </a:endParaRPr>
          </a:p>
        </p:txBody>
      </p:sp>
      <p:sp>
        <p:nvSpPr>
          <p:cNvPr id="824328" name="Line 8"/>
          <p:cNvSpPr>
            <a:spLocks noChangeShapeType="1"/>
          </p:cNvSpPr>
          <p:nvPr/>
        </p:nvSpPr>
        <p:spPr bwMode="auto">
          <a:xfrm flipV="1">
            <a:off x="3995738" y="2276475"/>
            <a:ext cx="3529012" cy="194468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24329" name="Text Box 9"/>
          <p:cNvSpPr txBox="1">
            <a:spLocks noChangeArrowheads="1"/>
          </p:cNvSpPr>
          <p:nvPr/>
        </p:nvSpPr>
        <p:spPr bwMode="auto">
          <a:xfrm>
            <a:off x="6804025" y="3573463"/>
            <a:ext cx="692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Ägypten</a:t>
            </a:r>
            <a:endParaRPr lang="de-DE" altLang="de-DE" sz="1000">
              <a:solidFill>
                <a:schemeClr val="bg1"/>
              </a:solidFill>
            </a:endParaRPr>
          </a:p>
        </p:txBody>
      </p:sp>
      <p:sp>
        <p:nvSpPr>
          <p:cNvPr id="824330" name="Text Box 10"/>
          <p:cNvSpPr txBox="1">
            <a:spLocks noChangeArrowheads="1"/>
          </p:cNvSpPr>
          <p:nvPr/>
        </p:nvSpPr>
        <p:spPr bwMode="auto">
          <a:xfrm>
            <a:off x="8631238" y="2636838"/>
            <a:ext cx="5127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Israel</a:t>
            </a:r>
            <a:endParaRPr lang="de-DE" altLang="de-DE" sz="1000">
              <a:solidFill>
                <a:schemeClr val="bg1"/>
              </a:solidFill>
            </a:endParaRPr>
          </a:p>
        </p:txBody>
      </p:sp>
      <p:sp>
        <p:nvSpPr>
          <p:cNvPr id="824331" name="Text Box 11"/>
          <p:cNvSpPr txBox="1">
            <a:spLocks noChangeArrowheads="1"/>
          </p:cNvSpPr>
          <p:nvPr/>
        </p:nvSpPr>
        <p:spPr bwMode="auto">
          <a:xfrm>
            <a:off x="7235825" y="1989138"/>
            <a:ext cx="6207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Europa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p:txBody>
          <a:bodyPr/>
          <a:lstStyle/>
          <a:p>
            <a:r>
              <a:rPr lang="de-CH" altLang="de-DE" b="1">
                <a:solidFill>
                  <a:srgbClr val="00FF00"/>
                </a:solidFill>
                <a:latin typeface="Arial" panose="020B0604020202020204" pitchFamily="34" charset="0"/>
                <a:cs typeface="Arial" panose="020B0604020202020204" pitchFamily="34" charset="0"/>
              </a:rPr>
              <a:t>(21) Rückkehr aus Südafrika</a:t>
            </a:r>
            <a:endParaRPr lang="de-DE" altLang="de-DE" b="1">
              <a:solidFill>
                <a:srgbClr val="00FF00"/>
              </a:solidFill>
              <a:latin typeface="Arial" panose="020B0604020202020204" pitchFamily="34" charset="0"/>
              <a:cs typeface="Arial" panose="020B0604020202020204" pitchFamily="34" charset="0"/>
            </a:endParaRPr>
          </a:p>
        </p:txBody>
      </p:sp>
      <p:sp>
        <p:nvSpPr>
          <p:cNvPr id="846851" name="Rectangle 3"/>
          <p:cNvSpPr>
            <a:spLocks noGrp="1" noChangeArrowheads="1"/>
          </p:cNvSpPr>
          <p:nvPr>
            <p:ph type="body" sz="half" idx="1"/>
          </p:nvPr>
        </p:nvSpPr>
        <p:spPr>
          <a:xfrm>
            <a:off x="0" y="1989138"/>
            <a:ext cx="4716463" cy="4608512"/>
          </a:xfrm>
        </p:spPr>
        <p:txBody>
          <a:bodyPr/>
          <a:lstStyle/>
          <a:p>
            <a:pPr>
              <a:buFontTx/>
              <a:buNone/>
            </a:pPr>
            <a:r>
              <a:rPr lang="de-CH" altLang="de-DE" sz="2400" b="1">
                <a:solidFill>
                  <a:schemeClr val="bg1"/>
                </a:solidFill>
                <a:latin typeface="Arial" panose="020B0604020202020204" pitchFamily="34" charset="0"/>
                <a:cs typeface="Arial" panose="020B0604020202020204" pitchFamily="34" charset="0"/>
              </a:rPr>
              <a:t>	Jes  43,5-7:  </a:t>
            </a:r>
            <a:r>
              <a:rPr lang="de-CH" altLang="de-DE" sz="2400" b="1">
                <a:solidFill>
                  <a:srgbClr val="FFFF00"/>
                </a:solidFill>
                <a:latin typeface="Arial" panose="020B0604020202020204" pitchFamily="34" charset="0"/>
                <a:cs typeface="Arial" panose="020B0604020202020204" pitchFamily="34" charset="0"/>
              </a:rPr>
              <a:t>5 Fürchte dich nicht, denn ich bin mit dir; vom Aufgang her werde ich deinen Samen bringen, und vom Niedergang her werde ich dich sammeln. 6 Ich werde zum Norden sagen: Gib heraus! </a:t>
            </a:r>
            <a:r>
              <a:rPr lang="de-CH" altLang="de-DE" sz="2400" b="1">
                <a:solidFill>
                  <a:srgbClr val="00FF00"/>
                </a:solidFill>
                <a:latin typeface="Arial" panose="020B0604020202020204" pitchFamily="34" charset="0"/>
                <a:cs typeface="Arial" panose="020B0604020202020204" pitchFamily="34" charset="0"/>
              </a:rPr>
              <a:t>Und zum Süden: Halte nicht zurück, bringe meine Söhne von fernher und meine Töchter vom Ende der Erde,</a:t>
            </a:r>
            <a:r>
              <a:rPr lang="de-CH" altLang="de-DE" sz="2400" b="1">
                <a:solidFill>
                  <a:srgbClr val="FFFF00"/>
                </a:solidFill>
                <a:latin typeface="Arial" panose="020B0604020202020204" pitchFamily="34" charset="0"/>
                <a:cs typeface="Arial" panose="020B0604020202020204" pitchFamily="34" charset="0"/>
              </a:rPr>
              <a:t> …</a:t>
            </a:r>
            <a:endParaRPr lang="de-DE" altLang="de-DE" sz="2400" b="1">
              <a:solidFill>
                <a:srgbClr val="FFFF00"/>
              </a:solidFill>
              <a:latin typeface="Arial" panose="020B0604020202020204" pitchFamily="34" charset="0"/>
              <a:cs typeface="Arial" panose="020B0604020202020204" pitchFamily="34" charset="0"/>
            </a:endParaRPr>
          </a:p>
        </p:txBody>
      </p:sp>
      <p:pic>
        <p:nvPicPr>
          <p:cNvPr id="846852" name="Picture 4" descr="Image:Political world3.jpg"/>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87900" y="2060575"/>
            <a:ext cx="4105275" cy="2293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6854" name="Line 6"/>
          <p:cNvSpPr>
            <a:spLocks noChangeShapeType="1"/>
          </p:cNvSpPr>
          <p:nvPr/>
        </p:nvSpPr>
        <p:spPr bwMode="auto">
          <a:xfrm flipV="1">
            <a:off x="7019925" y="2852738"/>
            <a:ext cx="73025" cy="792162"/>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ChangeArrowheads="1"/>
          </p:cNvSpPr>
          <p:nvPr>
            <p:ph type="title"/>
          </p:nvPr>
        </p:nvSpPr>
        <p:spPr/>
        <p:txBody>
          <a:bodyPr/>
          <a:lstStyle/>
          <a:p>
            <a:r>
              <a:rPr lang="de-CH" altLang="de-DE" b="1">
                <a:solidFill>
                  <a:srgbClr val="00FF00"/>
                </a:solidFill>
                <a:latin typeface="Arial" panose="020B0604020202020204" pitchFamily="34" charset="0"/>
                <a:cs typeface="Arial" panose="020B0604020202020204" pitchFamily="34" charset="0"/>
              </a:rPr>
              <a:t>(22) Rückkehr aus Amerika</a:t>
            </a:r>
            <a:endParaRPr lang="de-DE" altLang="de-DE" b="1">
              <a:solidFill>
                <a:srgbClr val="00FF00"/>
              </a:solidFill>
              <a:latin typeface="Arial" panose="020B0604020202020204" pitchFamily="34" charset="0"/>
              <a:cs typeface="Arial" panose="020B0604020202020204" pitchFamily="34" charset="0"/>
            </a:endParaRPr>
          </a:p>
        </p:txBody>
      </p:sp>
      <p:sp>
        <p:nvSpPr>
          <p:cNvPr id="848899" name="Rectangle 3"/>
          <p:cNvSpPr>
            <a:spLocks noGrp="1" noChangeArrowheads="1"/>
          </p:cNvSpPr>
          <p:nvPr>
            <p:ph type="body" sz="half" idx="1"/>
          </p:nvPr>
        </p:nvSpPr>
        <p:spPr>
          <a:xfrm>
            <a:off x="0" y="1989138"/>
            <a:ext cx="4716463" cy="4608512"/>
          </a:xfrm>
        </p:spPr>
        <p:txBody>
          <a:bodyPr/>
          <a:lstStyle/>
          <a:p>
            <a:pPr>
              <a:buFontTx/>
              <a:buNone/>
            </a:pPr>
            <a:r>
              <a:rPr lang="de-CH" altLang="de-DE" sz="2400" b="1">
                <a:solidFill>
                  <a:schemeClr val="bg1"/>
                </a:solidFill>
                <a:latin typeface="Arial" panose="020B0604020202020204" pitchFamily="34" charset="0"/>
                <a:cs typeface="Arial" panose="020B0604020202020204" pitchFamily="34" charset="0"/>
              </a:rPr>
              <a:t>	Jes  43,5-7:  </a:t>
            </a:r>
            <a:r>
              <a:rPr lang="de-CH" altLang="de-DE" sz="2400" b="1">
                <a:solidFill>
                  <a:srgbClr val="FFFF00"/>
                </a:solidFill>
                <a:latin typeface="Arial" panose="020B0604020202020204" pitchFamily="34" charset="0"/>
                <a:cs typeface="Arial" panose="020B0604020202020204" pitchFamily="34" charset="0"/>
              </a:rPr>
              <a:t>5 Fürchte dich nicht, denn ich bin mit dir; vom Aufgang her werde ich deinen Samen bringen, </a:t>
            </a:r>
            <a:r>
              <a:rPr lang="de-CH" altLang="de-DE" sz="2400" b="1">
                <a:solidFill>
                  <a:srgbClr val="00FF00"/>
                </a:solidFill>
                <a:latin typeface="Arial" panose="020B0604020202020204" pitchFamily="34" charset="0"/>
                <a:cs typeface="Arial" panose="020B0604020202020204" pitchFamily="34" charset="0"/>
              </a:rPr>
              <a:t>und vom Niedergang her werde ich dich sammeln</a:t>
            </a:r>
            <a:r>
              <a:rPr lang="de-CH" altLang="de-DE" sz="2400" b="1">
                <a:solidFill>
                  <a:srgbClr val="FFFF00"/>
                </a:solidFill>
                <a:latin typeface="Arial" panose="020B0604020202020204" pitchFamily="34" charset="0"/>
                <a:cs typeface="Arial" panose="020B0604020202020204" pitchFamily="34" charset="0"/>
              </a:rPr>
              <a:t>. 6 Ich werde zum Norden sagen: Gib heraus! Und zum Süden: Halte nicht zurück, bringe meine Söhne von fernher und meine Töchter vom Ende der Erde, …</a:t>
            </a:r>
            <a:endParaRPr lang="de-DE" altLang="de-DE" sz="2400" b="1">
              <a:solidFill>
                <a:srgbClr val="FFFF00"/>
              </a:solidFill>
              <a:latin typeface="Arial" panose="020B0604020202020204" pitchFamily="34" charset="0"/>
              <a:cs typeface="Arial" panose="020B0604020202020204" pitchFamily="34" charset="0"/>
            </a:endParaRPr>
          </a:p>
        </p:txBody>
      </p:sp>
      <p:pic>
        <p:nvPicPr>
          <p:cNvPr id="848900" name="Picture 4" descr="Image:Political world3.jpg"/>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87900" y="2060575"/>
            <a:ext cx="4105275" cy="22939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8901" name="Line 5"/>
          <p:cNvSpPr>
            <a:spLocks noChangeShapeType="1"/>
          </p:cNvSpPr>
          <p:nvPr/>
        </p:nvSpPr>
        <p:spPr bwMode="auto">
          <a:xfrm>
            <a:off x="5651500" y="2781300"/>
            <a:ext cx="1441450" cy="7143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48902" name="Text Box 6"/>
          <p:cNvSpPr txBox="1">
            <a:spLocks noChangeArrowheads="1"/>
          </p:cNvSpPr>
          <p:nvPr/>
        </p:nvSpPr>
        <p:spPr bwMode="auto">
          <a:xfrm>
            <a:off x="4911725" y="4527550"/>
            <a:ext cx="37211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400">
                <a:solidFill>
                  <a:schemeClr val="bg1"/>
                </a:solidFill>
              </a:rPr>
              <a:t>Ab 1948: Einwanderung </a:t>
            </a:r>
          </a:p>
          <a:p>
            <a:r>
              <a:rPr lang="de-CH" altLang="de-DE" sz="2400">
                <a:solidFill>
                  <a:schemeClr val="bg1"/>
                </a:solidFill>
              </a:rPr>
              <a:t>von 120‘000 Juden aus</a:t>
            </a:r>
          </a:p>
          <a:p>
            <a:r>
              <a:rPr lang="de-CH" altLang="de-DE" sz="2400">
                <a:solidFill>
                  <a:schemeClr val="bg1"/>
                </a:solidFill>
              </a:rPr>
              <a:t>Nordamerika</a:t>
            </a:r>
            <a:endParaRPr lang="de-DE" altLang="de-DE" sz="2400">
              <a:solidFill>
                <a:schemeClr val="bg1"/>
              </a:solidFill>
            </a:endParaRP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6" name="Rectangle 2"/>
          <p:cNvSpPr>
            <a:spLocks noGrp="1" noChangeArrowheads="1"/>
          </p:cNvSpPr>
          <p:nvPr>
            <p:ph type="title"/>
          </p:nvPr>
        </p:nvSpPr>
        <p:spPr/>
        <p:txBody>
          <a:bodyPr/>
          <a:lstStyle/>
          <a:p>
            <a:r>
              <a:rPr lang="de-CH" altLang="de-DE" sz="4000" b="1">
                <a:solidFill>
                  <a:srgbClr val="00FF00"/>
                </a:solidFill>
                <a:latin typeface="Arial" panose="020B0604020202020204" pitchFamily="34" charset="0"/>
                <a:cs typeface="Arial" panose="020B0604020202020204" pitchFamily="34" charset="0"/>
              </a:rPr>
              <a:t>(23) Rückkehr aus China</a:t>
            </a:r>
            <a:endParaRPr lang="de-DE" altLang="de-DE" sz="4000" b="1">
              <a:solidFill>
                <a:srgbClr val="00FF00"/>
              </a:solidFill>
              <a:latin typeface="Arial" panose="020B0604020202020204" pitchFamily="34" charset="0"/>
              <a:cs typeface="Arial" panose="020B0604020202020204" pitchFamily="34" charset="0"/>
            </a:endParaRPr>
          </a:p>
        </p:txBody>
      </p:sp>
      <p:pic>
        <p:nvPicPr>
          <p:cNvPr id="856067" name="Picture 3" descr="Bild:David-Sassoon.jpg">
            <a:hlinkClick r:id="rId2"/>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148263" y="4221163"/>
            <a:ext cx="1368425" cy="1981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56068" name="Rectangle 4"/>
          <p:cNvSpPr>
            <a:spLocks noGrp="1" noChangeArrowheads="1"/>
          </p:cNvSpPr>
          <p:nvPr>
            <p:ph sz="half" idx="3"/>
          </p:nvPr>
        </p:nvSpPr>
        <p:spPr>
          <a:xfrm>
            <a:off x="4648200" y="1981200"/>
            <a:ext cx="4495800" cy="4114800"/>
          </a:xfrm>
        </p:spPr>
        <p:txBody>
          <a:bodyPr/>
          <a:lstStyle/>
          <a:p>
            <a:r>
              <a:rPr lang="de-CH" altLang="de-DE" sz="2200" b="1">
                <a:solidFill>
                  <a:schemeClr val="bg1"/>
                </a:solidFill>
                <a:latin typeface="Arial" panose="020B0604020202020204" pitchFamily="34" charset="0"/>
                <a:cs typeface="Arial" panose="020B0604020202020204" pitchFamily="34" charset="0"/>
              </a:rPr>
              <a:t>Juden in China seit dem frühen Mittelalter (7. Jh.)</a:t>
            </a:r>
          </a:p>
          <a:p>
            <a:r>
              <a:rPr lang="de-CH" altLang="de-DE" sz="2200" b="1">
                <a:solidFill>
                  <a:schemeClr val="bg1"/>
                </a:solidFill>
                <a:latin typeface="Arial" panose="020B0604020202020204" pitchFamily="34" charset="0"/>
                <a:cs typeface="Arial" panose="020B0604020202020204" pitchFamily="34" charset="0"/>
              </a:rPr>
              <a:t>Wegen Oktoberrevolution (1917) und Nazi: Flucht von Zehntausenden nach China.</a:t>
            </a:r>
          </a:p>
          <a:p>
            <a:endParaRPr lang="de-DE" altLang="de-DE" sz="2200" b="1">
              <a:solidFill>
                <a:schemeClr val="bg1"/>
              </a:solidFill>
              <a:latin typeface="Arial" panose="020B0604020202020204" pitchFamily="34" charset="0"/>
              <a:cs typeface="Arial" panose="020B0604020202020204" pitchFamily="34" charset="0"/>
            </a:endParaRPr>
          </a:p>
        </p:txBody>
      </p:sp>
      <p:sp>
        <p:nvSpPr>
          <p:cNvPr id="856069" name="Rectangle 5"/>
          <p:cNvSpPr>
            <a:spLocks noGrp="1" noChangeArrowheads="1"/>
          </p:cNvSpPr>
          <p:nvPr>
            <p:ph type="body" sz="half" idx="4294967295"/>
          </p:nvPr>
        </p:nvSpPr>
        <p:spPr>
          <a:xfrm>
            <a:off x="250825" y="2060575"/>
            <a:ext cx="4105275" cy="2735263"/>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Jesaja 49,12:</a:t>
            </a:r>
            <a:r>
              <a:rPr lang="de-CH" altLang="de-DE" sz="2800" b="1">
                <a:solidFill>
                  <a:srgbClr val="FFFF00"/>
                </a:solidFill>
                <a:latin typeface="Arial" panose="020B0604020202020204" pitchFamily="34" charset="0"/>
                <a:cs typeface="Arial" panose="020B0604020202020204" pitchFamily="34" charset="0"/>
              </a:rPr>
              <a:t>  12 Siehe, diese werden von ferne kommen [S], und siehe, diese von Norden und von Westen, und diese </a:t>
            </a:r>
            <a:r>
              <a:rPr lang="de-CH" altLang="de-DE" sz="2800" b="1">
                <a:solidFill>
                  <a:srgbClr val="00FF00"/>
                </a:solidFill>
                <a:latin typeface="Arial" panose="020B0604020202020204" pitchFamily="34" charset="0"/>
                <a:cs typeface="Arial" panose="020B0604020202020204" pitchFamily="34" charset="0"/>
              </a:rPr>
              <a:t>aus dem Land der Sinim</a:t>
            </a:r>
            <a:r>
              <a:rPr lang="de-CH" altLang="de-DE" sz="2800" b="1">
                <a:solidFill>
                  <a:srgbClr val="FFFF00"/>
                </a:solidFill>
                <a:latin typeface="Arial" panose="020B0604020202020204" pitchFamily="34" charset="0"/>
                <a:cs typeface="Arial" panose="020B0604020202020204" pitchFamily="34" charset="0"/>
              </a:rPr>
              <a:t> [O].</a:t>
            </a:r>
          </a:p>
          <a:p>
            <a:pPr>
              <a:buFontTx/>
              <a:buNone/>
            </a:pPr>
            <a:endParaRPr lang="de-DE" altLang="de-DE" sz="2800" b="1">
              <a:solidFill>
                <a:srgbClr val="FFFF00"/>
              </a:solidFill>
              <a:latin typeface="Arial" panose="020B0604020202020204" pitchFamily="34" charset="0"/>
              <a:cs typeface="Arial" panose="020B0604020202020204" pitchFamily="34" charset="0"/>
            </a:endParaRPr>
          </a:p>
        </p:txBody>
      </p:sp>
      <p:pic>
        <p:nvPicPr>
          <p:cNvPr id="856070" name="Picture 6" descr="Juden-Kaifeng-1907"/>
          <p:cNvPicPr>
            <a:picLocks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7092950" y="4221163"/>
            <a:ext cx="1327150" cy="198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56071" name="Text Box 7"/>
          <p:cNvSpPr txBox="1">
            <a:spLocks noChangeArrowheads="1"/>
          </p:cNvSpPr>
          <p:nvPr/>
        </p:nvSpPr>
        <p:spPr bwMode="auto">
          <a:xfrm>
            <a:off x="6948488" y="6237288"/>
            <a:ext cx="18954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200">
                <a:solidFill>
                  <a:schemeClr val="bg1"/>
                </a:solidFill>
              </a:rPr>
              <a:t>Juden in Kaifeng (1907)</a:t>
            </a:r>
            <a:endParaRPr lang="de-DE" altLang="de-DE" sz="1200">
              <a:solidFill>
                <a:schemeClr val="bg1"/>
              </a:solidFill>
            </a:endParaRPr>
          </a:p>
        </p:txBody>
      </p:sp>
      <p:sp>
        <p:nvSpPr>
          <p:cNvPr id="856072" name="Text Box 8"/>
          <p:cNvSpPr txBox="1">
            <a:spLocks noChangeArrowheads="1"/>
          </p:cNvSpPr>
          <p:nvPr/>
        </p:nvSpPr>
        <p:spPr bwMode="auto">
          <a:xfrm>
            <a:off x="5076825" y="6165850"/>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200">
                <a:solidFill>
                  <a:schemeClr val="bg1"/>
                </a:solidFill>
              </a:rPr>
              <a:t>David Sasson</a:t>
            </a:r>
          </a:p>
          <a:p>
            <a:r>
              <a:rPr lang="de-CH" altLang="de-DE" sz="1200">
                <a:solidFill>
                  <a:schemeClr val="bg1"/>
                </a:solidFill>
              </a:rPr>
              <a:t>(1792-1864)</a:t>
            </a:r>
            <a:endParaRPr lang="de-DE" altLang="de-DE" sz="1200">
              <a:solidFill>
                <a:schemeClr val="bg1"/>
              </a:solidFill>
            </a:endParaRPr>
          </a:p>
        </p:txBody>
      </p:sp>
      <p:sp>
        <p:nvSpPr>
          <p:cNvPr id="856073" name="Text Box 9"/>
          <p:cNvSpPr txBox="1">
            <a:spLocks noChangeArrowheads="1"/>
          </p:cNvSpPr>
          <p:nvPr/>
        </p:nvSpPr>
        <p:spPr bwMode="auto">
          <a:xfrm>
            <a:off x="6084888" y="4005263"/>
            <a:ext cx="3540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
        <p:nvSpPr>
          <p:cNvPr id="856074" name="Text Box 10"/>
          <p:cNvSpPr txBox="1">
            <a:spLocks noChangeArrowheads="1"/>
          </p:cNvSpPr>
          <p:nvPr/>
        </p:nvSpPr>
        <p:spPr bwMode="auto">
          <a:xfrm>
            <a:off x="8459788" y="4221163"/>
            <a:ext cx="3540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(23) Rückkehr aus China</a:t>
            </a:r>
            <a:endParaRPr lang="de-DE" altLang="de-DE" sz="4000" b="1">
              <a:solidFill>
                <a:srgbClr val="00FF00"/>
              </a:solidFill>
              <a:latin typeface="Arial" panose="020B0604020202020204" pitchFamily="34" charset="0"/>
              <a:cs typeface="Arial" panose="020B0604020202020204" pitchFamily="34" charset="0"/>
            </a:endParaRPr>
          </a:p>
        </p:txBody>
      </p:sp>
      <p:sp>
        <p:nvSpPr>
          <p:cNvPr id="845827" name="Rectangle 3"/>
          <p:cNvSpPr>
            <a:spLocks noGrp="1" noChangeArrowheads="1"/>
          </p:cNvSpPr>
          <p:nvPr>
            <p:ph sz="half" idx="1"/>
          </p:nvPr>
        </p:nvSpPr>
        <p:spPr>
          <a:xfrm>
            <a:off x="2627313" y="5373688"/>
            <a:ext cx="6516687" cy="4114800"/>
          </a:xfrm>
        </p:spPr>
        <p:txBody>
          <a:bodyPr/>
          <a:lstStyle/>
          <a:p>
            <a:r>
              <a:rPr lang="de-CH" altLang="de-DE" sz="2200" b="1">
                <a:solidFill>
                  <a:schemeClr val="bg1"/>
                </a:solidFill>
                <a:latin typeface="Arial" panose="020B0604020202020204" pitchFamily="34" charset="0"/>
                <a:cs typeface="Arial" panose="020B0604020202020204" pitchFamily="34" charset="0"/>
              </a:rPr>
              <a:t>Franz Delitzsch (Jesaja-Kommentar; S. 487-489): Land der Sinim = Land der Sinesen </a:t>
            </a:r>
            <a:r>
              <a:rPr lang="de-CH" altLang="de-DE" sz="2200" b="1">
                <a:solidFill>
                  <a:schemeClr val="bg1"/>
                </a:solidFill>
                <a:latin typeface="Arial" panose="020B0604020202020204" pitchFamily="34" charset="0"/>
                <a:cs typeface="Arial" panose="020B0604020202020204" pitchFamily="34" charset="0"/>
                <a:sym typeface="Wingdings" panose="05000000000000000000" pitchFamily="2" charset="2"/>
              </a:rPr>
              <a:t> China!</a:t>
            </a:r>
            <a:endParaRPr lang="de-DE" altLang="de-DE" sz="2200" b="1">
              <a:solidFill>
                <a:schemeClr val="bg1"/>
              </a:solidFill>
              <a:latin typeface="Arial" panose="020B0604020202020204" pitchFamily="34" charset="0"/>
              <a:cs typeface="Arial" panose="020B0604020202020204" pitchFamily="34" charset="0"/>
            </a:endParaRPr>
          </a:p>
        </p:txBody>
      </p:sp>
      <p:sp>
        <p:nvSpPr>
          <p:cNvPr id="845828" name="Rectangle 4"/>
          <p:cNvSpPr>
            <a:spLocks noGrp="1" noChangeArrowheads="1"/>
          </p:cNvSpPr>
          <p:nvPr>
            <p:ph type="body" sz="half" idx="4294967295"/>
          </p:nvPr>
        </p:nvSpPr>
        <p:spPr>
          <a:xfrm>
            <a:off x="250825" y="2060575"/>
            <a:ext cx="4105275" cy="2735263"/>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Jesaja 49,12:</a:t>
            </a:r>
            <a:r>
              <a:rPr lang="de-CH" altLang="de-DE" sz="2800" b="1">
                <a:solidFill>
                  <a:srgbClr val="FFFF00"/>
                </a:solidFill>
                <a:latin typeface="Arial" panose="020B0604020202020204" pitchFamily="34" charset="0"/>
                <a:cs typeface="Arial" panose="020B0604020202020204" pitchFamily="34" charset="0"/>
              </a:rPr>
              <a:t>  12 Siehe, diese werden von ferne kommen [S], und siehe, diese von Norden und von Westen, und diese </a:t>
            </a:r>
            <a:r>
              <a:rPr lang="de-CH" altLang="de-DE" sz="2800" b="1">
                <a:solidFill>
                  <a:srgbClr val="00FF00"/>
                </a:solidFill>
                <a:latin typeface="Arial" panose="020B0604020202020204" pitchFamily="34" charset="0"/>
                <a:cs typeface="Arial" panose="020B0604020202020204" pitchFamily="34" charset="0"/>
              </a:rPr>
              <a:t>aus dem Land der Sinim</a:t>
            </a:r>
            <a:r>
              <a:rPr lang="de-CH" altLang="de-DE" sz="2800" b="1">
                <a:solidFill>
                  <a:srgbClr val="FFFF00"/>
                </a:solidFill>
                <a:latin typeface="Arial" panose="020B0604020202020204" pitchFamily="34" charset="0"/>
                <a:cs typeface="Arial" panose="020B0604020202020204" pitchFamily="34" charset="0"/>
              </a:rPr>
              <a:t> [O].</a:t>
            </a:r>
          </a:p>
          <a:p>
            <a:pPr>
              <a:buFontTx/>
              <a:buNone/>
            </a:pPr>
            <a:endParaRPr lang="de-DE" altLang="de-DE" sz="2800" b="1">
              <a:solidFill>
                <a:srgbClr val="FFFF00"/>
              </a:solidFill>
              <a:latin typeface="Arial" panose="020B0604020202020204" pitchFamily="34" charset="0"/>
              <a:cs typeface="Arial" panose="020B0604020202020204" pitchFamily="34" charset="0"/>
            </a:endParaRPr>
          </a:p>
        </p:txBody>
      </p:sp>
      <p:pic>
        <p:nvPicPr>
          <p:cNvPr id="845829" name="Picture 5" descr="China_100"/>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2133600"/>
            <a:ext cx="3810000" cy="2851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5830" name="Text Box 6"/>
          <p:cNvSpPr txBox="1">
            <a:spLocks noChangeArrowheads="1"/>
          </p:cNvSpPr>
          <p:nvPr/>
        </p:nvSpPr>
        <p:spPr bwMode="auto">
          <a:xfrm>
            <a:off x="7812088" y="1844675"/>
            <a:ext cx="5445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(23) Rückkehr aus China</a:t>
            </a:r>
            <a:endParaRPr lang="de-DE" altLang="de-DE" sz="4000" b="1">
              <a:solidFill>
                <a:srgbClr val="00FF00"/>
              </a:solidFill>
              <a:latin typeface="Arial" panose="020B0604020202020204" pitchFamily="34" charset="0"/>
              <a:cs typeface="Arial" panose="020B0604020202020204" pitchFamily="34" charset="0"/>
            </a:endParaRPr>
          </a:p>
        </p:txBody>
      </p:sp>
      <p:sp>
        <p:nvSpPr>
          <p:cNvPr id="844803" name="Rectangle 3"/>
          <p:cNvSpPr>
            <a:spLocks noGrp="1" noChangeArrowheads="1"/>
          </p:cNvSpPr>
          <p:nvPr>
            <p:ph sz="half" idx="1"/>
          </p:nvPr>
        </p:nvSpPr>
        <p:spPr>
          <a:xfrm>
            <a:off x="2627313" y="5373688"/>
            <a:ext cx="6516687" cy="4114800"/>
          </a:xfrm>
        </p:spPr>
        <p:txBody>
          <a:bodyPr/>
          <a:lstStyle/>
          <a:p>
            <a:r>
              <a:rPr lang="de-CH" altLang="de-DE" sz="2200" b="1">
                <a:solidFill>
                  <a:schemeClr val="bg1"/>
                </a:solidFill>
                <a:latin typeface="Arial" panose="020B0604020202020204" pitchFamily="34" charset="0"/>
                <a:cs typeface="Arial" panose="020B0604020202020204" pitchFamily="34" charset="0"/>
              </a:rPr>
              <a:t>Wegen der kommunistischen Revolution ab 1949 flüchteten die meisten chinesischen Juden in den Westen bzw. nach Israel. </a:t>
            </a:r>
          </a:p>
          <a:p>
            <a:endParaRPr lang="de-CH" altLang="de-DE" sz="2200" b="1">
              <a:solidFill>
                <a:schemeClr val="bg1"/>
              </a:solidFill>
              <a:latin typeface="Arial" panose="020B0604020202020204" pitchFamily="34" charset="0"/>
              <a:cs typeface="Arial" panose="020B0604020202020204" pitchFamily="34" charset="0"/>
            </a:endParaRPr>
          </a:p>
        </p:txBody>
      </p:sp>
      <p:sp>
        <p:nvSpPr>
          <p:cNvPr id="844804" name="Rectangle 4"/>
          <p:cNvSpPr>
            <a:spLocks noGrp="1" noChangeArrowheads="1"/>
          </p:cNvSpPr>
          <p:nvPr>
            <p:ph type="body" sz="half" idx="4294967295"/>
          </p:nvPr>
        </p:nvSpPr>
        <p:spPr>
          <a:xfrm>
            <a:off x="250825" y="2060575"/>
            <a:ext cx="4105275" cy="2735263"/>
          </a:xfrm>
        </p:spPr>
        <p:txBody>
          <a:bodyPr/>
          <a:lstStyle/>
          <a:p>
            <a:pPr>
              <a:buFontTx/>
              <a:buNone/>
            </a:pPr>
            <a:r>
              <a:rPr lang="de-CH" altLang="de-DE" sz="2800" b="1">
                <a:solidFill>
                  <a:schemeClr val="bg1"/>
                </a:solidFill>
                <a:latin typeface="Arial" panose="020B0604020202020204" pitchFamily="34" charset="0"/>
                <a:cs typeface="Arial" panose="020B0604020202020204" pitchFamily="34" charset="0"/>
              </a:rPr>
              <a:t>	Jesaja 49,12:</a:t>
            </a:r>
            <a:r>
              <a:rPr lang="de-CH" altLang="de-DE" sz="2800" b="1">
                <a:solidFill>
                  <a:srgbClr val="FFFF00"/>
                </a:solidFill>
                <a:latin typeface="Arial" panose="020B0604020202020204" pitchFamily="34" charset="0"/>
                <a:cs typeface="Arial" panose="020B0604020202020204" pitchFamily="34" charset="0"/>
              </a:rPr>
              <a:t>  12 Siehe, diese werden von ferne kommen [S], und siehe, diese von Norden und von Westen, und diese </a:t>
            </a:r>
            <a:r>
              <a:rPr lang="de-CH" altLang="de-DE" sz="2800" b="1">
                <a:solidFill>
                  <a:srgbClr val="00FF00"/>
                </a:solidFill>
                <a:latin typeface="Arial" panose="020B0604020202020204" pitchFamily="34" charset="0"/>
                <a:cs typeface="Arial" panose="020B0604020202020204" pitchFamily="34" charset="0"/>
              </a:rPr>
              <a:t>aus dem Land der Sinim</a:t>
            </a:r>
            <a:r>
              <a:rPr lang="de-CH" altLang="de-DE" sz="2800" b="1">
                <a:solidFill>
                  <a:srgbClr val="FFFF00"/>
                </a:solidFill>
                <a:latin typeface="Arial" panose="020B0604020202020204" pitchFamily="34" charset="0"/>
                <a:cs typeface="Arial" panose="020B0604020202020204" pitchFamily="34" charset="0"/>
              </a:rPr>
              <a:t> [O].</a:t>
            </a:r>
          </a:p>
          <a:p>
            <a:pPr>
              <a:buFontTx/>
              <a:buNone/>
            </a:pPr>
            <a:endParaRPr lang="de-DE" altLang="de-DE" sz="2800" b="1">
              <a:solidFill>
                <a:srgbClr val="FFFF00"/>
              </a:solidFill>
              <a:latin typeface="Arial" panose="020B0604020202020204" pitchFamily="34" charset="0"/>
              <a:cs typeface="Arial" panose="020B0604020202020204" pitchFamily="34" charset="0"/>
            </a:endParaRPr>
          </a:p>
        </p:txBody>
      </p:sp>
      <p:pic>
        <p:nvPicPr>
          <p:cNvPr id="844805" name="Picture 5" descr="China_100"/>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2133600"/>
            <a:ext cx="3810000" cy="2851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4806" name="Text Box 6"/>
          <p:cNvSpPr txBox="1">
            <a:spLocks noChangeArrowheads="1"/>
          </p:cNvSpPr>
          <p:nvPr/>
        </p:nvSpPr>
        <p:spPr bwMode="auto">
          <a:xfrm>
            <a:off x="7812088" y="1844675"/>
            <a:ext cx="5445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NASA</a:t>
            </a:r>
            <a:endParaRPr lang="de-DE" altLang="de-DE" sz="1000">
              <a:solidFill>
                <a:schemeClr val="bg1"/>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a:xfrm>
            <a:off x="684213" y="333375"/>
            <a:ext cx="7772400" cy="1143000"/>
          </a:xfrm>
        </p:spPr>
        <p:txBody>
          <a:bodyPr/>
          <a:lstStyle/>
          <a:p>
            <a:r>
              <a:rPr lang="de-CH" altLang="de-DE" sz="4000" b="1">
                <a:solidFill>
                  <a:srgbClr val="00FF00"/>
                </a:solidFill>
                <a:latin typeface="Arial" panose="020B0604020202020204" pitchFamily="34" charset="0"/>
                <a:cs typeface="Arial" panose="020B0604020202020204" pitchFamily="34" charset="0"/>
              </a:rPr>
              <a:t>(24) Mit dem Schiff nach Hause</a:t>
            </a:r>
            <a:endParaRPr lang="de-DE" altLang="de-DE" sz="4000" b="1">
              <a:solidFill>
                <a:srgbClr val="00FF00"/>
              </a:solidFill>
              <a:latin typeface="Arial" panose="020B0604020202020204" pitchFamily="34" charset="0"/>
              <a:cs typeface="Arial" panose="020B0604020202020204" pitchFamily="34" charset="0"/>
            </a:endParaRPr>
          </a:p>
        </p:txBody>
      </p:sp>
      <p:sp>
        <p:nvSpPr>
          <p:cNvPr id="842755" name="Rectangle 3"/>
          <p:cNvSpPr>
            <a:spLocks noGrp="1" noChangeArrowheads="1"/>
          </p:cNvSpPr>
          <p:nvPr>
            <p:ph type="body" sz="half" idx="1"/>
          </p:nvPr>
        </p:nvSpPr>
        <p:spPr>
          <a:xfrm>
            <a:off x="0" y="1989138"/>
            <a:ext cx="4356100" cy="4868862"/>
          </a:xfrm>
          <a:noFill/>
          <a:ln/>
        </p:spPr>
        <p:txBody>
          <a:bodyPr/>
          <a:lstStyle/>
          <a:p>
            <a:pPr>
              <a:buFontTx/>
              <a:buNone/>
            </a:pPr>
            <a:r>
              <a:rPr lang="de-CH" altLang="de-DE" sz="2400"/>
              <a:t>	</a:t>
            </a:r>
            <a:r>
              <a:rPr lang="de-CH" altLang="de-DE" sz="2400" b="1">
                <a:solidFill>
                  <a:schemeClr val="bg1"/>
                </a:solidFill>
                <a:latin typeface="Arial" panose="020B0604020202020204" pitchFamily="34" charset="0"/>
                <a:cs typeface="Arial" panose="020B0604020202020204" pitchFamily="34" charset="0"/>
              </a:rPr>
              <a:t>Ps 107,29-32:</a:t>
            </a:r>
            <a:r>
              <a:rPr lang="de-CH" altLang="de-DE" sz="2400" b="1">
                <a:solidFill>
                  <a:srgbClr val="FFFF00"/>
                </a:solidFill>
                <a:latin typeface="Arial" panose="020B0604020202020204" pitchFamily="34" charset="0"/>
                <a:cs typeface="Arial" panose="020B0604020202020204" pitchFamily="34" charset="0"/>
              </a:rPr>
              <a:t>  29 Er verwandelt den Sturm in Stille, und es legen sich die Wellen. 30 Und sie freuen sich, daß sie sich beruhigen, </a:t>
            </a:r>
            <a:r>
              <a:rPr lang="de-CH" altLang="de-DE" sz="2400" b="1">
                <a:solidFill>
                  <a:srgbClr val="00FF00"/>
                </a:solidFill>
                <a:latin typeface="Arial" panose="020B0604020202020204" pitchFamily="34" charset="0"/>
                <a:cs typeface="Arial" panose="020B0604020202020204" pitchFamily="34" charset="0"/>
              </a:rPr>
              <a:t>und er führt sie in den ersehnten Hafen.</a:t>
            </a:r>
            <a:r>
              <a:rPr lang="de-CH" altLang="de-DE" sz="2400" b="1">
                <a:solidFill>
                  <a:srgbClr val="FFFF00"/>
                </a:solidFill>
                <a:latin typeface="Arial" panose="020B0604020202020204" pitchFamily="34" charset="0"/>
                <a:cs typeface="Arial" panose="020B0604020202020204" pitchFamily="34" charset="0"/>
              </a:rPr>
              <a:t> 31 Mögen sie den HERRN preisen wegen seiner Güte, und wegen seiner Wundertaten an den Menschenkindern. </a:t>
            </a:r>
          </a:p>
        </p:txBody>
      </p:sp>
      <p:sp>
        <p:nvSpPr>
          <p:cNvPr id="842757" name="Text Box 5"/>
          <p:cNvSpPr txBox="1">
            <a:spLocks noChangeArrowheads="1"/>
          </p:cNvSpPr>
          <p:nvPr/>
        </p:nvSpPr>
        <p:spPr bwMode="auto">
          <a:xfrm>
            <a:off x="4572000" y="4424363"/>
            <a:ext cx="4044950" cy="147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0000"/>
              </a:lnSpc>
              <a:spcBef>
                <a:spcPct val="20000"/>
              </a:spcBef>
            </a:pPr>
            <a:r>
              <a:rPr lang="de-CH" altLang="de-DE" sz="2400">
                <a:solidFill>
                  <a:srgbClr val="FFFF00"/>
                </a:solidFill>
              </a:rPr>
              <a:t>32 Und ihn erheben in der </a:t>
            </a:r>
          </a:p>
          <a:p>
            <a:pPr>
              <a:lnSpc>
                <a:spcPct val="80000"/>
              </a:lnSpc>
              <a:spcBef>
                <a:spcPct val="20000"/>
              </a:spcBef>
            </a:pPr>
            <a:r>
              <a:rPr lang="de-CH" altLang="de-DE" sz="2400">
                <a:solidFill>
                  <a:srgbClr val="FFFF00"/>
                </a:solidFill>
              </a:rPr>
              <a:t>Versammlung des Volkes, </a:t>
            </a:r>
          </a:p>
          <a:p>
            <a:pPr>
              <a:lnSpc>
                <a:spcPct val="80000"/>
              </a:lnSpc>
              <a:spcBef>
                <a:spcPct val="20000"/>
              </a:spcBef>
            </a:pPr>
            <a:r>
              <a:rPr lang="de-CH" altLang="de-DE" sz="2400">
                <a:solidFill>
                  <a:srgbClr val="FFFF00"/>
                </a:solidFill>
              </a:rPr>
              <a:t>und in der Sitzung der </a:t>
            </a:r>
          </a:p>
          <a:p>
            <a:pPr>
              <a:lnSpc>
                <a:spcPct val="80000"/>
              </a:lnSpc>
              <a:spcBef>
                <a:spcPct val="20000"/>
              </a:spcBef>
            </a:pPr>
            <a:r>
              <a:rPr lang="de-CH" altLang="de-DE" sz="2400">
                <a:solidFill>
                  <a:srgbClr val="FFFF00"/>
                </a:solidFill>
              </a:rPr>
              <a:t>Ältesten ihn loben! </a:t>
            </a:r>
          </a:p>
        </p:txBody>
      </p:sp>
      <p:pic>
        <p:nvPicPr>
          <p:cNvPr id="842762" name="Picture 10" descr="Israel_-_Haifa_-_view_001"/>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3438" y="1916113"/>
            <a:ext cx="3089275" cy="2311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2764" name="Text Box 12"/>
          <p:cNvSpPr txBox="1">
            <a:spLocks noChangeArrowheads="1"/>
          </p:cNvSpPr>
          <p:nvPr/>
        </p:nvSpPr>
        <p:spPr bwMode="auto">
          <a:xfrm>
            <a:off x="7164388" y="1628775"/>
            <a:ext cx="35401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
        <p:nvSpPr>
          <p:cNvPr id="842765" name="Text Box 13"/>
          <p:cNvSpPr txBox="1">
            <a:spLocks noChangeArrowheads="1"/>
          </p:cNvSpPr>
          <p:nvPr/>
        </p:nvSpPr>
        <p:spPr bwMode="auto">
          <a:xfrm>
            <a:off x="7756525" y="1916113"/>
            <a:ext cx="138747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CH" altLang="de-DE" sz="1400">
                <a:solidFill>
                  <a:schemeClr val="bg1"/>
                </a:solidFill>
              </a:rPr>
              <a:t>Haifa: Israels  Hafen am Mittelmeer</a:t>
            </a:r>
            <a:endParaRPr lang="de-DE" altLang="de-DE" sz="1400">
              <a:solidFill>
                <a:schemeClr val="bg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ChangeArrowheads="1"/>
          </p:cNvSpPr>
          <p:nvPr>
            <p:ph type="title"/>
          </p:nvPr>
        </p:nvSpPr>
        <p:spPr>
          <a:xfrm>
            <a:off x="684213" y="333375"/>
            <a:ext cx="7772400" cy="1143000"/>
          </a:xfrm>
        </p:spPr>
        <p:txBody>
          <a:bodyPr/>
          <a:lstStyle/>
          <a:p>
            <a:r>
              <a:rPr lang="de-CH" altLang="de-DE" b="1">
                <a:solidFill>
                  <a:srgbClr val="00FF00"/>
                </a:solidFill>
                <a:latin typeface="Arial" panose="020B0604020202020204" pitchFamily="34" charset="0"/>
                <a:cs typeface="Arial" panose="020B0604020202020204" pitchFamily="34" charset="0"/>
              </a:rPr>
              <a:t>(25) Flug ins gelobte Land</a:t>
            </a:r>
            <a:endParaRPr lang="de-DE" altLang="de-DE" b="1">
              <a:solidFill>
                <a:srgbClr val="00FF00"/>
              </a:solidFill>
              <a:latin typeface="Arial" panose="020B0604020202020204" pitchFamily="34" charset="0"/>
              <a:cs typeface="Arial" panose="020B0604020202020204" pitchFamily="34" charset="0"/>
            </a:endParaRPr>
          </a:p>
        </p:txBody>
      </p:sp>
      <p:sp>
        <p:nvSpPr>
          <p:cNvPr id="840708" name="Rectangle 4"/>
          <p:cNvSpPr>
            <a:spLocks noGrp="1" noChangeArrowheads="1"/>
          </p:cNvSpPr>
          <p:nvPr>
            <p:ph type="body" sz="half" idx="1"/>
          </p:nvPr>
        </p:nvSpPr>
        <p:spPr>
          <a:xfrm>
            <a:off x="250825" y="1989138"/>
            <a:ext cx="3810000" cy="4114800"/>
          </a:xfrm>
          <a:noFill/>
          <a:ln/>
        </p:spPr>
        <p:txBody>
          <a:bodyPr/>
          <a:lstStyle/>
          <a:p>
            <a:pPr>
              <a:buFontTx/>
              <a:buNone/>
            </a:pPr>
            <a:r>
              <a:rPr lang="de-CH" altLang="de-DE" sz="2800"/>
              <a:t>	</a:t>
            </a:r>
            <a:r>
              <a:rPr lang="de-CH" altLang="de-DE" sz="2800" b="1">
                <a:solidFill>
                  <a:schemeClr val="bg1"/>
                </a:solidFill>
                <a:latin typeface="Arial" panose="020B0604020202020204" pitchFamily="34" charset="0"/>
                <a:cs typeface="Arial" panose="020B0604020202020204" pitchFamily="34" charset="0"/>
              </a:rPr>
              <a:t>Jes 60,8:</a:t>
            </a:r>
            <a:r>
              <a:rPr lang="de-CH" altLang="de-DE" sz="2800" b="1">
                <a:solidFill>
                  <a:srgbClr val="FFFF00"/>
                </a:solidFill>
                <a:latin typeface="Arial" panose="020B0604020202020204" pitchFamily="34" charset="0"/>
                <a:cs typeface="Arial" panose="020B0604020202020204" pitchFamily="34" charset="0"/>
              </a:rPr>
              <a:t>  8 Wer sind diese, die </a:t>
            </a:r>
            <a:r>
              <a:rPr lang="de-CH" altLang="de-DE" sz="2800" b="1">
                <a:solidFill>
                  <a:srgbClr val="00FF00"/>
                </a:solidFill>
                <a:latin typeface="Arial" panose="020B0604020202020204" pitchFamily="34" charset="0"/>
                <a:cs typeface="Arial" panose="020B0604020202020204" pitchFamily="34" charset="0"/>
              </a:rPr>
              <a:t>wie eine Wolke geflogen</a:t>
            </a:r>
            <a:r>
              <a:rPr lang="de-CH" altLang="de-DE" sz="2800" b="1">
                <a:solidFill>
                  <a:srgbClr val="FFFF00"/>
                </a:solidFill>
                <a:latin typeface="Arial" panose="020B0604020202020204" pitchFamily="34" charset="0"/>
                <a:cs typeface="Arial" panose="020B0604020202020204" pitchFamily="34" charset="0"/>
              </a:rPr>
              <a:t> kommen und </a:t>
            </a:r>
            <a:r>
              <a:rPr lang="de-CH" altLang="de-DE" sz="2800" b="1">
                <a:solidFill>
                  <a:srgbClr val="00FF00"/>
                </a:solidFill>
                <a:latin typeface="Arial" panose="020B0604020202020204" pitchFamily="34" charset="0"/>
                <a:cs typeface="Arial" panose="020B0604020202020204" pitchFamily="34" charset="0"/>
              </a:rPr>
              <a:t>gleich Tauben</a:t>
            </a:r>
            <a:r>
              <a:rPr lang="de-CH" altLang="de-DE" sz="2800" b="1">
                <a:solidFill>
                  <a:srgbClr val="FFFF00"/>
                </a:solidFill>
                <a:latin typeface="Arial" panose="020B0604020202020204" pitchFamily="34" charset="0"/>
                <a:cs typeface="Arial" panose="020B0604020202020204" pitchFamily="34" charset="0"/>
              </a:rPr>
              <a:t> zu ihren Schlägen? </a:t>
            </a:r>
          </a:p>
        </p:txBody>
      </p:sp>
      <p:pic>
        <p:nvPicPr>
          <p:cNvPr id="840720" name="Picture 16" descr="Lockheed_C-130_Hercules"/>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572000" y="2060575"/>
            <a:ext cx="3810000" cy="304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0722" name="Text Box 18"/>
          <p:cNvSpPr txBox="1">
            <a:spLocks noChangeArrowheads="1"/>
          </p:cNvSpPr>
          <p:nvPr/>
        </p:nvSpPr>
        <p:spPr bwMode="auto">
          <a:xfrm>
            <a:off x="7235825" y="1773238"/>
            <a:ext cx="11414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US Government</a:t>
            </a:r>
            <a:endParaRPr lang="de-DE" altLang="de-DE" sz="1000">
              <a:solidFill>
                <a:schemeClr val="bg1"/>
              </a:solidFill>
            </a:endParaRPr>
          </a:p>
        </p:txBody>
      </p:sp>
      <p:sp>
        <p:nvSpPr>
          <p:cNvPr id="840723" name="Text Box 19"/>
          <p:cNvSpPr txBox="1">
            <a:spLocks noChangeArrowheads="1"/>
          </p:cNvSpPr>
          <p:nvPr/>
        </p:nvSpPr>
        <p:spPr bwMode="auto">
          <a:xfrm>
            <a:off x="4572000" y="5084763"/>
            <a:ext cx="238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2400">
                <a:solidFill>
                  <a:schemeClr val="bg1"/>
                </a:solidFill>
              </a:rPr>
              <a:t>Hercules C-130</a:t>
            </a:r>
            <a:endParaRPr lang="de-DE" altLang="de-DE" sz="2400">
              <a:solidFill>
                <a:schemeClr val="bg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
          <p:cNvSpPr>
            <a:spLocks noGrp="1" noChangeArrowheads="1"/>
          </p:cNvSpPr>
          <p:nvPr>
            <p:ph type="title"/>
          </p:nvPr>
        </p:nvSpPr>
        <p:spPr/>
        <p:txBody>
          <a:bodyPr/>
          <a:lstStyle/>
          <a:p>
            <a:r>
              <a:rPr lang="de-DE" altLang="de-DE" b="1">
                <a:solidFill>
                  <a:schemeClr val="bg1"/>
                </a:solidFill>
                <a:latin typeface="Arial" panose="020B0604020202020204" pitchFamily="34" charset="0"/>
              </a:rPr>
              <a:t>Schlussfolgerungen</a:t>
            </a:r>
          </a:p>
        </p:txBody>
      </p:sp>
      <p:sp>
        <p:nvSpPr>
          <p:cNvPr id="923651" name="Rectangle 3"/>
          <p:cNvSpPr>
            <a:spLocks noGrp="1" noChangeArrowheads="1"/>
          </p:cNvSpPr>
          <p:nvPr>
            <p:ph type="body" idx="1"/>
          </p:nvPr>
        </p:nvSpPr>
        <p:spPr>
          <a:xfrm>
            <a:off x="684213" y="1700213"/>
            <a:ext cx="7772400" cy="5157787"/>
          </a:xfrm>
        </p:spPr>
        <p:txBody>
          <a:bodyPr/>
          <a:lstStyle/>
          <a:p>
            <a:r>
              <a:rPr lang="de-DE" altLang="de-DE" b="1">
                <a:solidFill>
                  <a:srgbClr val="00FF00"/>
                </a:solidFill>
                <a:latin typeface="Arial" panose="020B0604020202020204" pitchFamily="34" charset="0"/>
              </a:rPr>
              <a:t>1. Wir leben in der Endzeit! </a:t>
            </a:r>
            <a:r>
              <a:rPr lang="de-DE" altLang="de-DE" b="1">
                <a:solidFill>
                  <a:schemeClr val="bg1"/>
                </a:solidFill>
                <a:latin typeface="Arial" panose="020B0604020202020204" pitchFamily="34" charset="0"/>
              </a:rPr>
              <a:t>Jesus Christus kommt bald als Richter der Welt. Sind SIE bereit?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923651">
                                            <p:txEl>
                                              <p:pRg st="0" end="0"/>
                                            </p:txEl>
                                          </p:spTgt>
                                        </p:tgtEl>
                                        <p:attrNameLst>
                                          <p:attrName>style.visibility</p:attrName>
                                        </p:attrNameLst>
                                      </p:cBhvr>
                                      <p:to>
                                        <p:strVal val="visible"/>
                                      </p:to>
                                    </p:set>
                                    <p:anim calcmode="lin" valueType="num">
                                      <p:cBhvr>
                                        <p:cTn id="7" dur="1000" fill="hold"/>
                                        <p:tgtEl>
                                          <p:spTgt spid="92365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2365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236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p:cNvSpPr>
            <a:spLocks noGrp="1" noChangeArrowheads="1"/>
          </p:cNvSpPr>
          <p:nvPr>
            <p:ph type="title"/>
          </p:nvPr>
        </p:nvSpPr>
        <p:spPr>
          <a:xfrm>
            <a:off x="684213" y="188913"/>
            <a:ext cx="7772400" cy="1419225"/>
          </a:xfrm>
        </p:spPr>
        <p:txBody>
          <a:bodyPr/>
          <a:lstStyle/>
          <a:p>
            <a:r>
              <a:rPr lang="de-DE" altLang="de-DE" sz="4000" b="1">
                <a:solidFill>
                  <a:srgbClr val="00FF00"/>
                </a:solidFill>
                <a:latin typeface="Arial" panose="020B0604020202020204" pitchFamily="34" charset="0"/>
                <a:cs typeface="Arial" panose="020B0604020202020204" pitchFamily="34" charset="0"/>
              </a:rPr>
              <a:t>Endzeit: eine Periode von bereits 126 Jahren</a:t>
            </a:r>
          </a:p>
        </p:txBody>
      </p:sp>
      <p:sp>
        <p:nvSpPr>
          <p:cNvPr id="831491" name="AutoShape 3">
            <a:hlinkClick r:id="rId3" action="ppaction://hlinkpres?slideindex=1&amp;slidetitle="/>
          </p:cNvPr>
          <p:cNvSpPr>
            <a:spLocks noChangeArrowheads="1"/>
          </p:cNvSpPr>
          <p:nvPr>
            <p:ph type="body" idx="1"/>
          </p:nvPr>
        </p:nvSpPr>
        <p:spPr>
          <a:xfrm>
            <a:off x="468313" y="3141663"/>
            <a:ext cx="8229600" cy="1512887"/>
          </a:xfrm>
          <a:prstGeom prst="leftRightArrow">
            <a:avLst>
              <a:gd name="adj1" fmla="val 60833"/>
              <a:gd name="adj2" fmla="val 35131"/>
            </a:avLst>
          </a:prstGeom>
          <a:gradFill rotWithShape="0">
            <a:gsLst>
              <a:gs pos="0">
                <a:srgbClr val="660066"/>
              </a:gs>
              <a:gs pos="100000">
                <a:srgbClr val="FFFF00"/>
              </a:gs>
            </a:gsLst>
            <a:lin ang="5400000" scaled="1"/>
          </a:gradFill>
          <a:ln>
            <a:solidFill>
              <a:schemeClr val="tx1"/>
            </a:solidFill>
            <a:miter lim="800000"/>
            <a:headEnd/>
            <a:tailEnd/>
          </a:ln>
        </p:spPr>
        <p:txBody>
          <a:bodyPr/>
          <a:lstStyle/>
          <a:p>
            <a:pPr algn="ctr">
              <a:spcBef>
                <a:spcPct val="0"/>
              </a:spcBef>
              <a:buFontTx/>
              <a:buNone/>
            </a:pPr>
            <a:r>
              <a:rPr lang="fr-FR" altLang="de-DE">
                <a:solidFill>
                  <a:schemeClr val="bg1"/>
                </a:solidFill>
                <a:latin typeface="Arial" panose="020B0604020202020204" pitchFamily="34" charset="0"/>
                <a:cs typeface="Arial" panose="020B0604020202020204" pitchFamily="34" charset="0"/>
              </a:rPr>
              <a:t>Rückkehr der Juden ab 1882</a:t>
            </a:r>
          </a:p>
        </p:txBody>
      </p:sp>
      <p:sp>
        <p:nvSpPr>
          <p:cNvPr id="831492" name="AutoShape 4"/>
          <p:cNvSpPr>
            <a:spLocks noChangeArrowheads="1"/>
          </p:cNvSpPr>
          <p:nvPr/>
        </p:nvSpPr>
        <p:spPr bwMode="auto">
          <a:xfrm rot="21300862" flipV="1">
            <a:off x="1116013" y="3716338"/>
            <a:ext cx="1366837" cy="3024187"/>
          </a:xfrm>
          <a:prstGeom prst="curvedLeftArrow">
            <a:avLst>
              <a:gd name="adj1" fmla="val 44251"/>
              <a:gd name="adj2" fmla="val 88502"/>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831493" name="Line 5"/>
          <p:cNvSpPr>
            <a:spLocks noChangeShapeType="1"/>
          </p:cNvSpPr>
          <p:nvPr/>
        </p:nvSpPr>
        <p:spPr bwMode="auto">
          <a:xfrm>
            <a:off x="8101013" y="1268413"/>
            <a:ext cx="0" cy="208915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4" name="Line 6"/>
          <p:cNvSpPr>
            <a:spLocks noChangeShapeType="1"/>
          </p:cNvSpPr>
          <p:nvPr/>
        </p:nvSpPr>
        <p:spPr bwMode="auto">
          <a:xfrm>
            <a:off x="1042988"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5" name="Line 7"/>
          <p:cNvSpPr>
            <a:spLocks noChangeShapeType="1"/>
          </p:cNvSpPr>
          <p:nvPr/>
        </p:nvSpPr>
        <p:spPr bwMode="auto">
          <a:xfrm>
            <a:off x="1835150"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6" name="Line 8"/>
          <p:cNvSpPr>
            <a:spLocks noChangeShapeType="1"/>
          </p:cNvSpPr>
          <p:nvPr/>
        </p:nvSpPr>
        <p:spPr bwMode="auto">
          <a:xfrm>
            <a:off x="385127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7" name="Line 9"/>
          <p:cNvSpPr>
            <a:spLocks noChangeShapeType="1"/>
          </p:cNvSpPr>
          <p:nvPr/>
        </p:nvSpPr>
        <p:spPr bwMode="auto">
          <a:xfrm>
            <a:off x="4140200"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8" name="Line 10"/>
          <p:cNvSpPr>
            <a:spLocks noChangeShapeType="1"/>
          </p:cNvSpPr>
          <p:nvPr/>
        </p:nvSpPr>
        <p:spPr bwMode="auto">
          <a:xfrm>
            <a:off x="594042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499" name="Line 11"/>
          <p:cNvSpPr>
            <a:spLocks noChangeShapeType="1"/>
          </p:cNvSpPr>
          <p:nvPr/>
        </p:nvSpPr>
        <p:spPr bwMode="auto">
          <a:xfrm>
            <a:off x="7019925" y="2636838"/>
            <a:ext cx="0" cy="792162"/>
          </a:xfrm>
          <a:prstGeom prst="line">
            <a:avLst/>
          </a:prstGeom>
          <a:noFill/>
          <a:ln w="5715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31500" name="Text Box 12"/>
          <p:cNvSpPr txBox="1">
            <a:spLocks noChangeArrowheads="1"/>
          </p:cNvSpPr>
          <p:nvPr/>
        </p:nvSpPr>
        <p:spPr bwMode="auto">
          <a:xfrm>
            <a:off x="447675" y="1687513"/>
            <a:ext cx="14287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r>
              <a:rPr lang="de-CH" altLang="de-DE" sz="4400" b="0">
                <a:solidFill>
                  <a:schemeClr val="bg1"/>
                </a:solidFill>
                <a:cs typeface="Arial" panose="020B0604020202020204" pitchFamily="34" charset="0"/>
              </a:rPr>
              <a:t>1882</a:t>
            </a:r>
            <a:endParaRPr lang="de-DE" altLang="de-DE" sz="4400" b="0">
              <a:solidFill>
                <a:schemeClr val="bg1"/>
              </a:solidFill>
              <a:cs typeface="Arial" panose="020B0604020202020204" pitchFamily="34" charset="0"/>
            </a:endParaRPr>
          </a:p>
        </p:txBody>
      </p:sp>
      <p:sp>
        <p:nvSpPr>
          <p:cNvPr id="831501" name="Oval 13"/>
          <p:cNvSpPr>
            <a:spLocks noChangeArrowheads="1"/>
          </p:cNvSpPr>
          <p:nvPr/>
        </p:nvSpPr>
        <p:spPr bwMode="auto">
          <a:xfrm rot="-4857145">
            <a:off x="1404937" y="-1041399"/>
            <a:ext cx="6373813" cy="8964612"/>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831492"/>
                                        </p:tgtEl>
                                        <p:attrNameLst>
                                          <p:attrName>style.visibility</p:attrName>
                                        </p:attrNameLst>
                                      </p:cBhvr>
                                      <p:to>
                                        <p:strVal val="visible"/>
                                      </p:to>
                                    </p:set>
                                    <p:animEffect transition="in" filter="fade">
                                      <p:cBhvr>
                                        <p:cTn id="7" dur="2000"/>
                                        <p:tgtEl>
                                          <p:spTgt spid="831492"/>
                                        </p:tgtEl>
                                      </p:cBhvr>
                                    </p:animEffect>
                                    <p:anim calcmode="lin" valueType="num">
                                      <p:cBhvr>
                                        <p:cTn id="8" dur="2000" fill="hold"/>
                                        <p:tgtEl>
                                          <p:spTgt spid="831492"/>
                                        </p:tgtEl>
                                        <p:attrNameLst>
                                          <p:attrName>style.rotation</p:attrName>
                                        </p:attrNameLst>
                                      </p:cBhvr>
                                      <p:tavLst>
                                        <p:tav tm="0">
                                          <p:val>
                                            <p:fltVal val="720"/>
                                          </p:val>
                                        </p:tav>
                                        <p:tav tm="100000">
                                          <p:val>
                                            <p:fltVal val="0"/>
                                          </p:val>
                                        </p:tav>
                                      </p:tavLst>
                                    </p:anim>
                                    <p:anim calcmode="lin" valueType="num">
                                      <p:cBhvr>
                                        <p:cTn id="9" dur="2000" fill="hold"/>
                                        <p:tgtEl>
                                          <p:spTgt spid="831492"/>
                                        </p:tgtEl>
                                        <p:attrNameLst>
                                          <p:attrName>ppt_h</p:attrName>
                                        </p:attrNameLst>
                                      </p:cBhvr>
                                      <p:tavLst>
                                        <p:tav tm="0">
                                          <p:val>
                                            <p:fltVal val="0"/>
                                          </p:val>
                                        </p:tav>
                                        <p:tav tm="100000">
                                          <p:val>
                                            <p:strVal val="#ppt_h"/>
                                          </p:val>
                                        </p:tav>
                                      </p:tavLst>
                                    </p:anim>
                                    <p:anim calcmode="lin" valueType="num">
                                      <p:cBhvr>
                                        <p:cTn id="10" dur="2000" fill="hold"/>
                                        <p:tgtEl>
                                          <p:spTgt spid="83149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14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14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3149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3149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3149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314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3149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15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1492" grpId="0" animBg="1"/>
      <p:bldP spid="831493" grpId="0" animBg="1"/>
      <p:bldP spid="831494" grpId="0" animBg="1"/>
      <p:bldP spid="831495" grpId="0" animBg="1"/>
      <p:bldP spid="831496" grpId="0" animBg="1"/>
      <p:bldP spid="831497" grpId="0" animBg="1"/>
      <p:bldP spid="831498" grpId="0" animBg="1"/>
      <p:bldP spid="831499" grpId="0" animBg="1"/>
      <p:bldP spid="83150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4" name="Rectangle 2"/>
          <p:cNvSpPr>
            <a:spLocks noGrp="1" noChangeArrowheads="1"/>
          </p:cNvSpPr>
          <p:nvPr>
            <p:ph type="title"/>
          </p:nvPr>
        </p:nvSpPr>
        <p:spPr/>
        <p:txBody>
          <a:bodyPr/>
          <a:lstStyle/>
          <a:p>
            <a:r>
              <a:rPr lang="de-DE" altLang="de-DE" b="1">
                <a:solidFill>
                  <a:schemeClr val="bg1"/>
                </a:solidFill>
                <a:latin typeface="Arial" panose="020B0604020202020204" pitchFamily="34" charset="0"/>
              </a:rPr>
              <a:t>Schlussfolgerungen</a:t>
            </a:r>
          </a:p>
        </p:txBody>
      </p:sp>
      <p:sp>
        <p:nvSpPr>
          <p:cNvPr id="924675" name="Rectangle 3"/>
          <p:cNvSpPr>
            <a:spLocks noGrp="1" noChangeArrowheads="1"/>
          </p:cNvSpPr>
          <p:nvPr>
            <p:ph type="body" idx="1"/>
          </p:nvPr>
        </p:nvSpPr>
        <p:spPr>
          <a:xfrm>
            <a:off x="684213" y="1700213"/>
            <a:ext cx="7772400" cy="5157787"/>
          </a:xfrm>
        </p:spPr>
        <p:txBody>
          <a:bodyPr/>
          <a:lstStyle/>
          <a:p>
            <a:pPr>
              <a:lnSpc>
                <a:spcPct val="90000"/>
              </a:lnSpc>
            </a:pPr>
            <a:r>
              <a:rPr lang="de-DE" altLang="de-DE" b="1">
                <a:solidFill>
                  <a:srgbClr val="00FF00"/>
                </a:solidFill>
                <a:latin typeface="Arial" panose="020B0604020202020204" pitchFamily="34" charset="0"/>
              </a:rPr>
              <a:t>1. Wir leben in der Endzeit! </a:t>
            </a:r>
            <a:r>
              <a:rPr lang="de-DE" altLang="de-DE" b="1">
                <a:solidFill>
                  <a:schemeClr val="bg1"/>
                </a:solidFill>
                <a:latin typeface="Arial" panose="020B0604020202020204" pitchFamily="34" charset="0"/>
              </a:rPr>
              <a:t>Jesus Christus kommt bald als Richter der Welt. Sind SIE bereit?</a:t>
            </a:r>
          </a:p>
          <a:p>
            <a:pPr>
              <a:lnSpc>
                <a:spcPct val="90000"/>
              </a:lnSpc>
            </a:pPr>
            <a:r>
              <a:rPr lang="de-DE" altLang="de-DE" b="1">
                <a:solidFill>
                  <a:srgbClr val="00FF00"/>
                </a:solidFill>
                <a:latin typeface="Arial" panose="020B0604020202020204" pitchFamily="34" charset="0"/>
              </a:rPr>
              <a:t>2. Die Bibel ist Gottes Wort an uns.</a:t>
            </a:r>
            <a:r>
              <a:rPr lang="de-DE" altLang="de-DE" b="1">
                <a:solidFill>
                  <a:schemeClr val="bg1"/>
                </a:solidFill>
                <a:latin typeface="Arial" panose="020B0604020202020204" pitchFamily="34" charset="0"/>
              </a:rPr>
              <a:t> Sie ist glaubwürdig. Es lohnt sich, die Bibel regelmässig zu lesen, um Gottes Botschaft für uns persönlich zu erfahren.</a:t>
            </a:r>
          </a:p>
          <a:p>
            <a:pPr>
              <a:lnSpc>
                <a:spcPct val="90000"/>
              </a:lnSpc>
            </a:pPr>
            <a:r>
              <a:rPr lang="de-DE" altLang="de-DE" b="1">
                <a:solidFill>
                  <a:srgbClr val="00FF00"/>
                </a:solidFill>
                <a:latin typeface="Arial" panose="020B0604020202020204" pitchFamily="34" charset="0"/>
              </a:rPr>
              <a:t>3. Ich muss zu Gott zurückkehren</a:t>
            </a:r>
            <a:r>
              <a:rPr lang="de-DE" altLang="de-DE" b="1">
                <a:solidFill>
                  <a:schemeClr val="bg1"/>
                </a:solidFill>
                <a:latin typeface="Arial" panose="020B0604020202020204" pitchFamily="34" charset="0"/>
              </a:rPr>
              <a:t> und mich mit ihm versöhnen lassen!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924675">
                                            <p:txEl>
                                              <p:pRg st="0" end="0"/>
                                            </p:txEl>
                                          </p:spTgt>
                                        </p:tgtEl>
                                        <p:attrNameLst>
                                          <p:attrName>style.visibility</p:attrName>
                                        </p:attrNameLst>
                                      </p:cBhvr>
                                      <p:to>
                                        <p:strVal val="visible"/>
                                      </p:to>
                                    </p:set>
                                    <p:anim calcmode="lin" valueType="num">
                                      <p:cBhvr>
                                        <p:cTn id="7" dur="1000" fill="hold"/>
                                        <p:tgtEl>
                                          <p:spTgt spid="92467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2467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2467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924675">
                                            <p:txEl>
                                              <p:pRg st="1" end="1"/>
                                            </p:txEl>
                                          </p:spTgt>
                                        </p:tgtEl>
                                        <p:attrNameLst>
                                          <p:attrName>style.visibility</p:attrName>
                                        </p:attrNameLst>
                                      </p:cBhvr>
                                      <p:to>
                                        <p:strVal val="visible"/>
                                      </p:to>
                                    </p:set>
                                    <p:anim calcmode="lin" valueType="num">
                                      <p:cBhvr>
                                        <p:cTn id="14" dur="1000" fill="hold"/>
                                        <p:tgtEl>
                                          <p:spTgt spid="92467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92467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92467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924675">
                                            <p:txEl>
                                              <p:pRg st="2" end="2"/>
                                            </p:txEl>
                                          </p:spTgt>
                                        </p:tgtEl>
                                        <p:attrNameLst>
                                          <p:attrName>style.visibility</p:attrName>
                                        </p:attrNameLst>
                                      </p:cBhvr>
                                      <p:to>
                                        <p:strVal val="visible"/>
                                      </p:to>
                                    </p:set>
                                    <p:anim calcmode="lin" valueType="num">
                                      <p:cBhvr>
                                        <p:cTn id="21" dur="1000" fill="hold"/>
                                        <p:tgtEl>
                                          <p:spTgt spid="92467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92467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924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a:xfrm>
            <a:off x="179388" y="609600"/>
            <a:ext cx="8785225" cy="1143000"/>
          </a:xfrm>
        </p:spPr>
        <p:txBody>
          <a:bodyPr/>
          <a:lstStyle/>
          <a:p>
            <a:r>
              <a:rPr lang="de-CH" altLang="de-DE" sz="4000" b="1">
                <a:solidFill>
                  <a:srgbClr val="FFFF00"/>
                </a:solidFill>
                <a:latin typeface="Arial" panose="020B0604020202020204" pitchFamily="34" charset="0"/>
                <a:cs typeface="Arial" panose="020B0604020202020204" pitchFamily="34" charset="0"/>
              </a:rPr>
              <a:t>Lasst euch versöhnen mit Gott!</a:t>
            </a:r>
            <a:br>
              <a:rPr lang="de-CH" altLang="de-DE" sz="4000" b="1">
                <a:solidFill>
                  <a:srgbClr val="FFFF00"/>
                </a:solidFill>
                <a:latin typeface="Arial" panose="020B0604020202020204" pitchFamily="34" charset="0"/>
                <a:cs typeface="Arial" panose="020B0604020202020204" pitchFamily="34" charset="0"/>
              </a:rPr>
            </a:br>
            <a:r>
              <a:rPr lang="de-CH" altLang="de-DE" sz="4000" b="1">
                <a:solidFill>
                  <a:srgbClr val="FFFF00"/>
                </a:solidFill>
                <a:latin typeface="Arial" panose="020B0604020202020204" pitchFamily="34" charset="0"/>
                <a:cs typeface="Arial" panose="020B0604020202020204" pitchFamily="34" charset="0"/>
              </a:rPr>
              <a:t>(2Kor 5,20)</a:t>
            </a:r>
          </a:p>
        </p:txBody>
      </p:sp>
      <p:pic>
        <p:nvPicPr>
          <p:cNvPr id="925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916113"/>
            <a:ext cx="7129462"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Rectangle 2"/>
          <p:cNvSpPr>
            <a:spLocks noGrp="1" noChangeArrowheads="1"/>
          </p:cNvSpPr>
          <p:nvPr>
            <p:ph type="title"/>
          </p:nvPr>
        </p:nvSpPr>
        <p:spPr/>
        <p:txBody>
          <a:bodyPr/>
          <a:lstStyle/>
          <a:p>
            <a:r>
              <a:rPr lang="de-CH" altLang="de-DE">
                <a:solidFill>
                  <a:schemeClr val="bg1"/>
                </a:solidFill>
                <a:latin typeface="Arial" panose="020B0604020202020204" pitchFamily="34" charset="0"/>
                <a:cs typeface="Arial" panose="020B0604020202020204" pitchFamily="34" charset="0"/>
              </a:rPr>
              <a:t>Wir sind von Gott getrennt</a:t>
            </a:r>
            <a:endParaRPr lang="de-DE" altLang="de-DE">
              <a:solidFill>
                <a:schemeClr val="bg1"/>
              </a:solidFill>
              <a:latin typeface="Arial" panose="020B0604020202020204" pitchFamily="34" charset="0"/>
              <a:cs typeface="Arial" panose="020B0604020202020204" pitchFamily="34" charset="0"/>
            </a:endParaRPr>
          </a:p>
        </p:txBody>
      </p:sp>
      <p:sp>
        <p:nvSpPr>
          <p:cNvPr id="928771" name="Rectangle 3"/>
          <p:cNvSpPr>
            <a:spLocks noGrp="1" noChangeArrowheads="1"/>
          </p:cNvSpPr>
          <p:nvPr>
            <p:ph type="body" idx="1"/>
          </p:nvPr>
        </p:nvSpPr>
        <p:spPr/>
        <p:txBody>
          <a:bodyPr/>
          <a:lstStyle/>
          <a:p>
            <a:pPr algn="ctr">
              <a:buFontTx/>
              <a:buNone/>
            </a:pPr>
            <a:r>
              <a:rPr lang="de-CH" altLang="de-DE" sz="7200">
                <a:solidFill>
                  <a:schemeClr val="bg1"/>
                </a:solidFill>
                <a:latin typeface="Arial" panose="020B0604020202020204" pitchFamily="34" charset="0"/>
                <a:cs typeface="Arial" panose="020B0604020202020204" pitchFamily="34" charset="0"/>
              </a:rPr>
              <a:t>Gott</a:t>
            </a:r>
          </a:p>
          <a:p>
            <a:pPr algn="ctr">
              <a:buFontTx/>
              <a:buNone/>
            </a:pPr>
            <a:r>
              <a:rPr lang="de-CH" altLang="de-DE" sz="2800">
                <a:solidFill>
                  <a:schemeClr val="bg1"/>
                </a:solidFill>
                <a:latin typeface="Arial" panose="020B0604020202020204" pitchFamily="34" charset="0"/>
                <a:cs typeface="Arial" panose="020B0604020202020204" pitchFamily="34" charset="0"/>
              </a:rPr>
              <a:t>------------------------------------------------</a:t>
            </a:r>
          </a:p>
          <a:p>
            <a:pPr algn="ctr">
              <a:buFontTx/>
              <a:buNone/>
            </a:pPr>
            <a:endParaRPr lang="de-CH" altLang="de-DE" sz="2800">
              <a:solidFill>
                <a:schemeClr val="bg1"/>
              </a:solidFill>
              <a:latin typeface="Arial" panose="020B0604020202020204" pitchFamily="34" charset="0"/>
              <a:cs typeface="Arial" panose="020B0604020202020204" pitchFamily="34" charset="0"/>
            </a:endParaRPr>
          </a:p>
          <a:p>
            <a:pPr algn="ctr">
              <a:buFontTx/>
              <a:buNone/>
            </a:pPr>
            <a:r>
              <a:rPr lang="de-CH" altLang="de-DE" sz="2800">
                <a:solidFill>
                  <a:schemeClr val="bg1"/>
                </a:solidFill>
                <a:latin typeface="Arial" panose="020B0604020202020204" pitchFamily="34" charset="0"/>
                <a:cs typeface="Arial" panose="020B0604020202020204" pitchFamily="34" charset="0"/>
              </a:rPr>
              <a:t>-------------------------------------------------</a:t>
            </a:r>
          </a:p>
          <a:p>
            <a:pPr algn="ctr">
              <a:buFontTx/>
              <a:buNone/>
            </a:pPr>
            <a:r>
              <a:rPr lang="de-CH" altLang="de-DE" sz="7200">
                <a:solidFill>
                  <a:schemeClr val="bg1"/>
                </a:solidFill>
                <a:latin typeface="Arial" panose="020B0604020202020204" pitchFamily="34" charset="0"/>
                <a:cs typeface="Arial" panose="020B0604020202020204" pitchFamily="34" charset="0"/>
              </a:rPr>
              <a:t>Mensch</a:t>
            </a:r>
            <a:endParaRPr lang="de-DE" altLang="de-DE" sz="720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Grp="1" noChangeArrowheads="1"/>
          </p:cNvSpPr>
          <p:nvPr>
            <p:ph type="title"/>
          </p:nvPr>
        </p:nvSpPr>
        <p:spPr/>
        <p:txBody>
          <a:bodyPr/>
          <a:lstStyle/>
          <a:p>
            <a:r>
              <a:rPr lang="de-CH" altLang="de-DE">
                <a:solidFill>
                  <a:schemeClr val="bg1"/>
                </a:solidFill>
                <a:latin typeface="Arial" panose="020B0604020202020204" pitchFamily="34" charset="0"/>
                <a:cs typeface="Arial" panose="020B0604020202020204" pitchFamily="34" charset="0"/>
              </a:rPr>
              <a:t>Wir schaffen es nicht</a:t>
            </a:r>
            <a:endParaRPr lang="de-DE" altLang="de-DE">
              <a:solidFill>
                <a:schemeClr val="bg1"/>
              </a:solidFill>
              <a:latin typeface="Arial" panose="020B0604020202020204" pitchFamily="34" charset="0"/>
              <a:cs typeface="Arial" panose="020B0604020202020204" pitchFamily="34" charset="0"/>
            </a:endParaRPr>
          </a:p>
        </p:txBody>
      </p:sp>
      <p:sp>
        <p:nvSpPr>
          <p:cNvPr id="929795" name="Rectangle 3"/>
          <p:cNvSpPr>
            <a:spLocks noGrp="1" noChangeArrowheads="1"/>
          </p:cNvSpPr>
          <p:nvPr>
            <p:ph type="body" idx="1"/>
          </p:nvPr>
        </p:nvSpPr>
        <p:spPr/>
        <p:txBody>
          <a:bodyPr/>
          <a:lstStyle/>
          <a:p>
            <a:pPr algn="ctr">
              <a:buFontTx/>
              <a:buNone/>
            </a:pPr>
            <a:r>
              <a:rPr lang="de-CH" altLang="de-DE" sz="7200">
                <a:solidFill>
                  <a:schemeClr val="bg1"/>
                </a:solidFill>
              </a:rPr>
              <a:t>Gott</a:t>
            </a:r>
          </a:p>
          <a:p>
            <a:pPr algn="ctr">
              <a:buFontTx/>
              <a:buNone/>
            </a:pPr>
            <a:r>
              <a:rPr lang="de-CH" altLang="de-DE" sz="2800">
                <a:solidFill>
                  <a:schemeClr val="bg1"/>
                </a:solidFill>
              </a:rPr>
              <a:t>------------------------------------------------</a:t>
            </a:r>
          </a:p>
          <a:p>
            <a:pPr algn="ctr">
              <a:buFontTx/>
              <a:buNone/>
            </a:pPr>
            <a:endParaRPr lang="de-CH" altLang="de-DE" sz="2800">
              <a:solidFill>
                <a:schemeClr val="bg1"/>
              </a:solidFill>
            </a:endParaRPr>
          </a:p>
          <a:p>
            <a:pPr algn="ctr">
              <a:buFontTx/>
              <a:buNone/>
            </a:pPr>
            <a:r>
              <a:rPr lang="de-CH" altLang="de-DE" sz="2800">
                <a:solidFill>
                  <a:schemeClr val="bg1"/>
                </a:solidFill>
              </a:rPr>
              <a:t>-------------------------------------------------</a:t>
            </a:r>
          </a:p>
          <a:p>
            <a:pPr algn="ctr">
              <a:buFontTx/>
              <a:buNone/>
            </a:pPr>
            <a:r>
              <a:rPr lang="de-CH" altLang="de-DE" sz="7200">
                <a:solidFill>
                  <a:schemeClr val="bg1"/>
                </a:solidFill>
              </a:rPr>
              <a:t>Mensch</a:t>
            </a:r>
            <a:endParaRPr lang="de-DE" altLang="de-DE" sz="7200">
              <a:solidFill>
                <a:schemeClr val="bg1"/>
              </a:solidFill>
            </a:endParaRPr>
          </a:p>
        </p:txBody>
      </p:sp>
      <p:sp>
        <p:nvSpPr>
          <p:cNvPr id="929796" name="Line 4"/>
          <p:cNvSpPr>
            <a:spLocks noChangeShapeType="1"/>
          </p:cNvSpPr>
          <p:nvPr/>
        </p:nvSpPr>
        <p:spPr bwMode="auto">
          <a:xfrm flipV="1">
            <a:off x="4859338" y="3860800"/>
            <a:ext cx="0" cy="576263"/>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29797" name="Line 5"/>
          <p:cNvSpPr>
            <a:spLocks noChangeShapeType="1"/>
          </p:cNvSpPr>
          <p:nvPr/>
        </p:nvSpPr>
        <p:spPr bwMode="auto">
          <a:xfrm flipV="1">
            <a:off x="4284663" y="4076700"/>
            <a:ext cx="0" cy="360363"/>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29798" name="Line 6"/>
          <p:cNvSpPr>
            <a:spLocks noChangeShapeType="1"/>
          </p:cNvSpPr>
          <p:nvPr/>
        </p:nvSpPr>
        <p:spPr bwMode="auto">
          <a:xfrm flipV="1">
            <a:off x="3924300" y="3933825"/>
            <a:ext cx="0" cy="576263"/>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29799" name="Line 7"/>
          <p:cNvSpPr>
            <a:spLocks noChangeShapeType="1"/>
          </p:cNvSpPr>
          <p:nvPr/>
        </p:nvSpPr>
        <p:spPr bwMode="auto">
          <a:xfrm flipV="1">
            <a:off x="5292725" y="3716338"/>
            <a:ext cx="0" cy="720725"/>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929800" name="Line 8"/>
          <p:cNvSpPr>
            <a:spLocks noChangeShapeType="1"/>
          </p:cNvSpPr>
          <p:nvPr/>
        </p:nvSpPr>
        <p:spPr bwMode="auto">
          <a:xfrm flipV="1">
            <a:off x="5076825" y="4149725"/>
            <a:ext cx="0" cy="28733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29796"/>
                                        </p:tgtEl>
                                        <p:attrNameLst>
                                          <p:attrName>style.visibility</p:attrName>
                                        </p:attrNameLst>
                                      </p:cBhvr>
                                      <p:to>
                                        <p:strVal val="visible"/>
                                      </p:to>
                                    </p:set>
                                    <p:anim calcmode="lin" valueType="num">
                                      <p:cBhvr>
                                        <p:cTn id="7" dur="1000" fill="hold"/>
                                        <p:tgtEl>
                                          <p:spTgt spid="929796"/>
                                        </p:tgtEl>
                                        <p:attrNameLst>
                                          <p:attrName>ppt_w</p:attrName>
                                        </p:attrNameLst>
                                      </p:cBhvr>
                                      <p:tavLst>
                                        <p:tav tm="0">
                                          <p:val>
                                            <p:strVal val="#ppt_w*0.70"/>
                                          </p:val>
                                        </p:tav>
                                        <p:tav tm="100000">
                                          <p:val>
                                            <p:strVal val="#ppt_w"/>
                                          </p:val>
                                        </p:tav>
                                      </p:tavLst>
                                    </p:anim>
                                    <p:anim calcmode="lin" valueType="num">
                                      <p:cBhvr>
                                        <p:cTn id="8" dur="1000" fill="hold"/>
                                        <p:tgtEl>
                                          <p:spTgt spid="929796"/>
                                        </p:tgtEl>
                                        <p:attrNameLst>
                                          <p:attrName>ppt_h</p:attrName>
                                        </p:attrNameLst>
                                      </p:cBhvr>
                                      <p:tavLst>
                                        <p:tav tm="0">
                                          <p:val>
                                            <p:strVal val="#ppt_h"/>
                                          </p:val>
                                        </p:tav>
                                        <p:tav tm="100000">
                                          <p:val>
                                            <p:strVal val="#ppt_h"/>
                                          </p:val>
                                        </p:tav>
                                      </p:tavLst>
                                    </p:anim>
                                    <p:animEffect transition="in" filter="fade">
                                      <p:cBhvr>
                                        <p:cTn id="9" dur="1000"/>
                                        <p:tgtEl>
                                          <p:spTgt spid="92979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29797"/>
                                        </p:tgtEl>
                                        <p:attrNameLst>
                                          <p:attrName>style.visibility</p:attrName>
                                        </p:attrNameLst>
                                      </p:cBhvr>
                                      <p:to>
                                        <p:strVal val="visible"/>
                                      </p:to>
                                    </p:set>
                                    <p:anim calcmode="lin" valueType="num">
                                      <p:cBhvr>
                                        <p:cTn id="14" dur="1000" fill="hold"/>
                                        <p:tgtEl>
                                          <p:spTgt spid="929797"/>
                                        </p:tgtEl>
                                        <p:attrNameLst>
                                          <p:attrName>ppt_w</p:attrName>
                                        </p:attrNameLst>
                                      </p:cBhvr>
                                      <p:tavLst>
                                        <p:tav tm="0">
                                          <p:val>
                                            <p:strVal val="#ppt_w*0.70"/>
                                          </p:val>
                                        </p:tav>
                                        <p:tav tm="100000">
                                          <p:val>
                                            <p:strVal val="#ppt_w"/>
                                          </p:val>
                                        </p:tav>
                                      </p:tavLst>
                                    </p:anim>
                                    <p:anim calcmode="lin" valueType="num">
                                      <p:cBhvr>
                                        <p:cTn id="15" dur="1000" fill="hold"/>
                                        <p:tgtEl>
                                          <p:spTgt spid="929797"/>
                                        </p:tgtEl>
                                        <p:attrNameLst>
                                          <p:attrName>ppt_h</p:attrName>
                                        </p:attrNameLst>
                                      </p:cBhvr>
                                      <p:tavLst>
                                        <p:tav tm="0">
                                          <p:val>
                                            <p:strVal val="#ppt_h"/>
                                          </p:val>
                                        </p:tav>
                                        <p:tav tm="100000">
                                          <p:val>
                                            <p:strVal val="#ppt_h"/>
                                          </p:val>
                                        </p:tav>
                                      </p:tavLst>
                                    </p:anim>
                                    <p:animEffect transition="in" filter="fade">
                                      <p:cBhvr>
                                        <p:cTn id="16" dur="1000"/>
                                        <p:tgtEl>
                                          <p:spTgt spid="9297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29798"/>
                                        </p:tgtEl>
                                        <p:attrNameLst>
                                          <p:attrName>style.visibility</p:attrName>
                                        </p:attrNameLst>
                                      </p:cBhvr>
                                      <p:to>
                                        <p:strVal val="visible"/>
                                      </p:to>
                                    </p:set>
                                    <p:anim calcmode="lin" valueType="num">
                                      <p:cBhvr>
                                        <p:cTn id="21" dur="1000" fill="hold"/>
                                        <p:tgtEl>
                                          <p:spTgt spid="929798"/>
                                        </p:tgtEl>
                                        <p:attrNameLst>
                                          <p:attrName>ppt_w</p:attrName>
                                        </p:attrNameLst>
                                      </p:cBhvr>
                                      <p:tavLst>
                                        <p:tav tm="0">
                                          <p:val>
                                            <p:strVal val="#ppt_w*0.70"/>
                                          </p:val>
                                        </p:tav>
                                        <p:tav tm="100000">
                                          <p:val>
                                            <p:strVal val="#ppt_w"/>
                                          </p:val>
                                        </p:tav>
                                      </p:tavLst>
                                    </p:anim>
                                    <p:anim calcmode="lin" valueType="num">
                                      <p:cBhvr>
                                        <p:cTn id="22" dur="1000" fill="hold"/>
                                        <p:tgtEl>
                                          <p:spTgt spid="929798"/>
                                        </p:tgtEl>
                                        <p:attrNameLst>
                                          <p:attrName>ppt_h</p:attrName>
                                        </p:attrNameLst>
                                      </p:cBhvr>
                                      <p:tavLst>
                                        <p:tav tm="0">
                                          <p:val>
                                            <p:strVal val="#ppt_h"/>
                                          </p:val>
                                        </p:tav>
                                        <p:tav tm="100000">
                                          <p:val>
                                            <p:strVal val="#ppt_h"/>
                                          </p:val>
                                        </p:tav>
                                      </p:tavLst>
                                    </p:anim>
                                    <p:animEffect transition="in" filter="fade">
                                      <p:cBhvr>
                                        <p:cTn id="23" dur="1000"/>
                                        <p:tgtEl>
                                          <p:spTgt spid="92979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29799"/>
                                        </p:tgtEl>
                                        <p:attrNameLst>
                                          <p:attrName>style.visibility</p:attrName>
                                        </p:attrNameLst>
                                      </p:cBhvr>
                                      <p:to>
                                        <p:strVal val="visible"/>
                                      </p:to>
                                    </p:set>
                                    <p:anim calcmode="lin" valueType="num">
                                      <p:cBhvr>
                                        <p:cTn id="28" dur="1000" fill="hold"/>
                                        <p:tgtEl>
                                          <p:spTgt spid="929799"/>
                                        </p:tgtEl>
                                        <p:attrNameLst>
                                          <p:attrName>ppt_w</p:attrName>
                                        </p:attrNameLst>
                                      </p:cBhvr>
                                      <p:tavLst>
                                        <p:tav tm="0">
                                          <p:val>
                                            <p:strVal val="#ppt_w*0.70"/>
                                          </p:val>
                                        </p:tav>
                                        <p:tav tm="100000">
                                          <p:val>
                                            <p:strVal val="#ppt_w"/>
                                          </p:val>
                                        </p:tav>
                                      </p:tavLst>
                                    </p:anim>
                                    <p:anim calcmode="lin" valueType="num">
                                      <p:cBhvr>
                                        <p:cTn id="29" dur="1000" fill="hold"/>
                                        <p:tgtEl>
                                          <p:spTgt spid="929799"/>
                                        </p:tgtEl>
                                        <p:attrNameLst>
                                          <p:attrName>ppt_h</p:attrName>
                                        </p:attrNameLst>
                                      </p:cBhvr>
                                      <p:tavLst>
                                        <p:tav tm="0">
                                          <p:val>
                                            <p:strVal val="#ppt_h"/>
                                          </p:val>
                                        </p:tav>
                                        <p:tav tm="100000">
                                          <p:val>
                                            <p:strVal val="#ppt_h"/>
                                          </p:val>
                                        </p:tav>
                                      </p:tavLst>
                                    </p:anim>
                                    <p:animEffect transition="in" filter="fade">
                                      <p:cBhvr>
                                        <p:cTn id="30" dur="1000"/>
                                        <p:tgtEl>
                                          <p:spTgt spid="92979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929800"/>
                                        </p:tgtEl>
                                        <p:attrNameLst>
                                          <p:attrName>style.visibility</p:attrName>
                                        </p:attrNameLst>
                                      </p:cBhvr>
                                      <p:to>
                                        <p:strVal val="visible"/>
                                      </p:to>
                                    </p:set>
                                    <p:anim calcmode="lin" valueType="num">
                                      <p:cBhvr>
                                        <p:cTn id="35" dur="1000" fill="hold"/>
                                        <p:tgtEl>
                                          <p:spTgt spid="929800"/>
                                        </p:tgtEl>
                                        <p:attrNameLst>
                                          <p:attrName>ppt_w</p:attrName>
                                        </p:attrNameLst>
                                      </p:cBhvr>
                                      <p:tavLst>
                                        <p:tav tm="0">
                                          <p:val>
                                            <p:strVal val="#ppt_w*0.70"/>
                                          </p:val>
                                        </p:tav>
                                        <p:tav tm="100000">
                                          <p:val>
                                            <p:strVal val="#ppt_w"/>
                                          </p:val>
                                        </p:tav>
                                      </p:tavLst>
                                    </p:anim>
                                    <p:anim calcmode="lin" valueType="num">
                                      <p:cBhvr>
                                        <p:cTn id="36" dur="1000" fill="hold"/>
                                        <p:tgtEl>
                                          <p:spTgt spid="929800"/>
                                        </p:tgtEl>
                                        <p:attrNameLst>
                                          <p:attrName>ppt_h</p:attrName>
                                        </p:attrNameLst>
                                      </p:cBhvr>
                                      <p:tavLst>
                                        <p:tav tm="0">
                                          <p:val>
                                            <p:strVal val="#ppt_h"/>
                                          </p:val>
                                        </p:tav>
                                        <p:tav tm="100000">
                                          <p:val>
                                            <p:strVal val="#ppt_h"/>
                                          </p:val>
                                        </p:tav>
                                      </p:tavLst>
                                    </p:anim>
                                    <p:animEffect transition="in" filter="fade">
                                      <p:cBhvr>
                                        <p:cTn id="37" dur="1000"/>
                                        <p:tgtEl>
                                          <p:spTgt spid="929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9796" grpId="0" animBg="1"/>
      <p:bldP spid="929797" grpId="0" animBg="1"/>
      <p:bldP spid="929798" grpId="0" animBg="1"/>
      <p:bldP spid="929799" grpId="0" animBg="1"/>
      <p:bldP spid="92980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Rectangle 2"/>
          <p:cNvSpPr>
            <a:spLocks noGrp="1" noChangeArrowheads="1"/>
          </p:cNvSpPr>
          <p:nvPr>
            <p:ph type="title"/>
          </p:nvPr>
        </p:nvSpPr>
        <p:spPr/>
        <p:txBody>
          <a:bodyPr/>
          <a:lstStyle/>
          <a:p>
            <a:r>
              <a:rPr lang="de-CH" altLang="de-DE">
                <a:solidFill>
                  <a:srgbClr val="FF3300"/>
                </a:solidFill>
                <a:latin typeface="Arial" panose="020B0604020202020204" pitchFamily="34" charset="0"/>
                <a:cs typeface="Arial" panose="020B0604020202020204" pitchFamily="34" charset="0"/>
              </a:rPr>
              <a:t>Jesus Christus – die Brücke</a:t>
            </a:r>
            <a:endParaRPr lang="de-DE" altLang="de-DE">
              <a:solidFill>
                <a:srgbClr val="FF3300"/>
              </a:solidFill>
              <a:latin typeface="Arial" panose="020B0604020202020204" pitchFamily="34" charset="0"/>
              <a:cs typeface="Arial" panose="020B0604020202020204" pitchFamily="34" charset="0"/>
            </a:endParaRPr>
          </a:p>
        </p:txBody>
      </p:sp>
      <p:sp>
        <p:nvSpPr>
          <p:cNvPr id="930819" name="Rectangle 3"/>
          <p:cNvSpPr>
            <a:spLocks noGrp="1" noChangeArrowheads="1"/>
          </p:cNvSpPr>
          <p:nvPr>
            <p:ph type="body" idx="1"/>
          </p:nvPr>
        </p:nvSpPr>
        <p:spPr/>
        <p:txBody>
          <a:bodyPr/>
          <a:lstStyle/>
          <a:p>
            <a:pPr algn="ctr">
              <a:buFontTx/>
              <a:buNone/>
            </a:pPr>
            <a:r>
              <a:rPr lang="de-CH" altLang="de-DE" sz="7200">
                <a:solidFill>
                  <a:schemeClr val="bg1"/>
                </a:solidFill>
              </a:rPr>
              <a:t>Gott</a:t>
            </a:r>
          </a:p>
          <a:p>
            <a:pPr algn="ctr">
              <a:buFontTx/>
              <a:buNone/>
            </a:pPr>
            <a:r>
              <a:rPr lang="de-CH" altLang="de-DE" sz="2800">
                <a:solidFill>
                  <a:schemeClr val="bg1"/>
                </a:solidFill>
              </a:rPr>
              <a:t>------------------------------------------------</a:t>
            </a:r>
          </a:p>
          <a:p>
            <a:pPr algn="ctr">
              <a:buFontTx/>
              <a:buNone/>
            </a:pPr>
            <a:endParaRPr lang="de-CH" altLang="de-DE" sz="2800">
              <a:solidFill>
                <a:schemeClr val="bg1"/>
              </a:solidFill>
            </a:endParaRPr>
          </a:p>
          <a:p>
            <a:pPr algn="ctr">
              <a:buFontTx/>
              <a:buNone/>
            </a:pPr>
            <a:r>
              <a:rPr lang="de-CH" altLang="de-DE" sz="2800">
                <a:solidFill>
                  <a:schemeClr val="bg1"/>
                </a:solidFill>
              </a:rPr>
              <a:t>-------------------------------------------------</a:t>
            </a:r>
          </a:p>
          <a:p>
            <a:pPr algn="ctr">
              <a:buFontTx/>
              <a:buNone/>
            </a:pPr>
            <a:r>
              <a:rPr lang="de-CH" altLang="de-DE" sz="7200">
                <a:solidFill>
                  <a:schemeClr val="bg1"/>
                </a:solidFill>
              </a:rPr>
              <a:t>Mensch</a:t>
            </a:r>
            <a:endParaRPr lang="de-DE" altLang="de-DE" sz="7200">
              <a:solidFill>
                <a:schemeClr val="bg1"/>
              </a:solidFill>
            </a:endParaRPr>
          </a:p>
        </p:txBody>
      </p:sp>
      <p:sp>
        <p:nvSpPr>
          <p:cNvPr id="930820" name="Line 4"/>
          <p:cNvSpPr>
            <a:spLocks noChangeShapeType="1"/>
          </p:cNvSpPr>
          <p:nvPr/>
        </p:nvSpPr>
        <p:spPr bwMode="auto">
          <a:xfrm>
            <a:off x="4643438" y="3213100"/>
            <a:ext cx="0" cy="1728788"/>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30820"/>
                                        </p:tgtEl>
                                        <p:attrNameLst>
                                          <p:attrName>style.visibility</p:attrName>
                                        </p:attrNameLst>
                                      </p:cBhvr>
                                      <p:to>
                                        <p:strVal val="visible"/>
                                      </p:to>
                                    </p:set>
                                    <p:anim calcmode="lin" valueType="num">
                                      <p:cBhvr>
                                        <p:cTn id="7" dur="1000" fill="hold"/>
                                        <p:tgtEl>
                                          <p:spTgt spid="930820"/>
                                        </p:tgtEl>
                                        <p:attrNameLst>
                                          <p:attrName>ppt_w</p:attrName>
                                        </p:attrNameLst>
                                      </p:cBhvr>
                                      <p:tavLst>
                                        <p:tav tm="0">
                                          <p:val>
                                            <p:strVal val="#ppt_w*0.70"/>
                                          </p:val>
                                        </p:tav>
                                        <p:tav tm="100000">
                                          <p:val>
                                            <p:strVal val="#ppt_w"/>
                                          </p:val>
                                        </p:tav>
                                      </p:tavLst>
                                    </p:anim>
                                    <p:anim calcmode="lin" valueType="num">
                                      <p:cBhvr>
                                        <p:cTn id="8" dur="1000" fill="hold"/>
                                        <p:tgtEl>
                                          <p:spTgt spid="930820"/>
                                        </p:tgtEl>
                                        <p:attrNameLst>
                                          <p:attrName>ppt_h</p:attrName>
                                        </p:attrNameLst>
                                      </p:cBhvr>
                                      <p:tavLst>
                                        <p:tav tm="0">
                                          <p:val>
                                            <p:strVal val="#ppt_h"/>
                                          </p:val>
                                        </p:tav>
                                        <p:tav tm="100000">
                                          <p:val>
                                            <p:strVal val="#ppt_h"/>
                                          </p:val>
                                        </p:tav>
                                      </p:tavLst>
                                    </p:anim>
                                    <p:animEffect transition="in" filter="fade">
                                      <p:cBhvr>
                                        <p:cTn id="9" dur="1000"/>
                                        <p:tgtEl>
                                          <p:spTgt spid="930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0"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42" name="Rectangle 2"/>
          <p:cNvSpPr>
            <a:spLocks noGrp="1" noChangeArrowheads="1"/>
          </p:cNvSpPr>
          <p:nvPr>
            <p:ph type="title"/>
          </p:nvPr>
        </p:nvSpPr>
        <p:spPr/>
        <p:txBody>
          <a:bodyPr/>
          <a:lstStyle/>
          <a:p>
            <a:r>
              <a:rPr lang="de-CH" altLang="de-DE">
                <a:solidFill>
                  <a:srgbClr val="FF3300"/>
                </a:solidFill>
                <a:latin typeface="Arial" panose="020B0604020202020204" pitchFamily="34" charset="0"/>
                <a:cs typeface="Arial" panose="020B0604020202020204" pitchFamily="34" charset="0"/>
              </a:rPr>
              <a:t>Der Weg zurück zu Gott</a:t>
            </a:r>
            <a:endParaRPr lang="de-DE" altLang="de-DE">
              <a:solidFill>
                <a:srgbClr val="FF3300"/>
              </a:solidFill>
              <a:latin typeface="Arial" panose="020B0604020202020204" pitchFamily="34" charset="0"/>
              <a:cs typeface="Arial" panose="020B0604020202020204" pitchFamily="34" charset="0"/>
            </a:endParaRPr>
          </a:p>
        </p:txBody>
      </p:sp>
      <p:sp>
        <p:nvSpPr>
          <p:cNvPr id="931843" name="Rectangle 3"/>
          <p:cNvSpPr>
            <a:spLocks noGrp="1" noChangeArrowheads="1"/>
          </p:cNvSpPr>
          <p:nvPr>
            <p:ph type="body" sz="half" idx="1"/>
          </p:nvPr>
        </p:nvSpPr>
        <p:spPr>
          <a:xfrm>
            <a:off x="3995738" y="1916113"/>
            <a:ext cx="4932362" cy="4681537"/>
          </a:xfrm>
        </p:spPr>
        <p:txBody>
          <a:bodyPr/>
          <a:lstStyle/>
          <a:p>
            <a:pPr>
              <a:lnSpc>
                <a:spcPct val="90000"/>
              </a:lnSpc>
              <a:buFontTx/>
              <a:buNone/>
            </a:pPr>
            <a:r>
              <a:rPr lang="de-DE" altLang="de-DE" sz="2800" b="1"/>
              <a:t>	</a:t>
            </a:r>
            <a:r>
              <a:rPr lang="de-DE" altLang="de-DE" sz="2800" b="1">
                <a:solidFill>
                  <a:schemeClr val="bg1"/>
                </a:solidFill>
                <a:latin typeface="Arial" panose="020B0604020202020204" pitchFamily="34" charset="0"/>
                <a:cs typeface="Arial" panose="020B0604020202020204" pitchFamily="34" charset="0"/>
              </a:rPr>
              <a:t>Jes 55:</a:t>
            </a:r>
            <a:r>
              <a:rPr lang="de-DE" altLang="de-DE" sz="2800" b="1"/>
              <a:t> </a:t>
            </a:r>
            <a:r>
              <a:rPr lang="de-DE" altLang="de-DE" sz="2800">
                <a:solidFill>
                  <a:srgbClr val="FFFF00"/>
                </a:solidFill>
                <a:latin typeface="Arial" panose="020B0604020202020204" pitchFamily="34" charset="0"/>
              </a:rPr>
              <a:t>6 </a:t>
            </a:r>
            <a:r>
              <a:rPr lang="de-DE" altLang="de-DE" sz="2800">
                <a:solidFill>
                  <a:srgbClr val="99FF33"/>
                </a:solidFill>
                <a:latin typeface="Arial" panose="020B0604020202020204" pitchFamily="34" charset="0"/>
              </a:rPr>
              <a:t>Sucht </a:t>
            </a:r>
            <a:r>
              <a:rPr lang="de-DE" altLang="de-DE" sz="2800">
                <a:solidFill>
                  <a:srgbClr val="FFFF00"/>
                </a:solidFill>
                <a:latin typeface="Arial" panose="020B0604020202020204" pitchFamily="34" charset="0"/>
              </a:rPr>
              <a:t>den HERRN, solange er sich finden läßt; </a:t>
            </a:r>
            <a:r>
              <a:rPr lang="de-DE" altLang="de-DE" sz="2800">
                <a:solidFill>
                  <a:srgbClr val="99FF33"/>
                </a:solidFill>
                <a:latin typeface="Arial" panose="020B0604020202020204" pitchFamily="34" charset="0"/>
              </a:rPr>
              <a:t>ruft ihn an</a:t>
            </a:r>
            <a:r>
              <a:rPr lang="de-DE" altLang="de-DE" sz="2800">
                <a:solidFill>
                  <a:srgbClr val="FFFF00"/>
                </a:solidFill>
                <a:latin typeface="Arial" panose="020B0604020202020204" pitchFamily="34" charset="0"/>
              </a:rPr>
              <a:t>, während er nahe ist. 7 Der Gesetzlose </a:t>
            </a:r>
            <a:r>
              <a:rPr lang="de-DE" altLang="de-DE" sz="2800">
                <a:solidFill>
                  <a:srgbClr val="99FF33"/>
                </a:solidFill>
                <a:latin typeface="Arial" panose="020B0604020202020204" pitchFamily="34" charset="0"/>
              </a:rPr>
              <a:t>verlasse</a:t>
            </a:r>
            <a:r>
              <a:rPr lang="de-DE" altLang="de-DE" sz="2800">
                <a:solidFill>
                  <a:srgbClr val="FFFF00"/>
                </a:solidFill>
                <a:latin typeface="Arial" panose="020B0604020202020204" pitchFamily="34" charset="0"/>
              </a:rPr>
              <a:t> seinen Weg und der Mann des Frevels seine Gedanken; und er </a:t>
            </a:r>
            <a:r>
              <a:rPr lang="de-DE" altLang="de-DE" sz="2800">
                <a:solidFill>
                  <a:srgbClr val="99FF33"/>
                </a:solidFill>
                <a:latin typeface="Arial" panose="020B0604020202020204" pitchFamily="34" charset="0"/>
              </a:rPr>
              <a:t>kehre um</a:t>
            </a:r>
            <a:r>
              <a:rPr lang="de-DE" altLang="de-DE" sz="2800">
                <a:solidFill>
                  <a:srgbClr val="FFFF00"/>
                </a:solidFill>
                <a:latin typeface="Arial" panose="020B0604020202020204" pitchFamily="34" charset="0"/>
              </a:rPr>
              <a:t> zu dem HERRN, so wird er </a:t>
            </a:r>
            <a:r>
              <a:rPr lang="de-DE" altLang="de-DE" sz="2800">
                <a:solidFill>
                  <a:srgbClr val="99FF33"/>
                </a:solidFill>
                <a:latin typeface="Arial" panose="020B0604020202020204" pitchFamily="34" charset="0"/>
              </a:rPr>
              <a:t>sich seiner erbarmen</a:t>
            </a:r>
            <a:r>
              <a:rPr lang="de-DE" altLang="de-DE" sz="2800">
                <a:solidFill>
                  <a:srgbClr val="FFFF00"/>
                </a:solidFill>
                <a:latin typeface="Arial" panose="020B0604020202020204" pitchFamily="34" charset="0"/>
              </a:rPr>
              <a:t>, und zu unserem Gott, denn er ist </a:t>
            </a:r>
            <a:r>
              <a:rPr lang="de-DE" altLang="de-DE" sz="2800">
                <a:solidFill>
                  <a:srgbClr val="99FF33"/>
                </a:solidFill>
                <a:latin typeface="Arial" panose="020B0604020202020204" pitchFamily="34" charset="0"/>
              </a:rPr>
              <a:t>reich an Vergebung</a:t>
            </a:r>
            <a:r>
              <a:rPr lang="de-DE" altLang="de-DE" sz="2800">
                <a:solidFill>
                  <a:srgbClr val="FFFF00"/>
                </a:solidFill>
                <a:latin typeface="Arial" panose="020B0604020202020204" pitchFamily="34" charset="0"/>
              </a:rPr>
              <a:t>.</a:t>
            </a:r>
            <a:br>
              <a:rPr lang="de-DE" altLang="de-DE" sz="2800">
                <a:solidFill>
                  <a:srgbClr val="FFFF00"/>
                </a:solidFill>
                <a:latin typeface="Arial" panose="020B0604020202020204" pitchFamily="34" charset="0"/>
              </a:rPr>
            </a:br>
            <a:r>
              <a:rPr lang="de-DE" altLang="de-DE" sz="2800" b="1"/>
              <a:t/>
            </a:r>
            <a:br>
              <a:rPr lang="de-DE" altLang="de-DE" sz="2800" b="1"/>
            </a:br>
            <a:r>
              <a:rPr lang="de-DE" altLang="de-DE" sz="2800" b="1"/>
              <a:t/>
            </a:r>
            <a:br>
              <a:rPr lang="de-DE" altLang="de-DE" sz="2800" b="1"/>
            </a:br>
            <a:endParaRPr lang="de-DE" altLang="de-DE" sz="2800" b="1"/>
          </a:p>
        </p:txBody>
      </p:sp>
      <p:sp>
        <p:nvSpPr>
          <p:cNvPr id="931844" name="Text Box 4"/>
          <p:cNvSpPr txBox="1">
            <a:spLocks noChangeArrowheads="1"/>
          </p:cNvSpPr>
          <p:nvPr/>
        </p:nvSpPr>
        <p:spPr bwMode="auto">
          <a:xfrm>
            <a:off x="323850" y="4437063"/>
            <a:ext cx="390842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de-DE" altLang="de-DE" sz="1800" b="0">
                <a:cs typeface="Arial" panose="020B0604020202020204" pitchFamily="34" charset="0"/>
              </a:rPr>
              <a:t>Der Golgatha-Felsen, vor den Stadtmauern von Jerusalem:</a:t>
            </a:r>
          </a:p>
          <a:p>
            <a:pPr eaLnBrk="1" hangingPunct="1"/>
            <a:r>
              <a:rPr lang="de-CH" altLang="de-DE" sz="1800" b="0">
                <a:cs typeface="Arial" panose="020B0604020202020204" pitchFamily="34" charset="0"/>
              </a:rPr>
              <a:t>Hier starb Jesus Christus – für uns!</a:t>
            </a:r>
            <a:endParaRPr lang="de-DE" altLang="de-DE" sz="1800" b="0">
              <a:cs typeface="Arial" panose="020B0604020202020204" pitchFamily="34" charset="0"/>
            </a:endParaRPr>
          </a:p>
        </p:txBody>
      </p:sp>
      <p:sp>
        <p:nvSpPr>
          <p:cNvPr id="931845" name="Text Box 5"/>
          <p:cNvSpPr txBox="1">
            <a:spLocks noChangeArrowheads="1"/>
          </p:cNvSpPr>
          <p:nvPr/>
        </p:nvSpPr>
        <p:spPr bwMode="auto">
          <a:xfrm>
            <a:off x="395288" y="1844675"/>
            <a:ext cx="15128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de-DE" altLang="de-DE" sz="1000" b="0">
                <a:solidFill>
                  <a:schemeClr val="bg1"/>
                </a:solidFill>
                <a:latin typeface="Garamond" panose="02020404030301010803" pitchFamily="18" charset="0"/>
                <a:cs typeface="Arial" panose="020B0604020202020204" pitchFamily="34" charset="0"/>
              </a:rPr>
              <a:t>Holyland Corp. Jerusalem</a:t>
            </a:r>
          </a:p>
        </p:txBody>
      </p:sp>
      <p:sp>
        <p:nvSpPr>
          <p:cNvPr id="931846" name="Text Box 6"/>
          <p:cNvSpPr txBox="1">
            <a:spLocks noChangeArrowheads="1"/>
          </p:cNvSpPr>
          <p:nvPr/>
        </p:nvSpPr>
        <p:spPr bwMode="auto">
          <a:xfrm>
            <a:off x="4624388" y="20939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endParaRPr lang="en-US" altLang="de-DE" sz="1800" b="0">
              <a:latin typeface="Garamond" panose="02020404030301010803" pitchFamily="18" charset="0"/>
              <a:cs typeface="Arial" panose="020B0604020202020204" pitchFamily="34" charset="0"/>
            </a:endParaRPr>
          </a:p>
        </p:txBody>
      </p:sp>
      <p:pic>
        <p:nvPicPr>
          <p:cNvPr id="931847" name="Picture 7"/>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23850" y="2060575"/>
            <a:ext cx="3671888" cy="24114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6" name="Rectangle 2"/>
          <p:cNvSpPr>
            <a:spLocks noGrp="1" noChangeArrowheads="1"/>
          </p:cNvSpPr>
          <p:nvPr>
            <p:ph type="title"/>
          </p:nvPr>
        </p:nvSpPr>
        <p:spPr/>
        <p:txBody>
          <a:bodyPr/>
          <a:lstStyle/>
          <a:p>
            <a:r>
              <a:rPr lang="de-CH" altLang="de-DE">
                <a:solidFill>
                  <a:schemeClr val="bg1"/>
                </a:solidFill>
                <a:latin typeface="Arial" panose="020B0604020202020204" pitchFamily="34" charset="0"/>
              </a:rPr>
              <a:t>GNU</a:t>
            </a:r>
            <a:endParaRPr lang="de-DE" altLang="de-DE">
              <a:solidFill>
                <a:schemeClr val="bg1"/>
              </a:solidFill>
              <a:latin typeface="Arial" panose="020B0604020202020204" pitchFamily="34" charset="0"/>
            </a:endParaRPr>
          </a:p>
        </p:txBody>
      </p:sp>
      <p:sp>
        <p:nvSpPr>
          <p:cNvPr id="866307" name="Rectangle 3"/>
          <p:cNvSpPr>
            <a:spLocks noGrp="1" noChangeArrowheads="1"/>
          </p:cNvSpPr>
          <p:nvPr>
            <p:ph type="body" idx="1"/>
          </p:nvPr>
        </p:nvSpPr>
        <p:spPr>
          <a:xfrm>
            <a:off x="457200" y="1600200"/>
            <a:ext cx="8686800" cy="4525963"/>
          </a:xfrm>
        </p:spPr>
        <p:txBody>
          <a:bodyPr/>
          <a:lstStyle/>
          <a:p>
            <a:r>
              <a:rPr lang="de-DE" altLang="de-DE">
                <a:solidFill>
                  <a:schemeClr val="bg1"/>
                </a:solidFill>
                <a:latin typeface="Arial" panose="020B0604020202020204" pitchFamily="34" charset="0"/>
              </a:rPr>
              <a:t>Genaue Information zur Lizenz GNU:</a:t>
            </a:r>
          </a:p>
          <a:p>
            <a:pPr>
              <a:buFontTx/>
              <a:buNone/>
            </a:pPr>
            <a:r>
              <a:rPr lang="de-DE" altLang="de-DE">
                <a:latin typeface="Arial" panose="020B0604020202020204" pitchFamily="34" charset="0"/>
                <a:hlinkClick r:id="rId2"/>
              </a:rPr>
              <a:t>http://en.wikipedia.org/wiki/Wikipedia:Text of_the_GNU_Free_Documentation_License</a:t>
            </a:r>
            <a:endParaRPr lang="de-DE" altLang="de-DE">
              <a:latin typeface="Arial" panose="020B0604020202020204" pitchFamily="34" charset="0"/>
            </a:endParaRPr>
          </a:p>
          <a:p>
            <a:pPr>
              <a:buFontTx/>
              <a:buNone/>
            </a:pPr>
            <a:endParaRPr lang="de-DE" altLang="de-DE">
              <a:latin typeface="Arial" panose="020B0604020202020204" pitchFamily="34" charset="0"/>
            </a:endParaRPr>
          </a:p>
          <a:p>
            <a:r>
              <a:rPr lang="de-DE" altLang="de-DE">
                <a:solidFill>
                  <a:schemeClr val="bg1"/>
                </a:solidFill>
                <a:latin typeface="Arial" panose="020B0604020202020204" pitchFamily="34" charset="0"/>
              </a:rPr>
              <a:t>FB = Freies Bild</a:t>
            </a:r>
          </a:p>
          <a:p>
            <a:endParaRPr lang="de-DE" altLang="de-DE">
              <a:solidFill>
                <a:schemeClr val="bg1"/>
              </a:solidFill>
              <a:latin typeface="Arial" panose="020B0604020202020204" pitchFamily="34" charset="0"/>
            </a:endParaRPr>
          </a:p>
          <a:p>
            <a:r>
              <a:rPr lang="de-DE" altLang="de-DE">
                <a:solidFill>
                  <a:schemeClr val="bg1"/>
                </a:solidFill>
                <a:latin typeface="Arial" panose="020B0604020202020204" pitchFamily="34" charset="0"/>
              </a:rPr>
              <a:t>Bibeltexte: Elberfelder Bibel 1905 / rev. von RL</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Text Box 2"/>
          <p:cNvSpPr txBox="1">
            <a:spLocks noChangeArrowheads="1"/>
          </p:cNvSpPr>
          <p:nvPr/>
        </p:nvSpPr>
        <p:spPr bwMode="auto">
          <a:xfrm>
            <a:off x="900113" y="6042025"/>
            <a:ext cx="800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r-FR" altLang="de-DE" sz="2400">
              <a:solidFill>
                <a:schemeClr val="bg1"/>
              </a:solidFill>
              <a:latin typeface="Times New Roman" panose="02020603050405020304" pitchFamily="18" charset="0"/>
            </a:endParaRPr>
          </a:p>
        </p:txBody>
      </p:sp>
      <p:pic>
        <p:nvPicPr>
          <p:cNvPr id="867331" name="Picture 3" descr="Image:Globe.svg">
            <a:hlinkClick r:id="rId3"/>
          </p:cNvPr>
          <p:cNvPicPr>
            <a:picLocks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1619250" y="1557338"/>
            <a:ext cx="5257800" cy="5257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67332" name="Text Box 4"/>
          <p:cNvSpPr txBox="1">
            <a:spLocks noChangeArrowheads="1"/>
          </p:cNvSpPr>
          <p:nvPr/>
        </p:nvSpPr>
        <p:spPr bwMode="auto">
          <a:xfrm>
            <a:off x="5848350" y="6499225"/>
            <a:ext cx="3540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CH" altLang="de-DE" sz="1000">
                <a:solidFill>
                  <a:schemeClr val="bg1"/>
                </a:solidFill>
              </a:rPr>
              <a:t>FB</a:t>
            </a:r>
            <a:endParaRPr lang="de-DE" altLang="de-DE" sz="1000">
              <a:solidFill>
                <a:schemeClr val="bg1"/>
              </a:solidFill>
            </a:endParaRPr>
          </a:p>
        </p:txBody>
      </p:sp>
      <p:sp>
        <p:nvSpPr>
          <p:cNvPr id="867333" name="WordArt 5"/>
          <p:cNvSpPr>
            <a:spLocks noChangeArrowheads="1" noChangeShapeType="1" noTextEdit="1"/>
          </p:cNvSpPr>
          <p:nvPr/>
        </p:nvSpPr>
        <p:spPr bwMode="auto">
          <a:xfrm>
            <a:off x="827088" y="333375"/>
            <a:ext cx="8066087" cy="1368425"/>
          </a:xfrm>
          <a:prstGeom prst="rect">
            <a:avLst/>
          </a:prstGeom>
          <a:extLst>
            <a:ext uri="{AF507438-7753-43E0-B8FC-AC1667EBCBE1}">
              <a14:hiddenEffects xmlns:a14="http://schemas.microsoft.com/office/drawing/2010/main">
                <a:effectLst/>
              </a14:hiddenEffects>
            </a:ext>
          </a:extLst>
        </p:spPr>
        <p:txBody>
          <a:bodyPr wrap="none" fromWordArt="1">
            <a:prstTxWarp prst="textChevron">
              <a:avLst>
                <a:gd name="adj" fmla="val 25000"/>
              </a:avLst>
            </a:prstTxWarp>
            <a:scene3d>
              <a:camera prst="legacyPerspectiveBottomRight">
                <a:rot lat="0" lon="21239999" rev="0"/>
              </a:camera>
              <a:lightRig rig="legacyHarsh3" dir="l"/>
            </a:scene3d>
            <a:sp3d extrusionH="430200" prstMaterial="legacyMatte">
              <a:extrusionClr>
                <a:srgbClr val="C0C0C0"/>
              </a:extrusionClr>
              <a:contourClr>
                <a:srgbClr val="DCEBF5"/>
              </a:contourClr>
            </a:sp3d>
          </a:bodyPr>
          <a:lstStyle/>
          <a:p>
            <a:pPr algn="ctr"/>
            <a:r>
              <a:rPr lang="de-CH" sz="3600"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panose="020B0A04020102020204" pitchFamily="34" charset="0"/>
              </a:rPr>
              <a:t>Ein Volk kehrt heim</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2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altLang="de-DE" sz="2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Glass Layers</Template>
  <TotalTime>0</TotalTime>
  <Words>5861</Words>
  <Application>Microsoft Office PowerPoint</Application>
  <PresentationFormat>Bildschirmpräsentation (4:3)</PresentationFormat>
  <Paragraphs>534</Paragraphs>
  <Slides>88</Slides>
  <Notes>21</Notes>
  <HiddenSlides>6</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88</vt:i4>
      </vt:variant>
    </vt:vector>
  </HeadingPairs>
  <TitlesOfParts>
    <vt:vector size="96" baseType="lpstr">
      <vt:lpstr>Times New Roman</vt:lpstr>
      <vt:lpstr>Arial</vt:lpstr>
      <vt:lpstr>Verdana</vt:lpstr>
      <vt:lpstr>Symbol</vt:lpstr>
      <vt:lpstr>Tahoma</vt:lpstr>
      <vt:lpstr>Wingdings</vt:lpstr>
      <vt:lpstr>Garamond</vt:lpstr>
      <vt:lpstr>Standarddesign</vt:lpstr>
      <vt:lpstr>Meine Homepage:</vt:lpstr>
      <vt:lpstr>PowerPoint-Präsentation</vt:lpstr>
      <vt:lpstr>Vor 2000 Jahren:  Der Messias Jesus</vt:lpstr>
      <vt:lpstr>Verlust des Landes und weltweite Zerstreuung</vt:lpstr>
      <vt:lpstr>Die zwei Erscheinungen  des Messias</vt:lpstr>
      <vt:lpstr>Endzeit: eine Periode von bereits 126 Jahren</vt:lpstr>
      <vt:lpstr>Sehnsucht nach Zion</vt:lpstr>
      <vt:lpstr>Auf der Suche nach einer Heimat</vt:lpstr>
      <vt:lpstr>Auf der Suche nach einer Heimat</vt:lpstr>
      <vt:lpstr>Auf der Suche nach einer Heimat</vt:lpstr>
      <vt:lpstr>Auf der Suche nach einer Heimat</vt:lpstr>
      <vt:lpstr>Auf der Suche nach einer Heimat</vt:lpstr>
      <vt:lpstr>Auf der Suche nach einer Heimat</vt:lpstr>
      <vt:lpstr>(1) Sammlung der Juden</vt:lpstr>
      <vt:lpstr>(2) Rückkehr ins Land Israel</vt:lpstr>
      <vt:lpstr>(2) Rückkehr ins Land Israel </vt:lpstr>
      <vt:lpstr>(2) Rückkehr ins Land Israel </vt:lpstr>
      <vt:lpstr>(3) Sammlung in vielen Phasen: Gleich den Wadi-Bächen im Negev</vt:lpstr>
      <vt:lpstr>(3) Sammlung in vielen Phasen: Gleich den Wadi-Bächen im Negev</vt:lpstr>
      <vt:lpstr>Nicht wie die Bäche  in der Wüste Judäa</vt:lpstr>
      <vt:lpstr>(3) Sammlung in vielen Phasen: Gleich den Wadi-Bächen im Negev</vt:lpstr>
      <vt:lpstr>Die Einwanderungswellen</vt:lpstr>
      <vt:lpstr>Die Einwanderungswellen</vt:lpstr>
      <vt:lpstr>Die Einwanderungswellen</vt:lpstr>
      <vt:lpstr>(4) Zuerst: Lock-Phase</vt:lpstr>
      <vt:lpstr>(4) Zuerst: Lock-Phase</vt:lpstr>
      <vt:lpstr>(5) Dann: Jagd-Phase</vt:lpstr>
      <vt:lpstr>(5) Dann: Jagd-Phase</vt:lpstr>
      <vt:lpstr>(6) Rückkehr aus dem  äussersten Norden</vt:lpstr>
      <vt:lpstr>(6) Rückkehr aus dem  äussersten Norden</vt:lpstr>
      <vt:lpstr>(6) Rückkehr aus dem  äussersten Norden</vt:lpstr>
      <vt:lpstr>(6) Rückkehr aus dem  äussersten Norden</vt:lpstr>
      <vt:lpstr>(6) Rückkehr aus dem  äussersten Norden</vt:lpstr>
      <vt:lpstr>(6) Rückkehr aus dem  äussersten Norden</vt:lpstr>
      <vt:lpstr>(6) Rückkehr aus dem  äussersten Norden</vt:lpstr>
      <vt:lpstr>(7) Rückkehr aus dem  äussersten Norden in grosser Zahl</vt:lpstr>
      <vt:lpstr>(8) Flucht aus dem Norden</vt:lpstr>
      <vt:lpstr>(8) Flucht aus dem Norden</vt:lpstr>
      <vt:lpstr>Rückkehr aus dem (9) Nord- und dem (10) Südirak</vt:lpstr>
      <vt:lpstr>(11) Flucht und (12) Auszug der Juden aus dem Irak</vt:lpstr>
      <vt:lpstr>(13) Flucht u. Auszug vor der Katastrophe über Irak</vt:lpstr>
      <vt:lpstr>PowerPoint-Präsentation</vt:lpstr>
      <vt:lpstr>„Sela“</vt:lpstr>
      <vt:lpstr>„Sela“</vt:lpstr>
      <vt:lpstr>PowerPoint-Präsentation</vt:lpstr>
      <vt:lpstr>2000 Jahre Sehnsucht nach Zion</vt:lpstr>
      <vt:lpstr>(14) Rückkehr aus Ober- und  (15) aus Unterägypten</vt:lpstr>
      <vt:lpstr>(14) Rückkehr aus Ober- und  (15) aus Unterägypten</vt:lpstr>
      <vt:lpstr>(14) Rückkehr aus Ober- und  (15) aus Unterägypten</vt:lpstr>
      <vt:lpstr>(14) Rückkehr aus Ober- und  (15) aus Unterägypten</vt:lpstr>
      <vt:lpstr>(14) Rückkehr aus Ober- und  (15) aus Unterägypten</vt:lpstr>
      <vt:lpstr>(16) Rückkehr aus dem Iran</vt:lpstr>
      <vt:lpstr>(16) Rückkehr aus dem Iran</vt:lpstr>
      <vt:lpstr>(16) Rückkehr aus dem Iran</vt:lpstr>
      <vt:lpstr>(16) Rückkehr aus dem Iran</vt:lpstr>
      <vt:lpstr>(17) Rückkehr aus Syrien</vt:lpstr>
      <vt:lpstr>(17) Rückkehr aus Syrien</vt:lpstr>
      <vt:lpstr>PowerPoint-Präsentation</vt:lpstr>
      <vt:lpstr>2000 Jahre Sehnsucht nach Zion</vt:lpstr>
      <vt:lpstr>(18) Rückkehr aus dem Sudan und aus Äthiopien</vt:lpstr>
      <vt:lpstr>(18) Rückkehr aus dem Sudan und aus Äthiopien</vt:lpstr>
      <vt:lpstr>(18) Rückkehr aus dem Sudan und aus Äthiopien</vt:lpstr>
      <vt:lpstr>(18) Rückkehr aus dem Sudan und aus Äthiopien</vt:lpstr>
      <vt:lpstr>(18) Rückkehr aus dem Sudan und aus Äthiopien</vt:lpstr>
      <vt:lpstr>(18) Rückkehr aus dem Sudan und aus Äthiopien</vt:lpstr>
      <vt:lpstr>(19) Rückkehr aus Jemen, Aden, Dschibuti und Eritrea </vt:lpstr>
      <vt:lpstr>(19) Rückkehr aus Jemen, Aden, Dschibuti und Eritrea </vt:lpstr>
      <vt:lpstr>(20) Rückkehr aus Europa</vt:lpstr>
      <vt:lpstr>(20) Rückkehr aus Europa</vt:lpstr>
      <vt:lpstr>(20) Rückkehr aus Europa</vt:lpstr>
      <vt:lpstr>(20) Rückkehr aus Europa</vt:lpstr>
      <vt:lpstr>(21) Rückkehr aus Südafrika</vt:lpstr>
      <vt:lpstr>(22) Rückkehr aus Amerika</vt:lpstr>
      <vt:lpstr>(23) Rückkehr aus China</vt:lpstr>
      <vt:lpstr>(23) Rückkehr aus China</vt:lpstr>
      <vt:lpstr>(23) Rückkehr aus China</vt:lpstr>
      <vt:lpstr>(24) Mit dem Schiff nach Hause</vt:lpstr>
      <vt:lpstr>(25) Flug ins gelobte Land</vt:lpstr>
      <vt:lpstr>Schlussfolgerungen</vt:lpstr>
      <vt:lpstr>Endzeit: eine Periode von bereits 126 Jahren</vt:lpstr>
      <vt:lpstr>Schlussfolgerungen</vt:lpstr>
      <vt:lpstr>Lasst euch versöhnen mit Gott! (2Kor 5,20)</vt:lpstr>
      <vt:lpstr>Wir sind von Gott getrennt</vt:lpstr>
      <vt:lpstr>Wir schaffen es nicht</vt:lpstr>
      <vt:lpstr>Jesus Christus – die Brücke</vt:lpstr>
      <vt:lpstr>Der Weg zurück zu Gott</vt:lpstr>
      <vt:lpstr>GNU</vt:lpstr>
      <vt:lpstr>PowerPoint-Präsentation</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Wim Hoddenbagh</dc:creator>
  <cp:lastModifiedBy>Christoph Berger</cp:lastModifiedBy>
  <cp:revision>528</cp:revision>
  <dcterms:created xsi:type="dcterms:W3CDTF">2001-11-21T14:59:48Z</dcterms:created>
  <dcterms:modified xsi:type="dcterms:W3CDTF">2014-09-03T08:07:35Z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000800844a0000000000010251300207b74006b004c800</vt:lpwstr>
  </property>
</Properties>
</file>