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01"/>
  </p:notesMasterIdLst>
  <p:handoutMasterIdLst>
    <p:handoutMasterId r:id="rId102"/>
  </p:handoutMasterIdLst>
  <p:sldIdLst>
    <p:sldId id="491" r:id="rId3"/>
    <p:sldId id="470" r:id="rId4"/>
    <p:sldId id="474" r:id="rId5"/>
    <p:sldId id="622" r:id="rId6"/>
    <p:sldId id="623" r:id="rId7"/>
    <p:sldId id="624" r:id="rId8"/>
    <p:sldId id="630" r:id="rId9"/>
    <p:sldId id="625" r:id="rId10"/>
    <p:sldId id="626" r:id="rId11"/>
    <p:sldId id="627" r:id="rId12"/>
    <p:sldId id="628" r:id="rId13"/>
    <p:sldId id="629" r:id="rId14"/>
    <p:sldId id="651" r:id="rId15"/>
    <p:sldId id="636" r:id="rId16"/>
    <p:sldId id="522" r:id="rId17"/>
    <p:sldId id="457" r:id="rId18"/>
    <p:sldId id="458" r:id="rId19"/>
    <p:sldId id="645" r:id="rId20"/>
    <p:sldId id="646" r:id="rId21"/>
    <p:sldId id="631" r:id="rId22"/>
    <p:sldId id="607" r:id="rId23"/>
    <p:sldId id="635" r:id="rId24"/>
    <p:sldId id="580" r:id="rId25"/>
    <p:sldId id="647" r:id="rId26"/>
    <p:sldId id="528" r:id="rId27"/>
    <p:sldId id="648" r:id="rId28"/>
    <p:sldId id="649" r:id="rId29"/>
    <p:sldId id="523" r:id="rId30"/>
    <p:sldId id="619" r:id="rId31"/>
    <p:sldId id="569" r:id="rId32"/>
    <p:sldId id="577" r:id="rId33"/>
    <p:sldId id="652" r:id="rId34"/>
    <p:sldId id="653" r:id="rId35"/>
    <p:sldId id="587" r:id="rId36"/>
    <p:sldId id="570" r:id="rId37"/>
    <p:sldId id="678" r:id="rId38"/>
    <p:sldId id="679" r:id="rId39"/>
    <p:sldId id="680" r:id="rId40"/>
    <p:sldId id="681" r:id="rId41"/>
    <p:sldId id="682" r:id="rId42"/>
    <p:sldId id="595" r:id="rId43"/>
    <p:sldId id="642" r:id="rId44"/>
    <p:sldId id="610" r:id="rId45"/>
    <p:sldId id="644" r:id="rId46"/>
    <p:sldId id="581" r:id="rId47"/>
    <p:sldId id="586" r:id="rId48"/>
    <p:sldId id="582" r:id="rId49"/>
    <p:sldId id="583" r:id="rId50"/>
    <p:sldId id="600" r:id="rId51"/>
    <p:sldId id="659" r:id="rId52"/>
    <p:sldId id="602" r:id="rId53"/>
    <p:sldId id="532" r:id="rId54"/>
    <p:sldId id="529" r:id="rId55"/>
    <p:sldId id="660" r:id="rId56"/>
    <p:sldId id="547" r:id="rId57"/>
    <p:sldId id="562" r:id="rId58"/>
    <p:sldId id="548" r:id="rId59"/>
    <p:sldId id="494" r:id="rId60"/>
    <p:sldId id="533" r:id="rId61"/>
    <p:sldId id="536" r:id="rId62"/>
    <p:sldId id="537" r:id="rId63"/>
    <p:sldId id="661" r:id="rId64"/>
    <p:sldId id="553" r:id="rId65"/>
    <p:sldId id="662" r:id="rId66"/>
    <p:sldId id="663" r:id="rId67"/>
    <p:sldId id="664" r:id="rId68"/>
    <p:sldId id="665" r:id="rId69"/>
    <p:sldId id="666" r:id="rId70"/>
    <p:sldId id="667" r:id="rId71"/>
    <p:sldId id="668" r:id="rId72"/>
    <p:sldId id="669" r:id="rId73"/>
    <p:sldId id="670" r:id="rId74"/>
    <p:sldId id="540" r:id="rId75"/>
    <p:sldId id="613" r:id="rId76"/>
    <p:sldId id="549" r:id="rId77"/>
    <p:sldId id="671" r:id="rId78"/>
    <p:sldId id="672" r:id="rId79"/>
    <p:sldId id="596" r:id="rId80"/>
    <p:sldId id="597" r:id="rId81"/>
    <p:sldId id="639" r:id="rId82"/>
    <p:sldId id="673" r:id="rId83"/>
    <p:sldId id="674" r:id="rId84"/>
    <p:sldId id="675" r:id="rId85"/>
    <p:sldId id="606" r:id="rId86"/>
    <p:sldId id="511" r:id="rId87"/>
    <p:sldId id="676" r:id="rId88"/>
    <p:sldId id="617" r:id="rId89"/>
    <p:sldId id="640" r:id="rId90"/>
    <p:sldId id="641" r:id="rId91"/>
    <p:sldId id="637" r:id="rId92"/>
    <p:sldId id="677" r:id="rId93"/>
    <p:sldId id="609" r:id="rId94"/>
    <p:sldId id="638" r:id="rId95"/>
    <p:sldId id="615" r:id="rId96"/>
    <p:sldId id="616" r:id="rId97"/>
    <p:sldId id="634" r:id="rId98"/>
    <p:sldId id="347" r:id="rId99"/>
    <p:sldId id="621" r:id="rId10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 varScale="1">
        <p:scale>
          <a:sx n="87" d="100"/>
          <a:sy n="87" d="100"/>
        </p:scale>
        <p:origin x="696" y="72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141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302941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470696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17920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544278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883094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202177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784914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889121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468553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643117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44302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847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692222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760836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534788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115641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World-Class Ship Research Center“ (KRISO), </a:t>
            </a:r>
            <a:r>
              <a:rPr lang="en-US" dirty="0" err="1"/>
              <a:t>koreanische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von 1992</a:t>
            </a:r>
          </a:p>
          <a:p>
            <a:r>
              <a:rPr lang="en-US" dirty="0" err="1"/>
              <a:t>Wellen</a:t>
            </a:r>
            <a:r>
              <a:rPr lang="en-US" dirty="0"/>
              <a:t> gang </a:t>
            </a:r>
            <a:r>
              <a:rPr lang="en-US" dirty="0" err="1"/>
              <a:t>bis</a:t>
            </a:r>
            <a:r>
              <a:rPr lang="en-US" dirty="0"/>
              <a:t> 47,5m </a:t>
            </a:r>
            <a:r>
              <a:rPr lang="en-US" dirty="0" err="1"/>
              <a:t>möglich</a:t>
            </a:r>
            <a:endParaRPr lang="en-US" dirty="0"/>
          </a:p>
          <a:p>
            <a:r>
              <a:rPr lang="en-US" dirty="0"/>
              <a:t>300 Ellen: </a:t>
            </a:r>
            <a:r>
              <a:rPr lang="en-US" dirty="0" err="1"/>
              <a:t>grösstmögliches</a:t>
            </a:r>
            <a:r>
              <a:rPr lang="en-US" dirty="0"/>
              <a:t> Schiff </a:t>
            </a:r>
            <a:r>
              <a:rPr lang="en-US" dirty="0" err="1"/>
              <a:t>aus</a:t>
            </a:r>
            <a:r>
              <a:rPr lang="en-US" baseline="0" dirty="0"/>
              <a:t> Material </a:t>
            </a:r>
            <a:r>
              <a:rPr lang="en-US" baseline="0"/>
              <a:t>Holz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455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World-Class Ship Research Center“ (KRISO), </a:t>
            </a:r>
            <a:r>
              <a:rPr lang="en-US" dirty="0" err="1"/>
              <a:t>koreanische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von 1992</a:t>
            </a:r>
          </a:p>
          <a:p>
            <a:r>
              <a:rPr lang="en-US" dirty="0" err="1"/>
              <a:t>Wellen</a:t>
            </a:r>
            <a:r>
              <a:rPr lang="en-US" dirty="0"/>
              <a:t> gang </a:t>
            </a:r>
            <a:r>
              <a:rPr lang="en-US" dirty="0" err="1"/>
              <a:t>bis</a:t>
            </a:r>
            <a:r>
              <a:rPr lang="en-US" dirty="0"/>
              <a:t> 47,5m </a:t>
            </a:r>
            <a:r>
              <a:rPr lang="en-US" dirty="0" err="1"/>
              <a:t>möglich</a:t>
            </a:r>
            <a:endParaRPr lang="en-US" dirty="0"/>
          </a:p>
          <a:p>
            <a:r>
              <a:rPr lang="en-US" dirty="0"/>
              <a:t>300 Ellen: </a:t>
            </a:r>
            <a:r>
              <a:rPr lang="en-US" dirty="0" err="1"/>
              <a:t>grösstmögliches</a:t>
            </a:r>
            <a:r>
              <a:rPr lang="en-US" dirty="0"/>
              <a:t> Schiff </a:t>
            </a:r>
            <a:r>
              <a:rPr lang="en-US" dirty="0" err="1"/>
              <a:t>aus</a:t>
            </a:r>
            <a:r>
              <a:rPr lang="en-US" baseline="0" dirty="0"/>
              <a:t> Material </a:t>
            </a:r>
            <a:r>
              <a:rPr lang="en-US" baseline="0"/>
              <a:t>Holz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2962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World-Class Ship Research Center“ (KRISO), </a:t>
            </a:r>
            <a:r>
              <a:rPr lang="en-US" dirty="0" err="1"/>
              <a:t>koreanische</a:t>
            </a:r>
            <a:r>
              <a:rPr lang="en-US" dirty="0"/>
              <a:t> </a:t>
            </a:r>
            <a:r>
              <a:rPr lang="en-US" dirty="0" err="1"/>
              <a:t>Studie</a:t>
            </a:r>
            <a:r>
              <a:rPr lang="en-US" dirty="0"/>
              <a:t> von 1992</a:t>
            </a:r>
          </a:p>
          <a:p>
            <a:r>
              <a:rPr lang="en-US" dirty="0" err="1"/>
              <a:t>Wellen</a:t>
            </a:r>
            <a:r>
              <a:rPr lang="en-US" dirty="0"/>
              <a:t> gang </a:t>
            </a:r>
            <a:r>
              <a:rPr lang="en-US" dirty="0" err="1"/>
              <a:t>bis</a:t>
            </a:r>
            <a:r>
              <a:rPr lang="en-US" dirty="0"/>
              <a:t> 47,5m </a:t>
            </a:r>
            <a:r>
              <a:rPr lang="en-US" dirty="0" err="1"/>
              <a:t>möglich</a:t>
            </a:r>
            <a:endParaRPr lang="en-US" dirty="0"/>
          </a:p>
          <a:p>
            <a:r>
              <a:rPr lang="en-US" dirty="0"/>
              <a:t>300 Ellen: </a:t>
            </a:r>
            <a:r>
              <a:rPr lang="en-US" dirty="0" err="1"/>
              <a:t>grösstmögliches</a:t>
            </a:r>
            <a:r>
              <a:rPr lang="en-US" dirty="0"/>
              <a:t> Schiff </a:t>
            </a:r>
            <a:r>
              <a:rPr lang="en-US" dirty="0" err="1"/>
              <a:t>aus</a:t>
            </a:r>
            <a:r>
              <a:rPr lang="en-US" baseline="0" dirty="0"/>
              <a:t> Material </a:t>
            </a:r>
            <a:r>
              <a:rPr lang="en-US" baseline="0"/>
              <a:t>Holz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253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443235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29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fr-FR" altLang="de-DE" dirty="0" err="1"/>
              <a:t>Missionarshypothese</a:t>
            </a:r>
            <a:r>
              <a:rPr lang="fr-FR" altLang="de-DE" dirty="0"/>
              <a:t> </a:t>
            </a:r>
            <a:r>
              <a:rPr lang="fr-FR" altLang="de-DE" dirty="0" err="1"/>
              <a:t>widerlegen</a:t>
            </a:r>
            <a:r>
              <a:rPr lang="fr-FR" alt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9423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68136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832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752020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008623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684080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245202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795491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990422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580653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784611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39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9977061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54556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449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6234823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fr-FR" altLang="de-DE" dirty="0" err="1"/>
              <a:t>Hineingehen</a:t>
            </a:r>
            <a:r>
              <a:rPr lang="fr-FR" altLang="de-DE" dirty="0"/>
              <a:t>, </a:t>
            </a:r>
            <a:r>
              <a:rPr lang="fr-FR" altLang="de-DE" dirty="0" err="1"/>
              <a:t>nicht</a:t>
            </a:r>
            <a:r>
              <a:rPr lang="fr-FR" altLang="de-DE" dirty="0"/>
              <a:t> </a:t>
            </a:r>
            <a:r>
              <a:rPr lang="fr-FR" altLang="de-DE" dirty="0" err="1"/>
              <a:t>lediglich</a:t>
            </a:r>
            <a:r>
              <a:rPr lang="fr-FR" altLang="de-DE" dirty="0"/>
              <a:t> </a:t>
            </a:r>
            <a:r>
              <a:rPr lang="fr-FR" altLang="de-DE" dirty="0" err="1"/>
              <a:t>draussen</a:t>
            </a:r>
            <a:r>
              <a:rPr lang="fr-FR" altLang="de-DE" dirty="0"/>
              <a:t> </a:t>
            </a:r>
            <a:r>
              <a:rPr lang="fr-FR" altLang="de-DE" dirty="0" err="1"/>
              <a:t>stehen</a:t>
            </a:r>
            <a:r>
              <a:rPr lang="fr-FR" altLang="de-DE" dirty="0"/>
              <a:t> und </a:t>
            </a:r>
            <a:r>
              <a:rPr lang="fr-FR" altLang="de-DE" dirty="0" err="1"/>
              <a:t>Fotos</a:t>
            </a:r>
            <a:r>
              <a:rPr lang="fr-FR" altLang="de-DE" dirty="0"/>
              <a:t> </a:t>
            </a:r>
            <a:r>
              <a:rPr lang="fr-FR" altLang="de-DE" dirty="0" err="1"/>
              <a:t>machen</a:t>
            </a:r>
            <a:r>
              <a:rPr lang="de-CH" altLang="de-DE" dirty="0"/>
              <a:t>!</a:t>
            </a:r>
            <a:r>
              <a:rPr lang="de-CH" altLang="de-DE" baseline="0" dirty="0"/>
              <a:t> Fast bekehrt ist gar nicht bekehrt!</a:t>
            </a:r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991622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1288441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0130211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13934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3867403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8340062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9571805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985499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241219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4569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0106763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6098031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1161292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8113895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9604104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3172007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214612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7533382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2137996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631694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87116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9944499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4129600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3383975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334352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7997643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1463053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46401995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3485182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1423470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88667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7503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00589239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65416797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5545326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3204218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7889921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9835818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71970509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92807024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5451129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367466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71105679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64791897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82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414803182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7344404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8490482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6969797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2674064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fr-FR" altLang="de-DE" dirty="0"/>
              <a:t>Die </a:t>
            </a:r>
            <a:r>
              <a:rPr lang="fr-FR" altLang="de-DE" dirty="0" err="1"/>
              <a:t>Herrlichkeit</a:t>
            </a:r>
            <a:r>
              <a:rPr lang="fr-FR" altLang="de-DE" dirty="0"/>
              <a:t> des </a:t>
            </a:r>
            <a:r>
              <a:rPr lang="fr-FR" altLang="de-DE" dirty="0" err="1"/>
              <a:t>Sohnes</a:t>
            </a:r>
            <a:r>
              <a:rPr lang="fr-FR" altLang="de-DE" dirty="0"/>
              <a:t> </a:t>
            </a:r>
            <a:r>
              <a:rPr lang="fr-FR" altLang="de-DE" dirty="0" err="1"/>
              <a:t>Gottes</a:t>
            </a:r>
            <a:r>
              <a:rPr lang="fr-FR" altLang="de-DE" dirty="0"/>
              <a:t>. Er </a:t>
            </a:r>
            <a:r>
              <a:rPr lang="fr-FR" altLang="de-DE" dirty="0" err="1"/>
              <a:t>ist</a:t>
            </a:r>
            <a:r>
              <a:rPr lang="fr-FR" altLang="de-DE" dirty="0"/>
              <a:t> die Garantie, </a:t>
            </a:r>
            <a:r>
              <a:rPr lang="fr-FR" altLang="de-DE" dirty="0" err="1"/>
              <a:t>dass</a:t>
            </a:r>
            <a:r>
              <a:rPr lang="fr-FR" altLang="de-DE" dirty="0"/>
              <a:t> es </a:t>
            </a:r>
            <a:r>
              <a:rPr lang="fr-FR" altLang="de-DE" dirty="0" err="1"/>
              <a:t>kein</a:t>
            </a:r>
            <a:r>
              <a:rPr lang="fr-FR" altLang="de-DE" dirty="0"/>
              <a:t> </a:t>
            </a:r>
            <a:r>
              <a:rPr lang="fr-FR" altLang="de-DE" dirty="0" err="1"/>
              <a:t>Gericht</a:t>
            </a:r>
            <a:r>
              <a:rPr lang="fr-FR" altLang="de-DE" dirty="0"/>
              <a:t> </a:t>
            </a:r>
            <a:r>
              <a:rPr lang="fr-FR" altLang="de-DE" dirty="0" err="1"/>
              <a:t>mehr</a:t>
            </a:r>
            <a:r>
              <a:rPr lang="fr-FR" altLang="de-DE" dirty="0"/>
              <a:t> </a:t>
            </a:r>
            <a:r>
              <a:rPr lang="fr-FR" altLang="de-DE" dirty="0" err="1"/>
              <a:t>gibt</a:t>
            </a:r>
            <a:r>
              <a:rPr lang="fr-FR" altLang="de-DE" dirty="0"/>
              <a:t>. 7 </a:t>
            </a:r>
            <a:r>
              <a:rPr lang="fr-FR" altLang="de-DE" dirty="0" err="1"/>
              <a:t>Farben</a:t>
            </a:r>
            <a:r>
              <a:rPr lang="fr-FR" altLang="de-DE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1607657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3576188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34383700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93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90447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40883655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43813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/>
          <p:cNvSpPr>
            <a:spLocks noEditPoints="1"/>
          </p:cNvSpPr>
          <p:nvPr/>
        </p:nvSpPr>
        <p:spPr bwMode="auto">
          <a:xfrm>
            <a:off x="3808412" y="0"/>
            <a:ext cx="8380413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>
              <a:solidFill>
                <a:schemeClr val="l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5FABC-49AB-4DDA-94FD-C1CE78A64D2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688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ext">
  <p:cSld name="Nur 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1103025" y="2052919"/>
            <a:ext cx="894421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063" marR="0" lvl="0" indent="-33010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sz="1999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126" marR="0" lvl="1" indent="-31994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sz="1799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189" marR="0" lvl="2" indent="-30978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251" marR="0" lvl="3" indent="-29962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5314" marR="0" lvl="4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2377" marR="0" lvl="5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199440" marR="0" lvl="6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6503" marR="0" lvl="7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3566" marR="0" lvl="8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0" y="391236"/>
            <a:ext cx="12188825" cy="767687"/>
          </a:xfrm>
          <a:prstGeom prst="rect">
            <a:avLst/>
          </a:prstGeom>
          <a:solidFill>
            <a:srgbClr val="000000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199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43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12.10.2018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de-DE" smtClean="0"/>
              <a:pPr/>
              <a:t>12.10.2018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gerliebi.ch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kencounter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onmuseum.org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nswersingenesis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nswersingenesis.org/de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reative_Commons" TargetMode="External"/><Relationship Id="rId2" Type="http://schemas.openxmlformats.org/officeDocument/2006/relationships/hyperlink" Target="http://en.wikipedia.org/wiki/Wikipedia:Textof_the_GNU_Free_Documentation_Licens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1541" y="476672"/>
            <a:ext cx="5760627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Noah</a:t>
            </a:r>
            <a:endParaRPr lang="fr-FR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758708" y="4725144"/>
            <a:ext cx="3347912" cy="1224087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  <a:defRPr/>
            </a:pPr>
            <a:r>
              <a:rPr lang="de-DE" sz="28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und ihre prophetische Bedeutung</a:t>
            </a:r>
          </a:p>
        </p:txBody>
      </p: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03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89756" y="6525344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CM/AE</a:t>
            </a:r>
            <a:endParaRPr lang="de-CH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8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333772" y="630932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CM/AE</a:t>
            </a:r>
            <a:endParaRPr lang="de-CH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8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1077914" y="6453336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CM/AE</a:t>
            </a:r>
            <a:endParaRPr lang="de-CH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9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1541" y="476672"/>
            <a:ext cx="5760627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Noah</a:t>
            </a:r>
            <a:endParaRPr lang="fr-FR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830716" y="4725144"/>
            <a:ext cx="3347912" cy="1224087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  <a:defRPr/>
            </a:pPr>
            <a:r>
              <a:rPr lang="de-DE" sz="2800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und ihre prophetische Bedeutung</a:t>
            </a:r>
          </a:p>
        </p:txBody>
      </p: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9982844" y="639237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RL/CM</a:t>
            </a:r>
          </a:p>
        </p:txBody>
      </p:sp>
    </p:spTree>
    <p:extLst>
      <p:ext uri="{BB962C8B-B14F-4D97-AF65-F5344CB8AC3E}">
        <p14:creationId xmlns:p14="http://schemas.microsoft.com/office/powerpoint/2010/main" val="1757175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1349741-EC1B-4D05-9DB9-F062D2ABE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39" y="3445039"/>
            <a:ext cx="4614032" cy="34563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42FDF9A-3515-4861-8EF0-867417BC6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01" y="1052736"/>
            <a:ext cx="4325672" cy="32403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35272" y="189757"/>
            <a:ext cx="11518280" cy="1079219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Vom AT zum NT</a:t>
            </a:r>
            <a:endParaRPr lang="fr-FR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1" name="AutoShape 12"/>
          <p:cNvSpPr>
            <a:spLocks noChangeArrowheads="1"/>
          </p:cNvSpPr>
          <p:nvPr/>
        </p:nvSpPr>
        <p:spPr bwMode="auto">
          <a:xfrm rot="19697494">
            <a:off x="3791550" y="1484821"/>
            <a:ext cx="4031200" cy="2591712"/>
          </a:xfrm>
          <a:prstGeom prst="curvedDownArrow">
            <a:avLst>
              <a:gd name="adj1" fmla="val 31108"/>
              <a:gd name="adj2" fmla="val 62217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799"/>
          </a:p>
        </p:txBody>
      </p:sp>
      <p:sp>
        <p:nvSpPr>
          <p:cNvPr id="60422" name="Textfeld 6"/>
          <p:cNvSpPr txBox="1">
            <a:spLocks noChangeArrowheads="1"/>
          </p:cNvSpPr>
          <p:nvPr/>
        </p:nvSpPr>
        <p:spPr bwMode="auto">
          <a:xfrm>
            <a:off x="10773714" y="4163289"/>
            <a:ext cx="31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de-DE" sz="800" dirty="0">
                <a:latin typeface="+mn-lt"/>
              </a:rPr>
              <a:t>RL</a:t>
            </a:r>
          </a:p>
        </p:txBody>
      </p:sp>
      <p:sp>
        <p:nvSpPr>
          <p:cNvPr id="60423" name="Textfeld 6"/>
          <p:cNvSpPr txBox="1">
            <a:spLocks noChangeArrowheads="1"/>
          </p:cNvSpPr>
          <p:nvPr/>
        </p:nvSpPr>
        <p:spPr bwMode="auto">
          <a:xfrm>
            <a:off x="5374520" y="6641263"/>
            <a:ext cx="3145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de-DE" sz="800" dirty="0">
                <a:latin typeface="+mn-lt"/>
              </a:rPr>
              <a:t>RL</a:t>
            </a:r>
          </a:p>
        </p:txBody>
      </p:sp>
      <p:cxnSp>
        <p:nvCxnSpPr>
          <p:cNvPr id="8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" y="1955093"/>
            <a:ext cx="7464426" cy="4902907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332656"/>
            <a:ext cx="12177288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Gottes Urteil über die Menschheit</a:t>
            </a:r>
          </a:p>
        </p:txBody>
      </p:sp>
      <p:cxnSp>
        <p:nvCxnSpPr>
          <p:cNvPr id="19" name="Connecteur droit 18"/>
          <p:cNvCxnSpPr>
            <a:cxnSpLocks/>
          </p:cNvCxnSpPr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>
            <a:cxnSpLocks/>
          </p:cNvCxnSpPr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7465958" y="6542448"/>
            <a:ext cx="38429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FB</a:t>
            </a:r>
          </a:p>
        </p:txBody>
      </p:sp>
      <p:sp>
        <p:nvSpPr>
          <p:cNvPr id="7" name="Shape 825"/>
          <p:cNvSpPr txBox="1"/>
          <p:nvPr/>
        </p:nvSpPr>
        <p:spPr>
          <a:xfrm>
            <a:off x="7462570" y="1573211"/>
            <a:ext cx="4716058" cy="307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Bef>
                <a:spcPts val="480"/>
              </a:spcBef>
            </a:pPr>
            <a:r>
              <a:rPr lang="de-DE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1. Mose 6,5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lang="de-DE" sz="24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Römer 3,23:</a:t>
            </a:r>
            <a:br>
              <a:rPr lang="de-DE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</a:br>
            <a:r>
              <a:rPr lang="de-DE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Denn es ist kein Unterschied, </a:t>
            </a:r>
            <a:r>
              <a:rPr lang="de-DE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alle haben gesündigt</a:t>
            </a:r>
            <a: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 </a:t>
            </a:r>
            <a:b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</a:br>
            <a: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und erreichen nicht </a:t>
            </a:r>
            <a:b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</a:br>
            <a:r>
              <a:rPr lang="de-DE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  <a:sym typeface="Century Gothic"/>
              </a:rPr>
              <a:t>die Herrlichkeit Gottes.</a:t>
            </a:r>
          </a:p>
        </p:txBody>
      </p:sp>
    </p:spTree>
    <p:extLst>
      <p:ext uri="{BB962C8B-B14F-4D97-AF65-F5344CB8AC3E}">
        <p14:creationId xmlns:p14="http://schemas.microsoft.com/office/powerpoint/2010/main" val="1499991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8983"/>
            <a:ext cx="8247979" cy="138383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Gottes Gerechtigkeit </a:t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fordert Gericht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" y="2708920"/>
            <a:ext cx="7376141" cy="414908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417503" y="1628800"/>
            <a:ext cx="468050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</a:rPr>
              <a:t>1. Mose 6,7</a:t>
            </a:r>
          </a:p>
          <a:p>
            <a:pPr algn="ctr"/>
            <a:endParaRPr lang="de-DE" sz="2400" b="1" dirty="0"/>
          </a:p>
          <a:p>
            <a:pPr algn="ctr"/>
            <a:r>
              <a:rPr lang="de-DE" sz="2400" b="1" dirty="0"/>
              <a:t>Römer 1,18: </a:t>
            </a:r>
            <a:br>
              <a:rPr lang="de-DE" sz="2400" b="1" dirty="0"/>
            </a:br>
            <a:endParaRPr lang="de-DE" sz="1200" b="1" dirty="0"/>
          </a:p>
          <a:p>
            <a:pPr algn="ctr"/>
            <a:r>
              <a:rPr lang="de-DE" sz="2400" dirty="0"/>
              <a:t>Denn es wird geoffenbart Gottes Zorn vom Himmel her über alle Gottlosigkeit </a:t>
            </a:r>
            <a:br>
              <a:rPr lang="de-DE" sz="2400" dirty="0"/>
            </a:br>
            <a:r>
              <a:rPr lang="de-DE" sz="2400" dirty="0"/>
              <a:t>und Ungerechtigkeit </a:t>
            </a:r>
            <a:br>
              <a:rPr lang="de-DE" sz="2400" dirty="0"/>
            </a:br>
            <a:r>
              <a:rPr lang="de-DE" sz="2400" dirty="0"/>
              <a:t>der Menschen, …</a:t>
            </a:r>
          </a:p>
          <a:p>
            <a:endParaRPr lang="de-DE" sz="2400" dirty="0"/>
          </a:p>
        </p:txBody>
      </p:sp>
      <p:sp>
        <p:nvSpPr>
          <p:cNvPr id="8" name="Textfeld 2">
            <a:extLst>
              <a:ext uri="{FF2B5EF4-FFF2-40B4-BE49-F238E27FC236}">
                <a16:creationId xmlns:a16="http://schemas.microsoft.com/office/drawing/2014/main" xmlns="" id="{145BB2AD-B3CA-4153-9E2C-334854454218}"/>
              </a:ext>
            </a:extLst>
          </p:cNvPr>
          <p:cNvSpPr txBox="1"/>
          <p:nvPr/>
        </p:nvSpPr>
        <p:spPr>
          <a:xfrm>
            <a:off x="7458744" y="6556757"/>
            <a:ext cx="38429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408436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" y="2658415"/>
            <a:ext cx="8309922" cy="4199585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5926" y="250997"/>
            <a:ext cx="812671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Langmut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 flipH="1">
            <a:off x="8355718" y="6599468"/>
            <a:ext cx="40389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FB</a:t>
            </a:r>
          </a:p>
        </p:txBody>
      </p:sp>
      <p:sp>
        <p:nvSpPr>
          <p:cNvPr id="3" name="Rechteck 2"/>
          <p:cNvSpPr/>
          <p:nvPr/>
        </p:nvSpPr>
        <p:spPr>
          <a:xfrm>
            <a:off x="349405" y="1310666"/>
            <a:ext cx="7833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/>
              <a:t>2. Korinther 6,2: </a:t>
            </a:r>
          </a:p>
          <a:p>
            <a:pPr algn="ctr"/>
            <a:r>
              <a:rPr lang="de-DE" sz="2400" dirty="0"/>
              <a:t>Siehe, jetzt ist die wohlangenehme Zeit, </a:t>
            </a:r>
            <a:br>
              <a:rPr lang="de-DE" sz="2400" dirty="0"/>
            </a:br>
            <a:r>
              <a:rPr lang="de-DE" sz="2400" dirty="0"/>
              <a:t>siehe, jetzt ist der Tag des Heils; 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666458" y="414854"/>
            <a:ext cx="439254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</a:rPr>
              <a:t>1. Mose 6,3 </a:t>
            </a:r>
          </a:p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 120 Jahre Gnadenzeit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319364" y="1700808"/>
            <a:ext cx="3822296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tx2"/>
                </a:solidFill>
              </a:rPr>
              <a:t>1. Petrus 3,20:</a:t>
            </a:r>
            <a:br>
              <a:rPr lang="de-DE" b="1" dirty="0">
                <a:solidFill>
                  <a:schemeClr val="tx2"/>
                </a:solidFill>
              </a:rPr>
            </a:br>
            <a:r>
              <a:rPr lang="de-DE" sz="800" b="1" dirty="0">
                <a:solidFill>
                  <a:schemeClr val="tx2"/>
                </a:solidFill>
              </a:rPr>
              <a:t> </a:t>
            </a:r>
            <a:endParaRPr lang="de-DE" b="1" dirty="0">
              <a:solidFill>
                <a:schemeClr val="tx2"/>
              </a:solidFill>
            </a:endParaRPr>
          </a:p>
          <a:p>
            <a:pPr algn="ctr"/>
            <a:r>
              <a:rPr lang="de-DE" dirty="0">
                <a:solidFill>
                  <a:schemeClr val="tx2"/>
                </a:solidFill>
              </a:rPr>
              <a:t>…</a:t>
            </a:r>
            <a:r>
              <a:rPr lang="de-DE" b="1" dirty="0">
                <a:solidFill>
                  <a:schemeClr val="tx2"/>
                </a:solidFill>
              </a:rPr>
              <a:t>als die Langmut </a:t>
            </a:r>
            <a:r>
              <a:rPr lang="de-DE" dirty="0">
                <a:solidFill>
                  <a:schemeClr val="tx2"/>
                </a:solidFill>
              </a:rPr>
              <a:t>Gottes harrte in den Tagen Noahs, während die Arche zugerichtet wurde, in welche wenige,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daß ist acht Seelen,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durch Wasser gerettet wurden, …</a:t>
            </a:r>
          </a:p>
        </p:txBody>
      </p:sp>
    </p:spTree>
    <p:extLst>
      <p:ext uri="{BB962C8B-B14F-4D97-AF65-F5344CB8AC3E}">
        <p14:creationId xmlns:p14="http://schemas.microsoft.com/office/powerpoint/2010/main" val="375045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">
            <a:extLst>
              <a:ext uri="{FF2B5EF4-FFF2-40B4-BE49-F238E27FC236}">
                <a16:creationId xmlns:a16="http://schemas.microsoft.com/office/drawing/2014/main" xmlns="" id="{75066B36-5AC8-4F22-AFD5-09F92F301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" y="2658415"/>
            <a:ext cx="8309922" cy="4199585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5926" y="250997"/>
            <a:ext cx="812671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Langmut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349405" y="1310666"/>
            <a:ext cx="7833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/>
              <a:t>2. Korinther 6,2: </a:t>
            </a:r>
          </a:p>
          <a:p>
            <a:pPr algn="ctr"/>
            <a:r>
              <a:rPr lang="de-DE" sz="2400" dirty="0"/>
              <a:t>Siehe, jetzt ist die wohlangenehme Zeit, </a:t>
            </a:r>
            <a:br>
              <a:rPr lang="de-DE" sz="2400" dirty="0"/>
            </a:br>
            <a:r>
              <a:rPr lang="de-DE" sz="2400" dirty="0"/>
              <a:t>siehe, jetzt ist der Tag des Heils; 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666458" y="414854"/>
            <a:ext cx="439254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</a:rPr>
              <a:t>1. Mose 6,3 </a:t>
            </a:r>
          </a:p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 120 Jahre Gnadenzeit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319363" y="1666818"/>
            <a:ext cx="38347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b="1" dirty="0"/>
              <a:t>Jesaja 55,6-7:</a:t>
            </a:r>
            <a:br>
              <a:rPr lang="de-CH" b="1" dirty="0"/>
            </a:br>
            <a:r>
              <a:rPr lang="de-CH" sz="800" b="1" dirty="0"/>
              <a:t> </a:t>
            </a:r>
          </a:p>
          <a:p>
            <a:pPr algn="ctr"/>
            <a:r>
              <a:rPr lang="de-CH" b="1" baseline="30000" dirty="0"/>
              <a:t>6</a:t>
            </a:r>
            <a:r>
              <a:rPr lang="de-CH" dirty="0"/>
              <a:t> Sucht den HERRN, </a:t>
            </a:r>
            <a:br>
              <a:rPr lang="de-CH" dirty="0"/>
            </a:br>
            <a:r>
              <a:rPr lang="de-CH" dirty="0"/>
              <a:t>während er sich finden läßt; ruft ihn an, </a:t>
            </a:r>
            <a:br>
              <a:rPr lang="de-CH" dirty="0"/>
            </a:br>
            <a:r>
              <a:rPr lang="de-CH" dirty="0"/>
              <a:t>während er nahe ist. </a:t>
            </a:r>
            <a:br>
              <a:rPr lang="de-CH" dirty="0"/>
            </a:br>
            <a:r>
              <a:rPr lang="de-CH" b="1" baseline="30000" dirty="0"/>
              <a:t>7</a:t>
            </a:r>
            <a:r>
              <a:rPr lang="de-CH" dirty="0"/>
              <a:t> Der Gesetzlose verlasse seinen Weg und der Mann des Frevels seine Gedanken; und er kehre um zu dem HERRN, </a:t>
            </a:r>
            <a:br>
              <a:rPr lang="de-CH" dirty="0"/>
            </a:br>
            <a:r>
              <a:rPr lang="de-CH" dirty="0"/>
              <a:t>so wird er sich seiner erbarmen, ja zu unserem Gott, denn er ist reich an Vergebung.</a:t>
            </a:r>
            <a:endParaRPr lang="de-DE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feld 5">
            <a:extLst>
              <a:ext uri="{FF2B5EF4-FFF2-40B4-BE49-F238E27FC236}">
                <a16:creationId xmlns:a16="http://schemas.microsoft.com/office/drawing/2014/main" xmlns="" id="{3B25AF15-8A23-4D5B-BDA1-9542A8707E27}"/>
              </a:ext>
            </a:extLst>
          </p:cNvPr>
          <p:cNvSpPr txBox="1"/>
          <p:nvPr/>
        </p:nvSpPr>
        <p:spPr>
          <a:xfrm flipH="1">
            <a:off x="8355718" y="6599468"/>
            <a:ext cx="40389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1415398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">
            <a:extLst>
              <a:ext uri="{FF2B5EF4-FFF2-40B4-BE49-F238E27FC236}">
                <a16:creationId xmlns:a16="http://schemas.microsoft.com/office/drawing/2014/main" xmlns="" id="{A2C6587E-0B5E-4474-8301-D9A508509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" y="2658415"/>
            <a:ext cx="8309922" cy="4199585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5926" y="250997"/>
            <a:ext cx="812671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Langmut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349405" y="1310666"/>
            <a:ext cx="7833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/>
              <a:t>2. Korinther 6,2: </a:t>
            </a:r>
          </a:p>
          <a:p>
            <a:pPr algn="ctr"/>
            <a:r>
              <a:rPr lang="de-DE" sz="2400" dirty="0"/>
              <a:t>Siehe, jetzt ist die wohlangenehme Zeit, </a:t>
            </a:r>
            <a:br>
              <a:rPr lang="de-DE" sz="2400" dirty="0"/>
            </a:br>
            <a:r>
              <a:rPr lang="de-DE" sz="2400" dirty="0"/>
              <a:t>siehe, jetzt ist der Tag des Heils; 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666458" y="414854"/>
            <a:ext cx="439254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</a:rPr>
              <a:t>1. Mose 6,3 </a:t>
            </a:r>
          </a:p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 120 Jahre Gnadenzeit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319363" y="1666818"/>
            <a:ext cx="383471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b="1" dirty="0">
                <a:solidFill>
                  <a:schemeClr val="tx2"/>
                </a:solidFill>
              </a:rPr>
              <a:t>2. Petrus 2,5: </a:t>
            </a:r>
            <a:br>
              <a:rPr lang="de-CH" b="1" dirty="0">
                <a:solidFill>
                  <a:schemeClr val="tx2"/>
                </a:solidFill>
              </a:rPr>
            </a:br>
            <a:endParaRPr lang="de-CH" sz="800" b="1" dirty="0">
              <a:solidFill>
                <a:schemeClr val="tx2"/>
              </a:solidFill>
            </a:endParaRPr>
          </a:p>
          <a:p>
            <a:pPr algn="ctr"/>
            <a:r>
              <a:rPr lang="de-CH" dirty="0">
                <a:solidFill>
                  <a:schemeClr val="tx2"/>
                </a:solidFill>
              </a:rPr>
              <a:t>… und die alte Welt verschonte er [Gott] nicht,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sondern er erhielt nur </a:t>
            </a:r>
            <a:r>
              <a:rPr lang="de-CH" b="1" dirty="0">
                <a:solidFill>
                  <a:schemeClr val="tx2"/>
                </a:solidFill>
              </a:rPr>
              <a:t>Noah</a:t>
            </a:r>
            <a:r>
              <a:rPr lang="de-CH" dirty="0">
                <a:solidFill>
                  <a:schemeClr val="tx2"/>
                </a:solidFill>
              </a:rPr>
              <a:t>, den Achten, </a:t>
            </a:r>
            <a:r>
              <a:rPr lang="de-CH" b="1" dirty="0">
                <a:solidFill>
                  <a:schemeClr val="tx2"/>
                </a:solidFill>
              </a:rPr>
              <a:t>den Prediger </a:t>
            </a:r>
            <a:br>
              <a:rPr lang="de-CH" b="1" dirty="0">
                <a:solidFill>
                  <a:schemeClr val="tx2"/>
                </a:solidFill>
              </a:rPr>
            </a:br>
            <a:r>
              <a:rPr lang="de-CH" b="1" dirty="0">
                <a:solidFill>
                  <a:schemeClr val="tx2"/>
                </a:solidFill>
              </a:rPr>
              <a:t>der Gerechtigkeit</a:t>
            </a:r>
            <a:r>
              <a:rPr lang="de-CH" dirty="0">
                <a:solidFill>
                  <a:schemeClr val="tx2"/>
                </a:solidFill>
              </a:rPr>
              <a:t>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als er die Flut über die Welt der Gottlosen brachte; …</a:t>
            </a:r>
          </a:p>
        </p:txBody>
      </p:sp>
      <p:sp>
        <p:nvSpPr>
          <p:cNvPr id="12" name="Textfeld 5">
            <a:extLst>
              <a:ext uri="{FF2B5EF4-FFF2-40B4-BE49-F238E27FC236}">
                <a16:creationId xmlns:a16="http://schemas.microsoft.com/office/drawing/2014/main" xmlns="" id="{2225DD70-DC2B-4F68-BB26-58D53D2CE4C1}"/>
              </a:ext>
            </a:extLst>
          </p:cNvPr>
          <p:cNvSpPr txBox="1"/>
          <p:nvPr/>
        </p:nvSpPr>
        <p:spPr>
          <a:xfrm flipH="1">
            <a:off x="8355718" y="6599468"/>
            <a:ext cx="40389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385925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-1" y="413596"/>
            <a:ext cx="12188825" cy="767500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CH" sz="4399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Vorträge von Roger Liebi auf Youtube</a:t>
            </a:r>
            <a:endParaRPr dirty="0"/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 l="4705" t="26348" r="53615" b="19292"/>
          <a:stretch/>
        </p:blipFill>
        <p:spPr>
          <a:xfrm>
            <a:off x="1387028" y="3163844"/>
            <a:ext cx="4707374" cy="27320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 l="49506" t="26451" r="8815" b="19188"/>
          <a:stretch/>
        </p:blipFill>
        <p:spPr>
          <a:xfrm>
            <a:off x="6094406" y="3163844"/>
            <a:ext cx="4707370" cy="27320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" name="Shape 76"/>
          <p:cNvSpPr txBox="1"/>
          <p:nvPr/>
        </p:nvSpPr>
        <p:spPr>
          <a:xfrm>
            <a:off x="1387038" y="1708036"/>
            <a:ext cx="7528339" cy="92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de-CH" sz="3599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Auf Youtube suchen: </a:t>
            </a:r>
            <a:endParaRPr sz="3599" dirty="0">
              <a:solidFill>
                <a:schemeClr val="tx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de-CH" sz="3599" b="1" dirty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Roger Liebi LIVE</a:t>
            </a:r>
            <a:endParaRPr sz="3599" b="1" dirty="0">
              <a:solidFill>
                <a:schemeClr val="tx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40702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721605" y="2281593"/>
            <a:ext cx="100573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		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v. Chr.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de-DE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Adam		130 + 800 = 930 	      0  –    930		4119 – 3189 </a:t>
            </a:r>
            <a:endParaRPr lang="de-CH" sz="1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2. Seth 			105 + 807 = 912 	  130  –  1042 		3989 – 3077</a:t>
            </a:r>
            <a:endParaRPr lang="de-CH" sz="1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3. </a:t>
            </a:r>
            <a:r>
              <a:rPr lang="de-DE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Enosch</a:t>
            </a: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 90 + 815 = 905	  235  –  1140 		3884 – 2979</a:t>
            </a:r>
            <a:endParaRPr lang="de-CH" sz="1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4. Kenan		  70 + 840 = 910	  325  –  1235 		3794 – 2884</a:t>
            </a:r>
            <a:endParaRPr lang="de-CH" sz="1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GB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Mahalaleel</a:t>
            </a: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 65 + 830 = 895	  395  –  1290 		3724 – 2829</a:t>
            </a:r>
            <a:endParaRPr lang="de-CH" sz="1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6. Jared	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162 + 800 = 962	  460  –  1422 		3659 – 2697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Henoch	           	  65 + 300 = 365	  622  –    987 		3497 – 3132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8. </a:t>
            </a:r>
            <a:r>
              <a:rPr lang="en-GB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Methusalah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187 + 782 = 969	  687  –  1656 		3432 – 2463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9. </a:t>
            </a:r>
            <a:r>
              <a:rPr lang="en-GB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Lamech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182 + 595 = 777	  874  –  1651 		3245 – 2468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10. </a:t>
            </a:r>
            <a:r>
              <a:rPr lang="en-GB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Noah	</a:t>
            </a: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500 + 450 = 950	1056  –  2006 		3063 – 2113</a:t>
            </a:r>
            <a:endParaRPr lang="de-CH" sz="1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CH" sz="1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726263" y="1498304"/>
            <a:ext cx="738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2"/>
                </a:solidFill>
                <a:ea typeface="Times New Roman" panose="02020603050405020304" pitchFamily="18" charset="0"/>
              </a:rPr>
              <a:t>1. Mose 6,3-4: 120 Jahre = Gnadenfrist bis zur Flut </a:t>
            </a:r>
            <a:br>
              <a:rPr lang="de-DE" dirty="0">
                <a:solidFill>
                  <a:schemeClr val="tx2"/>
                </a:solidFill>
                <a:ea typeface="Times New Roman" panose="02020603050405020304" pitchFamily="18" charset="0"/>
              </a:rPr>
            </a:br>
            <a:r>
              <a:rPr lang="de-DE" dirty="0">
                <a:solidFill>
                  <a:schemeClr val="tx2"/>
                </a:solidFill>
                <a:ea typeface="Times New Roman" panose="02020603050405020304" pitchFamily="18" charset="0"/>
              </a:rPr>
              <a:t>(schon in den Qumran-Handschriften [4Q252] so verstanden!)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21605" y="5900261"/>
            <a:ext cx="1005732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2400" dirty="0"/>
              <a:t>Die 8 führenden Patriarchen von Adam bis auf Noah.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CE83CBAE-D29B-4294-8BB5-EB4D69EB8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926" y="250997"/>
            <a:ext cx="812671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Langmut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feld 3">
            <a:extLst>
              <a:ext uri="{FF2B5EF4-FFF2-40B4-BE49-F238E27FC236}">
                <a16:creationId xmlns:a16="http://schemas.microsoft.com/office/drawing/2014/main" xmlns="" id="{5CAF1F69-8514-4BFA-AFB2-8C6E2EBC69FF}"/>
              </a:ext>
            </a:extLst>
          </p:cNvPr>
          <p:cNvSpPr txBox="1"/>
          <p:nvPr/>
        </p:nvSpPr>
        <p:spPr>
          <a:xfrm>
            <a:off x="7666458" y="414854"/>
            <a:ext cx="439254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</a:rPr>
              <a:t>1. Mose 6,3 </a:t>
            </a:r>
          </a:p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 120 Jahre Gnadenzeit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51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7606583" y="980728"/>
            <a:ext cx="453736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900" b="1" dirty="0">
                <a:solidFill>
                  <a:schemeClr val="tx2"/>
                </a:solidFill>
              </a:rPr>
              <a:t>Hebräer 11,7:</a:t>
            </a:r>
            <a:br>
              <a:rPr lang="de-CH" sz="1900" b="1" dirty="0">
                <a:solidFill>
                  <a:schemeClr val="tx2"/>
                </a:solidFill>
              </a:rPr>
            </a:br>
            <a:r>
              <a:rPr lang="de-CH" sz="9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1900" dirty="0">
                <a:solidFill>
                  <a:schemeClr val="tx2"/>
                </a:solidFill>
              </a:rPr>
              <a:t>Durch Glauben bereitete Noah,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als er einen göttlichen Ausspruch über das, was noch nicht zu sehen war, empfangen hatte,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von Furcht bewegt, </a:t>
            </a:r>
            <a:r>
              <a:rPr lang="de-CH" sz="1900" b="1" dirty="0">
                <a:solidFill>
                  <a:srgbClr val="FF0000"/>
                </a:solidFill>
              </a:rPr>
              <a:t>eine Arche zur Rettung seines Hauses</a:t>
            </a:r>
            <a:r>
              <a:rPr lang="de-CH" sz="1900" dirty="0">
                <a:solidFill>
                  <a:schemeClr val="tx2"/>
                </a:solidFill>
              </a:rPr>
              <a:t>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durch welche er die Welt verurteilte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und Erbe der Gerechtigkeit wurde,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die nach dem Glauben ist.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7" y="1673424"/>
            <a:ext cx="7574314" cy="518457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627830" y="6477737"/>
            <a:ext cx="72968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CM/CM</a:t>
            </a:r>
            <a:endParaRPr lang="de-CH" sz="1200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C9EC6B9A-E073-4AE6-9EF2-D102681A9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926" y="250997"/>
            <a:ext cx="812671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Langmut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072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" y="1268760"/>
            <a:ext cx="8657549" cy="5589240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775297" y="6453336"/>
            <a:ext cx="72968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CM/CM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7D71B625-0942-4A07-8556-9F10FAB5F594}"/>
              </a:ext>
            </a:extLst>
          </p:cNvPr>
          <p:cNvSpPr txBox="1">
            <a:spLocks noChangeArrowheads="1"/>
          </p:cNvSpPr>
          <p:nvPr/>
        </p:nvSpPr>
        <p:spPr>
          <a:xfrm>
            <a:off x="10198" y="260648"/>
            <a:ext cx="12117254" cy="9122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Gottes einziger Ausweg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086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C:\Users\Roger\AppData\Local\Microsoft\Windows\INetCache\Content.Word\IMG_20180724_165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" y="1423233"/>
            <a:ext cx="6588271" cy="5424455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260648"/>
            <a:ext cx="1211725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Gottes einziger Ausweg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615536" y="646808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9" name="Rechteck 8"/>
          <p:cNvSpPr/>
          <p:nvPr/>
        </p:nvSpPr>
        <p:spPr>
          <a:xfrm>
            <a:off x="6608665" y="1453768"/>
            <a:ext cx="55801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tx2"/>
                </a:solidFill>
              </a:rPr>
              <a:t>1. Mose 6,14-16:</a:t>
            </a:r>
            <a:br>
              <a:rPr lang="de-DE" b="1" dirty="0">
                <a:solidFill>
                  <a:schemeClr val="tx2"/>
                </a:solidFill>
              </a:rPr>
            </a:br>
            <a:r>
              <a:rPr lang="de-DE" sz="8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DE" b="1" baseline="30000" dirty="0">
                <a:solidFill>
                  <a:schemeClr val="tx2"/>
                </a:solidFill>
              </a:rPr>
              <a:t>14</a:t>
            </a:r>
            <a:r>
              <a:rPr lang="de-DE" dirty="0">
                <a:solidFill>
                  <a:schemeClr val="tx2"/>
                </a:solidFill>
              </a:rPr>
              <a:t> Mache dir </a:t>
            </a:r>
            <a:r>
              <a:rPr lang="de-DE" b="1" dirty="0">
                <a:solidFill>
                  <a:srgbClr val="FF0000"/>
                </a:solidFill>
              </a:rPr>
              <a:t>eine Arche </a:t>
            </a:r>
            <a:r>
              <a:rPr lang="de-DE" dirty="0">
                <a:solidFill>
                  <a:schemeClr val="tx2"/>
                </a:solidFill>
              </a:rPr>
              <a:t>von Gopherholz;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mit Kammern sollst du die Arche machen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und sie von innen und von außen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mit Harz verpichen.</a:t>
            </a:r>
          </a:p>
          <a:p>
            <a:pPr algn="ctr"/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b="1" baseline="30000" dirty="0">
                <a:solidFill>
                  <a:schemeClr val="tx2"/>
                </a:solidFill>
              </a:rPr>
              <a:t>15</a:t>
            </a:r>
            <a:r>
              <a:rPr lang="de-DE" dirty="0">
                <a:solidFill>
                  <a:schemeClr val="tx2"/>
                </a:solidFill>
              </a:rPr>
              <a:t> Und also sollst du sie machen: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300 Ellen sei die Länge der Arche,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50 Ellen ihre Breite und 30 Ellen ihre Höhe.</a:t>
            </a:r>
          </a:p>
          <a:p>
            <a:pPr algn="ctr"/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b="1" baseline="30000" dirty="0">
                <a:solidFill>
                  <a:schemeClr val="tx2"/>
                </a:solidFill>
              </a:rPr>
              <a:t>16</a:t>
            </a:r>
            <a:r>
              <a:rPr lang="de-DE" dirty="0">
                <a:solidFill>
                  <a:schemeClr val="tx2"/>
                </a:solidFill>
              </a:rPr>
              <a:t> Eine Lichtöffnung sollst du der Arche machen, und bis zu einer Elle sollst du sie fertigen von oben her; und die Tür der Arche sollst du in ihre Seite setzen;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mit einem unteren, zweiten und dritten Stockwerk sollst du sie machen. </a:t>
            </a:r>
          </a:p>
        </p:txBody>
      </p:sp>
    </p:spTree>
    <p:extLst>
      <p:ext uri="{BB962C8B-B14F-4D97-AF65-F5344CB8AC3E}">
        <p14:creationId xmlns:p14="http://schemas.microsoft.com/office/powerpoint/2010/main" val="1502101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0" descr="C:\Users\Roger\AppData\Local\Microsoft\Windows\INetCache\Content.Word\IMG_20180724_165610.jpg">
            <a:extLst>
              <a:ext uri="{FF2B5EF4-FFF2-40B4-BE49-F238E27FC236}">
                <a16:creationId xmlns:a16="http://schemas.microsoft.com/office/drawing/2014/main" xmlns="" id="{E130FB33-DD49-417E-BC4A-2D974D26A5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" y="1423233"/>
            <a:ext cx="6588271" cy="54244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feld 11">
            <a:extLst>
              <a:ext uri="{FF2B5EF4-FFF2-40B4-BE49-F238E27FC236}">
                <a16:creationId xmlns:a16="http://schemas.microsoft.com/office/drawing/2014/main" xmlns="" id="{FEEFBE1B-D649-4046-AB32-4AE6D640E9E0}"/>
              </a:ext>
            </a:extLst>
          </p:cNvPr>
          <p:cNvSpPr txBox="1"/>
          <p:nvPr/>
        </p:nvSpPr>
        <p:spPr>
          <a:xfrm>
            <a:off x="6615536" y="646808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260648"/>
            <a:ext cx="1211725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Gottes einziger Ausweg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6575480" y="2373583"/>
            <a:ext cx="558016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900" b="1" dirty="0">
                <a:solidFill>
                  <a:schemeClr val="tx2"/>
                </a:solidFill>
              </a:rPr>
              <a:t>Johannes 3,16:</a:t>
            </a:r>
            <a:r>
              <a:rPr lang="de-CH" sz="1900" dirty="0">
                <a:solidFill>
                  <a:schemeClr val="tx2"/>
                </a:solidFill>
              </a:rPr>
              <a:t> </a:t>
            </a:r>
            <a:br>
              <a:rPr lang="de-CH" sz="1900" dirty="0">
                <a:solidFill>
                  <a:schemeClr val="tx2"/>
                </a:solidFill>
              </a:rPr>
            </a:br>
            <a:endParaRPr lang="de-CH" sz="900" dirty="0">
              <a:solidFill>
                <a:schemeClr val="tx2"/>
              </a:solidFill>
            </a:endParaRPr>
          </a:p>
          <a:p>
            <a:pPr algn="ctr"/>
            <a:r>
              <a:rPr lang="de-CH" sz="1900" dirty="0">
                <a:solidFill>
                  <a:schemeClr val="tx2"/>
                </a:solidFill>
              </a:rPr>
              <a:t>Denn also hat Gott die Welt geliebt,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daß er </a:t>
            </a:r>
            <a:r>
              <a:rPr lang="de-CH" sz="1900" b="1" dirty="0">
                <a:solidFill>
                  <a:srgbClr val="FF0000"/>
                </a:solidFill>
              </a:rPr>
              <a:t>seinen eingeborenen Sohn gab</a:t>
            </a:r>
            <a:r>
              <a:rPr lang="de-CH" sz="1900" dirty="0">
                <a:solidFill>
                  <a:schemeClr val="tx2"/>
                </a:solidFill>
              </a:rPr>
              <a:t>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auf daß jeder, der an ihn glaubt,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nicht verloren gehe,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sondern ewiges Leben habe. </a:t>
            </a:r>
          </a:p>
        </p:txBody>
      </p:sp>
      <p:sp>
        <p:nvSpPr>
          <p:cNvPr id="8" name="Textfeld 3">
            <a:extLst>
              <a:ext uri="{FF2B5EF4-FFF2-40B4-BE49-F238E27FC236}">
                <a16:creationId xmlns:a16="http://schemas.microsoft.com/office/drawing/2014/main" xmlns="" id="{DFC88B24-4356-4E62-A906-A3B81289E17A}"/>
              </a:ext>
            </a:extLst>
          </p:cNvPr>
          <p:cNvSpPr txBox="1"/>
          <p:nvPr/>
        </p:nvSpPr>
        <p:spPr>
          <a:xfrm>
            <a:off x="7750596" y="1574600"/>
            <a:ext cx="297389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b="1" dirty="0"/>
              <a:t>1. Mose 6,13-16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1641080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161451" y="6453336"/>
            <a:ext cx="30348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1600" b="1" dirty="0">
                <a:solidFill>
                  <a:schemeClr val="tx2"/>
                </a:solidFill>
              </a:rPr>
              <a:t>Wing-Chi </a:t>
            </a:r>
            <a:r>
              <a:rPr lang="de-CH" altLang="de-DE" sz="1600" b="1" dirty="0" err="1">
                <a:solidFill>
                  <a:schemeClr val="tx2"/>
                </a:solidFill>
              </a:rPr>
              <a:t>Poon</a:t>
            </a:r>
            <a:r>
              <a:rPr lang="de-CH" altLang="de-DE" sz="1600" b="1" dirty="0">
                <a:solidFill>
                  <a:schemeClr val="tx2"/>
                </a:solidFill>
              </a:rPr>
              <a:t> CC-BY-SA 2.5</a:t>
            </a:r>
            <a:endParaRPr lang="de-DE" altLang="de-DE" sz="1600" b="1" dirty="0">
              <a:solidFill>
                <a:schemeClr val="tx2"/>
              </a:solidFill>
            </a:endParaRP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12" y="3995742"/>
            <a:ext cx="5511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6"/>
          <p:cNvSpPr txBox="1">
            <a:spLocks noChangeArrowheads="1"/>
          </p:cNvSpPr>
          <p:nvPr/>
        </p:nvSpPr>
        <p:spPr bwMode="auto">
          <a:xfrm>
            <a:off x="4690455" y="5929726"/>
            <a:ext cx="23968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000" b="1" dirty="0" err="1">
                <a:solidFill>
                  <a:schemeClr val="bg1"/>
                </a:solidFill>
              </a:rPr>
              <a:t>Answers</a:t>
            </a:r>
            <a:r>
              <a:rPr lang="de-DE" altLang="de-DE" sz="1000" b="1" dirty="0">
                <a:solidFill>
                  <a:schemeClr val="bg1"/>
                </a:solidFill>
              </a:rPr>
              <a:t> in Genesis GNU 1.2 </a:t>
            </a:r>
            <a:r>
              <a:rPr lang="de-DE" altLang="de-DE" sz="1000" b="1" dirty="0" err="1">
                <a:solidFill>
                  <a:schemeClr val="bg1"/>
                </a:solidFill>
              </a:rPr>
              <a:t>or</a:t>
            </a:r>
            <a:r>
              <a:rPr lang="de-DE" altLang="de-DE" sz="1000" b="1" dirty="0">
                <a:solidFill>
                  <a:schemeClr val="bg1"/>
                </a:solidFill>
              </a:rPr>
              <a:t> </a:t>
            </a:r>
            <a:r>
              <a:rPr lang="de-DE" altLang="de-DE" sz="1000" b="1" dirty="0" err="1">
                <a:solidFill>
                  <a:schemeClr val="bg1"/>
                </a:solidFill>
              </a:rPr>
              <a:t>later</a:t>
            </a:r>
            <a:endParaRPr lang="de-DE" altLang="de-DE" sz="1000" b="1" dirty="0">
              <a:solidFill>
                <a:schemeClr val="bg1"/>
              </a:solidFill>
            </a:endParaRPr>
          </a:p>
        </p:txBody>
      </p:sp>
      <p:sp>
        <p:nvSpPr>
          <p:cNvPr id="9" name="Würfel 8"/>
          <p:cNvSpPr/>
          <p:nvPr/>
        </p:nvSpPr>
        <p:spPr>
          <a:xfrm>
            <a:off x="1846263" y="1700213"/>
            <a:ext cx="5400675" cy="100806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2133972" y="1556792"/>
            <a:ext cx="511296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7122518" y="2454841"/>
            <a:ext cx="248840" cy="36344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1589386" y="1916832"/>
            <a:ext cx="14213" cy="8348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967392" y="805163"/>
            <a:ext cx="16225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866662" y="2111682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336758" y="2495909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50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329094" y="3084338"/>
            <a:ext cx="451598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1 KE = 52,5 cm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  <a:sym typeface="Wingdings" panose="05000000000000000000" pitchFamily="2" charset="2"/>
              </a:rPr>
              <a:t> 157,5 x 26,25 x 15,75 m</a:t>
            </a:r>
            <a:endParaRPr lang="de-CH" sz="2400" dirty="0">
              <a:solidFill>
                <a:schemeClr val="bg1"/>
              </a:solidFill>
            </a:endParaRPr>
          </a:p>
        </p:txBody>
      </p:sp>
      <p:cxnSp>
        <p:nvCxnSpPr>
          <p:cNvPr id="14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91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161451" y="6453336"/>
            <a:ext cx="30348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1600" b="1" dirty="0">
                <a:solidFill>
                  <a:schemeClr val="tx2"/>
                </a:solidFill>
              </a:rPr>
              <a:t>Wing-Chi </a:t>
            </a:r>
            <a:r>
              <a:rPr lang="de-CH" altLang="de-DE" sz="1600" b="1" dirty="0" err="1">
                <a:solidFill>
                  <a:schemeClr val="tx2"/>
                </a:solidFill>
              </a:rPr>
              <a:t>Poon</a:t>
            </a:r>
            <a:r>
              <a:rPr lang="de-CH" altLang="de-DE" sz="1600" b="1" dirty="0">
                <a:solidFill>
                  <a:schemeClr val="tx2"/>
                </a:solidFill>
              </a:rPr>
              <a:t> CC-BY-SA 2.5</a:t>
            </a:r>
            <a:endParaRPr lang="de-DE" altLang="de-DE" sz="1600" b="1" dirty="0">
              <a:solidFill>
                <a:schemeClr val="tx2"/>
              </a:solidFill>
            </a:endParaRP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12" y="3995742"/>
            <a:ext cx="5511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6"/>
          <p:cNvSpPr txBox="1">
            <a:spLocks noChangeArrowheads="1"/>
          </p:cNvSpPr>
          <p:nvPr/>
        </p:nvSpPr>
        <p:spPr bwMode="auto">
          <a:xfrm>
            <a:off x="4690455" y="5929726"/>
            <a:ext cx="23968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000" b="1" dirty="0" err="1">
                <a:solidFill>
                  <a:schemeClr val="bg1"/>
                </a:solidFill>
              </a:rPr>
              <a:t>Answers</a:t>
            </a:r>
            <a:r>
              <a:rPr lang="de-DE" altLang="de-DE" sz="1000" b="1" dirty="0">
                <a:solidFill>
                  <a:schemeClr val="bg1"/>
                </a:solidFill>
              </a:rPr>
              <a:t> in Genesis GNU 1.2 </a:t>
            </a:r>
            <a:r>
              <a:rPr lang="de-DE" altLang="de-DE" sz="1000" b="1" dirty="0" err="1">
                <a:solidFill>
                  <a:schemeClr val="bg1"/>
                </a:solidFill>
              </a:rPr>
              <a:t>or</a:t>
            </a:r>
            <a:r>
              <a:rPr lang="de-DE" altLang="de-DE" sz="1000" b="1" dirty="0">
                <a:solidFill>
                  <a:schemeClr val="bg1"/>
                </a:solidFill>
              </a:rPr>
              <a:t> </a:t>
            </a:r>
            <a:r>
              <a:rPr lang="de-DE" altLang="de-DE" sz="1000" b="1" dirty="0" err="1">
                <a:solidFill>
                  <a:schemeClr val="bg1"/>
                </a:solidFill>
              </a:rPr>
              <a:t>later</a:t>
            </a:r>
            <a:endParaRPr lang="de-DE" altLang="de-DE" sz="1000" b="1" dirty="0">
              <a:solidFill>
                <a:schemeClr val="bg1"/>
              </a:solidFill>
            </a:endParaRPr>
          </a:p>
        </p:txBody>
      </p:sp>
      <p:sp>
        <p:nvSpPr>
          <p:cNvPr id="9" name="Würfel 8"/>
          <p:cNvSpPr/>
          <p:nvPr/>
        </p:nvSpPr>
        <p:spPr>
          <a:xfrm>
            <a:off x="1846263" y="1700213"/>
            <a:ext cx="5400675" cy="100806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2133972" y="1556792"/>
            <a:ext cx="511296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7122518" y="2454841"/>
            <a:ext cx="248840" cy="36344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1589386" y="1916832"/>
            <a:ext cx="14213" cy="8348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967392" y="805163"/>
            <a:ext cx="16225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866662" y="2111682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336758" y="2495909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50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102450" y="2966958"/>
            <a:ext cx="4086375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Kleinster Materialeinsatz </a:t>
            </a:r>
          </a:p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bei höchster Stabilität</a:t>
            </a:r>
          </a:p>
          <a:p>
            <a:pPr algn="ctr"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Wo liegt das Optimum?</a:t>
            </a:r>
            <a:endParaRPr lang="de-CH" sz="2400" dirty="0">
              <a:solidFill>
                <a:schemeClr val="bg1"/>
              </a:solidFill>
            </a:endParaRPr>
          </a:p>
        </p:txBody>
      </p:sp>
      <p:cxnSp>
        <p:nvCxnSpPr>
          <p:cNvPr id="14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Grafik 20">
            <a:extLst>
              <a:ext uri="{FF2B5EF4-FFF2-40B4-BE49-F238E27FC236}">
                <a16:creationId xmlns:a16="http://schemas.microsoft.com/office/drawing/2014/main" xmlns="" id="{2B17191F-80FC-4146-B7C5-A4CC33D697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560259"/>
            <a:ext cx="2194278" cy="1551423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20" name="Textfeld 1">
            <a:extLst>
              <a:ext uri="{FF2B5EF4-FFF2-40B4-BE49-F238E27FC236}">
                <a16:creationId xmlns:a16="http://schemas.microsoft.com/office/drawing/2014/main" xmlns="" id="{D97006FA-2CF6-4177-8561-9B97271E8390}"/>
              </a:ext>
            </a:extLst>
          </p:cNvPr>
          <p:cNvSpPr txBox="1"/>
          <p:nvPr/>
        </p:nvSpPr>
        <p:spPr>
          <a:xfrm>
            <a:off x="11128923" y="1829133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/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29324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161451" y="6453336"/>
            <a:ext cx="30348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1600" b="1" dirty="0">
                <a:solidFill>
                  <a:schemeClr val="tx2"/>
                </a:solidFill>
              </a:rPr>
              <a:t>Wing-Chi </a:t>
            </a:r>
            <a:r>
              <a:rPr lang="de-CH" altLang="de-DE" sz="1600" b="1" dirty="0" err="1">
                <a:solidFill>
                  <a:schemeClr val="tx2"/>
                </a:solidFill>
              </a:rPr>
              <a:t>Poon</a:t>
            </a:r>
            <a:r>
              <a:rPr lang="de-CH" altLang="de-DE" sz="1600" b="1" dirty="0">
                <a:solidFill>
                  <a:schemeClr val="tx2"/>
                </a:solidFill>
              </a:rPr>
              <a:t> CC-BY-SA 2.5</a:t>
            </a:r>
            <a:endParaRPr lang="de-DE" altLang="de-DE" sz="1600" b="1" dirty="0">
              <a:solidFill>
                <a:schemeClr val="tx2"/>
              </a:solidFill>
            </a:endParaRPr>
          </a:p>
        </p:txBody>
      </p:sp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12" y="3995742"/>
            <a:ext cx="5511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6"/>
          <p:cNvSpPr txBox="1">
            <a:spLocks noChangeArrowheads="1"/>
          </p:cNvSpPr>
          <p:nvPr/>
        </p:nvSpPr>
        <p:spPr bwMode="auto">
          <a:xfrm>
            <a:off x="4690455" y="5929726"/>
            <a:ext cx="23968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000" b="1" dirty="0" err="1">
                <a:solidFill>
                  <a:schemeClr val="bg1"/>
                </a:solidFill>
              </a:rPr>
              <a:t>Answers</a:t>
            </a:r>
            <a:r>
              <a:rPr lang="de-DE" altLang="de-DE" sz="1000" b="1" dirty="0">
                <a:solidFill>
                  <a:schemeClr val="bg1"/>
                </a:solidFill>
              </a:rPr>
              <a:t> in Genesis GNU 1.2 </a:t>
            </a:r>
            <a:r>
              <a:rPr lang="de-DE" altLang="de-DE" sz="1000" b="1" dirty="0" err="1">
                <a:solidFill>
                  <a:schemeClr val="bg1"/>
                </a:solidFill>
              </a:rPr>
              <a:t>or</a:t>
            </a:r>
            <a:r>
              <a:rPr lang="de-DE" altLang="de-DE" sz="1000" b="1" dirty="0">
                <a:solidFill>
                  <a:schemeClr val="bg1"/>
                </a:solidFill>
              </a:rPr>
              <a:t> </a:t>
            </a:r>
            <a:r>
              <a:rPr lang="de-DE" altLang="de-DE" sz="1000" b="1" dirty="0" err="1">
                <a:solidFill>
                  <a:schemeClr val="bg1"/>
                </a:solidFill>
              </a:rPr>
              <a:t>later</a:t>
            </a:r>
            <a:endParaRPr lang="de-DE" altLang="de-DE" sz="1000" b="1" dirty="0">
              <a:solidFill>
                <a:schemeClr val="bg1"/>
              </a:solidFill>
            </a:endParaRPr>
          </a:p>
        </p:txBody>
      </p:sp>
      <p:sp>
        <p:nvSpPr>
          <p:cNvPr id="9" name="Würfel 8"/>
          <p:cNvSpPr/>
          <p:nvPr/>
        </p:nvSpPr>
        <p:spPr>
          <a:xfrm>
            <a:off x="1846263" y="1700213"/>
            <a:ext cx="5400675" cy="100806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1866662" y="2818287"/>
            <a:ext cx="511296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7122518" y="2454841"/>
            <a:ext cx="248840" cy="36344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1589386" y="1916832"/>
            <a:ext cx="14213" cy="8348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611865" y="2872270"/>
            <a:ext cx="162256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866662" y="2111682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30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336758" y="2495909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rgbClr val="FF0000"/>
                </a:solidFill>
              </a:rPr>
              <a:t>50 Ellen</a:t>
            </a:r>
            <a:endParaRPr lang="de-CH" sz="2400" dirty="0">
              <a:solidFill>
                <a:srgbClr val="FF0000"/>
              </a:solidFill>
            </a:endParaRPr>
          </a:p>
        </p:txBody>
      </p:sp>
      <p:cxnSp>
        <p:nvCxnSpPr>
          <p:cNvPr id="14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Inhaltsplatzhalter 7">
            <a:extLst>
              <a:ext uri="{FF2B5EF4-FFF2-40B4-BE49-F238E27FC236}">
                <a16:creationId xmlns:a16="http://schemas.microsoft.com/office/drawing/2014/main" xmlns="" id="{3DFCD591-A3FF-4DC1-8427-A68DCA65BFF9}"/>
              </a:ext>
            </a:extLst>
          </p:cNvPr>
          <p:cNvSpPr txBox="1">
            <a:spLocks/>
          </p:cNvSpPr>
          <p:nvPr/>
        </p:nvSpPr>
        <p:spPr>
          <a:xfrm>
            <a:off x="333778" y="254415"/>
            <a:ext cx="10499874" cy="1391816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de-DE" dirty="0">
                <a:solidFill>
                  <a:srgbClr val="B81908"/>
                </a:solidFill>
              </a:rPr>
              <a:t>Arche (</a:t>
            </a:r>
            <a:r>
              <a:rPr lang="de-DE" altLang="de-DE" dirty="0" err="1">
                <a:solidFill>
                  <a:srgbClr val="B81908"/>
                </a:solidFill>
              </a:rPr>
              <a:t>hebr.</a:t>
            </a:r>
            <a:r>
              <a:rPr lang="de-DE" altLang="de-DE" dirty="0">
                <a:solidFill>
                  <a:srgbClr val="B81908"/>
                </a:solidFill>
              </a:rPr>
              <a:t> </a:t>
            </a:r>
            <a:r>
              <a:rPr lang="de-DE" altLang="de-DE" i="1" dirty="0" err="1">
                <a:solidFill>
                  <a:srgbClr val="B81908"/>
                </a:solidFill>
              </a:rPr>
              <a:t>tevah</a:t>
            </a:r>
            <a:r>
              <a:rPr lang="de-DE" altLang="de-DE" dirty="0">
                <a:solidFill>
                  <a:srgbClr val="B81908"/>
                </a:solidFill>
              </a:rPr>
              <a:t> = Kasten) </a:t>
            </a:r>
            <a:r>
              <a:rPr lang="de-DE" altLang="de-DE" dirty="0">
                <a:solidFill>
                  <a:srgbClr val="B81908"/>
                </a:solidFill>
                <a:latin typeface="Wingdings" panose="05000000000000000000" pitchFamily="2" charset="2"/>
              </a:rPr>
              <a:t>è</a:t>
            </a:r>
            <a:r>
              <a:rPr lang="de-DE" altLang="de-DE" dirty="0">
                <a:solidFill>
                  <a:srgbClr val="B81908"/>
                </a:solidFill>
              </a:rPr>
              <a:t> minimalster Materialeinsatz bei b : h = 1,667 </a:t>
            </a:r>
            <a:r>
              <a:rPr lang="de-DE" altLang="de-DE" dirty="0">
                <a:solidFill>
                  <a:srgbClr val="B81908"/>
                </a:solidFill>
                <a:latin typeface="Wingdings" panose="05000000000000000000" pitchFamily="2" charset="2"/>
              </a:rPr>
              <a:t>è </a:t>
            </a:r>
            <a:r>
              <a:rPr lang="de-DE" altLang="de-DE" dirty="0">
                <a:solidFill>
                  <a:srgbClr val="B81908"/>
                </a:solidFill>
              </a:rPr>
              <a:t>50 : 30 !</a:t>
            </a:r>
            <a:endParaRPr lang="de-DE" altLang="de-DE" dirty="0">
              <a:solidFill>
                <a:srgbClr val="B81908"/>
              </a:solidFill>
              <a:latin typeface="Wingdings" panose="05000000000000000000" pitchFamily="2" charset="2"/>
            </a:endParaRPr>
          </a:p>
          <a:p>
            <a:pPr algn="ctr"/>
            <a:r>
              <a:rPr lang="de-DE" altLang="de-DE" dirty="0">
                <a:solidFill>
                  <a:srgbClr val="B81908"/>
                </a:solidFill>
              </a:rPr>
              <a:t>Länge-Breite = 1:6 </a:t>
            </a:r>
            <a:r>
              <a:rPr lang="de-DE" altLang="de-DE" dirty="0">
                <a:solidFill>
                  <a:srgbClr val="B81908"/>
                </a:solidFill>
                <a:latin typeface="Wingdings" panose="05000000000000000000" pitchFamily="2" charset="2"/>
              </a:rPr>
              <a:t>è</a:t>
            </a:r>
            <a:r>
              <a:rPr lang="de-DE" altLang="de-DE" dirty="0">
                <a:solidFill>
                  <a:srgbClr val="B81908"/>
                </a:solidFill>
              </a:rPr>
              <a:t> ideal für Stabilität auf Ozean</a:t>
            </a:r>
          </a:p>
        </p:txBody>
      </p:sp>
    </p:spTree>
    <p:extLst>
      <p:ext uri="{BB962C8B-B14F-4D97-AF65-F5344CB8AC3E}">
        <p14:creationId xmlns:p14="http://schemas.microsoft.com/office/powerpoint/2010/main" val="29680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4899" y="228363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Bibel kontra Babel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5713788" y="6371105"/>
            <a:ext cx="6511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RL/AE</a:t>
            </a:r>
          </a:p>
        </p:txBody>
      </p:sp>
      <p:pic>
        <p:nvPicPr>
          <p:cNvPr id="8" name="Grafik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65" b="9079"/>
          <a:stretch/>
        </p:blipFill>
        <p:spPr bwMode="auto">
          <a:xfrm>
            <a:off x="33774" y="1600190"/>
            <a:ext cx="5656438" cy="5029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109117" y="1600190"/>
            <a:ext cx="575830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dirty="0"/>
              <a:t>Würfel, 12 Stockwerke</a:t>
            </a:r>
          </a:p>
          <a:p>
            <a:pPr algn="ctr">
              <a:lnSpc>
                <a:spcPct val="90000"/>
              </a:lnSpc>
            </a:pPr>
            <a:endParaRPr lang="de-DE" dirty="0"/>
          </a:p>
          <a:p>
            <a:pPr algn="ctr">
              <a:lnSpc>
                <a:spcPct val="90000"/>
              </a:lnSpc>
            </a:pPr>
            <a:r>
              <a:rPr lang="de-DE" dirty="0"/>
              <a:t>Das ständige Kippen und Rollen auf den Wellen würde das Reisen unmöglich machen.</a:t>
            </a:r>
          </a:p>
          <a:p>
            <a:pPr algn="ctr">
              <a:lnSpc>
                <a:spcPct val="90000"/>
              </a:lnSpc>
            </a:pPr>
            <a:r>
              <a:rPr lang="de-DE" dirty="0"/>
              <a:t>Ein grundsätzliches Problem: </a:t>
            </a:r>
            <a:br>
              <a:rPr lang="de-DE" dirty="0"/>
            </a:br>
            <a:r>
              <a:rPr lang="de-DE" dirty="0"/>
              <a:t>fehlendes Licht in unteren Stockwerken.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8" y="3872183"/>
            <a:ext cx="2221732" cy="24657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598468" y="6406668"/>
            <a:ext cx="15609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 err="1"/>
              <a:t>Fae</a:t>
            </a:r>
            <a:r>
              <a:rPr lang="de-DE" sz="1200" dirty="0"/>
              <a:t> CC-BY-SA 2.0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933839" y="3872183"/>
            <a:ext cx="293358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/>
              <a:t>Gilgamesch Epos, British Museum</a:t>
            </a:r>
          </a:p>
        </p:txBody>
      </p:sp>
    </p:spTree>
    <p:extLst>
      <p:ext uri="{BB962C8B-B14F-4D97-AF65-F5344CB8AC3E}">
        <p14:creationId xmlns:p14="http://schemas.microsoft.com/office/powerpoint/2010/main" val="4156570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332656"/>
            <a:ext cx="12168426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&gt; 300 Fluterzählungen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22700" b="10100"/>
          <a:stretch/>
        </p:blipFill>
        <p:spPr>
          <a:xfrm>
            <a:off x="37556" y="1441774"/>
            <a:ext cx="9082646" cy="54162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262764" y="6585708"/>
            <a:ext cx="72968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CM/CM</a:t>
            </a:r>
          </a:p>
        </p:txBody>
      </p:sp>
    </p:spTree>
    <p:extLst>
      <p:ext uri="{BB962C8B-B14F-4D97-AF65-F5344CB8AC3E}">
        <p14:creationId xmlns:p14="http://schemas.microsoft.com/office/powerpoint/2010/main" val="206251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03012" y="2053284"/>
            <a:ext cx="9244492" cy="4194407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CH" sz="3199" b="1" dirty="0">
                <a:solidFill>
                  <a:srgbClr val="FF3300"/>
                </a:solidFill>
              </a:rPr>
              <a:t>Herzlich willkommen!</a:t>
            </a:r>
            <a:endParaRPr sz="3199" b="1" dirty="0">
              <a:solidFill>
                <a:srgbClr val="FF3300"/>
              </a:solidFill>
            </a:endParaRPr>
          </a:p>
          <a:p>
            <a:pPr marL="342797" indent="-342797" algn="ctr">
              <a:spcBef>
                <a:spcPts val="640"/>
              </a:spcBef>
              <a:buClr>
                <a:srgbClr val="00CCFF"/>
              </a:buClr>
              <a:buSzPts val="2080"/>
              <a:buNone/>
            </a:pPr>
            <a:r>
              <a:rPr lang="de-CH" sz="3199" i="1" u="sng" dirty="0">
                <a:solidFill>
                  <a:srgbClr val="00CCFF"/>
                </a:solidFill>
                <a:hlinkClick r:id="rId3"/>
              </a:rPr>
              <a:t>www.rogerliebi.ch</a:t>
            </a:r>
            <a:endParaRPr sz="3199" i="1" dirty="0"/>
          </a:p>
          <a:p>
            <a:pPr marL="342797" indent="-342797">
              <a:spcBef>
                <a:spcPts val="640"/>
              </a:spcBef>
              <a:buClr>
                <a:srgbClr val="00CCFF"/>
              </a:buClr>
              <a:buSzPts val="2080"/>
              <a:buNone/>
            </a:pPr>
            <a:endParaRPr sz="3199" b="1" dirty="0">
              <a:solidFill>
                <a:srgbClr val="FF3300"/>
              </a:solidFill>
            </a:endParaRPr>
          </a:p>
          <a:p>
            <a:pPr marL="342797" indent="-342797">
              <a:spcBef>
                <a:spcPts val="640"/>
              </a:spcBef>
              <a:buClr>
                <a:srgbClr val="00CCFF"/>
              </a:buClr>
              <a:buSzPts val="2080"/>
              <a:buFont typeface="Century Gothic"/>
              <a:buChar char="■"/>
            </a:pPr>
            <a:r>
              <a:rPr lang="de-CH" sz="3199" dirty="0">
                <a:solidFill>
                  <a:schemeClr val="tx2"/>
                </a:solidFill>
              </a:rPr>
              <a:t>Veranstaltungskalender</a:t>
            </a:r>
            <a:endParaRPr sz="3199" dirty="0">
              <a:solidFill>
                <a:schemeClr val="tx2"/>
              </a:solidFill>
            </a:endParaRPr>
          </a:p>
          <a:p>
            <a:pPr marL="342797" indent="-342797">
              <a:spcBef>
                <a:spcPts val="640"/>
              </a:spcBef>
              <a:buClr>
                <a:srgbClr val="00CCFF"/>
              </a:buClr>
              <a:buSzPts val="2080"/>
              <a:buFont typeface="Century Gothic"/>
              <a:buChar char="■"/>
            </a:pPr>
            <a:r>
              <a:rPr lang="de-CH" sz="3199" dirty="0">
                <a:solidFill>
                  <a:schemeClr val="tx2"/>
                </a:solidFill>
              </a:rPr>
              <a:t>Mehr als 100 Skripte zum </a:t>
            </a:r>
            <a:br>
              <a:rPr lang="de-CH" sz="3199" dirty="0">
                <a:solidFill>
                  <a:schemeClr val="tx2"/>
                </a:solidFill>
              </a:rPr>
            </a:br>
            <a:r>
              <a:rPr lang="de-CH" sz="3199" dirty="0">
                <a:solidFill>
                  <a:schemeClr val="tx2"/>
                </a:solidFill>
              </a:rPr>
              <a:t>Gratis-Download</a:t>
            </a:r>
            <a:endParaRPr sz="3199" dirty="0">
              <a:solidFill>
                <a:schemeClr val="tx2"/>
              </a:solidFill>
            </a:endParaRPr>
          </a:p>
          <a:p>
            <a:pPr marL="342797" indent="-342797">
              <a:spcBef>
                <a:spcPts val="640"/>
              </a:spcBef>
              <a:buClr>
                <a:srgbClr val="00CCFF"/>
              </a:buClr>
              <a:buSzPts val="2080"/>
              <a:buFont typeface="Century Gothic"/>
              <a:buChar char="■"/>
            </a:pPr>
            <a:r>
              <a:rPr lang="de-CH" sz="3199" dirty="0">
                <a:solidFill>
                  <a:schemeClr val="tx2"/>
                </a:solidFill>
              </a:rPr>
              <a:t>Shop: CDs, Bücher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-1" y="392026"/>
            <a:ext cx="12188825" cy="767500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CH"/>
              <a:t>Meine Homepage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46966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237319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aus Gopherholz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" y="1676401"/>
            <a:ext cx="7740414" cy="51815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772876" y="659946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3" name="Rechteck 2"/>
          <p:cNvSpPr/>
          <p:nvPr/>
        </p:nvSpPr>
        <p:spPr>
          <a:xfrm>
            <a:off x="7772876" y="1577561"/>
            <a:ext cx="438348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de-DE" sz="2400" b="1" dirty="0">
                <a:solidFill>
                  <a:schemeClr val="tx2"/>
                </a:solidFill>
              </a:rPr>
              <a:t>Mose 6,14: </a:t>
            </a:r>
            <a:br>
              <a:rPr lang="de-DE" sz="2400" b="1" dirty="0">
                <a:solidFill>
                  <a:schemeClr val="tx2"/>
                </a:solidFill>
              </a:rPr>
            </a:br>
            <a:endParaRPr lang="de-DE" sz="1400" b="1" dirty="0">
              <a:solidFill>
                <a:schemeClr val="tx2"/>
              </a:solidFill>
            </a:endParaRPr>
          </a:p>
          <a:p>
            <a:pPr algn="ctr"/>
            <a:r>
              <a:rPr lang="de-DE" sz="2400" dirty="0">
                <a:solidFill>
                  <a:schemeClr val="tx2"/>
                </a:solidFill>
              </a:rPr>
              <a:t>Mache dir eine Arche von </a:t>
            </a:r>
            <a:r>
              <a:rPr lang="de-DE" sz="2400" b="1" dirty="0" err="1" smtClean="0">
                <a:solidFill>
                  <a:srgbClr val="FF0000"/>
                </a:solidFill>
              </a:rPr>
              <a:t>Gopherholz</a:t>
            </a:r>
            <a:r>
              <a:rPr lang="de-DE" sz="2400" b="1" dirty="0" smtClean="0">
                <a:solidFill>
                  <a:srgbClr val="FF0000"/>
                </a:solidFill>
              </a:rPr>
              <a:t> [</a:t>
            </a:r>
            <a:r>
              <a:rPr lang="de-DE" sz="2400" b="1" dirty="0" err="1" smtClean="0">
                <a:solidFill>
                  <a:srgbClr val="FF0000"/>
                </a:solidFill>
              </a:rPr>
              <a:t>hebr.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i="1" dirty="0" smtClean="0">
                <a:solidFill>
                  <a:srgbClr val="FF0000"/>
                </a:solidFill>
              </a:rPr>
              <a:t>‘</a:t>
            </a:r>
            <a:r>
              <a:rPr lang="de-DE" sz="2400" b="1" i="1" dirty="0" err="1" smtClean="0">
                <a:solidFill>
                  <a:srgbClr val="FF0000"/>
                </a:solidFill>
              </a:rPr>
              <a:t>azei</a:t>
            </a:r>
            <a:r>
              <a:rPr lang="de-DE" sz="2400" b="1" i="1" dirty="0" smtClean="0">
                <a:solidFill>
                  <a:srgbClr val="FF0000"/>
                </a:solidFill>
              </a:rPr>
              <a:t>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gopher</a:t>
            </a:r>
            <a:r>
              <a:rPr lang="de-DE" sz="2400" b="1" dirty="0" smtClean="0">
                <a:solidFill>
                  <a:srgbClr val="FF0000"/>
                </a:solidFill>
              </a:rPr>
              <a:t>]</a:t>
            </a:r>
            <a:r>
              <a:rPr lang="de-DE" sz="2400" dirty="0" smtClean="0">
                <a:solidFill>
                  <a:schemeClr val="tx2"/>
                </a:solidFill>
              </a:rPr>
              <a:t>; mit </a:t>
            </a:r>
            <a:r>
              <a:rPr lang="de-DE" sz="2400" dirty="0">
                <a:solidFill>
                  <a:schemeClr val="tx2"/>
                </a:solidFill>
              </a:rPr>
              <a:t>Kammern sollst du die Arche machen und sie von innen und von außen mit </a:t>
            </a:r>
            <a:r>
              <a:rPr lang="de-DE" sz="2400" b="1" dirty="0">
                <a:solidFill>
                  <a:srgbClr val="FF0000"/>
                </a:solidFill>
              </a:rPr>
              <a:t>Harz</a:t>
            </a:r>
            <a:r>
              <a:rPr lang="de-DE" sz="2400" dirty="0">
                <a:solidFill>
                  <a:schemeClr val="tx2"/>
                </a:solidFill>
              </a:rPr>
              <a:t> [</a:t>
            </a:r>
            <a:r>
              <a:rPr lang="de-DE" sz="2400" dirty="0" err="1">
                <a:solidFill>
                  <a:schemeClr val="tx2"/>
                </a:solidFill>
              </a:rPr>
              <a:t>hebr.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i="1" dirty="0" err="1">
                <a:solidFill>
                  <a:schemeClr val="tx2"/>
                </a:solidFill>
              </a:rPr>
              <a:t>kopher</a:t>
            </a:r>
            <a:r>
              <a:rPr lang="de-DE" sz="2400" dirty="0">
                <a:solidFill>
                  <a:schemeClr val="tx2"/>
                </a:solidFill>
              </a:rPr>
              <a:t>] </a:t>
            </a:r>
            <a:r>
              <a:rPr lang="de-DE" sz="2400" dirty="0" smtClean="0">
                <a:solidFill>
                  <a:schemeClr val="tx2"/>
                </a:solidFill>
              </a:rPr>
              <a:t>verpichen [</a:t>
            </a:r>
            <a:r>
              <a:rPr lang="de-DE" sz="2400" dirty="0" err="1" smtClean="0">
                <a:solidFill>
                  <a:schemeClr val="tx2"/>
                </a:solidFill>
              </a:rPr>
              <a:t>hebr.</a:t>
            </a:r>
            <a:r>
              <a:rPr lang="de-DE" sz="2400" dirty="0" smtClean="0">
                <a:solidFill>
                  <a:schemeClr val="tx2"/>
                </a:solidFill>
              </a:rPr>
              <a:t> </a:t>
            </a:r>
            <a:r>
              <a:rPr lang="de-DE" sz="2400" i="1" dirty="0" err="1" smtClean="0">
                <a:solidFill>
                  <a:schemeClr val="tx2"/>
                </a:solidFill>
              </a:rPr>
              <a:t>kaphar</a:t>
            </a:r>
            <a:r>
              <a:rPr lang="de-DE" sz="2400" dirty="0" smtClean="0">
                <a:solidFill>
                  <a:schemeClr val="tx2"/>
                </a:solidFill>
              </a:rPr>
              <a:t>].</a:t>
            </a:r>
            <a:endParaRPr lang="de-DE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02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/>
          <a:stretch/>
        </p:blipFill>
        <p:spPr>
          <a:xfrm>
            <a:off x="0" y="1580769"/>
            <a:ext cx="7716905" cy="5274919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CC0DBC94-C23F-4650-8824-E90D1DAA0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7" y="237319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aus Gopherholz</a:t>
            </a:r>
          </a:p>
        </p:txBody>
      </p:sp>
      <p:sp>
        <p:nvSpPr>
          <p:cNvPr id="8" name="Rechteck 7"/>
          <p:cNvSpPr/>
          <p:nvPr/>
        </p:nvSpPr>
        <p:spPr>
          <a:xfrm>
            <a:off x="7534572" y="1274033"/>
            <a:ext cx="464405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1600" dirty="0">
              <a:ea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1600" dirty="0">
                <a:ea typeface="Times New Roman" panose="02020603050405020304" pitchFamily="18" charset="0"/>
              </a:rPr>
              <a:t>Gopher = </a:t>
            </a:r>
            <a:r>
              <a:rPr lang="de-DE" sz="1600" dirty="0" err="1">
                <a:ea typeface="Times New Roman" panose="02020603050405020304" pitchFamily="18" charset="0"/>
              </a:rPr>
              <a:t>hebr.</a:t>
            </a:r>
            <a:r>
              <a:rPr lang="de-DE" sz="1600" dirty="0">
                <a:ea typeface="Times New Roman" panose="02020603050405020304" pitchFamily="18" charset="0"/>
              </a:rPr>
              <a:t> </a:t>
            </a:r>
            <a:r>
              <a:rPr lang="de-DE" sz="1600" i="1" dirty="0" err="1">
                <a:ea typeface="Times New Roman" panose="02020603050405020304" pitchFamily="18" charset="0"/>
              </a:rPr>
              <a:t>gopher</a:t>
            </a:r>
            <a:r>
              <a:rPr lang="de-DE" sz="1600" dirty="0">
                <a:ea typeface="Times New Roman" panose="02020603050405020304" pitchFamily="18" charset="0"/>
              </a:rPr>
              <a:t> </a:t>
            </a:r>
            <a:br>
              <a:rPr lang="de-DE" sz="1600" dirty="0">
                <a:ea typeface="Times New Roman" panose="02020603050405020304" pitchFamily="18" charset="0"/>
              </a:rPr>
            </a:br>
            <a:r>
              <a:rPr lang="de-DE" sz="1600" dirty="0">
                <a:ea typeface="Times New Roman" panose="02020603050405020304" pitchFamily="18" charset="0"/>
              </a:rPr>
              <a:t>= harzhaltige Nadelbaumart </a:t>
            </a:r>
            <a:br>
              <a:rPr lang="de-DE" sz="1600" dirty="0">
                <a:ea typeface="Times New Roman" panose="02020603050405020304" pitchFamily="18" charset="0"/>
              </a:rPr>
            </a:br>
            <a:r>
              <a:rPr lang="de-DE" sz="1600" dirty="0">
                <a:ea typeface="Times New Roman" panose="02020603050405020304" pitchFamily="18" charset="0"/>
              </a:rPr>
              <a:t>(&gt; </a:t>
            </a:r>
            <a:r>
              <a:rPr lang="de-DE" sz="1600" i="1" dirty="0" err="1">
                <a:ea typeface="Times New Roman" panose="02020603050405020304" pitchFamily="18" charset="0"/>
              </a:rPr>
              <a:t>gaphar</a:t>
            </a:r>
            <a:r>
              <a:rPr lang="de-DE" sz="1600" dirty="0">
                <a:ea typeface="Times New Roman" panose="02020603050405020304" pitchFamily="18" charset="0"/>
              </a:rPr>
              <a:t> = </a:t>
            </a:r>
            <a:r>
              <a:rPr lang="de-DE" sz="1600" i="1" dirty="0" err="1">
                <a:ea typeface="Times New Roman" panose="02020603050405020304" pitchFamily="18" charset="0"/>
              </a:rPr>
              <a:t>kaphar</a:t>
            </a:r>
            <a:r>
              <a:rPr lang="de-DE" sz="1600" dirty="0">
                <a:ea typeface="Times New Roman" panose="02020603050405020304" pitchFamily="18" charset="0"/>
              </a:rPr>
              <a:t> = zudecken, überziehen)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1600" dirty="0">
                <a:ea typeface="Times New Roman" panose="02020603050405020304" pitchFamily="18" charset="0"/>
              </a:rPr>
              <a:t>„Harz“: </a:t>
            </a:r>
            <a:r>
              <a:rPr lang="de-DE" sz="1600" i="1" dirty="0" err="1">
                <a:ea typeface="Times New Roman" panose="02020603050405020304" pitchFamily="18" charset="0"/>
              </a:rPr>
              <a:t>kopher</a:t>
            </a:r>
            <a:r>
              <a:rPr lang="de-DE" sz="1600" dirty="0">
                <a:ea typeface="Times New Roman" panose="02020603050405020304" pitchFamily="18" charset="0"/>
              </a:rPr>
              <a:t> = Harz, Sühnung </a:t>
            </a:r>
            <a:br>
              <a:rPr lang="de-DE" sz="1600" dirty="0">
                <a:ea typeface="Times New Roman" panose="02020603050405020304" pitchFamily="18" charset="0"/>
              </a:rPr>
            </a:br>
            <a:r>
              <a:rPr lang="de-DE" sz="1600" dirty="0">
                <a:ea typeface="Times New Roman" panose="02020603050405020304" pitchFamily="18" charset="0"/>
              </a:rPr>
              <a:t>(vgl. Hi 33,24; vgl. </a:t>
            </a:r>
            <a:r>
              <a:rPr lang="de-DE" sz="1600" i="1" dirty="0" err="1">
                <a:ea typeface="Times New Roman" panose="02020603050405020304" pitchFamily="18" charset="0"/>
              </a:rPr>
              <a:t>kippur</a:t>
            </a:r>
            <a:r>
              <a:rPr lang="de-DE" sz="1600" dirty="0">
                <a:ea typeface="Times New Roman" panose="02020603050405020304" pitchFamily="18" charset="0"/>
              </a:rPr>
              <a:t> = Sühnung; </a:t>
            </a:r>
            <a:r>
              <a:rPr lang="de-DE" sz="1600" i="1" dirty="0" err="1">
                <a:ea typeface="Times New Roman" panose="02020603050405020304" pitchFamily="18" charset="0"/>
              </a:rPr>
              <a:t>kapporet</a:t>
            </a:r>
            <a:r>
              <a:rPr lang="de-DE" sz="1600" dirty="0">
                <a:ea typeface="Times New Roman" panose="02020603050405020304" pitchFamily="18" charset="0"/>
              </a:rPr>
              <a:t> = Sühnedeckel der Bundeslade; </a:t>
            </a:r>
            <a:br>
              <a:rPr lang="de-DE" sz="1600" dirty="0">
                <a:ea typeface="Times New Roman" panose="02020603050405020304" pitchFamily="18" charset="0"/>
              </a:rPr>
            </a:br>
            <a:r>
              <a:rPr lang="de-DE" sz="1600" i="1" dirty="0" err="1">
                <a:ea typeface="Times New Roman" panose="02020603050405020304" pitchFamily="18" charset="0"/>
              </a:rPr>
              <a:t>kipper</a:t>
            </a:r>
            <a:r>
              <a:rPr lang="de-DE" sz="1600" dirty="0">
                <a:ea typeface="Times New Roman" panose="02020603050405020304" pitchFamily="18" charset="0"/>
              </a:rPr>
              <a:t> = Sühnung erwirken)</a:t>
            </a:r>
          </a:p>
          <a:p>
            <a:pPr algn="ctr"/>
            <a:r>
              <a:rPr lang="de-DE" sz="1600" dirty="0">
                <a:ea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de-DE" sz="1600" dirty="0">
                <a:ea typeface="Times New Roman" panose="02020603050405020304" pitchFamily="18" charset="0"/>
              </a:rPr>
              <a:t>Definition von Sühnung: </a:t>
            </a:r>
            <a:br>
              <a:rPr lang="de-DE" sz="1600" dirty="0">
                <a:ea typeface="Times New Roman" panose="02020603050405020304" pitchFamily="18" charset="0"/>
              </a:rPr>
            </a:br>
            <a:r>
              <a:rPr lang="de-DE" sz="1600" dirty="0">
                <a:ea typeface="Times New Roman" panose="02020603050405020304" pitchFamily="18" charset="0"/>
              </a:rPr>
              <a:t>Der Sünder wird vor dem Zorn Gottes zugedeckt.</a:t>
            </a:r>
            <a:r>
              <a:rPr lang="de-DE" dirty="0">
                <a:ea typeface="Times New Roman" panose="02020603050405020304" pitchFamily="18" charset="0"/>
              </a:rPr>
              <a:t> </a:t>
            </a:r>
            <a:endParaRPr lang="de-CH" dirty="0"/>
          </a:p>
        </p:txBody>
      </p:sp>
      <p:sp>
        <p:nvSpPr>
          <p:cNvPr id="13" name="Textfeld 5">
            <a:extLst>
              <a:ext uri="{FF2B5EF4-FFF2-40B4-BE49-F238E27FC236}">
                <a16:creationId xmlns:a16="http://schemas.microsoft.com/office/drawing/2014/main" xmlns="" id="{2DBD1CE3-9527-4E16-AF45-D45FDB666F40}"/>
              </a:ext>
            </a:extLst>
          </p:cNvPr>
          <p:cNvSpPr txBox="1"/>
          <p:nvPr/>
        </p:nvSpPr>
        <p:spPr>
          <a:xfrm>
            <a:off x="7772876" y="659946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</p:spTree>
    <p:extLst>
      <p:ext uri="{BB962C8B-B14F-4D97-AF65-F5344CB8AC3E}">
        <p14:creationId xmlns:p14="http://schemas.microsoft.com/office/powerpoint/2010/main" val="128183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237319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aus Gopherholz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" y="1676401"/>
            <a:ext cx="7740414" cy="518159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772876" y="1398461"/>
            <a:ext cx="438348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000" b="1" dirty="0">
                <a:solidFill>
                  <a:schemeClr val="tx2"/>
                </a:solidFill>
              </a:rPr>
              <a:t>Hiob 33,23-24:</a:t>
            </a:r>
            <a:br>
              <a:rPr lang="de-CH" sz="2000" b="1" dirty="0">
                <a:solidFill>
                  <a:schemeClr val="tx2"/>
                </a:solidFill>
              </a:rPr>
            </a:br>
            <a:r>
              <a:rPr lang="de-CH" sz="10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000" b="1" baseline="30000" dirty="0">
                <a:solidFill>
                  <a:schemeClr val="tx2"/>
                </a:solidFill>
              </a:rPr>
              <a:t>23</a:t>
            </a:r>
            <a:r>
              <a:rPr lang="de-CH" sz="2000" dirty="0">
                <a:solidFill>
                  <a:schemeClr val="tx2"/>
                </a:solidFill>
              </a:rPr>
              <a:t> Wenn es nun für ihn einen Gesandten gibt, einen Ausleger, einen aus Tausend, um dem Menschen seine Geradheit kundzutun, </a:t>
            </a:r>
            <a:r>
              <a:rPr lang="de-CH" sz="2000" b="1" baseline="30000" dirty="0">
                <a:solidFill>
                  <a:schemeClr val="tx2"/>
                </a:solidFill>
              </a:rPr>
              <a:t>24</a:t>
            </a:r>
            <a:r>
              <a:rPr lang="de-CH" sz="2000" dirty="0">
                <a:solidFill>
                  <a:schemeClr val="tx2"/>
                </a:solidFill>
              </a:rPr>
              <a:t> so wird er sich seiner erbarmen und sprechen: Erlöse ihn, daß er nicht in die Grube hinabfahre; ich habe eine </a:t>
            </a:r>
            <a:r>
              <a:rPr lang="de-CH" sz="2000" b="1" dirty="0">
                <a:solidFill>
                  <a:srgbClr val="FF0000"/>
                </a:solidFill>
              </a:rPr>
              <a:t>Sühnung</a:t>
            </a:r>
            <a:r>
              <a:rPr lang="de-CH" sz="2000" dirty="0">
                <a:solidFill>
                  <a:schemeClr val="tx2"/>
                </a:solidFill>
              </a:rPr>
              <a:t> [</a:t>
            </a:r>
            <a:r>
              <a:rPr lang="de-CH" sz="2000" dirty="0" err="1">
                <a:solidFill>
                  <a:schemeClr val="tx2"/>
                </a:solidFill>
              </a:rPr>
              <a:t>hebr.</a:t>
            </a:r>
            <a:r>
              <a:rPr lang="de-CH" sz="2000" dirty="0">
                <a:solidFill>
                  <a:schemeClr val="tx2"/>
                </a:solidFill>
              </a:rPr>
              <a:t> </a:t>
            </a:r>
            <a:r>
              <a:rPr lang="de-CH" sz="2000" i="1" dirty="0" err="1">
                <a:solidFill>
                  <a:schemeClr val="tx2"/>
                </a:solidFill>
              </a:rPr>
              <a:t>kopher</a:t>
            </a:r>
            <a:r>
              <a:rPr lang="de-CH" sz="2000" dirty="0">
                <a:solidFill>
                  <a:schemeClr val="tx2"/>
                </a:solidFill>
              </a:rPr>
              <a:t>] zustande gebracht.</a:t>
            </a:r>
          </a:p>
        </p:txBody>
      </p:sp>
      <p:sp>
        <p:nvSpPr>
          <p:cNvPr id="8" name="Textfeld 5">
            <a:extLst>
              <a:ext uri="{FF2B5EF4-FFF2-40B4-BE49-F238E27FC236}">
                <a16:creationId xmlns:a16="http://schemas.microsoft.com/office/drawing/2014/main" xmlns="" id="{157D11FF-CF2F-40C7-8DC0-4D53C662094C}"/>
              </a:ext>
            </a:extLst>
          </p:cNvPr>
          <p:cNvSpPr txBox="1"/>
          <p:nvPr/>
        </p:nvSpPr>
        <p:spPr>
          <a:xfrm>
            <a:off x="7772876" y="659946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</p:spTree>
    <p:extLst>
      <p:ext uri="{BB962C8B-B14F-4D97-AF65-F5344CB8AC3E}">
        <p14:creationId xmlns:p14="http://schemas.microsoft.com/office/powerpoint/2010/main" val="4120186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237319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aus Gopherholz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7772876" y="1398461"/>
            <a:ext cx="438348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1. Johannes 2,1-2: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10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000" b="1" baseline="30000" dirty="0">
                <a:solidFill>
                  <a:schemeClr val="tx2"/>
                </a:solidFill>
              </a:rPr>
              <a:t>1</a:t>
            </a:r>
            <a:r>
              <a:rPr lang="de-CH" sz="2000" baseline="30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… Jesus Christus,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den Gerechten.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de-CH" sz="2000" b="1" baseline="30000" dirty="0">
                <a:solidFill>
                  <a:schemeClr val="tx2"/>
                </a:solidFill>
              </a:rPr>
              <a:t>2</a:t>
            </a:r>
            <a:r>
              <a:rPr lang="de-CH" sz="2000" dirty="0">
                <a:solidFill>
                  <a:schemeClr val="tx2"/>
                </a:solidFill>
              </a:rPr>
              <a:t> Und er ist </a:t>
            </a:r>
            <a:r>
              <a:rPr lang="de-CH" sz="2000" b="1" dirty="0">
                <a:solidFill>
                  <a:srgbClr val="FF0000"/>
                </a:solidFill>
              </a:rPr>
              <a:t>die</a:t>
            </a:r>
            <a:r>
              <a:rPr lang="de-CH" sz="2000" dirty="0">
                <a:solidFill>
                  <a:srgbClr val="FF0000"/>
                </a:solidFill>
              </a:rPr>
              <a:t> </a:t>
            </a:r>
            <a:r>
              <a:rPr lang="de-CH" sz="2000" b="1" dirty="0">
                <a:solidFill>
                  <a:srgbClr val="FF0000"/>
                </a:solidFill>
              </a:rPr>
              <a:t>Sühnung</a:t>
            </a:r>
            <a:r>
              <a:rPr lang="de-CH" sz="2000" b="1" dirty="0">
                <a:solidFill>
                  <a:schemeClr val="tx2"/>
                </a:solidFill>
              </a:rPr>
              <a:t> </a:t>
            </a:r>
            <a:br>
              <a:rPr lang="de-CH" sz="2000" b="1" dirty="0">
                <a:solidFill>
                  <a:schemeClr val="tx2"/>
                </a:solidFill>
              </a:rPr>
            </a:br>
            <a:r>
              <a:rPr lang="de-CH" sz="2000" dirty="0">
                <a:solidFill>
                  <a:schemeClr val="tx2"/>
                </a:solidFill>
              </a:rPr>
              <a:t>für unsere Sünden, </a:t>
            </a:r>
            <a:br>
              <a:rPr lang="de-CH" sz="2000" dirty="0">
                <a:solidFill>
                  <a:schemeClr val="tx2"/>
                </a:solidFill>
              </a:rPr>
            </a:br>
            <a:r>
              <a:rPr lang="de-CH" sz="2000" dirty="0">
                <a:solidFill>
                  <a:schemeClr val="tx2"/>
                </a:solidFill>
              </a:rPr>
              <a:t>nicht allein aber für die unseren, sondern auch für die ganze Welt.</a:t>
            </a: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xmlns="" id="{0CDA2CCB-5354-421B-BFF8-080570473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" y="1676401"/>
            <a:ext cx="7740414" cy="5181599"/>
          </a:xfrm>
          <a:prstGeom prst="rect">
            <a:avLst/>
          </a:prstGeom>
        </p:spPr>
      </p:pic>
      <p:sp>
        <p:nvSpPr>
          <p:cNvPr id="9" name="Textfeld 5">
            <a:extLst>
              <a:ext uri="{FF2B5EF4-FFF2-40B4-BE49-F238E27FC236}">
                <a16:creationId xmlns:a16="http://schemas.microsoft.com/office/drawing/2014/main" xmlns="" id="{9980547E-89E4-4678-B089-1F90A5E773E2}"/>
              </a:ext>
            </a:extLst>
          </p:cNvPr>
          <p:cNvSpPr txBox="1"/>
          <p:nvPr/>
        </p:nvSpPr>
        <p:spPr>
          <a:xfrm>
            <a:off x="7772876" y="659946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</p:spTree>
    <p:extLst>
      <p:ext uri="{BB962C8B-B14F-4D97-AF65-F5344CB8AC3E}">
        <p14:creationId xmlns:p14="http://schemas.microsoft.com/office/powerpoint/2010/main" val="701806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C:\Users\Roger\AppData\Local\Microsoft\Windows\INetCache\Content.Word\IMG_20180723_1654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r="5037" b="18619"/>
          <a:stretch/>
        </p:blipFill>
        <p:spPr bwMode="auto">
          <a:xfrm>
            <a:off x="-3535" y="1490527"/>
            <a:ext cx="4774811" cy="53674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785008" y="6572461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12" name="Rechteck 11"/>
          <p:cNvSpPr/>
          <p:nvPr/>
        </p:nvSpPr>
        <p:spPr>
          <a:xfrm>
            <a:off x="5374335" y="1772816"/>
            <a:ext cx="61369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Psalm 69,2: </a:t>
            </a:r>
          </a:p>
          <a:p>
            <a:endParaRPr lang="de-CH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Ich bin </a:t>
            </a:r>
            <a:r>
              <a:rPr lang="de-CH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versunken</a:t>
            </a:r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tiefen Schlamm, </a:t>
            </a:r>
          </a:p>
          <a:p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kein Grund ist da; </a:t>
            </a:r>
          </a:p>
          <a:p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lang="de-CH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Wassertiefen</a:t>
            </a:r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bin ich gekommen, </a:t>
            </a:r>
          </a:p>
          <a:p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</a:t>
            </a:r>
            <a:r>
              <a:rPr lang="de-CH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die Flut </a:t>
            </a:r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überströmt mich. 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68D32639-9F8A-4C53-87F4-D98BE6792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7" y="237319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Arche aus Gopherholz</a:t>
            </a:r>
          </a:p>
        </p:txBody>
      </p:sp>
    </p:spTree>
    <p:extLst>
      <p:ext uri="{BB962C8B-B14F-4D97-AF65-F5344CB8AC3E}">
        <p14:creationId xmlns:p14="http://schemas.microsoft.com/office/powerpoint/2010/main" val="1193190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75144" y="1624954"/>
            <a:ext cx="567094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</a:rPr>
              <a:t>1. Mose 6,16:</a:t>
            </a:r>
            <a:br>
              <a:rPr lang="de-DE" sz="2400" b="1" dirty="0">
                <a:solidFill>
                  <a:schemeClr val="tx2"/>
                </a:solidFill>
              </a:rPr>
            </a:br>
            <a:r>
              <a:rPr lang="de-DE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DE" sz="2400" dirty="0">
                <a:solidFill>
                  <a:schemeClr val="tx2"/>
                </a:solidFill>
              </a:rPr>
              <a:t>… und </a:t>
            </a:r>
            <a:r>
              <a:rPr lang="de-DE" sz="2400" b="1" dirty="0">
                <a:solidFill>
                  <a:srgbClr val="FF0000"/>
                </a:solidFill>
              </a:rPr>
              <a:t>die Tür </a:t>
            </a:r>
            <a:r>
              <a:rPr lang="de-DE" sz="2400" dirty="0">
                <a:solidFill>
                  <a:schemeClr val="tx2"/>
                </a:solidFill>
              </a:rPr>
              <a:t>der Arche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sollst du in ihre Seite setzen; …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xmlns="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273903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75144" y="1624954"/>
            <a:ext cx="567094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/>
              <a:t>Johannes </a:t>
            </a:r>
            <a:r>
              <a:rPr lang="de-CH" sz="2400" b="1" dirty="0"/>
              <a:t>10,9:</a:t>
            </a:r>
            <a:br>
              <a:rPr lang="de-CH" sz="2400" b="1" dirty="0"/>
            </a:br>
            <a:r>
              <a:rPr lang="de-CH" sz="1400" b="1" dirty="0"/>
              <a:t> </a:t>
            </a:r>
          </a:p>
          <a:p>
            <a:pPr algn="ctr"/>
            <a:r>
              <a:rPr lang="de-CH" sz="2400" dirty="0"/>
              <a:t>I</a:t>
            </a:r>
            <a:r>
              <a:rPr lang="de-CH" sz="2400" dirty="0">
                <a:ea typeface="Verdana" panose="020B0604030504040204" pitchFamily="34" charset="0"/>
              </a:rPr>
              <a:t>ch bin </a:t>
            </a:r>
            <a:r>
              <a:rPr lang="de-CH" sz="2400" b="1" dirty="0">
                <a:solidFill>
                  <a:srgbClr val="FF0000"/>
                </a:solidFill>
                <a:ea typeface="Verdana" panose="020B0604030504040204" pitchFamily="34" charset="0"/>
              </a:rPr>
              <a:t>die Tür</a:t>
            </a:r>
            <a:r>
              <a:rPr lang="de-CH" sz="2400" dirty="0">
                <a:ea typeface="Verdana" panose="020B0604030504040204" pitchFamily="34" charset="0"/>
              </a:rPr>
              <a:t>; </a:t>
            </a:r>
            <a:br>
              <a:rPr lang="de-CH" sz="2400" dirty="0">
                <a:ea typeface="Verdana" panose="020B0604030504040204" pitchFamily="34" charset="0"/>
              </a:rPr>
            </a:br>
            <a:r>
              <a:rPr lang="de-CH" sz="2400" dirty="0">
                <a:ea typeface="Verdana" panose="020B0604030504040204" pitchFamily="34" charset="0"/>
              </a:rPr>
              <a:t>wenn jemand durch mich eingeht, so wird er errettet werden … 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xmlns="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430074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50852" y="1624954"/>
            <a:ext cx="569523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Mose 7,16:</a:t>
            </a:r>
            <a:b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der HERR </a:t>
            </a:r>
            <a:b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schloss hinter ihm zu.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xmlns="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445288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75144" y="1624954"/>
            <a:ext cx="567094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Hiob 12,14-15:</a:t>
            </a:r>
            <a:br>
              <a:rPr lang="de-CH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de-CH" sz="2000" b="1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</a:t>
            </a: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Siehe, er reißt nieder, </a:t>
            </a:r>
            <a:b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es wird nicht wieder gebaut; </a:t>
            </a:r>
            <a:b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schließt über jemand zu, </a:t>
            </a:r>
            <a:br>
              <a:rPr lang="de-CH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es wird nicht aufgetan</a:t>
            </a: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2000" b="1" baseline="30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</a:t>
            </a: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Siehe, er hemmt die Wasser, </a:t>
            </a:r>
            <a:b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sie vertrocknen; </a:t>
            </a:r>
            <a:b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er läßt sie los, </a:t>
            </a:r>
            <a:b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 sie kehren das Land um. 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xmlns="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915581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75144" y="1624954"/>
            <a:ext cx="56709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000" b="1" dirty="0">
                <a:solidFill>
                  <a:schemeClr val="tx2"/>
                </a:solidFill>
                <a:ea typeface="Verdana" panose="020B0604030504040204" pitchFamily="34" charset="0"/>
              </a:rPr>
              <a:t>Römer 8,1: </a:t>
            </a:r>
            <a:br>
              <a:rPr lang="de-CH" sz="2000" b="1" dirty="0">
                <a:solidFill>
                  <a:schemeClr val="tx2"/>
                </a:solidFill>
                <a:ea typeface="Verdana" panose="020B0604030504040204" pitchFamily="34" charset="0"/>
              </a:rPr>
            </a:br>
            <a:endParaRPr lang="de-CH" sz="1000" b="1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algn="ctr"/>
            <a:r>
              <a:rPr lang="de-CH" sz="2000" dirty="0"/>
              <a:t>Also ist jetzt </a:t>
            </a:r>
            <a:r>
              <a:rPr lang="de-CH" sz="2000" b="1" dirty="0">
                <a:solidFill>
                  <a:srgbClr val="FF0000"/>
                </a:solidFill>
              </a:rPr>
              <a:t>keine Verdammnis </a:t>
            </a:r>
            <a:r>
              <a:rPr lang="de-CH" sz="2000" dirty="0"/>
              <a:t>für die, welche </a:t>
            </a:r>
            <a:r>
              <a:rPr lang="de-CH" sz="2000" b="1" dirty="0">
                <a:solidFill>
                  <a:srgbClr val="FF0000"/>
                </a:solidFill>
              </a:rPr>
              <a:t>in Christus Jesus</a:t>
            </a:r>
            <a:r>
              <a:rPr lang="de-CH" sz="2000" dirty="0"/>
              <a:t> sind. </a:t>
            </a:r>
            <a:endParaRPr lang="de-CH" sz="20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xmlns="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57256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03012" y="2053284"/>
            <a:ext cx="9244492" cy="4194407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CH" sz="4800" dirty="0">
                <a:solidFill>
                  <a:schemeClr val="tx2"/>
                </a:solidFill>
                <a:hlinkClick r:id="rId3"/>
              </a:rPr>
              <a:t>https://arkencounter.com/</a:t>
            </a:r>
            <a:endParaRPr lang="de-CH" sz="48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sz="48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sz="48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CH" sz="4800" dirty="0">
                <a:solidFill>
                  <a:schemeClr val="tx2"/>
                </a:solidFill>
                <a:hlinkClick r:id="rId4"/>
              </a:rPr>
              <a:t>https://creationmuseum.org/</a:t>
            </a:r>
            <a:endParaRPr lang="de-CH" sz="48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sz="4800" dirty="0">
              <a:solidFill>
                <a:schemeClr val="tx2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0" y="692696"/>
            <a:ext cx="12188825" cy="767500"/>
          </a:xfrm>
          <a:prstGeom prst="rect">
            <a:avLst/>
          </a:prstGeom>
          <a:solidFill>
            <a:schemeClr val="accent1">
              <a:lumMod val="20000"/>
              <a:lumOff val="80000"/>
              <a:alpha val="38823"/>
            </a:schemeClr>
          </a:solidFill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Ark Encounter und Creation Museum</a:t>
            </a:r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40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" y="1557712"/>
            <a:ext cx="6408712" cy="529799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6475144" y="1624954"/>
            <a:ext cx="567094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000" b="1" dirty="0">
                <a:solidFill>
                  <a:schemeClr val="tx2"/>
                </a:solidFill>
                <a:ea typeface="Verdana" panose="020B0604030504040204" pitchFamily="34" charset="0"/>
              </a:rPr>
              <a:t>Römer 8,38-39: </a:t>
            </a:r>
            <a:br>
              <a:rPr lang="de-CH" sz="2000" b="1" dirty="0">
                <a:solidFill>
                  <a:schemeClr val="tx2"/>
                </a:solidFill>
                <a:ea typeface="Verdana" panose="020B0604030504040204" pitchFamily="34" charset="0"/>
              </a:rPr>
            </a:br>
            <a:endParaRPr lang="de-CH" sz="1000" b="1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algn="ctr"/>
            <a:r>
              <a:rPr lang="de-CH" sz="2000" b="1" baseline="30000">
                <a:solidFill>
                  <a:schemeClr val="tx2"/>
                </a:solidFill>
              </a:rPr>
              <a:t>38</a:t>
            </a:r>
            <a:r>
              <a:rPr lang="de-CH" sz="2000">
                <a:solidFill>
                  <a:schemeClr val="tx2"/>
                </a:solidFill>
              </a:rPr>
              <a:t> Denn ich bin überzeugt,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>
                <a:solidFill>
                  <a:schemeClr val="tx2"/>
                </a:solidFill>
              </a:rPr>
              <a:t>daß </a:t>
            </a:r>
            <a:r>
              <a:rPr lang="de-CH" sz="2000" b="1">
                <a:solidFill>
                  <a:srgbClr val="FF0000"/>
                </a:solidFill>
              </a:rPr>
              <a:t>weder </a:t>
            </a:r>
            <a:r>
              <a:rPr lang="de-CH" sz="2000">
                <a:solidFill>
                  <a:schemeClr val="tx2"/>
                </a:solidFill>
              </a:rPr>
              <a:t>Tod noch Leben,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 b="1">
                <a:solidFill>
                  <a:srgbClr val="FF0000"/>
                </a:solidFill>
              </a:rPr>
              <a:t>weder</a:t>
            </a:r>
            <a:r>
              <a:rPr lang="de-CH" sz="2000">
                <a:solidFill>
                  <a:schemeClr val="tx2"/>
                </a:solidFill>
              </a:rPr>
              <a:t> Engel noch Fürstentümer,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 b="1">
                <a:solidFill>
                  <a:srgbClr val="FF0000"/>
                </a:solidFill>
              </a:rPr>
              <a:t>weder</a:t>
            </a:r>
            <a:r>
              <a:rPr lang="de-CH" sz="2000">
                <a:solidFill>
                  <a:schemeClr val="tx2"/>
                </a:solidFill>
              </a:rPr>
              <a:t> Gegenwärtiges noch Zukünftiges, noch Gewalten,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 b="1" baseline="30000">
                <a:solidFill>
                  <a:schemeClr val="tx2"/>
                </a:solidFill>
              </a:rPr>
              <a:t>39</a:t>
            </a:r>
            <a:r>
              <a:rPr lang="de-CH" sz="2000">
                <a:solidFill>
                  <a:schemeClr val="tx2"/>
                </a:solidFill>
              </a:rPr>
              <a:t> </a:t>
            </a:r>
            <a:r>
              <a:rPr lang="de-CH" sz="2000" b="1">
                <a:solidFill>
                  <a:srgbClr val="FF0000"/>
                </a:solidFill>
              </a:rPr>
              <a:t>weder</a:t>
            </a:r>
            <a:r>
              <a:rPr lang="de-CH" sz="2000" b="1">
                <a:solidFill>
                  <a:schemeClr val="tx2"/>
                </a:solidFill>
              </a:rPr>
              <a:t> </a:t>
            </a:r>
            <a:r>
              <a:rPr lang="de-CH" sz="2000">
                <a:solidFill>
                  <a:schemeClr val="tx2"/>
                </a:solidFill>
              </a:rPr>
              <a:t>Höhe noch Tiefe,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>
                <a:solidFill>
                  <a:schemeClr val="tx2"/>
                </a:solidFill>
              </a:rPr>
              <a:t>noch irgend ein anderes Geschöpf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 b="1">
                <a:solidFill>
                  <a:srgbClr val="FF0000"/>
                </a:solidFill>
              </a:rPr>
              <a:t>uns zu scheiden vermögen wird </a:t>
            </a:r>
            <a:br>
              <a:rPr lang="de-CH" sz="2000" b="1">
                <a:solidFill>
                  <a:srgbClr val="FF0000"/>
                </a:solidFill>
              </a:rPr>
            </a:br>
            <a:r>
              <a:rPr lang="de-CH" sz="2000" b="1">
                <a:solidFill>
                  <a:srgbClr val="FF0000"/>
                </a:solidFill>
              </a:rPr>
              <a:t>von der Liebe Gottes</a:t>
            </a:r>
            <a:r>
              <a:rPr lang="de-CH" sz="2000">
                <a:solidFill>
                  <a:schemeClr val="tx2"/>
                </a:solidFill>
              </a:rPr>
              <a:t>, </a:t>
            </a:r>
            <a:br>
              <a:rPr lang="de-CH" sz="2000">
                <a:solidFill>
                  <a:schemeClr val="tx2"/>
                </a:solidFill>
              </a:rPr>
            </a:br>
            <a:r>
              <a:rPr lang="de-CH" sz="2000">
                <a:solidFill>
                  <a:schemeClr val="tx2"/>
                </a:solidFill>
              </a:rPr>
              <a:t>die in Christo Jesu ist, unserem Herrn.</a:t>
            </a:r>
            <a:endParaRPr lang="de-CH" sz="20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xmlns="" id="{1FEE5695-049C-4CF4-8063-E45471E1700B}"/>
              </a:ext>
            </a:extLst>
          </p:cNvPr>
          <p:cNvSpPr txBox="1"/>
          <p:nvPr/>
        </p:nvSpPr>
        <p:spPr>
          <a:xfrm>
            <a:off x="6411973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273786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C:\Users\Roger\AppData\Local\Microsoft\Windows\INetCache\Content.Word\IMG_20180723_1353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" y="0"/>
            <a:ext cx="49167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086300" y="332656"/>
            <a:ext cx="7101185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>
                <a:solidFill>
                  <a:schemeClr val="accent1">
                    <a:lumMod val="75000"/>
                  </a:schemeClr>
                </a:solidFill>
              </a:rPr>
              <a:t>Die Einzige Türe</a:t>
            </a:r>
            <a:endParaRPr lang="fr-FR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5082643" y="6381328"/>
            <a:ext cx="37702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455072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" y="764704"/>
            <a:ext cx="7343847" cy="5507885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7354044" y="2502117"/>
            <a:ext cx="4810817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</a:t>
            </a:r>
            <a:br>
              <a:rPr lang="de-DE" sz="480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persönliche </a:t>
            </a:r>
            <a:br>
              <a:rPr lang="de-DE" sz="480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Entscheidung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59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" y="0"/>
            <a:ext cx="5143500" cy="6858000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168229" y="1556792"/>
            <a:ext cx="6995865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persönliche </a:t>
            </a:r>
            <a:br>
              <a:rPr lang="de-DE" sz="480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Entscheidung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963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" y="863881"/>
            <a:ext cx="8684011" cy="5994119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8712290" y="1628800"/>
            <a:ext cx="3447273" cy="10801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Zu </a:t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Spät!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740551" y="6577708"/>
            <a:ext cx="72968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CM/CM</a:t>
            </a:r>
          </a:p>
        </p:txBody>
      </p:sp>
      <p:sp>
        <p:nvSpPr>
          <p:cNvPr id="3" name="Freihandform 2"/>
          <p:cNvSpPr/>
          <p:nvPr/>
        </p:nvSpPr>
        <p:spPr>
          <a:xfrm>
            <a:off x="4472412" y="3111040"/>
            <a:ext cx="54321" cy="6704"/>
          </a:xfrm>
          <a:custGeom>
            <a:avLst/>
            <a:gdLst>
              <a:gd name="connsiteX0" fmla="*/ 0 w 54321"/>
              <a:gd name="connsiteY0" fmla="*/ 3352 h 6704"/>
              <a:gd name="connsiteX1" fmla="*/ 54321 w 54321"/>
              <a:gd name="connsiteY1" fmla="*/ 3352 h 6704"/>
              <a:gd name="connsiteX2" fmla="*/ 0 w 54321"/>
              <a:gd name="connsiteY2" fmla="*/ 3352 h 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321" h="6704">
                <a:moveTo>
                  <a:pt x="0" y="3352"/>
                </a:moveTo>
                <a:cubicBezTo>
                  <a:pt x="0" y="3352"/>
                  <a:pt x="54321" y="-4192"/>
                  <a:pt x="54321" y="3352"/>
                </a:cubicBezTo>
                <a:cubicBezTo>
                  <a:pt x="54321" y="10896"/>
                  <a:pt x="0" y="3352"/>
                  <a:pt x="0" y="3352"/>
                </a:cubicBez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246062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116632"/>
            <a:ext cx="12168421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Tür der Erstgeborenen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2" descr="Book of Exodus Chapter 13-2 (Bible Illustrations by Sweet Medi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" y="1259994"/>
            <a:ext cx="7292173" cy="53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924136" y="6602868"/>
            <a:ext cx="40430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/>
              <a:t>Distant Shores Media/Sweet Publishing. CC-BY-SA 3.0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688888" y="1806736"/>
            <a:ext cx="200086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>
                <a:solidFill>
                  <a:schemeClr val="tx2"/>
                </a:solidFill>
              </a:rPr>
              <a:t>2. Mose 12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307580" y="2778210"/>
            <a:ext cx="47634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>
                <a:solidFill>
                  <a:schemeClr val="tx2"/>
                </a:solidFill>
              </a:rPr>
              <a:t>Die Tür mit dem </a:t>
            </a:r>
          </a:p>
          <a:p>
            <a:pPr algn="ctr">
              <a:lnSpc>
                <a:spcPct val="90000"/>
              </a:lnSpc>
            </a:pPr>
            <a:r>
              <a:rPr lang="de-DE" sz="2400">
                <a:solidFill>
                  <a:schemeClr val="tx2"/>
                </a:solidFill>
              </a:rPr>
              <a:t>Blut des Passahlammes</a:t>
            </a:r>
          </a:p>
        </p:txBody>
      </p:sp>
    </p:spTree>
    <p:extLst>
      <p:ext uri="{BB962C8B-B14F-4D97-AF65-F5344CB8AC3E}">
        <p14:creationId xmlns:p14="http://schemas.microsoft.com/office/powerpoint/2010/main" val="3460132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86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Tür der Stiftshütte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Grafik 2">
            <a:extLst>
              <a:ext uri="{FF2B5EF4-FFF2-40B4-BE49-F238E27FC236}">
                <a16:creationId xmlns:a16="http://schemas.microsoft.com/office/drawing/2014/main" xmlns="" id="{60103DA0-68D5-4B1F-A66A-4C87CDFA9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" y="1224136"/>
            <a:ext cx="8492885" cy="56612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588627" y="6410827"/>
            <a:ext cx="174599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/>
              <a:t>RL/Matthias Hampel</a:t>
            </a:r>
          </a:p>
        </p:txBody>
      </p:sp>
    </p:spTree>
    <p:extLst>
      <p:ext uri="{BB962C8B-B14F-4D97-AF65-F5344CB8AC3E}">
        <p14:creationId xmlns:p14="http://schemas.microsoft.com/office/powerpoint/2010/main" val="4178962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" y="1284756"/>
            <a:ext cx="8135888" cy="5573243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716"/>
            <a:ext cx="12168427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Verschlossene Tür der fünf 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231120" y="6604208"/>
            <a:ext cx="362600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050" dirty="0"/>
              <a:t>FB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118748" y="1556792"/>
            <a:ext cx="26116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>
                <a:solidFill>
                  <a:schemeClr val="tx2"/>
                </a:solidFill>
              </a:rPr>
              <a:t>Matthäus 25,12</a:t>
            </a:r>
          </a:p>
        </p:txBody>
      </p:sp>
    </p:spTree>
    <p:extLst>
      <p:ext uri="{BB962C8B-B14F-4D97-AF65-F5344CB8AC3E}">
        <p14:creationId xmlns:p14="http://schemas.microsoft.com/office/powerpoint/2010/main" val="245958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1825341" y="1942415"/>
            <a:ext cx="5527351" cy="49155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" y="1124410"/>
            <a:ext cx="9144000" cy="5724525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7828" y="69856"/>
            <a:ext cx="12171809" cy="9122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Breite und die schmale Pforte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>
            <a:cxnSpLocks/>
          </p:cNvCxnSpPr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>
            <a:cxnSpLocks/>
          </p:cNvCxnSpPr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33" y="1124410"/>
            <a:ext cx="2966249" cy="394475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123077" y="5072570"/>
            <a:ext cx="37863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050" dirty="0"/>
              <a:t>FB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199101" y="5615712"/>
            <a:ext cx="294039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>
                <a:solidFill>
                  <a:schemeClr val="tx2"/>
                </a:solidFill>
              </a:rPr>
              <a:t>Matthäus 7,13-14</a:t>
            </a:r>
          </a:p>
        </p:txBody>
      </p:sp>
    </p:spTree>
    <p:extLst>
      <p:ext uri="{BB962C8B-B14F-4D97-AF65-F5344CB8AC3E}">
        <p14:creationId xmlns:p14="http://schemas.microsoft.com/office/powerpoint/2010/main" val="2990633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72" y="1916831"/>
            <a:ext cx="5964197" cy="434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 descr="C:\Users\Roger\AppData\Local\Microsoft\Windows\INetCache\Content.Word\IMG_20180724_1656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" y="1916832"/>
            <a:ext cx="5964196" cy="4345765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9"/>
            <a:ext cx="12178624" cy="115212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Von allen Tierarten: </a:t>
            </a:r>
            <a:br>
              <a:rPr lang="de-DE" sz="480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Reine und unreine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8556" y="635913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1475466" y="6338819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</p:spTree>
    <p:extLst>
      <p:ext uri="{BB962C8B-B14F-4D97-AF65-F5344CB8AC3E}">
        <p14:creationId xmlns:p14="http://schemas.microsoft.com/office/powerpoint/2010/main" val="76810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269876" y="1772816"/>
            <a:ext cx="9244492" cy="4194407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DE" sz="4400" dirty="0">
                <a:solidFill>
                  <a:schemeClr val="tx2"/>
                </a:solidFill>
              </a:rPr>
              <a:t>Ark Encounter, Williamstown, Kentucky 41097, USA</a:t>
            </a:r>
            <a:endParaRPr sz="4400" dirty="0">
              <a:solidFill>
                <a:schemeClr val="tx2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0" y="692696"/>
            <a:ext cx="12188825" cy="767500"/>
          </a:xfrm>
          <a:prstGeom prst="rect">
            <a:avLst/>
          </a:prstGeom>
          <a:solidFill>
            <a:schemeClr val="accent1">
              <a:lumMod val="20000"/>
              <a:lumOff val="80000"/>
              <a:alpha val="38823"/>
            </a:schemeClr>
          </a:solidFill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Arche in Originalgrösse (Ark Encounter)</a:t>
            </a:r>
            <a:endParaRPr dirty="0">
              <a:solidFill>
                <a:srgbClr val="00B05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6" y="3098647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:\Users\Roger\AppData\Local\Microsoft\Windows\INetCache\Content.Word\IMG_20180724_1656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" y="1916832"/>
            <a:ext cx="5964196" cy="4345765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9"/>
            <a:ext cx="12178624" cy="115212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Von allen Tierarten: </a:t>
            </a:r>
            <a:br>
              <a:rPr lang="de-DE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Reine und unreine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8556" y="635913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CD7C5151-8409-4D85-B294-72A07B2AABC5}"/>
              </a:ext>
            </a:extLst>
          </p:cNvPr>
          <p:cNvSpPr/>
          <p:nvPr/>
        </p:nvSpPr>
        <p:spPr>
          <a:xfrm>
            <a:off x="5806382" y="1933075"/>
            <a:ext cx="63538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  <a:t>1. Mose 7,2-3: </a:t>
            </a:r>
            <a:b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</a:b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  <a:t>von allen Arten, reine und unreine Tiere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de-DE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  <a:t>gemäss Apostelgeschichte 10 und 11: unreine Tiere = Hinweis auf die Heidenvölker; </a:t>
            </a:r>
            <a:b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</a:b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  <a:t>reine Tiere = Hinweis auf Israel </a:t>
            </a:r>
          </a:p>
        </p:txBody>
      </p:sp>
    </p:spTree>
    <p:extLst>
      <p:ext uri="{BB962C8B-B14F-4D97-AF65-F5344CB8AC3E}">
        <p14:creationId xmlns:p14="http://schemas.microsoft.com/office/powerpoint/2010/main" val="3570287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656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1268760"/>
            <a:ext cx="6480720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" y="188640"/>
            <a:ext cx="12180945" cy="86409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Die Arche Noah</a:t>
            </a:r>
            <a:endParaRPr lang="fr-FR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5819516" y="6535592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7" name="Rechteck 6"/>
          <p:cNvSpPr/>
          <p:nvPr/>
        </p:nvSpPr>
        <p:spPr>
          <a:xfrm>
            <a:off x="6487260" y="1551293"/>
            <a:ext cx="56794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de-DE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 algn="ctr">
              <a:tabLst>
                <a:tab pos="228600" algn="l"/>
              </a:tabLst>
            </a:pP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de-DE" sz="2000" dirty="0">
                <a:solidFill>
                  <a:schemeClr val="tx2"/>
                </a:solidFill>
                <a:ea typeface="Times New Roman" panose="02020603050405020304" pitchFamily="18" charset="0"/>
              </a:rPr>
              <a:t> Offenbarung 5,9-10; 7,9ff.: </a:t>
            </a:r>
          </a:p>
          <a:p>
            <a:pPr lvl="0" algn="ctr">
              <a:tabLst>
                <a:tab pos="228600" algn="l"/>
              </a:tabLst>
            </a:pPr>
            <a:endParaRPr lang="de-DE" sz="20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lvl="0" algn="ctr">
              <a:tabLst>
                <a:tab pos="228600" algn="l"/>
              </a:tabLst>
            </a:pPr>
            <a:r>
              <a:rPr lang="de-DE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Gott rettet Menschen aus allen Stämmen, Sprachen, Völkern </a:t>
            </a:r>
            <a:br>
              <a:rPr lang="de-DE" sz="2000" b="1" dirty="0">
                <a:solidFill>
                  <a:srgbClr val="FF0000"/>
                </a:solidFill>
                <a:ea typeface="Times New Roman" panose="02020603050405020304" pitchFamily="18" charset="0"/>
              </a:rPr>
            </a:br>
            <a:r>
              <a:rPr lang="de-DE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und </a:t>
            </a:r>
            <a:r>
              <a:rPr lang="de-DE" sz="2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Nationen! </a:t>
            </a:r>
            <a:endParaRPr lang="de-CH" sz="20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20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3_1133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" y="1470004"/>
            <a:ext cx="7567040" cy="538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116632"/>
            <a:ext cx="12168427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3 Stockwerke mit Abteilungen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7593852" y="6612102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2" name="Rechteck 1"/>
          <p:cNvSpPr/>
          <p:nvPr/>
        </p:nvSpPr>
        <p:spPr>
          <a:xfrm>
            <a:off x="7582945" y="1349702"/>
            <a:ext cx="458997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</a:rPr>
              <a:t>1. Mose 6,16: </a:t>
            </a:r>
            <a:br>
              <a:rPr lang="de-DE" sz="2400" b="1" dirty="0">
                <a:solidFill>
                  <a:schemeClr val="tx2"/>
                </a:solidFill>
              </a:rPr>
            </a:br>
            <a:endParaRPr lang="de-DE" sz="1400" b="1" dirty="0">
              <a:solidFill>
                <a:schemeClr val="tx2"/>
              </a:solidFill>
            </a:endParaRPr>
          </a:p>
          <a:p>
            <a:pPr algn="ctr"/>
            <a:r>
              <a:rPr lang="de-DE" sz="2400" dirty="0">
                <a:solidFill>
                  <a:schemeClr val="tx2"/>
                </a:solidFill>
              </a:rPr>
              <a:t>… mit einem </a:t>
            </a:r>
            <a:r>
              <a:rPr lang="de-DE" sz="2400" b="1" dirty="0">
                <a:solidFill>
                  <a:srgbClr val="FF0000"/>
                </a:solidFill>
              </a:rPr>
              <a:t>unteren, zweiten und dritten Stockwerk </a:t>
            </a:r>
            <a:r>
              <a:rPr lang="de-DE" sz="2400" dirty="0">
                <a:solidFill>
                  <a:schemeClr val="tx2"/>
                </a:solidFill>
              </a:rPr>
              <a:t>sollst du sie machen.</a:t>
            </a:r>
          </a:p>
        </p:txBody>
      </p:sp>
    </p:spTree>
    <p:extLst>
      <p:ext uri="{BB962C8B-B14F-4D97-AF65-F5344CB8AC3E}">
        <p14:creationId xmlns:p14="http://schemas.microsoft.com/office/powerpoint/2010/main" val="4185208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" y="1504992"/>
            <a:ext cx="5952661" cy="4464496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10197" y="6045203"/>
            <a:ext cx="69442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MB/AE</a:t>
            </a:r>
          </a:p>
        </p:txBody>
      </p:sp>
      <p:pic>
        <p:nvPicPr>
          <p:cNvPr id="7" name="Grafik 6" descr="C:\Users\Roger\AppData\Local\Microsoft\Windows\INetCache\Content.Word\IMG_20180723_1108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54" y="1504993"/>
            <a:ext cx="5910321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11346193" y="6045203"/>
            <a:ext cx="6511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RL/AE</a:t>
            </a:r>
          </a:p>
        </p:txBody>
      </p:sp>
    </p:spTree>
    <p:extLst>
      <p:ext uri="{BB962C8B-B14F-4D97-AF65-F5344CB8AC3E}">
        <p14:creationId xmlns:p14="http://schemas.microsoft.com/office/powerpoint/2010/main" val="3977866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" y="1504992"/>
            <a:ext cx="5952661" cy="4464496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10197" y="6045203"/>
            <a:ext cx="69442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MB/AE</a:t>
            </a:r>
          </a:p>
        </p:txBody>
      </p:sp>
      <p:sp>
        <p:nvSpPr>
          <p:cNvPr id="11" name="Rechteck 1">
            <a:extLst>
              <a:ext uri="{FF2B5EF4-FFF2-40B4-BE49-F238E27FC236}">
                <a16:creationId xmlns:a16="http://schemas.microsoft.com/office/drawing/2014/main" xmlns="" id="{BABE4E14-1B4D-48D9-8821-6382BFEC816B}"/>
              </a:ext>
            </a:extLst>
          </p:cNvPr>
          <p:cNvSpPr/>
          <p:nvPr/>
        </p:nvSpPr>
        <p:spPr>
          <a:xfrm>
            <a:off x="5981135" y="1537800"/>
            <a:ext cx="618482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de-CH" sz="2400" b="1" dirty="0">
                <a:solidFill>
                  <a:schemeClr val="tx2"/>
                </a:solidFill>
              </a:rPr>
              <a:t>Mose 6,14: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Mache dir eine Arche von Gopherholz; </a:t>
            </a:r>
            <a:r>
              <a:rPr lang="de-CH" sz="2400" b="1" dirty="0">
                <a:solidFill>
                  <a:srgbClr val="FF0000"/>
                </a:solidFill>
              </a:rPr>
              <a:t>mit Kammern</a:t>
            </a:r>
            <a:r>
              <a:rPr lang="de-CH" sz="2400" dirty="0">
                <a:solidFill>
                  <a:schemeClr val="tx2"/>
                </a:solidFill>
              </a:rPr>
              <a:t>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[</a:t>
            </a:r>
            <a:r>
              <a:rPr lang="de-CH" sz="2400" dirty="0" err="1">
                <a:solidFill>
                  <a:schemeClr val="tx2"/>
                </a:solidFill>
              </a:rPr>
              <a:t>hebr.</a:t>
            </a:r>
            <a:r>
              <a:rPr lang="de-CH" sz="2400" dirty="0">
                <a:solidFill>
                  <a:schemeClr val="tx2"/>
                </a:solidFill>
              </a:rPr>
              <a:t> </a:t>
            </a:r>
            <a:r>
              <a:rPr lang="de-CH" sz="2400" i="1" dirty="0" err="1">
                <a:solidFill>
                  <a:schemeClr val="tx2"/>
                </a:solidFill>
              </a:rPr>
              <a:t>qinnim</a:t>
            </a:r>
            <a:r>
              <a:rPr lang="de-CH" sz="2400" dirty="0">
                <a:solidFill>
                  <a:schemeClr val="tx2"/>
                </a:solidFill>
              </a:rPr>
              <a:t> = «Nester»] sollst du die Arche machen und sie von innen und von außen mit Harz verpichen.</a:t>
            </a:r>
          </a:p>
        </p:txBody>
      </p:sp>
    </p:spTree>
    <p:extLst>
      <p:ext uri="{BB962C8B-B14F-4D97-AF65-F5344CB8AC3E}">
        <p14:creationId xmlns:p14="http://schemas.microsoft.com/office/powerpoint/2010/main" val="2867813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70" y="1289529"/>
            <a:ext cx="4370133" cy="29254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" y="1289529"/>
            <a:ext cx="7675563" cy="513818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6886500" y="648709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11350996" y="4274363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86E476FC-2D2C-4A8D-8D9D-4480A19EB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50771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1" y="1232283"/>
            <a:ext cx="7920880" cy="530240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14032" y="6271542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3" name="Rechteck 2"/>
          <p:cNvSpPr/>
          <p:nvPr/>
        </p:nvSpPr>
        <p:spPr>
          <a:xfrm>
            <a:off x="8246560" y="1420870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 </a:t>
            </a:r>
            <a:br>
              <a:rPr lang="de-CH" sz="2400" b="1" dirty="0">
                <a:solidFill>
                  <a:schemeClr val="tx2"/>
                </a:solidFill>
              </a:rPr>
            </a:br>
            <a:endParaRPr lang="de-CH" sz="1400" b="1" dirty="0">
              <a:solidFill>
                <a:schemeClr val="tx2"/>
              </a:solidFill>
            </a:endParaRP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5C21F335-3F32-4641-9F38-75C1843E2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0279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332656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Kein Platz für Dinosaurier?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Grafik 5" descr="C:\Users\Roger\AppData\Local\Microsoft\Windows\INetCache\Content.Word\IMG_20180724_1733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98" y="1880639"/>
            <a:ext cx="5760720" cy="43205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5990098" y="6289521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pic>
        <p:nvPicPr>
          <p:cNvPr id="8" name="Grafik 7" descr="C:\Users\Roger\AppData\Local\Microsoft\Windows\INetCache\Content.Word\IMG_20180724_1734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32" y="1864623"/>
            <a:ext cx="4227161" cy="31287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10655745" y="5065385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</p:spTree>
    <p:extLst>
      <p:ext uri="{BB962C8B-B14F-4D97-AF65-F5344CB8AC3E}">
        <p14:creationId xmlns:p14="http://schemas.microsoft.com/office/powerpoint/2010/main" val="2989734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Grafik 4" descr="C:\Users\Roger\AppData\Local\Microsoft\Windows\INetCache\Content.Word\IMG_20180723_1058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9" y="1478619"/>
            <a:ext cx="3865303" cy="48726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3471182" y="6390236"/>
            <a:ext cx="6511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RL/AE</a:t>
            </a:r>
            <a:endParaRPr lang="de-CH" sz="1200" dirty="0"/>
          </a:p>
        </p:txBody>
      </p:sp>
      <p:pic>
        <p:nvPicPr>
          <p:cNvPr id="7" name="Grafik 6" descr="C:\Users\Roger\AppData\Local\Microsoft\Windows\INetCache\Content.Word\IMG_20180723_1058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68" y="1478619"/>
            <a:ext cx="3600400" cy="48726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7771852" y="6351295"/>
            <a:ext cx="65114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RL/AE</a:t>
            </a:r>
            <a:endParaRPr lang="de-CH" sz="1200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24C5ADDB-A7C6-4F7D-9A79-6A404B6ECC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hteck 2">
            <a:extLst>
              <a:ext uri="{FF2B5EF4-FFF2-40B4-BE49-F238E27FC236}">
                <a16:creationId xmlns:a16="http://schemas.microsoft.com/office/drawing/2014/main" xmlns="" id="{91F9BA93-48CC-4FB6-99BC-AD928FD28F98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 </a:t>
            </a:r>
            <a:br>
              <a:rPr lang="de-CH" sz="2400" b="1" dirty="0">
                <a:solidFill>
                  <a:schemeClr val="tx2"/>
                </a:solidFill>
              </a:rPr>
            </a:br>
            <a:endParaRPr lang="de-CH" sz="1400" b="1" dirty="0">
              <a:solidFill>
                <a:schemeClr val="tx2"/>
              </a:solidFill>
            </a:endParaRP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2229637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4" y="1869976"/>
            <a:ext cx="5112568" cy="342246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0" y="1844824"/>
            <a:ext cx="5150141" cy="344761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03700" y="5345422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10550267" y="5365619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963C018-B7E2-48AF-816E-5222AA801F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4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701924" y="2420888"/>
            <a:ext cx="9244492" cy="4194407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DE" sz="4400" dirty="0">
                <a:solidFill>
                  <a:schemeClr val="tx2"/>
                </a:solidFill>
              </a:rPr>
              <a:t>Creation Museum, Petersburg, 41080 Kentucky, USA</a:t>
            </a:r>
            <a:endParaRPr sz="4400" dirty="0">
              <a:solidFill>
                <a:schemeClr val="tx2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0" y="692696"/>
            <a:ext cx="12188825" cy="767500"/>
          </a:xfrm>
          <a:prstGeom prst="rect">
            <a:avLst/>
          </a:prstGeom>
          <a:solidFill>
            <a:schemeClr val="accent1">
              <a:lumMod val="20000"/>
              <a:lumOff val="80000"/>
              <a:alpha val="38823"/>
            </a:schemeClr>
          </a:solidFill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Creation Museum</a:t>
            </a:r>
            <a:endParaRPr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166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" y="1218167"/>
            <a:ext cx="8424936" cy="563983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505766" y="6540094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51E68617-FB6C-4C3A-9A00-2A7D2687BB65}"/>
              </a:ext>
            </a:extLst>
          </p:cNvPr>
          <p:cNvSpPr txBox="1">
            <a:spLocks noChangeArrowheads="1"/>
          </p:cNvSpPr>
          <p:nvPr/>
        </p:nvSpPr>
        <p:spPr>
          <a:xfrm>
            <a:off x="10198" y="188640"/>
            <a:ext cx="12173630" cy="9122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Innenausbau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9565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" y="0"/>
            <a:ext cx="9896211" cy="6858000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9953520" y="6403057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7" name="Rechteck 6"/>
          <p:cNvSpPr/>
          <p:nvPr/>
        </p:nvSpPr>
        <p:spPr>
          <a:xfrm>
            <a:off x="9924623" y="476672"/>
            <a:ext cx="225920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und Stärke, eine Hilfe, reichlich gefunden 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8579329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">
            <a:extLst>
              <a:ext uri="{FF2B5EF4-FFF2-40B4-BE49-F238E27FC236}">
                <a16:creationId xmlns:a16="http://schemas.microsoft.com/office/drawing/2014/main" xmlns="" id="{B950763C-F851-43A1-A7C7-E867A9B45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" y="1"/>
            <a:ext cx="9816569" cy="6858000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9953520" y="6403057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  <p:sp>
        <p:nvSpPr>
          <p:cNvPr id="7" name="Rechteck 6"/>
          <p:cNvSpPr/>
          <p:nvPr/>
        </p:nvSpPr>
        <p:spPr>
          <a:xfrm>
            <a:off x="9924623" y="476672"/>
            <a:ext cx="225920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und Stärke, eine Hilfe, reichlich gefunden in Drangsalen.</a:t>
            </a:r>
          </a:p>
        </p:txBody>
      </p:sp>
    </p:spTree>
    <p:extLst>
      <p:ext uri="{BB962C8B-B14F-4D97-AF65-F5344CB8AC3E}">
        <p14:creationId xmlns:p14="http://schemas.microsoft.com/office/powerpoint/2010/main" val="37544052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9" y="1331600"/>
            <a:ext cx="8241791" cy="5517232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308967" y="6482836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xmlns="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36255976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308967" y="6482836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xmlns="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xmlns="" id="{25EB222D-3242-497D-9B98-9391BAAD5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" y="1311155"/>
            <a:ext cx="8286029" cy="55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672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129789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xmlns="" id="{BE0B064A-F4CB-4A1E-AF25-E1E44DB7C827}"/>
              </a:ext>
            </a:extLst>
          </p:cNvPr>
          <p:cNvSpPr/>
          <p:nvPr/>
        </p:nvSpPr>
        <p:spPr>
          <a:xfrm>
            <a:off x="8104838" y="1412776"/>
            <a:ext cx="404883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Römer 8,1:</a:t>
            </a:r>
            <a:b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Also ist jetzt keine Verdammnis für die, welche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b="1" dirty="0">
                <a:solidFill>
                  <a:srgbClr val="FF0000"/>
                </a:solidFill>
              </a:rPr>
              <a:t>in Christus Jesus </a:t>
            </a:r>
            <a:r>
              <a:rPr lang="de-CH" sz="2400" dirty="0">
                <a:solidFill>
                  <a:schemeClr val="tx2"/>
                </a:solidFill>
              </a:rPr>
              <a:t>sind. </a:t>
            </a:r>
            <a:endParaRPr lang="de-CH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rafik 1">
            <a:extLst>
              <a:ext uri="{FF2B5EF4-FFF2-40B4-BE49-F238E27FC236}">
                <a16:creationId xmlns:a16="http://schemas.microsoft.com/office/drawing/2014/main" xmlns="" id="{6C37DFD2-9402-487F-8F8F-ABC2B9FA0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" y="1455977"/>
            <a:ext cx="8069689" cy="54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996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1">
            <a:extLst>
              <a:ext uri="{FF2B5EF4-FFF2-40B4-BE49-F238E27FC236}">
                <a16:creationId xmlns:a16="http://schemas.microsoft.com/office/drawing/2014/main" xmlns="" id="{EFF9517C-993F-45C8-9D82-45632B950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" y="1345571"/>
            <a:ext cx="8104679" cy="5512429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129789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xmlns="" id="{BE0B064A-F4CB-4A1E-AF25-E1E44DB7C827}"/>
              </a:ext>
            </a:extLst>
          </p:cNvPr>
          <p:cNvSpPr/>
          <p:nvPr/>
        </p:nvSpPr>
        <p:spPr>
          <a:xfrm>
            <a:off x="8104838" y="1412776"/>
            <a:ext cx="404883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Römer 8,1:</a:t>
            </a:r>
            <a:br>
              <a:rPr lang="de-CH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Also ist jetzt keine Verdammnis für die, welche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b="1" dirty="0">
                <a:solidFill>
                  <a:srgbClr val="FF0000"/>
                </a:solidFill>
              </a:rPr>
              <a:t>in Christus Jesus </a:t>
            </a:r>
            <a:r>
              <a:rPr lang="de-CH" sz="2400" dirty="0">
                <a:solidFill>
                  <a:schemeClr val="tx2"/>
                </a:solidFill>
              </a:rPr>
              <a:t>sind. </a:t>
            </a:r>
            <a:endParaRPr lang="de-CH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0393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308967" y="6482836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xmlns="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 </a:t>
            </a:r>
            <a:br>
              <a:rPr lang="de-CH" sz="2400" b="1" dirty="0">
                <a:solidFill>
                  <a:schemeClr val="tx2"/>
                </a:solidFill>
              </a:rPr>
            </a:br>
            <a:endParaRPr lang="de-CH" sz="1400" b="1" dirty="0">
              <a:solidFill>
                <a:schemeClr val="tx2"/>
              </a:solidFill>
            </a:endParaRP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xmlns="" id="{761A3927-AF3B-4F13-99E7-61EE69694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" y="1340768"/>
            <a:ext cx="824179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44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">
            <a:extLst>
              <a:ext uri="{FF2B5EF4-FFF2-40B4-BE49-F238E27FC236}">
                <a16:creationId xmlns:a16="http://schemas.microsoft.com/office/drawing/2014/main" xmlns="" id="{C763132A-6423-4E6F-8375-A71C53699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" y="1266803"/>
            <a:ext cx="7729737" cy="5591197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7780741" y="6506796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xmlns="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 </a:t>
            </a:r>
            <a:br>
              <a:rPr lang="de-CH" sz="2400" b="1" dirty="0">
                <a:solidFill>
                  <a:schemeClr val="tx2"/>
                </a:solidFill>
              </a:rPr>
            </a:br>
            <a:endParaRPr lang="de-CH" sz="1400" b="1" dirty="0">
              <a:solidFill>
                <a:schemeClr val="tx2"/>
              </a:solidFill>
            </a:endParaRP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33929427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238074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xmlns="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xmlns="" id="{8E719EFD-2620-4486-A65F-01395EF86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" y="1340768"/>
            <a:ext cx="824179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8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701924" y="2420888"/>
            <a:ext cx="9244492" cy="4194407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de-CH" sz="4400" dirty="0">
                <a:solidFill>
                  <a:schemeClr val="tx2"/>
                </a:solidFill>
              </a:rPr>
              <a:t>Englisch:</a:t>
            </a:r>
            <a:endParaRPr lang="de-CH" sz="4400" u="sng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CH" sz="4400" dirty="0">
                <a:solidFill>
                  <a:schemeClr val="tx2"/>
                </a:solidFill>
                <a:hlinkClick r:id="rId3"/>
              </a:rPr>
              <a:t>https://answersingenesis.org</a:t>
            </a:r>
            <a:endParaRPr lang="de-CH" sz="44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sz="44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CH" sz="4400" dirty="0">
                <a:solidFill>
                  <a:schemeClr val="tx2"/>
                </a:solidFill>
              </a:rPr>
              <a:t>Deutsch: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de-CH" sz="4400" dirty="0">
                <a:solidFill>
                  <a:schemeClr val="tx2"/>
                </a:solidFill>
                <a:hlinkClick r:id="rId4"/>
              </a:rPr>
              <a:t>https://answersingenesis.org/de/</a:t>
            </a:r>
            <a:endParaRPr lang="de-CH" sz="44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sz="44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de-CH" sz="4400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sz="4400" dirty="0">
              <a:solidFill>
                <a:schemeClr val="tx2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0" y="692696"/>
            <a:ext cx="12188825" cy="767500"/>
          </a:xfrm>
          <a:prstGeom prst="rect">
            <a:avLst/>
          </a:prstGeom>
          <a:solidFill>
            <a:schemeClr val="accent1">
              <a:lumMod val="20000"/>
              <a:lumOff val="80000"/>
              <a:alpha val="38823"/>
            </a:schemeClr>
          </a:solidFill>
        </p:spPr>
        <p:txBody>
          <a:bodyPr spcFirstLastPara="1" vert="horz" wrap="square" lIns="91401" tIns="45688" rIns="91401" bIns="45688" rtlCol="0" anchor="t" anchorCtr="0">
            <a:no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Infos zu Schöpfung contra Evolution</a:t>
            </a:r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20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">
            <a:extLst>
              <a:ext uri="{FF2B5EF4-FFF2-40B4-BE49-F238E27FC236}">
                <a16:creationId xmlns:a16="http://schemas.microsoft.com/office/drawing/2014/main" xmlns="" id="{7ABB4314-E921-4DDB-9806-F468B729D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" y="1350612"/>
            <a:ext cx="8227085" cy="5507388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238074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xmlns="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36874443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1">
            <a:extLst>
              <a:ext uri="{FF2B5EF4-FFF2-40B4-BE49-F238E27FC236}">
                <a16:creationId xmlns:a16="http://schemas.microsoft.com/office/drawing/2014/main" xmlns="" id="{F69405AE-3A25-4693-92B1-B22ED25DA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" y="1366789"/>
            <a:ext cx="8202921" cy="5491211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238074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xmlns="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</p:spTree>
    <p:extLst>
      <p:ext uri="{BB962C8B-B14F-4D97-AF65-F5344CB8AC3E}">
        <p14:creationId xmlns:p14="http://schemas.microsoft.com/office/powerpoint/2010/main" val="6992377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16632"/>
            <a:ext cx="121736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Zuhause in der Arche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238074" y="651594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</a:p>
        </p:txBody>
      </p:sp>
      <p:sp>
        <p:nvSpPr>
          <p:cNvPr id="8" name="Rechteck 2">
            <a:extLst>
              <a:ext uri="{FF2B5EF4-FFF2-40B4-BE49-F238E27FC236}">
                <a16:creationId xmlns:a16="http://schemas.microsoft.com/office/drawing/2014/main" xmlns="" id="{BE0B064A-F4CB-4A1E-AF25-E1E44DB7C827}"/>
              </a:ext>
            </a:extLst>
          </p:cNvPr>
          <p:cNvSpPr/>
          <p:nvPr/>
        </p:nvSpPr>
        <p:spPr>
          <a:xfrm>
            <a:off x="8272454" y="1412776"/>
            <a:ext cx="38812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Psalm 46,1: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2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Gott ist uns Zuflucht und Stärke, eine Hilfe, reichlich gefunden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in Drangsalen. </a:t>
            </a: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xmlns="" id="{8E4E3D52-EC8D-4936-A32C-169FC5838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" y="1214846"/>
            <a:ext cx="8236188" cy="56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468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C:\Users\Roger\AppData\Local\Microsoft\Windows\INetCache\Content.Word\IMG_20180723_1325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" y="1229880"/>
            <a:ext cx="5296219" cy="5628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7" y="116632"/>
            <a:ext cx="12168429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Licht in der Arche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5349160" y="645333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2" name="Rechteck 1"/>
          <p:cNvSpPr/>
          <p:nvPr/>
        </p:nvSpPr>
        <p:spPr>
          <a:xfrm>
            <a:off x="5367759" y="1556792"/>
            <a:ext cx="678019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</a:rPr>
              <a:t>1. Mose 6,16:</a:t>
            </a:r>
            <a:br>
              <a:rPr lang="de-DE" sz="2400" b="1" dirty="0">
                <a:solidFill>
                  <a:schemeClr val="tx2"/>
                </a:solidFill>
              </a:rPr>
            </a:br>
            <a:r>
              <a:rPr lang="de-DE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DE" sz="2400" b="1" dirty="0">
                <a:solidFill>
                  <a:srgbClr val="FF0000"/>
                </a:solidFill>
              </a:rPr>
              <a:t>Eine Lichtöffnung </a:t>
            </a:r>
            <a:br>
              <a:rPr lang="de-DE" sz="2400" b="1" dirty="0">
                <a:solidFill>
                  <a:srgbClr val="FF0000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[</a:t>
            </a:r>
            <a:r>
              <a:rPr lang="de-DE" sz="2400" dirty="0" err="1">
                <a:solidFill>
                  <a:schemeClr val="tx2"/>
                </a:solidFill>
              </a:rPr>
              <a:t>hebr.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de-DE" sz="2400" i="1" dirty="0" err="1">
                <a:solidFill>
                  <a:schemeClr val="tx2"/>
                </a:solidFill>
              </a:rPr>
              <a:t>zohar</a:t>
            </a:r>
            <a:r>
              <a:rPr lang="de-DE" sz="2400" dirty="0">
                <a:solidFill>
                  <a:schemeClr val="tx2"/>
                </a:solidFill>
              </a:rPr>
              <a:t> = Mittagslicht]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sollst du der Arche machen,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und bis zu einer Elle sollst du sie fertigen </a:t>
            </a:r>
            <a:r>
              <a:rPr lang="de-DE" sz="2400" b="1" dirty="0">
                <a:solidFill>
                  <a:srgbClr val="FF0000"/>
                </a:solidFill>
              </a:rPr>
              <a:t>von oben her</a:t>
            </a:r>
            <a:r>
              <a:rPr lang="de-DE" sz="2400" dirty="0">
                <a:solidFill>
                  <a:schemeClr val="tx2"/>
                </a:solidFill>
              </a:rPr>
              <a:t>; …</a:t>
            </a:r>
          </a:p>
        </p:txBody>
      </p:sp>
    </p:spTree>
    <p:extLst>
      <p:ext uri="{BB962C8B-B14F-4D97-AF65-F5344CB8AC3E}">
        <p14:creationId xmlns:p14="http://schemas.microsoft.com/office/powerpoint/2010/main" val="383165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" y="0"/>
            <a:ext cx="4590892" cy="6858000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20385" y="115629"/>
            <a:ext cx="755824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Licht in der Arche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777207" y="559561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pic>
        <p:nvPicPr>
          <p:cNvPr id="7" name="Grafik 6" descr="C:\Users\Roger\AppData\Local\Microsoft\Windows\INetCache\Content.Word\IMG_20180723_1325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07" y="1292865"/>
            <a:ext cx="4418590" cy="42722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4620384" y="6578272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/>
              <a:t>CM/AE</a:t>
            </a:r>
          </a:p>
        </p:txBody>
      </p:sp>
      <p:sp>
        <p:nvSpPr>
          <p:cNvPr id="11" name="Rechteck 10"/>
          <p:cNvSpPr/>
          <p:nvPr/>
        </p:nvSpPr>
        <p:spPr>
          <a:xfrm>
            <a:off x="9195797" y="1262386"/>
            <a:ext cx="29635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/>
              <a:t>Vgl.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b="1" dirty="0"/>
              <a:t>2. Mose 10,23: </a:t>
            </a:r>
          </a:p>
          <a:p>
            <a:pPr algn="ctr"/>
            <a:r>
              <a:rPr lang="de-DE" sz="2400" dirty="0"/>
              <a:t>… aber </a:t>
            </a:r>
            <a:br>
              <a:rPr lang="de-DE" sz="2400" dirty="0"/>
            </a:br>
            <a:r>
              <a:rPr lang="de-DE" sz="2400" dirty="0"/>
              <a:t>alle Kinder Israel hatten Licht </a:t>
            </a:r>
            <a:br>
              <a:rPr lang="de-DE" sz="2400" dirty="0"/>
            </a:br>
            <a:r>
              <a:rPr lang="de-DE" sz="2400" dirty="0"/>
              <a:t>in ihren Wohnungen.</a:t>
            </a:r>
            <a:endParaRPr lang="de-DE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5674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368660"/>
            <a:ext cx="9143239" cy="6120680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151709" y="1988840"/>
            <a:ext cx="3025193" cy="28803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Licht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der Arche</a:t>
            </a:r>
            <a:endParaRPr lang="fr-FR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457412" y="655084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6254630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528BC255-AB83-4227-986B-CAF6CD179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9" y="301024"/>
            <a:ext cx="9358373" cy="6264696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151709" y="1988840"/>
            <a:ext cx="3025193" cy="28803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Licht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der Arche</a:t>
            </a:r>
            <a:endParaRPr lang="fr-FR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457412" y="655084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5871094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89B117B9-0DCE-401B-96EC-F97007A76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" y="314096"/>
            <a:ext cx="9306257" cy="6229808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151709" y="1988840"/>
            <a:ext cx="3025193" cy="28803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Licht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in 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der Arche</a:t>
            </a:r>
            <a:endParaRPr lang="fr-FR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457412" y="6550848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4687666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3_1652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t="3750" r="9702" b="15626"/>
          <a:stretch/>
        </p:blipFill>
        <p:spPr bwMode="auto">
          <a:xfrm>
            <a:off x="24402" y="-10504"/>
            <a:ext cx="5349929" cy="6868504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74331" y="404664"/>
            <a:ext cx="6790092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Die Landung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5446340" y="646129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4668762" y="1916833"/>
            <a:ext cx="0" cy="158417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3214092" y="2420888"/>
            <a:ext cx="185050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>
                <a:solidFill>
                  <a:srgbClr val="FF0000"/>
                </a:solidFill>
              </a:rPr>
              <a:t>15 Ellen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742403" y="2762926"/>
            <a:ext cx="238719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b="1"/>
              <a:t>1. Mose 7,20</a:t>
            </a:r>
          </a:p>
        </p:txBody>
      </p:sp>
    </p:spTree>
    <p:extLst>
      <p:ext uri="{BB962C8B-B14F-4D97-AF65-F5344CB8AC3E}">
        <p14:creationId xmlns:p14="http://schemas.microsoft.com/office/powerpoint/2010/main" val="3528901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DCIM\107OLYMP\IMG_89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6" y="1103272"/>
            <a:ext cx="8631243" cy="575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84409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Landung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8708710" y="6381328"/>
            <a:ext cx="37702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/>
              <a:t>RL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674154" y="1196752"/>
            <a:ext cx="3471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Gebirge Ararat, </a:t>
            </a:r>
          </a:p>
          <a:p>
            <a:pPr algn="ctr" eaLnBrk="1" hangingPunct="1">
              <a:defRPr/>
            </a:pPr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5137 m </a:t>
            </a:r>
            <a:r>
              <a:rPr lang="de-DE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ü.M</a:t>
            </a:r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902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0961824" y="6309320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CM/AE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8721175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:\Users\Roger\AppData\Local\Microsoft\Windows\INetCache\Content.Word\IMG_20180723_1651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024" r="11252" b="18184"/>
          <a:stretch/>
        </p:blipFill>
        <p:spPr bwMode="auto">
          <a:xfrm>
            <a:off x="31896" y="1268760"/>
            <a:ext cx="4838375" cy="5589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913637" y="645333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8" name="Rechteck 7"/>
          <p:cNvSpPr/>
          <p:nvPr/>
        </p:nvSpPr>
        <p:spPr>
          <a:xfrm>
            <a:off x="4891968" y="1577561"/>
            <a:ext cx="72649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2400" b="1" dirty="0">
                <a:solidFill>
                  <a:schemeClr val="tx2"/>
                </a:solidFill>
              </a:rPr>
              <a:t>1. Mose 8,4:</a:t>
            </a:r>
            <a:br>
              <a:rPr lang="de-CH" sz="2400" b="1" dirty="0">
                <a:solidFill>
                  <a:schemeClr val="tx2"/>
                </a:solidFill>
              </a:rPr>
            </a:br>
            <a:r>
              <a:rPr lang="de-CH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2400" dirty="0">
                <a:solidFill>
                  <a:schemeClr val="tx2"/>
                </a:solidFill>
              </a:rPr>
              <a:t>Und im </a:t>
            </a:r>
            <a:r>
              <a:rPr lang="de-CH" sz="2400" b="1" dirty="0">
                <a:solidFill>
                  <a:srgbClr val="FF0000"/>
                </a:solidFill>
              </a:rPr>
              <a:t>7. Monat</a:t>
            </a:r>
            <a:r>
              <a:rPr lang="de-CH" sz="2400" dirty="0">
                <a:solidFill>
                  <a:schemeClr val="tx2"/>
                </a:solidFill>
              </a:rPr>
              <a:t>,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am </a:t>
            </a:r>
            <a:r>
              <a:rPr lang="de-CH" sz="2400" b="1" dirty="0">
                <a:solidFill>
                  <a:srgbClr val="FF0000"/>
                </a:solidFill>
              </a:rPr>
              <a:t>17. Tag des Monats</a:t>
            </a:r>
            <a:r>
              <a:rPr lang="de-CH" sz="2400" dirty="0">
                <a:solidFill>
                  <a:schemeClr val="tx2"/>
                </a:solidFill>
              </a:rPr>
              <a:t>, </a:t>
            </a:r>
            <a:br>
              <a:rPr lang="de-CH" sz="2400" dirty="0">
                <a:solidFill>
                  <a:schemeClr val="tx2"/>
                </a:solidFill>
              </a:rPr>
            </a:br>
            <a:r>
              <a:rPr lang="de-CH" sz="2400" dirty="0">
                <a:solidFill>
                  <a:schemeClr val="tx2"/>
                </a:solidFill>
              </a:rPr>
              <a:t>ruhte die Arche auf dem Gebirge Ararat.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DFB88CEB-6408-49FA-B185-08463443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84409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Landung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471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:\Users\Roger\AppData\Local\Microsoft\Windows\INetCache\Content.Word\IMG_20180723_1651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024" r="11252" b="18184"/>
          <a:stretch/>
        </p:blipFill>
        <p:spPr bwMode="auto">
          <a:xfrm>
            <a:off x="31896" y="1268760"/>
            <a:ext cx="4838375" cy="5589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913637" y="645333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8" name="Rechteck 7"/>
          <p:cNvSpPr/>
          <p:nvPr/>
        </p:nvSpPr>
        <p:spPr>
          <a:xfrm>
            <a:off x="4870271" y="1282504"/>
            <a:ext cx="726495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b="1" dirty="0">
                <a:solidFill>
                  <a:schemeClr val="tx2"/>
                </a:solidFill>
              </a:rPr>
              <a:t>1. Petrus 3,18-21:</a:t>
            </a:r>
            <a:br>
              <a:rPr lang="de-CH" b="1" dirty="0">
                <a:solidFill>
                  <a:schemeClr val="tx2"/>
                </a:solidFill>
              </a:rPr>
            </a:br>
            <a:r>
              <a:rPr lang="de-CH" sz="8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b="1" baseline="30000" dirty="0">
                <a:solidFill>
                  <a:schemeClr val="tx2"/>
                </a:solidFill>
              </a:rPr>
              <a:t>18</a:t>
            </a:r>
            <a:r>
              <a:rPr lang="de-CH" dirty="0">
                <a:solidFill>
                  <a:schemeClr val="tx2"/>
                </a:solidFill>
              </a:rPr>
              <a:t> Denn es hat ja Christus einmal für Sünden gelitten,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der Gerechte für die Ungerechten,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auf daß er uns zu Gott führe, getötet nach dem Fleische, aber lebendig gemacht nach dem Geist,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b="1" baseline="30000" dirty="0">
                <a:solidFill>
                  <a:schemeClr val="tx2"/>
                </a:solidFill>
              </a:rPr>
              <a:t>19</a:t>
            </a:r>
            <a:r>
              <a:rPr lang="de-CH" dirty="0">
                <a:solidFill>
                  <a:schemeClr val="tx2"/>
                </a:solidFill>
              </a:rPr>
              <a:t> in welchem er auch hinging und predigte den Geistern,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die im Gefängnis sind, </a:t>
            </a:r>
            <a:r>
              <a:rPr lang="de-CH" b="1" baseline="30000" dirty="0">
                <a:solidFill>
                  <a:schemeClr val="tx2"/>
                </a:solidFill>
              </a:rPr>
              <a:t>20</a:t>
            </a:r>
            <a:r>
              <a:rPr lang="de-CH" dirty="0">
                <a:solidFill>
                  <a:schemeClr val="tx2"/>
                </a:solidFill>
              </a:rPr>
              <a:t> welche einst ungehorsam waren, als die Langmut Gottes harrte in den Tagen Noahs,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während </a:t>
            </a:r>
            <a:r>
              <a:rPr lang="de-CH" b="1" dirty="0">
                <a:solidFill>
                  <a:srgbClr val="FF0000"/>
                </a:solidFill>
              </a:rPr>
              <a:t>die Arche </a:t>
            </a:r>
            <a:r>
              <a:rPr lang="de-CH" dirty="0">
                <a:solidFill>
                  <a:schemeClr val="tx2"/>
                </a:solidFill>
              </a:rPr>
              <a:t>zugerichtet wurde,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in welche wenige, daß ist acht Seelen,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durch Wasser gerettet wurden,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b="1" baseline="30000" dirty="0">
                <a:solidFill>
                  <a:schemeClr val="tx2"/>
                </a:solidFill>
              </a:rPr>
              <a:t>21</a:t>
            </a:r>
            <a:r>
              <a:rPr lang="de-CH" dirty="0">
                <a:solidFill>
                  <a:schemeClr val="tx2"/>
                </a:solidFill>
              </a:rPr>
              <a:t> </a:t>
            </a:r>
            <a:r>
              <a:rPr lang="de-CH" b="1" dirty="0">
                <a:solidFill>
                  <a:srgbClr val="FF0000"/>
                </a:solidFill>
              </a:rPr>
              <a:t>welches Gegenbild </a:t>
            </a:r>
            <a:r>
              <a:rPr lang="de-CH" dirty="0">
                <a:solidFill>
                  <a:schemeClr val="tx2"/>
                </a:solidFill>
              </a:rPr>
              <a:t>auch euch jetzt errettet,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das ist </a:t>
            </a:r>
            <a:r>
              <a:rPr lang="de-CH" b="1" dirty="0">
                <a:solidFill>
                  <a:srgbClr val="FF0000"/>
                </a:solidFill>
              </a:rPr>
              <a:t>die Taufe </a:t>
            </a:r>
            <a:br>
              <a:rPr lang="de-CH" b="1" dirty="0">
                <a:solidFill>
                  <a:srgbClr val="FF0000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(nicht ein Ablegen der Unreinigkeit des Fleisches, </a:t>
            </a:r>
            <a:br>
              <a:rPr lang="de-CH" dirty="0">
                <a:solidFill>
                  <a:schemeClr val="tx2"/>
                </a:solidFill>
              </a:rPr>
            </a:br>
            <a:r>
              <a:rPr lang="de-CH" dirty="0">
                <a:solidFill>
                  <a:schemeClr val="tx2"/>
                </a:solidFill>
              </a:rPr>
              <a:t>sondern das Begehren eines guten Gewissens vor Gott), durch die Auferstehung Jesu Christi, …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DFB88CEB-6408-49FA-B185-08463443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84409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Landung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5606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C:\Users\Roger\AppData\Local\Microsoft\Windows\INetCache\Content.Word\IMG_20180723_1651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024" r="11252" b="18184"/>
          <a:stretch/>
        </p:blipFill>
        <p:spPr bwMode="auto">
          <a:xfrm>
            <a:off x="31896" y="1268760"/>
            <a:ext cx="4838375" cy="5589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913637" y="6453336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8" name="Rechteck 7"/>
          <p:cNvSpPr/>
          <p:nvPr/>
        </p:nvSpPr>
        <p:spPr>
          <a:xfrm>
            <a:off x="4870271" y="1282504"/>
            <a:ext cx="7264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CH" sz="2000" dirty="0"/>
              <a:t>17.7. = 17. Nisan</a:t>
            </a:r>
          </a:p>
          <a:p>
            <a:pPr algn="ctr">
              <a:lnSpc>
                <a:spcPct val="90000"/>
              </a:lnSpc>
            </a:pPr>
            <a:endParaRPr lang="de-CH" sz="2000" dirty="0"/>
          </a:p>
          <a:p>
            <a:pPr algn="ctr">
              <a:lnSpc>
                <a:spcPct val="90000"/>
              </a:lnSpc>
            </a:pPr>
            <a:r>
              <a:rPr lang="de-CH" sz="2000" dirty="0"/>
              <a:t>Zur Zeit des Exodus (2. Mose 12,1) </a:t>
            </a:r>
          </a:p>
          <a:p>
            <a:pPr algn="ctr">
              <a:lnSpc>
                <a:spcPct val="90000"/>
              </a:lnSpc>
            </a:pPr>
            <a:r>
              <a:rPr lang="de-CH" sz="2000" dirty="0"/>
              <a:t>wurde der 7. Monat zum 1. Monat gemacht.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DFB88CEB-6408-49FA-B185-08463443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84409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Die Arche Noah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5787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4" descr="C:\Users\Roger\AppData\Local\Microsoft\Windows\INetCache\Content.Word\IMG_20180724_165910.jpg">
            <a:extLst>
              <a:ext uri="{FF2B5EF4-FFF2-40B4-BE49-F238E27FC236}">
                <a16:creationId xmlns:a16="http://schemas.microsoft.com/office/drawing/2014/main" xmlns="" id="{BBD72D4C-D53B-4D0B-8A06-E06295E5B6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" y="1251849"/>
            <a:ext cx="6840760" cy="5595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6815461" y="6515059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  <a:endParaRPr lang="de-CH" sz="1200" dirty="0"/>
          </a:p>
        </p:txBody>
      </p:sp>
      <p:sp>
        <p:nvSpPr>
          <p:cNvPr id="8" name="Rechteck 7"/>
          <p:cNvSpPr/>
          <p:nvPr/>
        </p:nvSpPr>
        <p:spPr>
          <a:xfrm>
            <a:off x="6849801" y="1282504"/>
            <a:ext cx="52854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CH" sz="2000" dirty="0">
                <a:solidFill>
                  <a:schemeClr val="tx2"/>
                </a:solidFill>
              </a:rPr>
              <a:t>15. Nisan = </a:t>
            </a:r>
          </a:p>
          <a:p>
            <a:pPr algn="ctr">
              <a:lnSpc>
                <a:spcPct val="90000"/>
              </a:lnSpc>
            </a:pPr>
            <a:r>
              <a:rPr lang="de-CH" sz="2000" dirty="0">
                <a:solidFill>
                  <a:schemeClr val="tx2"/>
                </a:solidFill>
              </a:rPr>
              <a:t>Tag der Kreuzigung</a:t>
            </a:r>
          </a:p>
          <a:p>
            <a:pPr algn="ctr">
              <a:lnSpc>
                <a:spcPct val="90000"/>
              </a:lnSpc>
            </a:pPr>
            <a:endParaRPr lang="de-CH" sz="2000" dirty="0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CH" sz="2000" b="1" dirty="0">
                <a:solidFill>
                  <a:srgbClr val="FF0000"/>
                </a:solidFill>
              </a:rPr>
              <a:t>17. Nisan = </a:t>
            </a:r>
          </a:p>
          <a:p>
            <a:pPr algn="ctr">
              <a:lnSpc>
                <a:spcPct val="90000"/>
              </a:lnSpc>
            </a:pPr>
            <a:r>
              <a:rPr lang="de-CH" sz="2000" b="1" dirty="0">
                <a:solidFill>
                  <a:srgbClr val="FF0000"/>
                </a:solidFill>
              </a:rPr>
              <a:t>Tag der Auferstehung</a:t>
            </a:r>
            <a:endParaRPr lang="de-CH" sz="20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DFB88CEB-6408-49FA-B185-08463443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98" y="84409"/>
            <a:ext cx="12168428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Die Arche Noah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99698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" y="0"/>
            <a:ext cx="4590892" cy="6858000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0073" y="332656"/>
            <a:ext cx="7538556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Noahs Taube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640072" y="6525344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/>
              <a:t>CM/AE</a:t>
            </a:r>
          </a:p>
        </p:txBody>
      </p:sp>
      <p:pic>
        <p:nvPicPr>
          <p:cNvPr id="8" name="Grafik 7" descr="C:\Users\Roger\AppData\Local\Microsoft\Windows\INetCache\Content.Word\IMG_20180723_16513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024" r="11252" b="18184"/>
          <a:stretch/>
        </p:blipFill>
        <p:spPr bwMode="auto">
          <a:xfrm>
            <a:off x="6094412" y="1761890"/>
            <a:ext cx="3657447" cy="39713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9067056" y="580526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/>
              <a:t>RL/CM</a:t>
            </a:r>
          </a:p>
        </p:txBody>
      </p:sp>
    </p:spTree>
    <p:extLst>
      <p:ext uri="{BB962C8B-B14F-4D97-AF65-F5344CB8AC3E}">
        <p14:creationId xmlns:p14="http://schemas.microsoft.com/office/powerpoint/2010/main" val="25216810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70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" y="1412776"/>
            <a:ext cx="6764740" cy="544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684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Noahs Altar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6846860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2" name="Rechteck 1"/>
          <p:cNvSpPr/>
          <p:nvPr/>
        </p:nvSpPr>
        <p:spPr>
          <a:xfrm>
            <a:off x="6814499" y="1461479"/>
            <a:ext cx="536412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/>
              <a:t> </a:t>
            </a:r>
            <a:r>
              <a:rPr lang="de-DE" sz="2000" b="1" dirty="0"/>
              <a:t>1. Mose 8,21: </a:t>
            </a:r>
            <a:br>
              <a:rPr lang="de-DE" sz="2000" b="1" dirty="0"/>
            </a:br>
            <a:endParaRPr lang="de-DE" sz="1000" b="1" dirty="0"/>
          </a:p>
          <a:p>
            <a:pPr algn="ctr"/>
            <a:r>
              <a:rPr lang="de-DE" sz="2000" dirty="0"/>
              <a:t>Und der HERR roch </a:t>
            </a:r>
            <a:br>
              <a:rPr lang="de-DE" sz="2000" dirty="0"/>
            </a:br>
            <a:r>
              <a:rPr lang="de-DE" sz="2000" b="1" dirty="0">
                <a:solidFill>
                  <a:srgbClr val="FF0000"/>
                </a:solidFill>
              </a:rPr>
              <a:t>den lieblichen Geruch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und der HERR sprach in seinem Herzen: </a:t>
            </a:r>
            <a:r>
              <a:rPr lang="de-DE" sz="2000" b="1" dirty="0">
                <a:solidFill>
                  <a:srgbClr val="FF0000"/>
                </a:solidFill>
              </a:rPr>
              <a:t>Nicht mehr </a:t>
            </a:r>
            <a:r>
              <a:rPr lang="de-DE" sz="2000" dirty="0"/>
              <a:t>will ich hinfort </a:t>
            </a:r>
            <a:br>
              <a:rPr lang="de-DE" sz="2000" dirty="0"/>
            </a:br>
            <a:r>
              <a:rPr lang="de-DE" sz="2000" dirty="0"/>
              <a:t>den Erdboden verfluchen </a:t>
            </a:r>
            <a:br>
              <a:rPr lang="de-DE" sz="2000" dirty="0"/>
            </a:br>
            <a:r>
              <a:rPr lang="de-DE" sz="2000" dirty="0"/>
              <a:t>um des Menschen willen; </a:t>
            </a:r>
            <a:br>
              <a:rPr lang="de-DE" sz="2000" dirty="0"/>
            </a:br>
            <a:r>
              <a:rPr lang="de-DE" sz="2000" dirty="0"/>
              <a:t>denn das Dichten des menschlichen Herzens ist böse von seiner Jugend an; und </a:t>
            </a:r>
            <a:r>
              <a:rPr lang="de-DE" sz="2000" b="1" dirty="0">
                <a:solidFill>
                  <a:srgbClr val="FF0000"/>
                </a:solidFill>
              </a:rPr>
              <a:t>nicht mehr </a:t>
            </a:r>
            <a:r>
              <a:rPr lang="de-DE" sz="2000" dirty="0"/>
              <a:t>will ich hinfort alles Lebendige schlagen, wie ich getan habe. </a:t>
            </a:r>
          </a:p>
        </p:txBody>
      </p:sp>
    </p:spTree>
    <p:extLst>
      <p:ext uri="{BB962C8B-B14F-4D97-AF65-F5344CB8AC3E}">
        <p14:creationId xmlns:p14="http://schemas.microsoft.com/office/powerpoint/2010/main" val="4620715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Roger\AppData\Local\Microsoft\Windows\INetCache\Content.Word\IMG_20180724_170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" y="1412776"/>
            <a:ext cx="6764740" cy="544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188640"/>
            <a:ext cx="12168430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Gottes Segen</a:t>
            </a: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6846860" y="6540094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2" name="Rechteck 1"/>
          <p:cNvSpPr/>
          <p:nvPr/>
        </p:nvSpPr>
        <p:spPr>
          <a:xfrm>
            <a:off x="6814499" y="1461479"/>
            <a:ext cx="53641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/>
              <a:t> </a:t>
            </a:r>
            <a:r>
              <a:rPr lang="de-DE" sz="2000" b="1" dirty="0"/>
              <a:t>1. Mose </a:t>
            </a:r>
            <a:r>
              <a:rPr lang="de-DE" sz="2000" b="1" dirty="0">
                <a:solidFill>
                  <a:schemeClr val="tx2"/>
                </a:solidFill>
              </a:rPr>
              <a:t>9,1:</a:t>
            </a:r>
            <a:br>
              <a:rPr lang="de-DE" sz="2000" b="1" dirty="0">
                <a:solidFill>
                  <a:schemeClr val="tx2"/>
                </a:solidFill>
              </a:rPr>
            </a:br>
            <a:endParaRPr lang="de-DE" sz="1000" b="1" dirty="0">
              <a:solidFill>
                <a:schemeClr val="tx2"/>
              </a:solidFill>
            </a:endParaRPr>
          </a:p>
          <a:p>
            <a:pPr algn="ctr"/>
            <a:r>
              <a:rPr lang="de-DE" sz="2000" dirty="0">
                <a:solidFill>
                  <a:schemeClr val="tx2"/>
                </a:solidFill>
              </a:rPr>
              <a:t>Und Gott </a:t>
            </a:r>
            <a:r>
              <a:rPr lang="de-DE" sz="2000" b="1" dirty="0">
                <a:solidFill>
                  <a:srgbClr val="FF0000"/>
                </a:solidFill>
              </a:rPr>
              <a:t>segnete</a:t>
            </a:r>
            <a:r>
              <a:rPr lang="de-DE" sz="2000" dirty="0">
                <a:solidFill>
                  <a:schemeClr val="tx2"/>
                </a:solidFill>
              </a:rPr>
              <a:t> Noah </a:t>
            </a:r>
            <a:br>
              <a:rPr lang="de-DE" sz="2000" dirty="0">
                <a:solidFill>
                  <a:schemeClr val="tx2"/>
                </a:solidFill>
              </a:rPr>
            </a:br>
            <a:r>
              <a:rPr lang="de-DE" sz="2000" dirty="0">
                <a:solidFill>
                  <a:schemeClr val="tx2"/>
                </a:solidFill>
              </a:rPr>
              <a:t>und seine Söhne …</a:t>
            </a:r>
          </a:p>
          <a:p>
            <a:pPr algn="ctr"/>
            <a:endParaRPr lang="de-DE" sz="2000" dirty="0">
              <a:solidFill>
                <a:schemeClr val="tx2"/>
              </a:solidFill>
            </a:endParaRPr>
          </a:p>
          <a:p>
            <a:pPr algn="ctr"/>
            <a:r>
              <a:rPr lang="de-DE" sz="2000" b="1" dirty="0"/>
              <a:t>Epheser 1,3:</a:t>
            </a:r>
            <a:br>
              <a:rPr lang="de-DE" sz="2000" b="1" dirty="0"/>
            </a:br>
            <a:r>
              <a:rPr lang="de-DE" sz="1000" dirty="0"/>
              <a:t> </a:t>
            </a:r>
          </a:p>
          <a:p>
            <a:pPr algn="ctr"/>
            <a:r>
              <a:rPr lang="de-DE" sz="2000" dirty="0"/>
              <a:t>Gepriesen sei der Gott und Vater unseres Herrn Jesus Christus, </a:t>
            </a:r>
            <a:br>
              <a:rPr lang="de-DE" sz="2000" dirty="0"/>
            </a:br>
            <a:r>
              <a:rPr lang="de-DE" sz="2000" b="1" dirty="0">
                <a:solidFill>
                  <a:srgbClr val="FF0000"/>
                </a:solidFill>
              </a:rPr>
              <a:t>der uns gesegnet hat 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mit jeder geistlichen Segnung 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dirty="0"/>
              <a:t>in den himmlischen Örtern in </a:t>
            </a:r>
            <a:r>
              <a:rPr lang="de-DE" sz="2000" dirty="0" smtClean="0"/>
              <a:t>Christus, </a:t>
            </a:r>
            <a:r>
              <a:rPr lang="de-DE" sz="2000" dirty="0"/>
              <a:t>…</a:t>
            </a:r>
            <a:endParaRPr lang="de-DE" sz="2000" dirty="0">
              <a:solidFill>
                <a:schemeClr val="tx2"/>
              </a:solidFill>
            </a:endParaRPr>
          </a:p>
          <a:p>
            <a:pPr algn="ctr"/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985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" y="1577561"/>
            <a:ext cx="7070043" cy="5280439"/>
          </a:xfrm>
          <a:prstGeom prst="rect">
            <a:avLst/>
          </a:prstGeom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3393" y="332656"/>
            <a:ext cx="12157272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Der Regenbogen</a:t>
            </a:r>
            <a:endParaRPr lang="de-DE" sz="48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7096597" y="1577561"/>
            <a:ext cx="507406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tx2"/>
                </a:solidFill>
              </a:rPr>
              <a:t>1 Johannes 1,5:</a:t>
            </a:r>
            <a:br>
              <a:rPr lang="de-DE" sz="2400" b="1" dirty="0">
                <a:solidFill>
                  <a:schemeClr val="tx2"/>
                </a:solidFill>
              </a:rPr>
            </a:br>
            <a:r>
              <a:rPr lang="de-DE" sz="14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DE" sz="2400" dirty="0">
                <a:solidFill>
                  <a:schemeClr val="tx2"/>
                </a:solidFill>
              </a:rPr>
              <a:t>Und dies ist die Botschaft,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die wir von ihm gehört haben und euch verkündigen: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b="1" dirty="0">
                <a:solidFill>
                  <a:srgbClr val="FF0000"/>
                </a:solidFill>
              </a:rPr>
              <a:t>daß Gott Licht ist </a:t>
            </a:r>
            <a:r>
              <a:rPr lang="de-DE" sz="2400" dirty="0">
                <a:solidFill>
                  <a:schemeClr val="tx2"/>
                </a:solidFill>
              </a:rPr>
              <a:t>und </a:t>
            </a:r>
            <a:br>
              <a:rPr lang="de-DE" sz="24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gar keine Finsternis in ihm ist.</a:t>
            </a:r>
          </a:p>
          <a:p>
            <a:r>
              <a:rPr lang="de-DE" sz="24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083435" y="6453336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/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2348456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Inhaltsplatzhalter 2"/>
          <p:cNvSpPr>
            <a:spLocks noGrp="1"/>
          </p:cNvSpPr>
          <p:nvPr>
            <p:ph sz="half" idx="1"/>
          </p:nvPr>
        </p:nvSpPr>
        <p:spPr>
          <a:xfrm>
            <a:off x="117751" y="1872514"/>
            <a:ext cx="6696739" cy="4114800"/>
          </a:xfrm>
        </p:spPr>
        <p:txBody>
          <a:bodyPr/>
          <a:lstStyle/>
          <a:p>
            <a:pPr marL="45720" indent="0" algn="ctr" eaLnBrk="1" hangingPunct="1">
              <a:buNone/>
              <a:defRPr/>
            </a:pPr>
            <a:r>
              <a:rPr lang="de-DE" sz="1600" dirty="0"/>
              <a:t>In 1997: </a:t>
            </a:r>
            <a:r>
              <a:rPr lang="de-DE" sz="1600" i="1" dirty="0"/>
              <a:t>A High </a:t>
            </a:r>
            <a:r>
              <a:rPr lang="de-DE" sz="1600" i="1" dirty="0" err="1"/>
              <a:t>Observed</a:t>
            </a:r>
            <a:r>
              <a:rPr lang="de-DE" sz="1600" i="1" dirty="0"/>
              <a:t> Substitution Rate </a:t>
            </a:r>
            <a:br>
              <a:rPr lang="de-DE" sz="1600" i="1" dirty="0"/>
            </a:br>
            <a:r>
              <a:rPr lang="de-DE" sz="1600" i="1" dirty="0"/>
              <a:t>in </a:t>
            </a:r>
            <a:r>
              <a:rPr lang="de-DE" sz="1600" i="1" dirty="0" err="1"/>
              <a:t>the</a:t>
            </a:r>
            <a:r>
              <a:rPr lang="de-DE" sz="1600" i="1" dirty="0"/>
              <a:t> Human Mitochondrial DNA Control Region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by</a:t>
            </a:r>
            <a:r>
              <a:rPr lang="de-DE" sz="1600" dirty="0"/>
              <a:t> P</a:t>
            </a:r>
            <a:r>
              <a:rPr lang="de-DE" sz="1600" cap="small" dirty="0"/>
              <a:t>arsons</a:t>
            </a:r>
            <a:r>
              <a:rPr lang="de-DE" sz="1600" dirty="0"/>
              <a:t>, Thomas J., et al. (in: Nature </a:t>
            </a:r>
            <a:r>
              <a:rPr lang="de-DE" sz="1600" dirty="0" err="1"/>
              <a:t>Genetics</a:t>
            </a:r>
            <a:r>
              <a:rPr lang="de-DE" sz="1600" dirty="0"/>
              <a:t>): </a:t>
            </a:r>
          </a:p>
          <a:p>
            <a:pPr marL="45720" indent="0" algn="ctr" eaLnBrk="1" hangingPunct="1">
              <a:buNone/>
              <a:defRPr/>
            </a:pPr>
            <a:r>
              <a:rPr lang="de-DE" sz="2800" dirty="0"/>
              <a:t>1997: </a:t>
            </a:r>
          </a:p>
          <a:p>
            <a:pPr marL="45720" indent="0" algn="ctr" eaLnBrk="1" hangingPunct="1">
              <a:buNone/>
              <a:defRPr/>
            </a:pPr>
            <a:r>
              <a:rPr lang="de-DE" sz="2800" dirty="0"/>
              <a:t>20x höhere Mutationsrate! </a:t>
            </a:r>
          </a:p>
          <a:p>
            <a:pPr marL="45720" indent="0" algn="ctr" eaLnBrk="1" hangingPunct="1">
              <a:buNone/>
              <a:defRPr/>
            </a:pPr>
            <a:r>
              <a:rPr lang="de-DE" sz="2800" dirty="0">
                <a:sym typeface="Wingdings" pitchFamily="2" charset="2"/>
              </a:rPr>
              <a:t> “Eva” lebte vor ca. 6000 - 6’500 Jahren!</a:t>
            </a:r>
            <a:endParaRPr lang="de-DE" sz="2800" dirty="0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2023479"/>
            <a:ext cx="4320480" cy="275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feld 6"/>
          <p:cNvSpPr txBox="1">
            <a:spLocks noChangeArrowheads="1"/>
          </p:cNvSpPr>
          <p:nvPr/>
        </p:nvSpPr>
        <p:spPr bwMode="auto">
          <a:xfrm>
            <a:off x="7281381" y="337478"/>
            <a:ext cx="4865276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de-DE" sz="24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Biblische Chronologie:</a:t>
            </a:r>
          </a:p>
          <a:p>
            <a:pPr algn="ctr" eaLnBrk="1" hangingPunct="1">
              <a:defRPr/>
            </a:pPr>
            <a:r>
              <a:rPr lang="de-DE" sz="24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Eva entstand vor 6131 Jahren (4119 v. Chr.).</a:t>
            </a:r>
          </a:p>
        </p:txBody>
      </p:sp>
      <p:sp>
        <p:nvSpPr>
          <p:cNvPr id="74758" name="Textfeld 7"/>
          <p:cNvSpPr txBox="1">
            <a:spLocks noChangeArrowheads="1"/>
          </p:cNvSpPr>
          <p:nvPr/>
        </p:nvSpPr>
        <p:spPr bwMode="auto">
          <a:xfrm>
            <a:off x="6886500" y="4781763"/>
            <a:ext cx="13051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>
                <a:latin typeface="Tahoma" panose="020B0604030504040204" pitchFamily="34" charset="0"/>
              </a:rPr>
              <a:t>mtDNA</a:t>
            </a:r>
          </a:p>
        </p:txBody>
      </p:sp>
      <p:sp>
        <p:nvSpPr>
          <p:cNvPr id="74759" name="Titel 1"/>
          <p:cNvSpPr>
            <a:spLocks noGrp="1"/>
          </p:cNvSpPr>
          <p:nvPr>
            <p:ph type="title"/>
          </p:nvPr>
        </p:nvSpPr>
        <p:spPr>
          <a:xfrm>
            <a:off x="42161" y="188088"/>
            <a:ext cx="7239220" cy="1143000"/>
          </a:xfrm>
        </p:spPr>
        <p:txBody>
          <a:bodyPr/>
          <a:lstStyle/>
          <a:p>
            <a:pPr algn="ctr" eaLnBrk="1" hangingPunct="1"/>
            <a:r>
              <a:rPr lang="de-DE" altLang="de-DE" dirty="0">
                <a:solidFill>
                  <a:schemeClr val="accent1">
                    <a:lumMod val="75000"/>
                  </a:schemeClr>
                </a:solidFill>
              </a:rPr>
              <a:t>Menschheit woher?</a:t>
            </a:r>
          </a:p>
        </p:txBody>
      </p:sp>
      <p:sp>
        <p:nvSpPr>
          <p:cNvPr id="60424" name="Rechteck 8"/>
          <p:cNvSpPr>
            <a:spLocks noChangeArrowheads="1"/>
          </p:cNvSpPr>
          <p:nvPr/>
        </p:nvSpPr>
        <p:spPr bwMode="auto">
          <a:xfrm>
            <a:off x="339566" y="5879592"/>
            <a:ext cx="69372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>
                <a:cs typeface="Arial" charset="0"/>
              </a:rPr>
              <a:t>http://www.nature.com/ng/wilma/v15n4.861211442.html</a:t>
            </a:r>
          </a:p>
        </p:txBody>
      </p:sp>
      <p:cxnSp>
        <p:nvCxnSpPr>
          <p:cNvPr id="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feld 5">
            <a:extLst>
              <a:ext uri="{FF2B5EF4-FFF2-40B4-BE49-F238E27FC236}">
                <a16:creationId xmlns:a16="http://schemas.microsoft.com/office/drawing/2014/main" xmlns="" id="{1F9FA70B-2B2B-463A-855B-B502756F8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7378" y="4570112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 dirty="0">
                <a:latin typeface="+mn-lt"/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18898889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95" y="1838379"/>
            <a:ext cx="8353425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feld 5"/>
          <p:cNvSpPr txBox="1">
            <a:spLocks noChangeArrowheads="1"/>
          </p:cNvSpPr>
          <p:nvPr/>
        </p:nvSpPr>
        <p:spPr bwMode="auto">
          <a:xfrm>
            <a:off x="8722220" y="5924445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 dirty="0">
                <a:latin typeface="+mn-lt"/>
              </a:rPr>
              <a:t>FB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8755385" y="1628800"/>
            <a:ext cx="34232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de-DE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 Mütter: L, M, N</a:t>
            </a:r>
          </a:p>
        </p:txBody>
      </p:sp>
      <p:cxnSp>
        <p:nvCxnSpPr>
          <p:cNvPr id="8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BA15985A-F52D-46F8-B3AE-73CDF1F6A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1" y="188088"/>
            <a:ext cx="7239220" cy="1143000"/>
          </a:xfrm>
        </p:spPr>
        <p:txBody>
          <a:bodyPr/>
          <a:lstStyle/>
          <a:p>
            <a:pPr algn="ctr" eaLnBrk="1" hangingPunct="1"/>
            <a:r>
              <a:rPr lang="de-DE" altLang="de-DE" dirty="0">
                <a:solidFill>
                  <a:schemeClr val="accent1">
                    <a:lumMod val="75000"/>
                  </a:schemeClr>
                </a:solidFill>
              </a:rPr>
              <a:t>Menschheit woher?</a:t>
            </a:r>
          </a:p>
        </p:txBody>
      </p:sp>
    </p:spTree>
    <p:extLst>
      <p:ext uri="{BB962C8B-B14F-4D97-AF65-F5344CB8AC3E}">
        <p14:creationId xmlns:p14="http://schemas.microsoft.com/office/powerpoint/2010/main" val="1787635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1350996" y="5877272"/>
            <a:ext cx="696024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CM/AE</a:t>
            </a:r>
            <a:endParaRPr lang="de-CH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230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C:\Users\Roger\AppData\Local\Microsoft\Windows\INetCache\Content.Word\IMG_20180724_1656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/>
          <a:stretch/>
        </p:blipFill>
        <p:spPr bwMode="auto">
          <a:xfrm>
            <a:off x="10197" y="1485824"/>
            <a:ext cx="2763050" cy="1864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33084" y="268165"/>
            <a:ext cx="1214554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Arche in der Endzeit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2106487" y="3429000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RL/CM</a:t>
            </a:r>
          </a:p>
        </p:txBody>
      </p:sp>
      <p:sp>
        <p:nvSpPr>
          <p:cNvPr id="3" name="Rechteck 2"/>
          <p:cNvSpPr/>
          <p:nvPr/>
        </p:nvSpPr>
        <p:spPr>
          <a:xfrm>
            <a:off x="2899319" y="1280597"/>
            <a:ext cx="92484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</a:rPr>
              <a:t>2. Petrus 3,3-6:  </a:t>
            </a:r>
            <a:r>
              <a:rPr lang="de-DE" dirty="0" smtClean="0">
                <a:latin typeface="Arial" panose="020B0604020202020204" pitchFamily="34" charset="0"/>
              </a:rPr>
              <a:t>… </a:t>
            </a:r>
            <a:r>
              <a:rPr lang="de-DE" b="1" baseline="30000" dirty="0">
                <a:solidFill>
                  <a:schemeClr val="tx2"/>
                </a:solidFill>
              </a:rPr>
              <a:t>3</a:t>
            </a:r>
            <a:r>
              <a:rPr lang="de-DE" dirty="0">
                <a:solidFill>
                  <a:schemeClr val="tx2"/>
                </a:solidFill>
              </a:rPr>
              <a:t> indem ihr zuerst dieses wisset, daß </a:t>
            </a:r>
            <a:r>
              <a:rPr lang="de-DE" b="1" dirty="0">
                <a:solidFill>
                  <a:srgbClr val="FF0000"/>
                </a:solidFill>
              </a:rPr>
              <a:t>in den letzten Tagen </a:t>
            </a:r>
            <a:r>
              <a:rPr lang="de-DE" dirty="0">
                <a:solidFill>
                  <a:schemeClr val="tx2"/>
                </a:solidFill>
              </a:rPr>
              <a:t>Spötter mit Spötterei kommen werden, die nach ihren eigenen Lüsten wandeln und sagen: </a:t>
            </a:r>
            <a:r>
              <a:rPr lang="de-DE" b="1" baseline="30000" dirty="0" smtClean="0">
                <a:solidFill>
                  <a:schemeClr val="tx2"/>
                </a:solidFill>
              </a:rPr>
              <a:t>4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>
                <a:solidFill>
                  <a:schemeClr val="tx2"/>
                </a:solidFill>
              </a:rPr>
              <a:t>Wo ist die Verheißung seiner Ankunft? Denn seitdem die Väter entschlafen sind, bleibt alles so von Anfang der Schöpfung an.</a:t>
            </a:r>
          </a:p>
          <a:p>
            <a:r>
              <a:rPr lang="de-DE" b="1" baseline="30000" dirty="0">
                <a:solidFill>
                  <a:schemeClr val="tx2"/>
                </a:solidFill>
              </a:rPr>
              <a:t>5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b="1" dirty="0">
                <a:solidFill>
                  <a:srgbClr val="FF0000"/>
                </a:solidFill>
              </a:rPr>
              <a:t>Denn nach ihrem eigenen Willen ist ihnen dies verborgen</a:t>
            </a:r>
            <a:r>
              <a:rPr lang="de-DE" dirty="0">
                <a:solidFill>
                  <a:schemeClr val="tx2"/>
                </a:solidFill>
              </a:rPr>
              <a:t>, daß von alters her Himmel waren und eine Erde, entstehend aus Wasser heraus und bestehend inmitten von Wasser, durch das Wort </a:t>
            </a:r>
            <a:r>
              <a:rPr lang="de-DE" dirty="0" smtClean="0">
                <a:solidFill>
                  <a:schemeClr val="tx2"/>
                </a:solidFill>
              </a:rPr>
              <a:t>Gottes [1Mo 1,9ff], </a:t>
            </a:r>
            <a:r>
              <a:rPr lang="de-DE" b="1" baseline="30000" dirty="0">
                <a:solidFill>
                  <a:schemeClr val="tx2"/>
                </a:solidFill>
              </a:rPr>
              <a:t>6</a:t>
            </a:r>
            <a:r>
              <a:rPr lang="de-DE" dirty="0">
                <a:solidFill>
                  <a:schemeClr val="tx2"/>
                </a:solidFill>
              </a:rPr>
              <a:t> durch welche </a:t>
            </a:r>
            <a:r>
              <a:rPr lang="de-DE" dirty="0" smtClean="0">
                <a:solidFill>
                  <a:schemeClr val="tx2"/>
                </a:solidFill>
              </a:rPr>
              <a:t>[Wasser] die </a:t>
            </a:r>
            <a:r>
              <a:rPr lang="de-DE" dirty="0">
                <a:solidFill>
                  <a:schemeClr val="tx2"/>
                </a:solidFill>
              </a:rPr>
              <a:t>damalige Welt, vom Wasser überschwemmt, </a:t>
            </a:r>
            <a:r>
              <a:rPr lang="de-DE" dirty="0" smtClean="0">
                <a:solidFill>
                  <a:schemeClr val="tx2"/>
                </a:solidFill>
              </a:rPr>
              <a:t>unterging [1Mo 6-9]. </a:t>
            </a: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2" y="4052769"/>
            <a:ext cx="2266853" cy="280523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06228" y="5993650"/>
            <a:ext cx="167706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Charles Lyell</a:t>
            </a:r>
          </a:p>
          <a:p>
            <a:pPr>
              <a:lnSpc>
                <a:spcPct val="90000"/>
              </a:lnSpc>
            </a:pPr>
            <a:r>
              <a:rPr lang="de-DE" dirty="0"/>
              <a:t>(1797-1875)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4046567"/>
            <a:ext cx="2260861" cy="281143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965525" y="5993649"/>
            <a:ext cx="197201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Charles Darwin</a:t>
            </a:r>
          </a:p>
          <a:p>
            <a:pPr>
              <a:lnSpc>
                <a:spcPct val="90000"/>
              </a:lnSpc>
            </a:pPr>
            <a:r>
              <a:rPr lang="de-DE" dirty="0"/>
              <a:t>(1809-1882)</a:t>
            </a:r>
          </a:p>
        </p:txBody>
      </p:sp>
      <p:sp>
        <p:nvSpPr>
          <p:cNvPr id="13" name="Textfeld 5">
            <a:extLst>
              <a:ext uri="{FF2B5EF4-FFF2-40B4-BE49-F238E27FC236}">
                <a16:creationId xmlns:a16="http://schemas.microsoft.com/office/drawing/2014/main" xmlns="" id="{FCDBCE94-5271-424C-A6C6-8543FA6FB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49" y="6611779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 dirty="0">
                <a:latin typeface="+mn-lt"/>
              </a:rPr>
              <a:t>FB</a:t>
            </a:r>
          </a:p>
        </p:txBody>
      </p:sp>
      <p:sp>
        <p:nvSpPr>
          <p:cNvPr id="14" name="Textfeld 5">
            <a:extLst>
              <a:ext uri="{FF2B5EF4-FFF2-40B4-BE49-F238E27FC236}">
                <a16:creationId xmlns:a16="http://schemas.microsoft.com/office/drawing/2014/main" xmlns="" id="{A0473EF6-C8D8-4C6D-953B-0697E7D80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865" y="6639563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000" dirty="0">
                <a:latin typeface="+mn-lt"/>
              </a:rPr>
              <a:t>FB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66" y="4054328"/>
            <a:ext cx="2766244" cy="170080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729710" y="4082120"/>
            <a:ext cx="61523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 smtClean="0"/>
              <a:t>NASA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5927838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C:\Users\Roger\AppData\Local\Microsoft\Windows\INetCache\Content.Word\IMG_20180724_165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" y="1606706"/>
            <a:ext cx="6481243" cy="52512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6474595" y="1690390"/>
            <a:ext cx="5714995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900" b="1" dirty="0">
                <a:solidFill>
                  <a:schemeClr val="tx2"/>
                </a:solidFill>
              </a:rPr>
              <a:t>Luk 17,26-27: </a:t>
            </a:r>
            <a:br>
              <a:rPr lang="de-CH" sz="1900" b="1" dirty="0">
                <a:solidFill>
                  <a:schemeClr val="tx2"/>
                </a:solidFill>
              </a:rPr>
            </a:br>
            <a:endParaRPr lang="de-CH" sz="900" b="1" dirty="0">
              <a:solidFill>
                <a:schemeClr val="tx2"/>
              </a:solidFill>
            </a:endParaRPr>
          </a:p>
          <a:p>
            <a:pPr algn="ctr"/>
            <a:r>
              <a:rPr lang="de-CH" sz="1900" b="1" baseline="30000" dirty="0">
                <a:solidFill>
                  <a:schemeClr val="tx2"/>
                </a:solidFill>
              </a:rPr>
              <a:t>26</a:t>
            </a:r>
            <a:r>
              <a:rPr lang="de-CH" sz="1900" dirty="0">
                <a:solidFill>
                  <a:schemeClr val="tx2"/>
                </a:solidFill>
              </a:rPr>
              <a:t> Und gleichwie es </a:t>
            </a:r>
            <a:r>
              <a:rPr lang="de-CH" sz="1900" b="1" dirty="0">
                <a:solidFill>
                  <a:schemeClr val="tx2"/>
                </a:solidFill>
              </a:rPr>
              <a:t>in den Tagen Noahs </a:t>
            </a:r>
            <a:r>
              <a:rPr lang="de-CH" sz="1900" dirty="0">
                <a:solidFill>
                  <a:schemeClr val="tx2"/>
                </a:solidFill>
              </a:rPr>
              <a:t>geschah, also wird es auch sein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in </a:t>
            </a:r>
            <a:r>
              <a:rPr lang="de-CH" sz="1900" b="1" dirty="0">
                <a:solidFill>
                  <a:schemeClr val="tx2"/>
                </a:solidFill>
              </a:rPr>
              <a:t>den Tagen des Sohnes des Menschen</a:t>
            </a:r>
            <a:r>
              <a:rPr lang="de-CH" sz="1900" dirty="0">
                <a:solidFill>
                  <a:schemeClr val="tx2"/>
                </a:solidFill>
              </a:rPr>
              <a:t>: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b="1" baseline="30000" dirty="0">
                <a:solidFill>
                  <a:schemeClr val="tx2"/>
                </a:solidFill>
              </a:rPr>
              <a:t>27</a:t>
            </a:r>
            <a:r>
              <a:rPr lang="de-CH" sz="1900" dirty="0">
                <a:solidFill>
                  <a:schemeClr val="tx2"/>
                </a:solidFill>
              </a:rPr>
              <a:t> sie aßen, sie tranken, sie heirateten,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sie wurden verheiratet, bis zu dem Tag,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da Noah in die Arche ging, und die Flut kam und alle umbrachte.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6435" y="6381328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/>
              <a:t>RL/CM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2847142F-D348-4FE1-A5C6-14128CA4A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084" y="268165"/>
            <a:ext cx="1214554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Arche in der Endzeit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61296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1055165" y="405600"/>
            <a:ext cx="10078495" cy="86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sz="4799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Die Endzeit</a:t>
            </a:r>
          </a:p>
        </p:txBody>
      </p:sp>
      <p:sp>
        <p:nvSpPr>
          <p:cNvPr id="91139" name="AutoShape 3"/>
          <p:cNvSpPr>
            <a:spLocks noChangeArrowheads="1"/>
          </p:cNvSpPr>
          <p:nvPr/>
        </p:nvSpPr>
        <p:spPr bwMode="auto">
          <a:xfrm>
            <a:off x="1523603" y="4987519"/>
            <a:ext cx="8836898" cy="990342"/>
          </a:xfrm>
          <a:prstGeom prst="leftRightArrow">
            <a:avLst>
              <a:gd name="adj1" fmla="val 60833"/>
              <a:gd name="adj2" fmla="val 57628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04" name="Oval 4"/>
          <p:cNvSpPr>
            <a:spLocks noChangeArrowheads="1"/>
          </p:cNvSpPr>
          <p:nvPr/>
        </p:nvSpPr>
        <p:spPr bwMode="auto">
          <a:xfrm>
            <a:off x="5694466" y="3444871"/>
            <a:ext cx="3504287" cy="1675963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fr-FR" sz="2399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altLang="fr-FR" sz="2399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grosse</a:t>
            </a:r>
            <a:r>
              <a:rPr lang="de-DE" altLang="fr-FR" sz="2399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Drangsal</a:t>
            </a:r>
          </a:p>
        </p:txBody>
      </p:sp>
      <p:sp>
        <p:nvSpPr>
          <p:cNvPr id="358405" name="Rectangle 5"/>
          <p:cNvSpPr>
            <a:spLocks noChangeArrowheads="1"/>
          </p:cNvSpPr>
          <p:nvPr/>
        </p:nvSpPr>
        <p:spPr bwMode="auto">
          <a:xfrm>
            <a:off x="5662725" y="3068732"/>
            <a:ext cx="71419" cy="2518706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06" name="AutoShape 6"/>
          <p:cNvSpPr>
            <a:spLocks noChangeArrowheads="1"/>
          </p:cNvSpPr>
          <p:nvPr/>
        </p:nvSpPr>
        <p:spPr bwMode="auto">
          <a:xfrm>
            <a:off x="3942323" y="2133937"/>
            <a:ext cx="533261" cy="2971026"/>
          </a:xfrm>
          <a:prstGeom prst="upArrow">
            <a:avLst>
              <a:gd name="adj1" fmla="val 50000"/>
              <a:gd name="adj2" fmla="val 13928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 rot="16200000">
            <a:off x="2865678" y="3572632"/>
            <a:ext cx="2646878" cy="30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t  r                                             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ückung</a:t>
            </a:r>
            <a:endParaRPr lang="de-DE" sz="16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4351791" y="3559143"/>
            <a:ext cx="152360" cy="1331566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09" name="AutoShape 9"/>
          <p:cNvSpPr>
            <a:spLocks noChangeArrowheads="1"/>
          </p:cNvSpPr>
          <p:nvPr/>
        </p:nvSpPr>
        <p:spPr bwMode="auto">
          <a:xfrm>
            <a:off x="5161205" y="3311555"/>
            <a:ext cx="457081" cy="1828324"/>
          </a:xfrm>
          <a:prstGeom prst="rightArrow">
            <a:avLst>
              <a:gd name="adj1" fmla="val 72731"/>
              <a:gd name="adj2" fmla="val 55000"/>
            </a:avLst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10" name="Rectangle 10"/>
          <p:cNvSpPr>
            <a:spLocks noChangeArrowheads="1"/>
          </p:cNvSpPr>
          <p:nvPr/>
        </p:nvSpPr>
        <p:spPr bwMode="auto">
          <a:xfrm>
            <a:off x="4513674" y="3559143"/>
            <a:ext cx="152360" cy="1331566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11" name="Rectangle 11"/>
          <p:cNvSpPr>
            <a:spLocks noChangeArrowheads="1"/>
          </p:cNvSpPr>
          <p:nvPr/>
        </p:nvSpPr>
        <p:spPr bwMode="auto">
          <a:xfrm>
            <a:off x="4837440" y="3560729"/>
            <a:ext cx="152360" cy="1331565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12" name="Rectangle 12"/>
          <p:cNvSpPr>
            <a:spLocks noChangeArrowheads="1"/>
          </p:cNvSpPr>
          <p:nvPr/>
        </p:nvSpPr>
        <p:spPr bwMode="auto">
          <a:xfrm>
            <a:off x="4675557" y="3560729"/>
            <a:ext cx="152360" cy="1331565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sp>
        <p:nvSpPr>
          <p:cNvPr id="358413" name="Rectangle 13"/>
          <p:cNvSpPr>
            <a:spLocks noChangeArrowheads="1"/>
          </p:cNvSpPr>
          <p:nvPr/>
        </p:nvSpPr>
        <p:spPr bwMode="auto">
          <a:xfrm>
            <a:off x="4999322" y="3559143"/>
            <a:ext cx="152360" cy="1331566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fr-FR" sz="2399"/>
          </a:p>
        </p:txBody>
      </p:sp>
      <p:grpSp>
        <p:nvGrpSpPr>
          <p:cNvPr id="91150" name="Group 14"/>
          <p:cNvGrpSpPr>
            <a:grpSpLocks/>
          </p:cNvGrpSpPr>
          <p:nvPr/>
        </p:nvGrpSpPr>
        <p:grpSpPr bwMode="auto">
          <a:xfrm>
            <a:off x="8037006" y="1695901"/>
            <a:ext cx="2209225" cy="3886776"/>
            <a:chOff x="3768" y="1094"/>
            <a:chExt cx="1392" cy="2449"/>
          </a:xfrm>
        </p:grpSpPr>
        <p:sp>
          <p:nvSpPr>
            <p:cNvPr id="91155" name="Rectangle 17"/>
            <p:cNvSpPr>
              <a:spLocks noChangeArrowheads="1"/>
            </p:cNvSpPr>
            <p:nvPr/>
          </p:nvSpPr>
          <p:spPr bwMode="auto">
            <a:xfrm>
              <a:off x="4452" y="1956"/>
              <a:ext cx="45" cy="1587"/>
            </a:xfrm>
            <a:prstGeom prst="rect">
              <a:avLst/>
            </a:prstGeom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fr-FR" sz="2399"/>
            </a:p>
          </p:txBody>
        </p:sp>
        <p:sp>
          <p:nvSpPr>
            <p:cNvPr id="93204" name="Text Box 18"/>
            <p:cNvSpPr txBox="1">
              <a:spLocks noChangeArrowheads="1"/>
            </p:cNvSpPr>
            <p:nvPr/>
          </p:nvSpPr>
          <p:spPr bwMode="auto">
            <a:xfrm>
              <a:off x="3768" y="1094"/>
              <a:ext cx="139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de-DE" sz="1799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Wiederkunft Jesu</a:t>
              </a:r>
              <a:endParaRPr lang="de-DE" sz="1999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91154" name="AutoShape 16"/>
            <p:cNvSpPr>
              <a:spLocks noChangeArrowheads="1"/>
            </p:cNvSpPr>
            <p:nvPr/>
          </p:nvSpPr>
          <p:spPr bwMode="auto">
            <a:xfrm flipV="1">
              <a:off x="4308" y="1392"/>
              <a:ext cx="336" cy="1212"/>
            </a:xfrm>
            <a:prstGeom prst="upArrow">
              <a:avLst>
                <a:gd name="adj1" fmla="val 50000"/>
                <a:gd name="adj2" fmla="val 90179"/>
              </a:avLst>
            </a:prstGeom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fr-FR" sz="2399"/>
            </a:p>
          </p:txBody>
        </p:sp>
        <p:sp>
          <p:nvSpPr>
            <p:cNvPr id="91153" name="AutoShape 15"/>
            <p:cNvSpPr>
              <a:spLocks noChangeArrowheads="1"/>
            </p:cNvSpPr>
            <p:nvPr/>
          </p:nvSpPr>
          <p:spPr bwMode="auto">
            <a:xfrm>
              <a:off x="4236" y="2820"/>
              <a:ext cx="480" cy="432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fr-FR" sz="2399"/>
            </a:p>
          </p:txBody>
        </p:sp>
      </p:grpSp>
      <p:sp>
        <p:nvSpPr>
          <p:cNvPr id="91151" name="Text Box 19"/>
          <p:cNvSpPr txBox="1">
            <a:spLocks noChangeArrowheads="1"/>
          </p:cNvSpPr>
          <p:nvPr/>
        </p:nvSpPr>
        <p:spPr bwMode="auto">
          <a:xfrm>
            <a:off x="1625805" y="3291033"/>
            <a:ext cx="1848955" cy="83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fr-FR" sz="2399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Endzeit seit 1882</a:t>
            </a:r>
          </a:p>
        </p:txBody>
      </p: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5662726" y="2133939"/>
            <a:ext cx="2817078" cy="6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fr-FR" sz="3599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„Das Ende“ </a:t>
            </a:r>
          </a:p>
        </p:txBody>
      </p:sp>
      <p:cxnSp>
        <p:nvCxnSpPr>
          <p:cNvPr id="21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5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8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4" grpId="0" animBg="1"/>
      <p:bldP spid="358405" grpId="0" animBg="1"/>
      <p:bldP spid="358406" grpId="0" animBg="1"/>
      <p:bldP spid="358407" grpId="0"/>
      <p:bldP spid="358408" grpId="0" animBg="1"/>
      <p:bldP spid="358409" grpId="0" animBg="1"/>
      <p:bldP spid="358410" grpId="0" animBg="1"/>
      <p:bldP spid="358411" grpId="0" animBg="1"/>
      <p:bldP spid="358412" grpId="0" animBg="1"/>
      <p:bldP spid="358413" grpId="0" animBg="1"/>
      <p:bldP spid="2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C:\Users\Roger\AppData\Local\Microsoft\Windows\INetCache\Content.Word\IMG_20180724_165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" y="1656466"/>
            <a:ext cx="6535924" cy="52015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6576435" y="1656467"/>
            <a:ext cx="5714995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900" b="1" dirty="0">
                <a:solidFill>
                  <a:schemeClr val="tx2"/>
                </a:solidFill>
              </a:rPr>
              <a:t>Matthäus 24,37-39:</a:t>
            </a:r>
            <a:br>
              <a:rPr lang="de-CH" sz="1900" b="1" dirty="0">
                <a:solidFill>
                  <a:schemeClr val="tx2"/>
                </a:solidFill>
              </a:rPr>
            </a:br>
            <a:r>
              <a:rPr lang="de-CH" sz="900" b="1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e-CH" sz="1900" b="1" baseline="30000" dirty="0">
                <a:solidFill>
                  <a:schemeClr val="tx2"/>
                </a:solidFill>
              </a:rPr>
              <a:t>37</a:t>
            </a:r>
            <a:r>
              <a:rPr lang="de-CH" sz="1900" dirty="0">
                <a:solidFill>
                  <a:schemeClr val="tx2"/>
                </a:solidFill>
              </a:rPr>
              <a:t> Aber gleichwie die Tage Noahs waren,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also wird auch die Ankunft des Sohnes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des Menschen sein.</a:t>
            </a:r>
          </a:p>
          <a:p>
            <a:pPr algn="ctr"/>
            <a:r>
              <a:rPr lang="de-CH" sz="1900" dirty="0">
                <a:solidFill>
                  <a:schemeClr val="tx2"/>
                </a:solidFill>
              </a:rPr>
              <a:t> </a:t>
            </a:r>
            <a:r>
              <a:rPr lang="de-CH" sz="1900" b="1" baseline="30000" dirty="0">
                <a:solidFill>
                  <a:schemeClr val="tx2"/>
                </a:solidFill>
              </a:rPr>
              <a:t>38</a:t>
            </a:r>
            <a:r>
              <a:rPr lang="de-CH" sz="1900" dirty="0">
                <a:solidFill>
                  <a:schemeClr val="tx2"/>
                </a:solidFill>
              </a:rPr>
              <a:t> Denn gleichwie sie in den Tagen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vor der Flut waren: sie aßen und tranken,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sie heirateten und verheirateten,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bis zu dem Tage, da Noah in die Arche ging,</a:t>
            </a:r>
          </a:p>
          <a:p>
            <a:pPr algn="ctr"/>
            <a:r>
              <a:rPr lang="de-CH" sz="1900" dirty="0">
                <a:solidFill>
                  <a:schemeClr val="tx2"/>
                </a:solidFill>
              </a:rPr>
              <a:t> </a:t>
            </a:r>
            <a:r>
              <a:rPr lang="de-CH" sz="1900" b="1" baseline="30000" dirty="0">
                <a:solidFill>
                  <a:schemeClr val="tx2"/>
                </a:solidFill>
              </a:rPr>
              <a:t>39</a:t>
            </a:r>
            <a:r>
              <a:rPr lang="de-CH" sz="1900" dirty="0">
                <a:solidFill>
                  <a:schemeClr val="tx2"/>
                </a:solidFill>
              </a:rPr>
              <a:t> und sie es nicht erkannten,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bis die Flut kam und alle wegraffte,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also wird auch die Ankunft des Sohnes </a:t>
            </a:r>
            <a:br>
              <a:rPr lang="de-CH" sz="1900" dirty="0">
                <a:solidFill>
                  <a:schemeClr val="tx2"/>
                </a:solidFill>
              </a:rPr>
            </a:br>
            <a:r>
              <a:rPr lang="de-CH" sz="1900" dirty="0">
                <a:solidFill>
                  <a:schemeClr val="tx2"/>
                </a:solidFill>
              </a:rPr>
              <a:t>des Menschen sein.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6435" y="6381328"/>
            <a:ext cx="68480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/>
              <a:t>RL/CM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2847142F-D348-4FE1-A5C6-14128CA4A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084" y="268165"/>
            <a:ext cx="12145544" cy="9122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Die Arche in der Endzeit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9752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" y="1282316"/>
            <a:ext cx="8657549" cy="5575684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9046740" y="6335045"/>
            <a:ext cx="72968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1200" dirty="0"/>
              <a:t>CM/CM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4CC846AF-1383-4261-9708-C2FB54314A14}"/>
              </a:ext>
            </a:extLst>
          </p:cNvPr>
          <p:cNvSpPr txBox="1">
            <a:spLocks noChangeArrowheads="1"/>
          </p:cNvSpPr>
          <p:nvPr/>
        </p:nvSpPr>
        <p:spPr>
          <a:xfrm>
            <a:off x="45720" y="44624"/>
            <a:ext cx="12132895" cy="1193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>
                <a:solidFill>
                  <a:schemeClr val="accent1">
                    <a:lumMod val="75000"/>
                  </a:schemeClr>
                </a:solidFill>
              </a:rPr>
              <a:t>DAS Weltweite Gericht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10983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2666306" y="1840327"/>
            <a:ext cx="390423" cy="357094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1</a:t>
            </a:r>
          </a:p>
        </p:txBody>
      </p:sp>
      <p:sp>
        <p:nvSpPr>
          <p:cNvPr id="5" name="Ellipse 4"/>
          <p:cNvSpPr/>
          <p:nvPr/>
        </p:nvSpPr>
        <p:spPr>
          <a:xfrm>
            <a:off x="3072600" y="1835565"/>
            <a:ext cx="390423" cy="357095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2</a:t>
            </a:r>
          </a:p>
        </p:txBody>
      </p:sp>
      <p:sp>
        <p:nvSpPr>
          <p:cNvPr id="6" name="Ellipse 5"/>
          <p:cNvSpPr/>
          <p:nvPr/>
        </p:nvSpPr>
        <p:spPr>
          <a:xfrm>
            <a:off x="3542377" y="1835565"/>
            <a:ext cx="390423" cy="357095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3</a:t>
            </a:r>
          </a:p>
        </p:txBody>
      </p:sp>
      <p:sp>
        <p:nvSpPr>
          <p:cNvPr id="7" name="Ellipse 6"/>
          <p:cNvSpPr/>
          <p:nvPr/>
        </p:nvSpPr>
        <p:spPr>
          <a:xfrm>
            <a:off x="4012155" y="1835565"/>
            <a:ext cx="390423" cy="357095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4</a:t>
            </a:r>
          </a:p>
        </p:txBody>
      </p:sp>
      <p:sp>
        <p:nvSpPr>
          <p:cNvPr id="8" name="Ellipse 7"/>
          <p:cNvSpPr/>
          <p:nvPr/>
        </p:nvSpPr>
        <p:spPr>
          <a:xfrm>
            <a:off x="4475584" y="1832391"/>
            <a:ext cx="390423" cy="357095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5</a:t>
            </a:r>
          </a:p>
        </p:txBody>
      </p:sp>
      <p:sp>
        <p:nvSpPr>
          <p:cNvPr id="9" name="Ellipse 8"/>
          <p:cNvSpPr/>
          <p:nvPr/>
        </p:nvSpPr>
        <p:spPr>
          <a:xfrm>
            <a:off x="4940601" y="1846676"/>
            <a:ext cx="390423" cy="357094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6</a:t>
            </a:r>
          </a:p>
        </p:txBody>
      </p:sp>
      <p:sp>
        <p:nvSpPr>
          <p:cNvPr id="10" name="Ellipse 9"/>
          <p:cNvSpPr/>
          <p:nvPr/>
        </p:nvSpPr>
        <p:spPr>
          <a:xfrm>
            <a:off x="5404030" y="1873655"/>
            <a:ext cx="390423" cy="357095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799"/>
              <a:t>7</a:t>
            </a:r>
          </a:p>
        </p:txBody>
      </p:sp>
      <p:sp>
        <p:nvSpPr>
          <p:cNvPr id="11" name="Gleichschenkliges Dreieck 10"/>
          <p:cNvSpPr/>
          <p:nvPr/>
        </p:nvSpPr>
        <p:spPr>
          <a:xfrm>
            <a:off x="2648848" y="2197421"/>
            <a:ext cx="379313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2" name="Gleichschenkliges Dreieck 11"/>
          <p:cNvSpPr/>
          <p:nvPr/>
        </p:nvSpPr>
        <p:spPr>
          <a:xfrm>
            <a:off x="3121799" y="2189486"/>
            <a:ext cx="379313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3" name="Gleichschenkliges Dreieck 12"/>
          <p:cNvSpPr/>
          <p:nvPr/>
        </p:nvSpPr>
        <p:spPr>
          <a:xfrm>
            <a:off x="3558248" y="2189486"/>
            <a:ext cx="379314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4" name="Gleichschenkliges Dreieck 13"/>
          <p:cNvSpPr/>
          <p:nvPr/>
        </p:nvSpPr>
        <p:spPr>
          <a:xfrm>
            <a:off x="4031200" y="2189486"/>
            <a:ext cx="379314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5" name="Gleichschenkliges Dreieck 14"/>
          <p:cNvSpPr/>
          <p:nvPr/>
        </p:nvSpPr>
        <p:spPr>
          <a:xfrm>
            <a:off x="4477171" y="2183138"/>
            <a:ext cx="379313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6" name="Gleichschenkliges Dreieck 15"/>
          <p:cNvSpPr/>
          <p:nvPr/>
        </p:nvSpPr>
        <p:spPr>
          <a:xfrm>
            <a:off x="4900923" y="2175202"/>
            <a:ext cx="379314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7" name="Gleichschenkliges Dreieck 16"/>
          <p:cNvSpPr/>
          <p:nvPr/>
        </p:nvSpPr>
        <p:spPr>
          <a:xfrm>
            <a:off x="5440533" y="2183138"/>
            <a:ext cx="379314" cy="349159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799"/>
          </a:p>
        </p:txBody>
      </p:sp>
      <p:sp>
        <p:nvSpPr>
          <p:cNvPr id="12307" name="AutoShape 6"/>
          <p:cNvSpPr>
            <a:spLocks noChangeArrowheads="1"/>
          </p:cNvSpPr>
          <p:nvPr/>
        </p:nvSpPr>
        <p:spPr bwMode="auto">
          <a:xfrm>
            <a:off x="1812452" y="1591154"/>
            <a:ext cx="533261" cy="2971026"/>
          </a:xfrm>
          <a:prstGeom prst="upArrow">
            <a:avLst>
              <a:gd name="adj1" fmla="val 50000"/>
              <a:gd name="adj2" fmla="val 13928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799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 rot="16200000">
            <a:off x="763580" y="3153641"/>
            <a:ext cx="2646878" cy="1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Entrückung</a:t>
            </a:r>
            <a:endParaRPr lang="de-DE" sz="16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2321" name="Line 6"/>
          <p:cNvSpPr>
            <a:spLocks noChangeShapeType="1"/>
          </p:cNvSpPr>
          <p:nvPr/>
        </p:nvSpPr>
        <p:spPr bwMode="auto">
          <a:xfrm flipH="1">
            <a:off x="4518436" y="2518013"/>
            <a:ext cx="960187" cy="60468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799"/>
          </a:p>
        </p:txBody>
      </p:sp>
      <p:grpSp>
        <p:nvGrpSpPr>
          <p:cNvPr id="41" name="Group 14"/>
          <p:cNvGrpSpPr>
            <a:grpSpLocks/>
          </p:cNvGrpSpPr>
          <p:nvPr/>
        </p:nvGrpSpPr>
        <p:grpSpPr bwMode="auto">
          <a:xfrm>
            <a:off x="10110389" y="1862562"/>
            <a:ext cx="1920236" cy="3239516"/>
            <a:chOff x="3768" y="1094"/>
            <a:chExt cx="1392" cy="2449"/>
          </a:xfrm>
          <a:solidFill>
            <a:schemeClr val="accent5"/>
          </a:solidFill>
        </p:grpSpPr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4452" y="1956"/>
              <a:ext cx="45" cy="1587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799"/>
            </a:p>
          </p:txBody>
        </p:sp>
        <p:sp>
          <p:nvSpPr>
            <p:cNvPr id="49" name="Text Box 18"/>
            <p:cNvSpPr txBox="1">
              <a:spLocks noChangeArrowheads="1"/>
            </p:cNvSpPr>
            <p:nvPr/>
          </p:nvSpPr>
          <p:spPr bwMode="auto">
            <a:xfrm>
              <a:off x="3768" y="1094"/>
              <a:ext cx="1392" cy="279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sz="1799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Wiederkunft</a:t>
              </a:r>
              <a:r>
                <a:rPr lang="de-DE" sz="1799" b="1">
                  <a:latin typeface="Arial" charset="0"/>
                </a:rPr>
                <a:t> </a:t>
              </a:r>
              <a:endParaRPr lang="de-DE" sz="1999" b="1"/>
            </a:p>
          </p:txBody>
        </p:sp>
        <p:sp>
          <p:nvSpPr>
            <p:cNvPr id="50" name="AutoShape 16"/>
            <p:cNvSpPr>
              <a:spLocks noChangeArrowheads="1"/>
            </p:cNvSpPr>
            <p:nvPr/>
          </p:nvSpPr>
          <p:spPr bwMode="auto">
            <a:xfrm flipV="1">
              <a:off x="4308" y="1392"/>
              <a:ext cx="336" cy="1212"/>
            </a:xfrm>
            <a:prstGeom prst="upArrow">
              <a:avLst>
                <a:gd name="adj1" fmla="val 50000"/>
                <a:gd name="adj2" fmla="val 90179"/>
              </a:avLst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799"/>
            </a:p>
          </p:txBody>
        </p:sp>
        <p:sp>
          <p:nvSpPr>
            <p:cNvPr id="42" name="AutoShape 15"/>
            <p:cNvSpPr>
              <a:spLocks noChangeArrowheads="1"/>
            </p:cNvSpPr>
            <p:nvPr/>
          </p:nvSpPr>
          <p:spPr bwMode="auto">
            <a:xfrm>
              <a:off x="4236" y="2820"/>
              <a:ext cx="480" cy="432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de-DE" sz="1799"/>
            </a:p>
          </p:txBody>
        </p:sp>
      </p:grpSp>
      <p:pic>
        <p:nvPicPr>
          <p:cNvPr id="45" name="Grafik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6530070" y="4925549"/>
            <a:ext cx="1094449" cy="585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Grafik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7032702" y="5135911"/>
            <a:ext cx="1094449" cy="588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4023910" y="3586571"/>
            <a:ext cx="1407746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4547156" y="3511660"/>
            <a:ext cx="1407745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5054822" y="3436736"/>
            <a:ext cx="1407745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5603480" y="3384375"/>
            <a:ext cx="1407745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Grafik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7621191" y="5259522"/>
            <a:ext cx="1094449" cy="585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Grafik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8152710" y="5364441"/>
            <a:ext cx="1094451" cy="588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Grafik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8673350" y="5523478"/>
            <a:ext cx="1094449" cy="588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Grafik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9169232" y="5682516"/>
            <a:ext cx="1094451" cy="588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rafik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1145" r="13419" b="10841"/>
          <a:stretch>
            <a:fillRect/>
          </a:stretch>
        </p:blipFill>
        <p:spPr bwMode="auto">
          <a:xfrm>
            <a:off x="9793360" y="5819070"/>
            <a:ext cx="1094449" cy="588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6"/>
          <p:cNvSpPr>
            <a:spLocks noChangeShapeType="1"/>
          </p:cNvSpPr>
          <p:nvPr/>
        </p:nvSpPr>
        <p:spPr bwMode="auto">
          <a:xfrm flipH="1">
            <a:off x="7514316" y="4252342"/>
            <a:ext cx="703185" cy="48687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sz="1799"/>
          </a:p>
        </p:txBody>
      </p:sp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6132238" y="3316121"/>
            <a:ext cx="1407745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6780422" y="3333170"/>
            <a:ext cx="1407745" cy="57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4751">
            <a:off x="7310116" y="3246024"/>
            <a:ext cx="1407746" cy="57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Oval 11"/>
          <p:cNvSpPr>
            <a:spLocks noChangeArrowheads="1"/>
          </p:cNvSpPr>
          <p:nvPr/>
        </p:nvSpPr>
        <p:spPr bwMode="auto">
          <a:xfrm rot="16200000">
            <a:off x="5294840" y="1449203"/>
            <a:ext cx="2194288" cy="46473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2399">
              <a:latin typeface="Arial" panose="020B0604020202020204" pitchFamily="34" charset="0"/>
            </a:endParaRPr>
          </a:p>
        </p:txBody>
      </p:sp>
      <p:sp>
        <p:nvSpPr>
          <p:cNvPr id="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" y="44624"/>
            <a:ext cx="12132895" cy="119306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DAS Weltweite Gericht</a:t>
            </a:r>
            <a:endParaRPr lang="de-DE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4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Connecteur droit 18"/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2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97" y="274638"/>
            <a:ext cx="12168430" cy="1325562"/>
          </a:xfrm>
        </p:spPr>
        <p:txBody>
          <a:bodyPr/>
          <a:lstStyle/>
          <a:p>
            <a:pPr algn="ctr"/>
            <a:r>
              <a:rPr lang="de-CH" dirty="0">
                <a:solidFill>
                  <a:schemeClr val="accent1">
                    <a:lumMod val="75000"/>
                  </a:schemeClr>
                </a:solidFill>
              </a:rPr>
              <a:t>Der Überrest </a:t>
            </a:r>
            <a:br>
              <a:rPr lang="de-CH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dirty="0">
                <a:solidFill>
                  <a:schemeClr val="accent1">
                    <a:lumMod val="75000"/>
                  </a:schemeClr>
                </a:solidFill>
              </a:rPr>
              <a:t>aus Israel und den Nationen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998" y="2952422"/>
            <a:ext cx="2215325" cy="2868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feld 8"/>
          <p:cNvSpPr txBox="1"/>
          <p:nvPr/>
        </p:nvSpPr>
        <p:spPr>
          <a:xfrm>
            <a:off x="837828" y="1727409"/>
            <a:ext cx="3642997" cy="1107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598" dirty="0"/>
              <a:t>144’000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760" y="2950149"/>
            <a:ext cx="3825021" cy="2868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feld 11"/>
          <p:cNvSpPr txBox="1"/>
          <p:nvPr/>
        </p:nvSpPr>
        <p:spPr>
          <a:xfrm>
            <a:off x="6211388" y="1727409"/>
            <a:ext cx="4370572" cy="1107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598" dirty="0"/>
              <a:t>unzählbar</a:t>
            </a:r>
          </a:p>
        </p:txBody>
      </p:sp>
      <p:sp>
        <p:nvSpPr>
          <p:cNvPr id="13" name="Textfeld 2"/>
          <p:cNvSpPr txBox="1">
            <a:spLocks noChangeArrowheads="1"/>
          </p:cNvSpPr>
          <p:nvPr/>
        </p:nvSpPr>
        <p:spPr bwMode="auto">
          <a:xfrm>
            <a:off x="6746961" y="5941851"/>
            <a:ext cx="3332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de-CH" alt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Offenbarung 7,9-17</a:t>
            </a:r>
          </a:p>
        </p:txBody>
      </p:sp>
      <p:sp>
        <p:nvSpPr>
          <p:cNvPr id="14" name="Textfeld 2"/>
          <p:cNvSpPr txBox="1">
            <a:spLocks noChangeArrowheads="1"/>
          </p:cNvSpPr>
          <p:nvPr/>
        </p:nvSpPr>
        <p:spPr bwMode="auto">
          <a:xfrm>
            <a:off x="1030331" y="5942334"/>
            <a:ext cx="3122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defRPr/>
            </a:pPr>
            <a:r>
              <a:rPr lang="de-CH" alt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Offenbarung 7,1-8</a:t>
            </a:r>
          </a:p>
        </p:txBody>
      </p:sp>
      <p:sp>
        <p:nvSpPr>
          <p:cNvPr id="15" name="Textfeld 4"/>
          <p:cNvSpPr txBox="1">
            <a:spLocks noChangeArrowheads="1"/>
          </p:cNvSpPr>
          <p:nvPr/>
        </p:nvSpPr>
        <p:spPr bwMode="auto">
          <a:xfrm>
            <a:off x="3526386" y="5690366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000" dirty="0">
                <a:latin typeface="+mn-lt"/>
              </a:rPr>
              <a:t>FB</a:t>
            </a:r>
          </a:p>
        </p:txBody>
      </p:sp>
      <p:sp>
        <p:nvSpPr>
          <p:cNvPr id="16" name="Textfeld 4"/>
          <p:cNvSpPr txBox="1">
            <a:spLocks noChangeArrowheads="1"/>
          </p:cNvSpPr>
          <p:nvPr/>
        </p:nvSpPr>
        <p:spPr bwMode="auto">
          <a:xfrm>
            <a:off x="10058114" y="5649433"/>
            <a:ext cx="3465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CH" altLang="de-DE" sz="1000" dirty="0">
                <a:latin typeface="+mn-lt"/>
              </a:rPr>
              <a:t>FB</a:t>
            </a:r>
          </a:p>
        </p:txBody>
      </p:sp>
      <p:cxnSp>
        <p:nvCxnSpPr>
          <p:cNvPr id="17" name="Connecteur droit 18"/>
          <p:cNvCxnSpPr/>
          <p:nvPr/>
        </p:nvCxnSpPr>
        <p:spPr>
          <a:xfrm>
            <a:off x="1019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8">
            <a:extLst>
              <a:ext uri="{FF2B5EF4-FFF2-40B4-BE49-F238E27FC236}">
                <a16:creationId xmlns:a16="http://schemas.microsoft.com/office/drawing/2014/main" xmlns="" id="{0037A0A5-49E8-4116-847D-FE28DF5BFA7B}"/>
              </a:ext>
            </a:extLst>
          </p:cNvPr>
          <p:cNvCxnSpPr/>
          <p:nvPr/>
        </p:nvCxnSpPr>
        <p:spPr>
          <a:xfrm>
            <a:off x="12183827" y="0"/>
            <a:ext cx="0" cy="685800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9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09836" y="620688"/>
            <a:ext cx="10462437" cy="767885"/>
          </a:xfrm>
        </p:spPr>
        <p:txBody>
          <a:bodyPr>
            <a:normAutofit/>
          </a:bodyPr>
          <a:lstStyle/>
          <a:p>
            <a:r>
              <a:rPr lang="en-US" dirty="0" err="1"/>
              <a:t>Bilder</a:t>
            </a:r>
            <a:r>
              <a:rPr lang="en-US" dirty="0"/>
              <a:t> und </a:t>
            </a:r>
            <a:r>
              <a:rPr lang="en-US" dirty="0" err="1"/>
              <a:t>Zitate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77720" y="1124744"/>
            <a:ext cx="8926667" cy="5293725"/>
          </a:xfrm>
          <a:prstGeom prst="rect">
            <a:avLst/>
          </a:prstGeom>
        </p:spPr>
        <p:txBody>
          <a:bodyPr vert="horz" wrap="square" lIns="121888" tIns="60944" rIns="121888" bIns="60944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endParaRPr lang="en-GB" sz="2400" dirty="0"/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FB = </a:t>
            </a:r>
            <a:r>
              <a:rPr lang="en-GB" sz="2400" dirty="0" err="1"/>
              <a:t>Freies</a:t>
            </a:r>
            <a:r>
              <a:rPr lang="en-GB" sz="2400" dirty="0"/>
              <a:t> </a:t>
            </a:r>
            <a:r>
              <a:rPr lang="en-GB" sz="2400" dirty="0" err="1"/>
              <a:t>Bild</a:t>
            </a:r>
            <a:r>
              <a:rPr lang="en-GB" sz="2400" dirty="0"/>
              <a:t> (public domain)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RL = Roger Liebi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CM = Carmine Maletta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/CM = Creation Museum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/AE = Ark Encounter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/>
              <a:t>MB  = Manfred Böller</a:t>
            </a:r>
          </a:p>
          <a:p>
            <a:pPr>
              <a:buFont typeface="Wingdings" pitchFamily="2" charset="2"/>
              <a:buChar char="q"/>
              <a:defRPr/>
            </a:pPr>
            <a:endParaRPr lang="en-US" sz="2400" dirty="0"/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 err="1"/>
              <a:t>Stiftshütte</a:t>
            </a:r>
            <a:r>
              <a:rPr lang="en-US" sz="2400" dirty="0"/>
              <a:t>: Matthias Hempel, </a:t>
            </a:r>
            <a:r>
              <a:rPr lang="en-US" sz="2400" dirty="0" err="1"/>
              <a:t>Kultur</a:t>
            </a:r>
            <a:r>
              <a:rPr lang="en-US" sz="2400" dirty="0"/>
              <a:t>- und </a:t>
            </a:r>
            <a:r>
              <a:rPr lang="en-US" sz="2400" dirty="0" err="1"/>
              <a:t>Begegnungszentrum</a:t>
            </a:r>
            <a:r>
              <a:rPr lang="en-US" sz="2400" dirty="0"/>
              <a:t>, DE-Reichenbach</a:t>
            </a:r>
          </a:p>
          <a:p>
            <a:pPr>
              <a:buFont typeface="Wingdings" pitchFamily="2" charset="2"/>
              <a:buChar char="q"/>
              <a:defRPr/>
            </a:pPr>
            <a:endParaRPr lang="fr-FR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/>
              <a:t>Bibel-</a:t>
            </a:r>
            <a:r>
              <a:rPr lang="en-US" sz="2400" dirty="0" err="1"/>
              <a:t>Zitate</a:t>
            </a:r>
            <a:r>
              <a:rPr lang="en-US" sz="2400" dirty="0"/>
              <a:t>: </a:t>
            </a:r>
            <a:r>
              <a:rPr lang="en-US" sz="2400" dirty="0" err="1"/>
              <a:t>Elberfelder</a:t>
            </a:r>
            <a:r>
              <a:rPr lang="en-US" sz="2400" dirty="0"/>
              <a:t> 1905, </a:t>
            </a:r>
            <a:r>
              <a:rPr lang="en-US" sz="2400" dirty="0" err="1"/>
              <a:t>leicht</a:t>
            </a:r>
            <a:r>
              <a:rPr lang="en-US" sz="2400" dirty="0"/>
              <a:t> rev. v. RL</a:t>
            </a:r>
          </a:p>
        </p:txBody>
      </p:sp>
    </p:spTree>
    <p:extLst>
      <p:ext uri="{BB962C8B-B14F-4D97-AF65-F5344CB8AC3E}">
        <p14:creationId xmlns:p14="http://schemas.microsoft.com/office/powerpoint/2010/main" val="31859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212" y="1772816"/>
            <a:ext cx="10798387" cy="452478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3199" b="1" dirty="0">
                <a:solidFill>
                  <a:schemeClr val="accent1"/>
                </a:solidFill>
                <a:latin typeface="Arial" charset="0"/>
              </a:rPr>
              <a:t>GNU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Genaue Information zur Lizenz GNU:</a:t>
            </a:r>
          </a:p>
          <a:p>
            <a:pPr>
              <a:buFontTx/>
              <a:buNone/>
              <a:defRPr/>
            </a:pPr>
            <a:r>
              <a:rPr lang="de-DE" dirty="0">
                <a:latin typeface="Arial" charset="0"/>
                <a:hlinkClick r:id="rId2"/>
              </a:rPr>
              <a:t>http://en.wikipedia.org/wiki/Wikipedia:Text </a:t>
            </a:r>
            <a:r>
              <a:rPr lang="de-DE" dirty="0" err="1">
                <a:latin typeface="Arial" charset="0"/>
                <a:hlinkClick r:id="rId2"/>
              </a:rPr>
              <a:t>of_the_GNU_Free_Documentation_License</a:t>
            </a:r>
            <a:endParaRPr lang="de-DE" dirty="0">
              <a:latin typeface="Arial" charset="0"/>
            </a:endParaRPr>
          </a:p>
          <a:p>
            <a:pPr>
              <a:buFontTx/>
              <a:buNone/>
              <a:defRPr/>
            </a:pPr>
            <a:endParaRPr lang="de-DE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de-DE" sz="3199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CCA</a:t>
            </a:r>
            <a:r>
              <a:rPr lang="de-DE" dirty="0">
                <a:solidFill>
                  <a:schemeClr val="bg1"/>
                </a:solidFill>
              </a:rPr>
              <a:t> </a:t>
            </a:r>
            <a:endParaRPr lang="de-DE" dirty="0">
              <a:latin typeface="Arial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Genaue Information zur Lizenz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Creative Commons :</a:t>
            </a:r>
          </a:p>
          <a:p>
            <a:pPr marL="0" indent="0">
              <a:buNone/>
              <a:defRPr/>
            </a:pPr>
            <a:r>
              <a:rPr lang="de-DE" dirty="0">
                <a:solidFill>
                  <a:schemeClr val="hlink"/>
                </a:solidFill>
                <a:latin typeface="Arial" pitchFamily="34" charset="0"/>
                <a:cs typeface="Arial" pitchFamily="34" charset="0"/>
                <a:hlinkClick r:id="rId3"/>
              </a:rPr>
              <a:t>http://en.wikipedia.org/wiki/Creative_Commons</a:t>
            </a:r>
            <a:endParaRPr lang="de-DE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de-DE" dirty="0"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4C492F5-8C42-4D0F-8A89-307AFB65EF9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27154" y="893"/>
            <a:ext cx="10006505" cy="1341089"/>
          </a:xfrm>
        </p:spPr>
        <p:txBody>
          <a:bodyPr/>
          <a:lstStyle/>
          <a:p>
            <a:pPr algn="ctr">
              <a:defRPr/>
            </a:pPr>
            <a:r>
              <a:rPr lang="de-CH" altLang="de-DE" sz="4799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Bildlizenzen</a:t>
            </a:r>
            <a:endParaRPr lang="de-DE" altLang="de-DE" sz="4799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inental_Europe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33CC421-9658-4F38-BB01-C00C24131C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Serie Weltkarten, Präsentation Europäischer Kontinent (Breitbild)</Template>
  <TotalTime>0</TotalTime>
  <Words>1418</Words>
  <Application>Microsoft Office PowerPoint</Application>
  <PresentationFormat>Benutzerdefiniert</PresentationFormat>
  <Paragraphs>549</Paragraphs>
  <Slides>98</Slides>
  <Notes>90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98</vt:i4>
      </vt:variant>
    </vt:vector>
  </HeadingPairs>
  <TitlesOfParts>
    <vt:vector size="107" baseType="lpstr">
      <vt:lpstr>Arial</vt:lpstr>
      <vt:lpstr>Century Gothic</vt:lpstr>
      <vt:lpstr>Garamond</vt:lpstr>
      <vt:lpstr>Noto Sans Symbols</vt:lpstr>
      <vt:lpstr>Tahoma</vt:lpstr>
      <vt:lpstr>Times New Roman</vt:lpstr>
      <vt:lpstr>Verdana</vt:lpstr>
      <vt:lpstr>Wingdings</vt:lpstr>
      <vt:lpstr>Continental_Europe_16x9</vt:lpstr>
      <vt:lpstr>Die Arche Noah</vt:lpstr>
      <vt:lpstr>Vorträge von Roger Liebi auf Youtube</vt:lpstr>
      <vt:lpstr>Meine Homepage</vt:lpstr>
      <vt:lpstr>Ark Encounter und Creation Museum</vt:lpstr>
      <vt:lpstr>Arche in Originalgrösse (Ark Encounter)</vt:lpstr>
      <vt:lpstr>Creation Museum</vt:lpstr>
      <vt:lpstr>Infos zu Schöpfung contra Evolution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Arche Noah</vt:lpstr>
      <vt:lpstr>Vom AT zum NT</vt:lpstr>
      <vt:lpstr>Gottes Urteil über die Menschheit</vt:lpstr>
      <vt:lpstr>Gottes Gerechtigkeit  fordert Gericht</vt:lpstr>
      <vt:lpstr>Gottes Langmut</vt:lpstr>
      <vt:lpstr>Gottes Langmut</vt:lpstr>
      <vt:lpstr>Gottes Langmut</vt:lpstr>
      <vt:lpstr>Gottes Langmut</vt:lpstr>
      <vt:lpstr>Gottes Langmut</vt:lpstr>
      <vt:lpstr>PowerPoint-Präsentation</vt:lpstr>
      <vt:lpstr>Gottes einziger Ausweg</vt:lpstr>
      <vt:lpstr>Gottes einziger Ausweg</vt:lpstr>
      <vt:lpstr>PowerPoint-Präsentation</vt:lpstr>
      <vt:lpstr>PowerPoint-Präsentation</vt:lpstr>
      <vt:lpstr>PowerPoint-Präsentation</vt:lpstr>
      <vt:lpstr>Bibel kontra Babel</vt:lpstr>
      <vt:lpstr>&gt; 300 Fluterzählungen</vt:lpstr>
      <vt:lpstr>Die Arche aus Gopherholz</vt:lpstr>
      <vt:lpstr>Die Arche aus Gopherholz</vt:lpstr>
      <vt:lpstr>Die Arche aus Gopherholz</vt:lpstr>
      <vt:lpstr>Die Arche aus Gopherholz</vt:lpstr>
      <vt:lpstr>Die Arche aus Gopherholz</vt:lpstr>
      <vt:lpstr>Die einzige Türe</vt:lpstr>
      <vt:lpstr>Die einzige Türe</vt:lpstr>
      <vt:lpstr>Die einzige Türe</vt:lpstr>
      <vt:lpstr>Die einzige Türe</vt:lpstr>
      <vt:lpstr>Die einzige Türe</vt:lpstr>
      <vt:lpstr>Die einzige Türe</vt:lpstr>
      <vt:lpstr>Die Einzige Türe</vt:lpstr>
      <vt:lpstr>Die  persönliche  Entscheidung</vt:lpstr>
      <vt:lpstr>Die persönliche  Entscheidung</vt:lpstr>
      <vt:lpstr>Zu   Spät!</vt:lpstr>
      <vt:lpstr>Die Tür der Erstgeborenen</vt:lpstr>
      <vt:lpstr>Die Tür der Stiftshütte</vt:lpstr>
      <vt:lpstr>Die Verschlossene Tür der fünf </vt:lpstr>
      <vt:lpstr>Die Breite und die schmale Pforte</vt:lpstr>
      <vt:lpstr>Von allen Tierarten:  Reine und unreine</vt:lpstr>
      <vt:lpstr>Von allen Tierarten:  Reine und unreine</vt:lpstr>
      <vt:lpstr>Die Arche Noah</vt:lpstr>
      <vt:lpstr>3 Stockwerke mit Abteilungen</vt:lpstr>
      <vt:lpstr>Innenausbau</vt:lpstr>
      <vt:lpstr>Innenausbau</vt:lpstr>
      <vt:lpstr>Innenausbau</vt:lpstr>
      <vt:lpstr>Innenausbau</vt:lpstr>
      <vt:lpstr>Kein Platz für Dinosaurier?</vt:lpstr>
      <vt:lpstr>Innenausbau</vt:lpstr>
      <vt:lpstr>Innenausbau</vt:lpstr>
      <vt:lpstr>PowerPoint-Präsentation</vt:lpstr>
      <vt:lpstr>PowerPoint-Präsentation</vt:lpstr>
      <vt:lpstr>PowerPoint-Präsentation</vt:lpstr>
      <vt:lpstr>Zuhause in der Arche</vt:lpstr>
      <vt:lpstr>Zuhause in der Arche</vt:lpstr>
      <vt:lpstr>Zuhause in der Arche</vt:lpstr>
      <vt:lpstr>Zuhause in der Arche</vt:lpstr>
      <vt:lpstr>Zuhause in der Arche</vt:lpstr>
      <vt:lpstr>Zuhause in der Arche</vt:lpstr>
      <vt:lpstr>Zuhause in der Arche</vt:lpstr>
      <vt:lpstr>Zuhause in der Arche</vt:lpstr>
      <vt:lpstr>Zuhause in der Arche</vt:lpstr>
      <vt:lpstr>Zuhause in der Arche</vt:lpstr>
      <vt:lpstr>Licht in der Arche</vt:lpstr>
      <vt:lpstr>Licht in der Arche</vt:lpstr>
      <vt:lpstr>Licht  in  der Arche</vt:lpstr>
      <vt:lpstr>Licht  in  der Arche</vt:lpstr>
      <vt:lpstr>Licht  in  der Arche</vt:lpstr>
      <vt:lpstr>Die Landung</vt:lpstr>
      <vt:lpstr>Die Landung</vt:lpstr>
      <vt:lpstr>Die Landung</vt:lpstr>
      <vt:lpstr>Die Landung</vt:lpstr>
      <vt:lpstr>Die Arche Noah</vt:lpstr>
      <vt:lpstr>Die Arche Noah</vt:lpstr>
      <vt:lpstr>Noahs Taube</vt:lpstr>
      <vt:lpstr>Noahs Altar</vt:lpstr>
      <vt:lpstr>Gottes Segen</vt:lpstr>
      <vt:lpstr>Der Regenbogen</vt:lpstr>
      <vt:lpstr>Menschheit woher?</vt:lpstr>
      <vt:lpstr>Menschheit woher?</vt:lpstr>
      <vt:lpstr>Die Arche in der Endzeit</vt:lpstr>
      <vt:lpstr>Die Arche in der Endzeit</vt:lpstr>
      <vt:lpstr>PowerPoint-Präsentation</vt:lpstr>
      <vt:lpstr>Die Arche in der Endzeit</vt:lpstr>
      <vt:lpstr>PowerPoint-Präsentation</vt:lpstr>
      <vt:lpstr>DAS Weltweite Gericht</vt:lpstr>
      <vt:lpstr>Der Überrest  aus Israel und den Nationen</vt:lpstr>
      <vt:lpstr>Bilder und Zitate</vt:lpstr>
      <vt:lpstr>Bildlizenzen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2015-06-22T16:19:28Z</dcterms:created>
  <dcterms:modified xsi:type="dcterms:W3CDTF">2018-10-12T19:43:13Z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TC028048779991</vt:lpwstr>
  </property>
</Properties>
</file>