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0"/>
  </p:notesMasterIdLst>
  <p:handoutMasterIdLst>
    <p:handoutMasterId r:id="rId91"/>
  </p:handoutMasterIdLst>
  <p:sldIdLst>
    <p:sldId id="354" r:id="rId2"/>
    <p:sldId id="487" r:id="rId3"/>
    <p:sldId id="466" r:id="rId4"/>
    <p:sldId id="467" r:id="rId5"/>
    <p:sldId id="469" r:id="rId6"/>
    <p:sldId id="443" r:id="rId7"/>
    <p:sldId id="498" r:id="rId8"/>
    <p:sldId id="470" r:id="rId9"/>
    <p:sldId id="482" r:id="rId10"/>
    <p:sldId id="483" r:id="rId11"/>
    <p:sldId id="488" r:id="rId12"/>
    <p:sldId id="481" r:id="rId13"/>
    <p:sldId id="486" r:id="rId14"/>
    <p:sldId id="506" r:id="rId15"/>
    <p:sldId id="337" r:id="rId16"/>
    <p:sldId id="499" r:id="rId17"/>
    <p:sldId id="501" r:id="rId18"/>
    <p:sldId id="474" r:id="rId19"/>
    <p:sldId id="478" r:id="rId20"/>
    <p:sldId id="477" r:id="rId21"/>
    <p:sldId id="479" r:id="rId22"/>
    <p:sldId id="490" r:id="rId23"/>
    <p:sldId id="491" r:id="rId24"/>
    <p:sldId id="492" r:id="rId25"/>
    <p:sldId id="507" r:id="rId26"/>
    <p:sldId id="516" r:id="rId27"/>
    <p:sldId id="513" r:id="rId28"/>
    <p:sldId id="575" r:id="rId29"/>
    <p:sldId id="494" r:id="rId30"/>
    <p:sldId id="576" r:id="rId31"/>
    <p:sldId id="577" r:id="rId32"/>
    <p:sldId id="517" r:id="rId33"/>
    <p:sldId id="519" r:id="rId34"/>
    <p:sldId id="523" r:id="rId35"/>
    <p:sldId id="524" r:id="rId36"/>
    <p:sldId id="525" r:id="rId37"/>
    <p:sldId id="567" r:id="rId38"/>
    <p:sldId id="566" r:id="rId39"/>
    <p:sldId id="529" r:id="rId40"/>
    <p:sldId id="530" r:id="rId41"/>
    <p:sldId id="531" r:id="rId42"/>
    <p:sldId id="585" r:id="rId43"/>
    <p:sldId id="589" r:id="rId44"/>
    <p:sldId id="592" r:id="rId45"/>
    <p:sldId id="593" r:id="rId46"/>
    <p:sldId id="614" r:id="rId47"/>
    <p:sldId id="543" r:id="rId48"/>
    <p:sldId id="544" r:id="rId49"/>
    <p:sldId id="545" r:id="rId50"/>
    <p:sldId id="546" r:id="rId51"/>
    <p:sldId id="547" r:id="rId52"/>
    <p:sldId id="548" r:id="rId53"/>
    <p:sldId id="551" r:id="rId54"/>
    <p:sldId id="552" r:id="rId55"/>
    <p:sldId id="553" r:id="rId56"/>
    <p:sldId id="554" r:id="rId57"/>
    <p:sldId id="555" r:id="rId58"/>
    <p:sldId id="616" r:id="rId59"/>
    <p:sldId id="615" r:id="rId60"/>
    <p:sldId id="556" r:id="rId61"/>
    <p:sldId id="598" r:id="rId62"/>
    <p:sldId id="602" r:id="rId63"/>
    <p:sldId id="603" r:id="rId64"/>
    <p:sldId id="600" r:id="rId65"/>
    <p:sldId id="597" r:id="rId66"/>
    <p:sldId id="493" r:id="rId67"/>
    <p:sldId id="595" r:id="rId68"/>
    <p:sldId id="557" r:id="rId69"/>
    <p:sldId id="558" r:id="rId70"/>
    <p:sldId id="559" r:id="rId71"/>
    <p:sldId id="560" r:id="rId72"/>
    <p:sldId id="572" r:id="rId73"/>
    <p:sldId id="573" r:id="rId74"/>
    <p:sldId id="574" r:id="rId75"/>
    <p:sldId id="571" r:id="rId76"/>
    <p:sldId id="570" r:id="rId77"/>
    <p:sldId id="569" r:id="rId78"/>
    <p:sldId id="568" r:id="rId79"/>
    <p:sldId id="604" r:id="rId80"/>
    <p:sldId id="564" r:id="rId81"/>
    <p:sldId id="605" r:id="rId82"/>
    <p:sldId id="606" r:id="rId83"/>
    <p:sldId id="608" r:id="rId84"/>
    <p:sldId id="609" r:id="rId85"/>
    <p:sldId id="610" r:id="rId86"/>
    <p:sldId id="611" r:id="rId87"/>
    <p:sldId id="579" r:id="rId88"/>
    <p:sldId id="580" r:id="rId89"/>
  </p:sldIdLst>
  <p:sldSz cx="9144000" cy="6858000" type="screen4x3"/>
  <p:notesSz cx="6858000" cy="9144000"/>
  <p:defaultTextStyle>
    <a:defPPr>
      <a:defRPr lang="de-DE"/>
    </a:defPPr>
    <a:lvl1pPr algn="l" rtl="0" eaLnBrk="0" fontAlgn="base" hangingPunct="0">
      <a:spcBef>
        <a:spcPct val="0"/>
      </a:spcBef>
      <a:spcAft>
        <a:spcPct val="0"/>
      </a:spcAft>
      <a:defRPr sz="22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chemeClr val="tx1"/>
        </a:solidFill>
        <a:latin typeface="Arial" panose="020B0604020202020204" pitchFamily="34" charset="0"/>
        <a:ea typeface="+mn-ea"/>
        <a:cs typeface="+mn-cs"/>
      </a:defRPr>
    </a:lvl5pPr>
    <a:lvl6pPr marL="2286000" algn="l" defTabSz="914400" rtl="0" eaLnBrk="1" latinLnBrk="0" hangingPunct="1">
      <a:defRPr sz="2200" b="1" kern="1200">
        <a:solidFill>
          <a:schemeClr val="tx1"/>
        </a:solidFill>
        <a:latin typeface="Arial" panose="020B0604020202020204" pitchFamily="34" charset="0"/>
        <a:ea typeface="+mn-ea"/>
        <a:cs typeface="+mn-cs"/>
      </a:defRPr>
    </a:lvl6pPr>
    <a:lvl7pPr marL="2743200" algn="l" defTabSz="914400" rtl="0" eaLnBrk="1" latinLnBrk="0" hangingPunct="1">
      <a:defRPr sz="2200" b="1" kern="1200">
        <a:solidFill>
          <a:schemeClr val="tx1"/>
        </a:solidFill>
        <a:latin typeface="Arial" panose="020B0604020202020204" pitchFamily="34" charset="0"/>
        <a:ea typeface="+mn-ea"/>
        <a:cs typeface="+mn-cs"/>
      </a:defRPr>
    </a:lvl7pPr>
    <a:lvl8pPr marL="3200400" algn="l" defTabSz="914400" rtl="0" eaLnBrk="1" latinLnBrk="0" hangingPunct="1">
      <a:defRPr sz="2200" b="1" kern="1200">
        <a:solidFill>
          <a:schemeClr val="tx1"/>
        </a:solidFill>
        <a:latin typeface="Arial" panose="020B0604020202020204" pitchFamily="34" charset="0"/>
        <a:ea typeface="+mn-ea"/>
        <a:cs typeface="+mn-cs"/>
      </a:defRPr>
    </a:lvl8pPr>
    <a:lvl9pPr marL="3657600" algn="l" defTabSz="914400" rtl="0" eaLnBrk="1" latinLnBrk="0" hangingPunct="1">
      <a:defRPr sz="22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200">
          <p15:clr>
            <a:srgbClr val="A4A3A4"/>
          </p15:clr>
        </p15:guide>
        <p15:guide id="2" pos="13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AE3A"/>
    <a:srgbClr val="FFCC66"/>
    <a:srgbClr val="33CC33"/>
    <a:srgbClr val="00FF00"/>
    <a:srgbClr val="FF0000"/>
    <a:srgbClr val="FFFF00"/>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0155" autoAdjust="0"/>
  </p:normalViewPr>
  <p:slideViewPr>
    <p:cSldViewPr>
      <p:cViewPr varScale="1">
        <p:scale>
          <a:sx n="70" d="100"/>
          <a:sy n="70" d="100"/>
        </p:scale>
        <p:origin x="1572" y="72"/>
      </p:cViewPr>
      <p:guideLst>
        <p:guide orient="horz" pos="1200"/>
        <p:guide pos="139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190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Times New Roman" panose="02020603050405020304" pitchFamily="18" charset="0"/>
              </a:defRPr>
            </a:lvl1pPr>
          </a:lstStyle>
          <a:p>
            <a:endParaRPr lang="fr-FR" altLang="de-DE"/>
          </a:p>
        </p:txBody>
      </p:sp>
      <p:sp>
        <p:nvSpPr>
          <p:cNvPr id="1116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Times New Roman" panose="02020603050405020304" pitchFamily="18" charset="0"/>
              </a:defRPr>
            </a:lvl1pPr>
          </a:lstStyle>
          <a:p>
            <a:endParaRPr lang="fr-FR" altLang="de-DE"/>
          </a:p>
        </p:txBody>
      </p:sp>
      <p:sp>
        <p:nvSpPr>
          <p:cNvPr id="1116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Times New Roman" panose="02020603050405020304" pitchFamily="18" charset="0"/>
              </a:defRPr>
            </a:lvl1pPr>
          </a:lstStyle>
          <a:p>
            <a:endParaRPr lang="fr-FR" altLang="de-DE"/>
          </a:p>
        </p:txBody>
      </p:sp>
      <p:sp>
        <p:nvSpPr>
          <p:cNvPr id="1116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Times New Roman" panose="02020603050405020304" pitchFamily="18" charset="0"/>
              </a:defRPr>
            </a:lvl1pPr>
          </a:lstStyle>
          <a:p>
            <a:fld id="{86A3E93B-6326-4CE0-B9F2-0F36AC5965CD}" type="slidenum">
              <a:rPr lang="fr-FR" altLang="de-DE"/>
              <a:pPr/>
              <a:t>‹Nr.›</a:t>
            </a:fld>
            <a:endParaRPr lang="fr-FR" altLang="de-DE"/>
          </a:p>
        </p:txBody>
      </p:sp>
    </p:spTree>
    <p:extLst>
      <p:ext uri="{BB962C8B-B14F-4D97-AF65-F5344CB8AC3E}">
        <p14:creationId xmlns:p14="http://schemas.microsoft.com/office/powerpoint/2010/main" val="28264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Times New Roman" panose="02020603050405020304" pitchFamily="18" charset="0"/>
              </a:defRPr>
            </a:lvl1pPr>
          </a:lstStyle>
          <a:p>
            <a:endParaRPr lang="de-DE" altLang="de-DE"/>
          </a:p>
        </p:txBody>
      </p:sp>
      <p:sp>
        <p:nvSpPr>
          <p:cNvPr id="860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Times New Roman" panose="02020603050405020304" pitchFamily="18" charset="0"/>
              </a:defRPr>
            </a:lvl1pPr>
          </a:lstStyle>
          <a:p>
            <a:endParaRPr lang="de-DE" altLang="de-DE"/>
          </a:p>
        </p:txBody>
      </p:sp>
      <p:sp>
        <p:nvSpPr>
          <p:cNvPr id="860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Times New Roman" panose="02020603050405020304" pitchFamily="18" charset="0"/>
              </a:defRPr>
            </a:lvl1pPr>
          </a:lstStyle>
          <a:p>
            <a:endParaRPr lang="de-DE" altLang="de-DE"/>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Times New Roman" panose="02020603050405020304" pitchFamily="18" charset="0"/>
              </a:defRPr>
            </a:lvl1pPr>
          </a:lstStyle>
          <a:p>
            <a:fld id="{EBB1CEB3-EFDE-48DC-AD89-B2388826CF02}" type="slidenum">
              <a:rPr lang="de-DE" altLang="de-DE"/>
              <a:pPr/>
              <a:t>‹Nr.›</a:t>
            </a:fld>
            <a:endParaRPr lang="de-DE" altLang="de-DE"/>
          </a:p>
        </p:txBody>
      </p:sp>
    </p:spTree>
    <p:extLst>
      <p:ext uri="{BB962C8B-B14F-4D97-AF65-F5344CB8AC3E}">
        <p14:creationId xmlns:p14="http://schemas.microsoft.com/office/powerpoint/2010/main" val="2750334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aej.co.il/pages/history_operation_moses.htm"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www.iaej.co.il/pages/history_operation_salomon.ht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iaej.co.il/pages/history_operation_moses.htm"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www.iaej.co.il/pages/history_operation_salomon.ht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iaej.co.il/pages/history_operation_moses.htm"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www.iaej.co.il/pages/history_operation_salomon.htm"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aej.co.il/pages/history_operation_moses.htm"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www.iaej.co.il/pages/history_operation_salomon.htm"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aej.co.il/pages/history_operation_moses.htm"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http://www.iaej.co.il/pages/history_operation_salomon.htm"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iaej.co.il/pages/history_operation_moses.htm"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www.iaej.co.il/pages/history_operation_salomon.ht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Yemenite_Jews" TargetMode="External"/><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http://de.wikipedia.org/wiki/Operation_Magic_Carpet_%28Jemen%29" TargetMode="External"/><Relationship Id="rId4" Type="http://schemas.openxmlformats.org/officeDocument/2006/relationships/hyperlink" Target="http://www.jewishvirtuallibrary.org/jsource/anti-semitism/yemenjews.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Yemenite_Jews" TargetMode="External"/><Relationship Id="rId2" Type="http://schemas.openxmlformats.org/officeDocument/2006/relationships/slide" Target="../slides/slide67.xml"/><Relationship Id="rId1" Type="http://schemas.openxmlformats.org/officeDocument/2006/relationships/notesMaster" Target="../notesMasters/notesMaster1.xml"/><Relationship Id="rId5" Type="http://schemas.openxmlformats.org/officeDocument/2006/relationships/hyperlink" Target="http://de.wikipedia.org/wiki/Operation_Magic_Carpet_%28Jemen%29" TargetMode="External"/><Relationship Id="rId4" Type="http://schemas.openxmlformats.org/officeDocument/2006/relationships/hyperlink" Target="http://www.jewishvirtuallibrary.org/jsource/anti-semitism/yemenjews.htm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9188F9-3A55-4FD4-960E-14560B6D2ADA}" type="slidenum">
              <a:rPr lang="de-DE" altLang="de-DE"/>
              <a:pPr/>
              <a:t>2</a:t>
            </a:fld>
            <a:endParaRPr lang="de-DE" altLang="de-DE"/>
          </a:p>
        </p:txBody>
      </p:sp>
      <p:sp>
        <p:nvSpPr>
          <p:cNvPr id="692226" name="Rectangle 2"/>
          <p:cNvSpPr>
            <a:spLocks noRot="1" noChangeArrowheads="1" noTextEdit="1"/>
          </p:cNvSpPr>
          <p:nvPr>
            <p:ph type="sldImg"/>
          </p:nvPr>
        </p:nvSpPr>
        <p:spPr>
          <a:ln/>
        </p:spPr>
      </p:sp>
      <p:sp>
        <p:nvSpPr>
          <p:cNvPr id="692227" name="Rectangle 3"/>
          <p:cNvSpPr>
            <a:spLocks noGrp="1" noChangeArrowheads="1"/>
          </p:cNvSpPr>
          <p:nvPr>
            <p:ph type="body" idx="1"/>
          </p:nvPr>
        </p:nvSpPr>
        <p:spPr/>
        <p:txBody>
          <a:bodyPr/>
          <a:lstStyle/>
          <a:p>
            <a:endParaRPr lang="fr-FR" altLang="de-DE"/>
          </a:p>
        </p:txBody>
      </p:sp>
    </p:spTree>
    <p:extLst>
      <p:ext uri="{BB962C8B-B14F-4D97-AF65-F5344CB8AC3E}">
        <p14:creationId xmlns:p14="http://schemas.microsoft.com/office/powerpoint/2010/main" val="1699450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9E8C2-F7C8-4297-B5CD-6600289592C3}" type="slidenum">
              <a:rPr lang="de-DE" altLang="de-DE"/>
              <a:pPr/>
              <a:t>41</a:t>
            </a:fld>
            <a:endParaRPr lang="de-DE" altLang="de-DE"/>
          </a:p>
        </p:txBody>
      </p:sp>
      <p:sp>
        <p:nvSpPr>
          <p:cNvPr id="779266" name="Rectangle 2"/>
          <p:cNvSpPr>
            <a:spLocks noRo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fr-FR" altLang="de-DE"/>
          </a:p>
        </p:txBody>
      </p:sp>
    </p:spTree>
    <p:extLst>
      <p:ext uri="{BB962C8B-B14F-4D97-AF65-F5344CB8AC3E}">
        <p14:creationId xmlns:p14="http://schemas.microsoft.com/office/powerpoint/2010/main" val="414744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396F3-2778-4E0A-9C9A-09DDB0BA2042}" type="slidenum">
              <a:rPr lang="de-DE" altLang="de-DE"/>
              <a:pPr/>
              <a:t>60</a:t>
            </a:fld>
            <a:endParaRPr lang="de-DE" altLang="de-DE"/>
          </a:p>
        </p:txBody>
      </p:sp>
      <p:sp>
        <p:nvSpPr>
          <p:cNvPr id="893954" name="Rectangle 2"/>
          <p:cNvSpPr>
            <a:spLocks noRot="1" noChangeArrowheads="1" noTextEdit="1"/>
          </p:cNvSpPr>
          <p:nvPr>
            <p:ph type="sldImg"/>
          </p:nvPr>
        </p:nvSpPr>
        <p:spPr>
          <a:ln/>
        </p:spPr>
      </p:sp>
      <p:sp>
        <p:nvSpPr>
          <p:cNvPr id="893955" name="Rectangle 3"/>
          <p:cNvSpPr>
            <a:spLocks noGrp="1" noChangeArrowheads="1"/>
          </p:cNvSpPr>
          <p:nvPr>
            <p:ph type="body" idx="1"/>
          </p:nvPr>
        </p:nvSpPr>
        <p:spPr/>
        <p:txBody>
          <a:bodyPr/>
          <a:lstStyle/>
          <a:p>
            <a:pPr>
              <a:lnSpc>
                <a:spcPct val="80000"/>
              </a:lnSpc>
            </a:pPr>
            <a:r>
              <a:rPr lang="de-CH" altLang="de-DE" sz="1000" b="1"/>
              <a:t>(24) Rückkehr aus dem Sudan und aus Äthiopien</a:t>
            </a:r>
            <a:endParaRPr lang="de-DE" altLang="de-DE" sz="1000" b="1"/>
          </a:p>
          <a:p>
            <a:pPr>
              <a:lnSpc>
                <a:spcPct val="80000"/>
              </a:lnSpc>
            </a:pPr>
            <a:r>
              <a:rPr lang="de-CH" altLang="de-DE" sz="1000"/>
              <a:t>Nicht weniger spektakulär war die Rückkehr Tausender Juden aus Äthiopien und aus dem Sudan:</a:t>
            </a:r>
          </a:p>
          <a:p>
            <a:pPr>
              <a:lnSpc>
                <a:spcPct val="80000"/>
              </a:lnSpc>
            </a:pPr>
            <a:r>
              <a:rPr lang="de-CH" altLang="de-DE" sz="1000"/>
              <a:t>Die äthiopischen Juden erlebten im 20. Jh. grauenhafte Verfolgungen und Unterdrückungen. Von 1980 - 1982 wurden zur Beendigung dieses Schicksals etwa 2500 äthiopische Juden in geheimen Operationen nach Israel ausgeflogen. Unter sehr gefährlichen Umständen wanderte eine grosse Anzahl Juden aus Äthiopien zu Fuss über die Grenze nach Sudan. Am 21. November 1981 begann die „Operation Moses“. Sie endete am 5. Januar 1985. Jüdische Flüchtlinge wurden mit Bussen aus den sudanesischen Flüchtlingslagern zu einem Militärflughafen in der Nähe von Khartum gebracht. In einer streng geheimen Aktion wurden so 8000 Juden aus dem Sudan ausgeflogen.</a:t>
            </a:r>
            <a:r>
              <a:rPr lang="de-CH" altLang="de-DE" sz="1000" u="sng">
                <a:hlinkClick r:id="" action="ppaction://noaction"/>
              </a:rPr>
              <a:t>[1]</a:t>
            </a:r>
            <a:r>
              <a:rPr lang="de-CH" altLang="de-DE" sz="1000"/>
              <a:t> Durch Indiskretionen wurde die Aktion in den Medien bekannt gemacht. Dies führte zu einem vorzeitigen Abbruch des Unternehmens. Die arabische Welt reagierte mit Empörung auf das Bekannt werden dieser Evakuierung. Die Arabische Liga verurteilte sie als „einen Akt der Piraterie und rassischen Diskriminierung.“ Trotz dieses Widerstandes aus der islamischen Welt verhandelte die USA geheim mit Khartum, um die weiteren äthiopischen Juden aus dem Sudan herauszuholen. Mit einer neuen Rettungsaktion, die den Code-Namen „Operation Saba“ trug, wurden in der Nacht vom 28. auf den 29. Mai 1985 mit 6 Turbo-Prob Maschinen vom Typ 130C des US-Luftwaffenstützpunktes bei Frankfurt ca. 1000 Juden aus dem Sudan ins Gelobte Land überführt.</a:t>
            </a:r>
            <a:r>
              <a:rPr lang="de-CH" altLang="de-DE" sz="1000" u="sng">
                <a:hlinkClick r:id="" action="ppaction://noaction"/>
              </a:rPr>
              <a:t>[2]</a:t>
            </a:r>
            <a:endParaRPr lang="de-CH" altLang="de-DE" sz="1000"/>
          </a:p>
          <a:p>
            <a:pPr>
              <a:lnSpc>
                <a:spcPct val="80000"/>
              </a:lnSpc>
            </a:pPr>
            <a:r>
              <a:rPr lang="de-CH" altLang="de-DE" sz="1000"/>
              <a:t>1991 übernahmen erithräische und tigrinische Rebellen die Kontrolle von Adis Abeba. Der damalige Herrscher Mengistu Haile Mariam musste fliehen. In dieser Situation begann am 24. Mai die Operation Salomon. Innerhalb von 36 Stunden flogen 36 Herkules c-130s Maschinen der ELAL mehr als 14'000 äthiopische Juden. Um die Kapazität der Flugzeuge voll auszunutzen, waren zuvor die Sitze aus ihnen entfernt worden. Zeitweise waren bis 28 Flugzeuge gleichzeitig in der Luft. Die Flugroute verlief so, dass kein einziges arabisches Land überflogen wurde. Zwangsläufig verlief die Reise, wie bei den Juden aus Jemen und Aden, zum grössten Teil über dem Roten Meer!</a:t>
            </a:r>
            <a:r>
              <a:rPr lang="de-CH" altLang="de-DE" sz="1000" u="sng">
                <a:hlinkClick r:id="" action="ppaction://noaction"/>
              </a:rPr>
              <a:t>[3]</a:t>
            </a:r>
            <a:r>
              <a:rPr lang="de-CH" altLang="de-DE" sz="1000"/>
              <a:t>  </a:t>
            </a:r>
            <a:endParaRPr lang="de-DE" altLang="de-DE" sz="1000"/>
          </a:p>
          <a:p>
            <a:pPr>
              <a:lnSpc>
                <a:spcPct val="80000"/>
              </a:lnSpc>
            </a:pPr>
            <a:r>
              <a:rPr lang="de-DE" altLang="de-DE" sz="1000"/>
              <a:t/>
            </a:r>
            <a:br>
              <a:rPr lang="de-DE" altLang="de-DE" sz="1000"/>
            </a:br>
            <a:r>
              <a:rPr lang="de-DE" altLang="de-DE" sz="1000" u="sng">
                <a:hlinkClick r:id="" action="ppaction://noaction"/>
              </a:rPr>
              <a:t>[1]</a:t>
            </a:r>
            <a:r>
              <a:rPr lang="en-GB" altLang="de-DE" sz="1000"/>
              <a:t> </a:t>
            </a:r>
            <a:r>
              <a:rPr lang="en-GB" altLang="de-DE" sz="1000">
                <a:hlinkClick r:id="rId3"/>
              </a:rPr>
              <a:t>www.iaej.co.il/pages/history_operation_moses.htm</a:t>
            </a:r>
            <a:r>
              <a:rPr lang="en-GB" altLang="de-DE" sz="1000"/>
              <a:t> (Stand: 4.9.2007)</a:t>
            </a:r>
            <a:endParaRPr lang="de-DE" altLang="de-DE" sz="1000" u="sng">
              <a:hlinkClick r:id="" action="ppaction://noaction"/>
            </a:endParaRPr>
          </a:p>
          <a:p>
            <a:pPr>
              <a:lnSpc>
                <a:spcPct val="80000"/>
              </a:lnSpc>
            </a:pPr>
            <a:r>
              <a:rPr lang="de-DE" altLang="de-DE" sz="1000" u="sng">
                <a:hlinkClick r:id="" action="ppaction://noaction"/>
              </a:rPr>
              <a:t>[2]</a:t>
            </a:r>
            <a:r>
              <a:rPr lang="de-DE" altLang="de-DE" sz="1000"/>
              <a:t> MAI: Von Saba nach Zion, S. 75-76.</a:t>
            </a:r>
            <a:endParaRPr lang="de-DE" altLang="de-DE" sz="1000" u="sng">
              <a:hlinkClick r:id="" action="ppaction://noaction"/>
            </a:endParaRPr>
          </a:p>
          <a:p>
            <a:pPr>
              <a:lnSpc>
                <a:spcPct val="80000"/>
              </a:lnSpc>
            </a:pPr>
            <a:r>
              <a:rPr lang="de-DE" altLang="de-DE" sz="1000" u="sng">
                <a:hlinkClick r:id="" action="ppaction://noaction"/>
              </a:rPr>
              <a:t>[3]</a:t>
            </a:r>
            <a:r>
              <a:rPr lang="de-DE" altLang="de-DE" sz="1000"/>
              <a:t> </a:t>
            </a:r>
            <a:r>
              <a:rPr lang="de-DE" altLang="de-DE" sz="1000">
                <a:hlinkClick r:id="rId4"/>
              </a:rPr>
              <a:t>www.iaej.co.il/pages/history_operation_salomon.htm</a:t>
            </a:r>
            <a:r>
              <a:rPr lang="de-DE" altLang="de-DE" sz="1000"/>
              <a:t>; MAI: Von Saba nach Zion, S. 91 u. 93.</a:t>
            </a:r>
          </a:p>
        </p:txBody>
      </p:sp>
    </p:spTree>
    <p:extLst>
      <p:ext uri="{BB962C8B-B14F-4D97-AF65-F5344CB8AC3E}">
        <p14:creationId xmlns:p14="http://schemas.microsoft.com/office/powerpoint/2010/main" val="488418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C9BE9-C915-413C-BF4E-21DCBD86769A}" type="slidenum">
              <a:rPr lang="de-DE" altLang="de-DE"/>
              <a:pPr/>
              <a:t>61</a:t>
            </a:fld>
            <a:endParaRPr lang="de-DE" altLang="de-DE"/>
          </a:p>
        </p:txBody>
      </p:sp>
      <p:sp>
        <p:nvSpPr>
          <p:cNvPr id="910338" name="Rectangle 2"/>
          <p:cNvSpPr>
            <a:spLocks noRot="1" noChangeArrowheads="1" noTextEdit="1"/>
          </p:cNvSpPr>
          <p:nvPr>
            <p:ph type="sldImg"/>
          </p:nvPr>
        </p:nvSpPr>
        <p:spPr>
          <a:ln/>
        </p:spPr>
      </p:sp>
      <p:sp>
        <p:nvSpPr>
          <p:cNvPr id="910339" name="Rectangle 3"/>
          <p:cNvSpPr>
            <a:spLocks noGrp="1" noChangeArrowheads="1"/>
          </p:cNvSpPr>
          <p:nvPr>
            <p:ph type="body" idx="1"/>
          </p:nvPr>
        </p:nvSpPr>
        <p:spPr/>
        <p:txBody>
          <a:bodyPr/>
          <a:lstStyle/>
          <a:p>
            <a:pPr>
              <a:lnSpc>
                <a:spcPct val="80000"/>
              </a:lnSpc>
            </a:pPr>
            <a:r>
              <a:rPr lang="de-CH" altLang="de-DE" sz="1000" b="1"/>
              <a:t>(24) Rückkehr aus dem Sudan und aus Äthiopien</a:t>
            </a:r>
            <a:endParaRPr lang="de-DE" altLang="de-DE" sz="1000" b="1"/>
          </a:p>
          <a:p>
            <a:pPr>
              <a:lnSpc>
                <a:spcPct val="80000"/>
              </a:lnSpc>
            </a:pPr>
            <a:r>
              <a:rPr lang="de-CH" altLang="de-DE" sz="1000"/>
              <a:t>Nicht weniger spektakulär war die Rückkehr Tausender Juden aus Äthiopien und aus dem Sudan:</a:t>
            </a:r>
          </a:p>
          <a:p>
            <a:pPr>
              <a:lnSpc>
                <a:spcPct val="80000"/>
              </a:lnSpc>
            </a:pPr>
            <a:r>
              <a:rPr lang="de-CH" altLang="de-DE" sz="1000"/>
              <a:t>Die äthiopischen Juden erlebten im 20. Jh. grauenhafte Verfolgungen und Unterdrückungen. Von 1980 - 1982 wurden zur Beendigung dieses Schicksals etwa 2500 äthiopische Juden in geheimen Operationen nach Israel ausgeflogen. Unter sehr gefährlichen Umständen wanderte eine grosse Anzahl Juden aus Äthiopien zu Fuss über die Grenze nach Sudan. Am 21. November 1981 begann die „Operation Moses“. Sie endete am 5. Januar 1985. Jüdische Flüchtlinge wurden mit Bussen aus den sudanesischen Flüchtlingslagern zu einem Militärflughafen in der Nähe von Khartum gebracht. In einer streng geheimen Aktion wurden so 8000 Juden aus dem Sudan ausgeflogen.</a:t>
            </a:r>
            <a:r>
              <a:rPr lang="de-CH" altLang="de-DE" sz="1000" u="sng">
                <a:hlinkClick r:id="" action="ppaction://noaction"/>
              </a:rPr>
              <a:t>[1]</a:t>
            </a:r>
            <a:r>
              <a:rPr lang="de-CH" altLang="de-DE" sz="1000"/>
              <a:t> Durch Indiskretionen wurde die Aktion in den Medien bekannt gemacht. Dies führte zu einem vorzeitigen Abbruch des Unternehmens. Die arabische Welt reagierte mit Empörung auf das Bekannt werden dieser Evakuierung. Die Arabische Liga verurteilte sie als „einen Akt der Piraterie und rassischen Diskriminierung.“ Trotz dieses Widerstandes aus der islamischen Welt verhandelte die USA geheim mit Khartum, um die weiteren äthiopischen Juden aus dem Sudan herauszuholen. Mit einer neuen Rettungsaktion, die den Code-Namen „Operation Saba“ trug, wurden in der Nacht vom 28. auf den 29. Mai 1985 mit 6 Turbo-Prob Maschinen vom Typ 130C des US-Luftwaffenstützpunktes bei Frankfurt ca. 1000 Juden aus dem Sudan ins Gelobte Land überführt.</a:t>
            </a:r>
            <a:r>
              <a:rPr lang="de-CH" altLang="de-DE" sz="1000" u="sng">
                <a:hlinkClick r:id="" action="ppaction://noaction"/>
              </a:rPr>
              <a:t>[2]</a:t>
            </a:r>
            <a:endParaRPr lang="de-CH" altLang="de-DE" sz="1000"/>
          </a:p>
          <a:p>
            <a:pPr>
              <a:lnSpc>
                <a:spcPct val="80000"/>
              </a:lnSpc>
            </a:pPr>
            <a:r>
              <a:rPr lang="de-CH" altLang="de-DE" sz="1000"/>
              <a:t>1991 übernahmen erithräische und tigrinische Rebellen die Kontrolle von Adis Abeba. Der damalige Herrscher Mengistu Haile Mariam musste fliehen. In dieser Situation begann am 24. Mai die Operation Salomon. Innerhalb von 36 Stunden flogen 36 Herkules c-130s Maschinen der ELAL mehr als 14'000 äthiopische Juden. Um die Kapazität der Flugzeuge voll auszunutzen, waren zuvor die Sitze aus ihnen entfernt worden. Zeitweise waren bis 28 Flugzeuge gleichzeitig in der Luft. Die Flugroute verlief so, dass kein einziges arabisches Land überflogen wurde. Zwangsläufig verlief die Reise, wie bei den Juden aus Jemen und Aden, zum grössten Teil über dem Roten Meer!</a:t>
            </a:r>
            <a:r>
              <a:rPr lang="de-CH" altLang="de-DE" sz="1000" u="sng">
                <a:hlinkClick r:id="" action="ppaction://noaction"/>
              </a:rPr>
              <a:t>[3]</a:t>
            </a:r>
            <a:r>
              <a:rPr lang="de-CH" altLang="de-DE" sz="1000"/>
              <a:t>  </a:t>
            </a:r>
            <a:endParaRPr lang="de-DE" altLang="de-DE" sz="1000"/>
          </a:p>
          <a:p>
            <a:pPr>
              <a:lnSpc>
                <a:spcPct val="80000"/>
              </a:lnSpc>
            </a:pPr>
            <a:r>
              <a:rPr lang="de-DE" altLang="de-DE" sz="1000"/>
              <a:t/>
            </a:r>
            <a:br>
              <a:rPr lang="de-DE" altLang="de-DE" sz="1000"/>
            </a:br>
            <a:r>
              <a:rPr lang="de-DE" altLang="de-DE" sz="1000" u="sng">
                <a:hlinkClick r:id="" action="ppaction://noaction"/>
              </a:rPr>
              <a:t>[1]</a:t>
            </a:r>
            <a:r>
              <a:rPr lang="en-GB" altLang="de-DE" sz="1000"/>
              <a:t> </a:t>
            </a:r>
            <a:r>
              <a:rPr lang="en-GB" altLang="de-DE" sz="1000">
                <a:hlinkClick r:id="rId3"/>
              </a:rPr>
              <a:t>www.iaej.co.il/pages/history_operation_moses.htm</a:t>
            </a:r>
            <a:r>
              <a:rPr lang="en-GB" altLang="de-DE" sz="1000"/>
              <a:t> (Stand: 4.9.2007)</a:t>
            </a:r>
            <a:endParaRPr lang="de-DE" altLang="de-DE" sz="1000" u="sng">
              <a:hlinkClick r:id="" action="ppaction://noaction"/>
            </a:endParaRPr>
          </a:p>
          <a:p>
            <a:pPr>
              <a:lnSpc>
                <a:spcPct val="80000"/>
              </a:lnSpc>
            </a:pPr>
            <a:r>
              <a:rPr lang="de-DE" altLang="de-DE" sz="1000" u="sng">
                <a:hlinkClick r:id="" action="ppaction://noaction"/>
              </a:rPr>
              <a:t>[2]</a:t>
            </a:r>
            <a:r>
              <a:rPr lang="de-DE" altLang="de-DE" sz="1000"/>
              <a:t> MAI: Von Saba nach Zion, S. 75-76.</a:t>
            </a:r>
            <a:endParaRPr lang="de-DE" altLang="de-DE" sz="1000" u="sng">
              <a:hlinkClick r:id="" action="ppaction://noaction"/>
            </a:endParaRPr>
          </a:p>
          <a:p>
            <a:pPr>
              <a:lnSpc>
                <a:spcPct val="80000"/>
              </a:lnSpc>
            </a:pPr>
            <a:r>
              <a:rPr lang="de-DE" altLang="de-DE" sz="1000" u="sng">
                <a:hlinkClick r:id="" action="ppaction://noaction"/>
              </a:rPr>
              <a:t>[3]</a:t>
            </a:r>
            <a:r>
              <a:rPr lang="de-DE" altLang="de-DE" sz="1000"/>
              <a:t> </a:t>
            </a:r>
            <a:r>
              <a:rPr lang="de-DE" altLang="de-DE" sz="1000">
                <a:hlinkClick r:id="rId4"/>
              </a:rPr>
              <a:t>www.iaej.co.il/pages/history_operation_salomon.htm</a:t>
            </a:r>
            <a:r>
              <a:rPr lang="de-DE" altLang="de-DE" sz="1000"/>
              <a:t>; MAI: Von Saba nach Zion, S. 91 u. 93.</a:t>
            </a:r>
          </a:p>
        </p:txBody>
      </p:sp>
    </p:spTree>
    <p:extLst>
      <p:ext uri="{BB962C8B-B14F-4D97-AF65-F5344CB8AC3E}">
        <p14:creationId xmlns:p14="http://schemas.microsoft.com/office/powerpoint/2010/main" val="110524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285BC-4F17-4B69-8C6A-AB6C8D1C4142}" type="slidenum">
              <a:rPr lang="de-DE" altLang="de-DE"/>
              <a:pPr/>
              <a:t>62</a:t>
            </a:fld>
            <a:endParaRPr lang="de-DE" altLang="de-DE"/>
          </a:p>
        </p:txBody>
      </p:sp>
      <p:sp>
        <p:nvSpPr>
          <p:cNvPr id="919554" name="Rectangle 2"/>
          <p:cNvSpPr>
            <a:spLocks noRot="1" noChangeArrowheads="1" noTextEdit="1"/>
          </p:cNvSpPr>
          <p:nvPr>
            <p:ph type="sldImg"/>
          </p:nvPr>
        </p:nvSpPr>
        <p:spPr>
          <a:ln/>
        </p:spPr>
      </p:sp>
      <p:sp>
        <p:nvSpPr>
          <p:cNvPr id="919555" name="Rectangle 3"/>
          <p:cNvSpPr>
            <a:spLocks noGrp="1" noChangeArrowheads="1"/>
          </p:cNvSpPr>
          <p:nvPr>
            <p:ph type="body" idx="1"/>
          </p:nvPr>
        </p:nvSpPr>
        <p:spPr/>
        <p:txBody>
          <a:bodyPr/>
          <a:lstStyle/>
          <a:p>
            <a:pPr>
              <a:lnSpc>
                <a:spcPct val="80000"/>
              </a:lnSpc>
            </a:pPr>
            <a:r>
              <a:rPr lang="de-CH" altLang="de-DE" sz="1000" b="1"/>
              <a:t>(24) Rückkehr aus dem Sudan und aus Äthiopien</a:t>
            </a:r>
            <a:endParaRPr lang="de-DE" altLang="de-DE" sz="1000" b="1"/>
          </a:p>
          <a:p>
            <a:pPr>
              <a:lnSpc>
                <a:spcPct val="80000"/>
              </a:lnSpc>
            </a:pPr>
            <a:r>
              <a:rPr lang="de-CH" altLang="de-DE" sz="1000"/>
              <a:t>Nicht weniger spektakulär war die Rückkehr Tausender Juden aus Äthiopien und aus dem Sudan:</a:t>
            </a:r>
          </a:p>
          <a:p>
            <a:pPr>
              <a:lnSpc>
                <a:spcPct val="80000"/>
              </a:lnSpc>
            </a:pPr>
            <a:r>
              <a:rPr lang="de-CH" altLang="de-DE" sz="1000"/>
              <a:t>Die äthiopischen Juden erlebten im 20. Jh. grauenhafte Verfolgungen und Unterdrückungen. Von 1980 - 1982 wurden zur Beendigung dieses Schicksals etwa 2500 äthiopische Juden in geheimen Operationen nach Israel ausgeflogen. Unter sehr gefährlichen Umständen wanderte eine grosse Anzahl Juden aus Äthiopien zu Fuss über die Grenze nach Sudan. Am 21. November 1981 begann die „Operation Moses“. Sie endete am 5. Januar 1985. Jüdische Flüchtlinge wurden mit Bussen aus den sudanesischen Flüchtlingslagern zu einem Militärflughafen in der Nähe von Khartum gebracht. In einer streng geheimen Aktion wurden so 8000 Juden aus dem Sudan ausgeflogen.</a:t>
            </a:r>
            <a:r>
              <a:rPr lang="de-CH" altLang="de-DE" sz="1000" u="sng">
                <a:hlinkClick r:id="" action="ppaction://noaction"/>
              </a:rPr>
              <a:t>[1]</a:t>
            </a:r>
            <a:r>
              <a:rPr lang="de-CH" altLang="de-DE" sz="1000"/>
              <a:t> Durch Indiskretionen wurde die Aktion in den Medien bekannt gemacht. Dies führte zu einem vorzeitigen Abbruch des Unternehmens. Die arabische Welt reagierte mit Empörung auf das Bekannt werden dieser Evakuierung. Die Arabische Liga verurteilte sie als „einen Akt der Piraterie und rassischen Diskriminierung.“ Trotz dieses Widerstandes aus der islamischen Welt verhandelte die USA geheim mit Khartum, um die weiteren äthiopischen Juden aus dem Sudan herauszuholen. Mit einer neuen Rettungsaktion, die den Code-Namen „Operation Saba“ trug, wurden in der Nacht vom 28. auf den 29. Mai 1985 mit 6 Turbo-Prob Maschinen vom Typ 130C des US-Luftwaffenstützpunktes bei Frankfurt ca. 1000 Juden aus dem Sudan ins Gelobte Land überführt.</a:t>
            </a:r>
            <a:r>
              <a:rPr lang="de-CH" altLang="de-DE" sz="1000" u="sng">
                <a:hlinkClick r:id="" action="ppaction://noaction"/>
              </a:rPr>
              <a:t>[2]</a:t>
            </a:r>
            <a:endParaRPr lang="de-CH" altLang="de-DE" sz="1000"/>
          </a:p>
          <a:p>
            <a:pPr>
              <a:lnSpc>
                <a:spcPct val="80000"/>
              </a:lnSpc>
            </a:pPr>
            <a:r>
              <a:rPr lang="de-CH" altLang="de-DE" sz="1000"/>
              <a:t>1991 übernahmen erithräische und tigrinische Rebellen die Kontrolle von Adis Abeba. Der damalige Herrscher Mengistu Haile Mariam musste fliehen. In dieser Situation begann am 24. Mai die Operation Salomon. Innerhalb von 36 Stunden flogen 36 Herkules c-130s Maschinen der ELAL mehr als 14'000 äthiopische Juden. Um die Kapazität der Flugzeuge voll auszunutzen, waren zuvor die Sitze aus ihnen entfernt worden. Zeitweise waren bis 28 Flugzeuge gleichzeitig in der Luft. Die Flugroute verlief so, dass kein einziges arabisches Land überflogen wurde. Zwangsläufig verlief die Reise, wie bei den Juden aus Jemen und Aden, zum grössten Teil über dem Roten Meer!</a:t>
            </a:r>
            <a:r>
              <a:rPr lang="de-CH" altLang="de-DE" sz="1000" u="sng">
                <a:hlinkClick r:id="" action="ppaction://noaction"/>
              </a:rPr>
              <a:t>[3]</a:t>
            </a:r>
            <a:r>
              <a:rPr lang="de-CH" altLang="de-DE" sz="1000"/>
              <a:t>  </a:t>
            </a:r>
            <a:endParaRPr lang="de-DE" altLang="de-DE" sz="1000"/>
          </a:p>
          <a:p>
            <a:pPr>
              <a:lnSpc>
                <a:spcPct val="80000"/>
              </a:lnSpc>
            </a:pPr>
            <a:r>
              <a:rPr lang="de-DE" altLang="de-DE" sz="1000"/>
              <a:t/>
            </a:r>
            <a:br>
              <a:rPr lang="de-DE" altLang="de-DE" sz="1000"/>
            </a:br>
            <a:r>
              <a:rPr lang="de-DE" altLang="de-DE" sz="1000" u="sng">
                <a:hlinkClick r:id="" action="ppaction://noaction"/>
              </a:rPr>
              <a:t>[1]</a:t>
            </a:r>
            <a:r>
              <a:rPr lang="en-GB" altLang="de-DE" sz="1000"/>
              <a:t> </a:t>
            </a:r>
            <a:r>
              <a:rPr lang="en-GB" altLang="de-DE" sz="1000">
                <a:hlinkClick r:id="rId3"/>
              </a:rPr>
              <a:t>www.iaej.co.il/pages/history_operation_moses.htm</a:t>
            </a:r>
            <a:r>
              <a:rPr lang="en-GB" altLang="de-DE" sz="1000"/>
              <a:t> (Stand: 4.9.2007)</a:t>
            </a:r>
            <a:endParaRPr lang="de-DE" altLang="de-DE" sz="1000" u="sng">
              <a:hlinkClick r:id="" action="ppaction://noaction"/>
            </a:endParaRPr>
          </a:p>
          <a:p>
            <a:pPr>
              <a:lnSpc>
                <a:spcPct val="80000"/>
              </a:lnSpc>
            </a:pPr>
            <a:r>
              <a:rPr lang="de-DE" altLang="de-DE" sz="1000" u="sng">
                <a:hlinkClick r:id="" action="ppaction://noaction"/>
              </a:rPr>
              <a:t>[2]</a:t>
            </a:r>
            <a:r>
              <a:rPr lang="de-DE" altLang="de-DE" sz="1000"/>
              <a:t> MAI: Von Saba nach Zion, S. 75-76.</a:t>
            </a:r>
            <a:endParaRPr lang="de-DE" altLang="de-DE" sz="1000" u="sng">
              <a:hlinkClick r:id="" action="ppaction://noaction"/>
            </a:endParaRPr>
          </a:p>
          <a:p>
            <a:pPr>
              <a:lnSpc>
                <a:spcPct val="80000"/>
              </a:lnSpc>
            </a:pPr>
            <a:r>
              <a:rPr lang="de-DE" altLang="de-DE" sz="1000" u="sng">
                <a:hlinkClick r:id="" action="ppaction://noaction"/>
              </a:rPr>
              <a:t>[3]</a:t>
            </a:r>
            <a:r>
              <a:rPr lang="de-DE" altLang="de-DE" sz="1000"/>
              <a:t> </a:t>
            </a:r>
            <a:r>
              <a:rPr lang="de-DE" altLang="de-DE" sz="1000">
                <a:hlinkClick r:id="rId4"/>
              </a:rPr>
              <a:t>www.iaej.co.il/pages/history_operation_salomon.htm</a:t>
            </a:r>
            <a:r>
              <a:rPr lang="de-DE" altLang="de-DE" sz="1000"/>
              <a:t>; MAI: Von Saba nach Zion, S. 91 u. 93.</a:t>
            </a:r>
          </a:p>
        </p:txBody>
      </p:sp>
    </p:spTree>
    <p:extLst>
      <p:ext uri="{BB962C8B-B14F-4D97-AF65-F5344CB8AC3E}">
        <p14:creationId xmlns:p14="http://schemas.microsoft.com/office/powerpoint/2010/main" val="84873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79B7F-67A6-46BA-A612-5B3B82A35B77}" type="slidenum">
              <a:rPr lang="de-DE" altLang="de-DE"/>
              <a:pPr/>
              <a:t>63</a:t>
            </a:fld>
            <a:endParaRPr lang="de-DE" altLang="de-DE"/>
          </a:p>
        </p:txBody>
      </p:sp>
      <p:sp>
        <p:nvSpPr>
          <p:cNvPr id="921602" name="Rectangle 2"/>
          <p:cNvSpPr>
            <a:spLocks noRot="1" noChangeArrowheads="1" noTextEdit="1"/>
          </p:cNvSpPr>
          <p:nvPr>
            <p:ph type="sldImg"/>
          </p:nvPr>
        </p:nvSpPr>
        <p:spPr>
          <a:ln/>
        </p:spPr>
      </p:sp>
      <p:sp>
        <p:nvSpPr>
          <p:cNvPr id="921603" name="Rectangle 3"/>
          <p:cNvSpPr>
            <a:spLocks noGrp="1" noChangeArrowheads="1"/>
          </p:cNvSpPr>
          <p:nvPr>
            <p:ph type="body" idx="1"/>
          </p:nvPr>
        </p:nvSpPr>
        <p:spPr/>
        <p:txBody>
          <a:bodyPr/>
          <a:lstStyle/>
          <a:p>
            <a:pPr>
              <a:lnSpc>
                <a:spcPct val="80000"/>
              </a:lnSpc>
            </a:pPr>
            <a:r>
              <a:rPr lang="de-CH" altLang="de-DE" sz="1000" b="1"/>
              <a:t>(24) Rückkehr aus dem Sudan und aus Äthiopien</a:t>
            </a:r>
            <a:endParaRPr lang="de-DE" altLang="de-DE" sz="1000" b="1"/>
          </a:p>
          <a:p>
            <a:pPr>
              <a:lnSpc>
                <a:spcPct val="80000"/>
              </a:lnSpc>
            </a:pPr>
            <a:r>
              <a:rPr lang="de-CH" altLang="de-DE" sz="1000"/>
              <a:t>Nicht weniger spektakulär war die Rückkehr Tausender Juden aus Äthiopien und aus dem Sudan:</a:t>
            </a:r>
          </a:p>
          <a:p>
            <a:pPr>
              <a:lnSpc>
                <a:spcPct val="80000"/>
              </a:lnSpc>
            </a:pPr>
            <a:r>
              <a:rPr lang="de-CH" altLang="de-DE" sz="1000"/>
              <a:t>Die äthiopischen Juden erlebten im 20. Jh. grauenhafte Verfolgungen und Unterdrückungen. Von 1980 - 1982 wurden zur Beendigung dieses Schicksals etwa 2500 äthiopische Juden in geheimen Operationen nach Israel ausgeflogen. Unter sehr gefährlichen Umständen wanderte eine grosse Anzahl Juden aus Äthiopien zu Fuss über die Grenze nach Sudan. Am 21. November 1981 begann die „Operation Moses“. Sie endete am 5. Januar 1985. Jüdische Flüchtlinge wurden mit Bussen aus den sudanesischen Flüchtlingslagern zu einem Militärflughafen in der Nähe von Khartum gebracht. In einer streng geheimen Aktion wurden so 8000 Juden aus dem Sudan ausgeflogen.</a:t>
            </a:r>
            <a:r>
              <a:rPr lang="de-CH" altLang="de-DE" sz="1000" u="sng">
                <a:hlinkClick r:id="" action="ppaction://noaction"/>
              </a:rPr>
              <a:t>[1]</a:t>
            </a:r>
            <a:r>
              <a:rPr lang="de-CH" altLang="de-DE" sz="1000"/>
              <a:t> Durch Indiskretionen wurde die Aktion in den Medien bekannt gemacht. Dies führte zu einem vorzeitigen Abbruch des Unternehmens. Die arabische Welt reagierte mit Empörung auf das Bekannt werden dieser Evakuierung. Die Arabische Liga verurteilte sie als „einen Akt der Piraterie und rassischen Diskriminierung.“ Trotz dieses Widerstandes aus der islamischen Welt verhandelte die USA geheim mit Khartum, um die weiteren äthiopischen Juden aus dem Sudan herauszuholen. Mit einer neuen Rettungsaktion, die den Code-Namen „Operation Saba“ trug, wurden in der Nacht vom 28. auf den 29. Mai 1985 mit 6 Turbo-Prob Maschinen vom Typ 130C des US-Luftwaffenstützpunktes bei Frankfurt ca. 1000 Juden aus dem Sudan ins Gelobte Land überführt.</a:t>
            </a:r>
            <a:r>
              <a:rPr lang="de-CH" altLang="de-DE" sz="1000" u="sng">
                <a:hlinkClick r:id="" action="ppaction://noaction"/>
              </a:rPr>
              <a:t>[2]</a:t>
            </a:r>
            <a:endParaRPr lang="de-CH" altLang="de-DE" sz="1000"/>
          </a:p>
          <a:p>
            <a:pPr>
              <a:lnSpc>
                <a:spcPct val="80000"/>
              </a:lnSpc>
            </a:pPr>
            <a:r>
              <a:rPr lang="de-CH" altLang="de-DE" sz="1000"/>
              <a:t>1991 übernahmen erithräische und tigrinische Rebellen die Kontrolle von Adis Abeba. Der damalige Herrscher Mengistu Haile Mariam musste fliehen. In dieser Situation begann am 24. Mai die Operation Salomon. Innerhalb von 36 Stunden flogen 36 Herkules c-130s Maschinen der ELAL mehr als 14'000 äthiopische Juden. Um die Kapazität der Flugzeuge voll auszunutzen, waren zuvor die Sitze aus ihnen entfernt worden. Zeitweise waren bis 28 Flugzeuge gleichzeitig in der Luft. Die Flugroute verlief so, dass kein einziges arabisches Land überflogen wurde. Zwangsläufig verlief die Reise, wie bei den Juden aus Jemen und Aden, zum grössten Teil über dem Roten Meer!</a:t>
            </a:r>
            <a:r>
              <a:rPr lang="de-CH" altLang="de-DE" sz="1000" u="sng">
                <a:hlinkClick r:id="" action="ppaction://noaction"/>
              </a:rPr>
              <a:t>[3]</a:t>
            </a:r>
            <a:r>
              <a:rPr lang="de-CH" altLang="de-DE" sz="1000"/>
              <a:t>  </a:t>
            </a:r>
            <a:endParaRPr lang="de-DE" altLang="de-DE" sz="1000"/>
          </a:p>
          <a:p>
            <a:pPr>
              <a:lnSpc>
                <a:spcPct val="80000"/>
              </a:lnSpc>
            </a:pPr>
            <a:r>
              <a:rPr lang="de-DE" altLang="de-DE" sz="1000"/>
              <a:t/>
            </a:r>
            <a:br>
              <a:rPr lang="de-DE" altLang="de-DE" sz="1000"/>
            </a:br>
            <a:r>
              <a:rPr lang="de-DE" altLang="de-DE" sz="1000" u="sng">
                <a:hlinkClick r:id="" action="ppaction://noaction"/>
              </a:rPr>
              <a:t>[1]</a:t>
            </a:r>
            <a:r>
              <a:rPr lang="en-GB" altLang="de-DE" sz="1000"/>
              <a:t> </a:t>
            </a:r>
            <a:r>
              <a:rPr lang="en-GB" altLang="de-DE" sz="1000">
                <a:hlinkClick r:id="rId3"/>
              </a:rPr>
              <a:t>www.iaej.co.il/pages/history_operation_moses.htm</a:t>
            </a:r>
            <a:r>
              <a:rPr lang="en-GB" altLang="de-DE" sz="1000"/>
              <a:t> (Stand: 4.9.2007)</a:t>
            </a:r>
            <a:endParaRPr lang="de-DE" altLang="de-DE" sz="1000" u="sng">
              <a:hlinkClick r:id="" action="ppaction://noaction"/>
            </a:endParaRPr>
          </a:p>
          <a:p>
            <a:pPr>
              <a:lnSpc>
                <a:spcPct val="80000"/>
              </a:lnSpc>
            </a:pPr>
            <a:r>
              <a:rPr lang="de-DE" altLang="de-DE" sz="1000" u="sng">
                <a:hlinkClick r:id="" action="ppaction://noaction"/>
              </a:rPr>
              <a:t>[2]</a:t>
            </a:r>
            <a:r>
              <a:rPr lang="de-DE" altLang="de-DE" sz="1000"/>
              <a:t> MAI: Von Saba nach Zion, S. 75-76.</a:t>
            </a:r>
            <a:endParaRPr lang="de-DE" altLang="de-DE" sz="1000" u="sng">
              <a:hlinkClick r:id="" action="ppaction://noaction"/>
            </a:endParaRPr>
          </a:p>
          <a:p>
            <a:pPr>
              <a:lnSpc>
                <a:spcPct val="80000"/>
              </a:lnSpc>
            </a:pPr>
            <a:r>
              <a:rPr lang="de-DE" altLang="de-DE" sz="1000" u="sng">
                <a:hlinkClick r:id="" action="ppaction://noaction"/>
              </a:rPr>
              <a:t>[3]</a:t>
            </a:r>
            <a:r>
              <a:rPr lang="de-DE" altLang="de-DE" sz="1000"/>
              <a:t> </a:t>
            </a:r>
            <a:r>
              <a:rPr lang="de-DE" altLang="de-DE" sz="1000">
                <a:hlinkClick r:id="rId4"/>
              </a:rPr>
              <a:t>www.iaej.co.il/pages/history_operation_salomon.htm</a:t>
            </a:r>
            <a:r>
              <a:rPr lang="de-DE" altLang="de-DE" sz="1000"/>
              <a:t>; MAI: Von Saba nach Zion, S. 91 u. 93.</a:t>
            </a:r>
          </a:p>
        </p:txBody>
      </p:sp>
    </p:spTree>
    <p:extLst>
      <p:ext uri="{BB962C8B-B14F-4D97-AF65-F5344CB8AC3E}">
        <p14:creationId xmlns:p14="http://schemas.microsoft.com/office/powerpoint/2010/main" val="1541451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BB831-FD2E-4EE4-BB23-31B7C0E547F6}" type="slidenum">
              <a:rPr lang="de-DE" altLang="de-DE"/>
              <a:pPr/>
              <a:t>64</a:t>
            </a:fld>
            <a:endParaRPr lang="de-DE" altLang="de-DE"/>
          </a:p>
        </p:txBody>
      </p:sp>
      <p:sp>
        <p:nvSpPr>
          <p:cNvPr id="915458" name="Rectangle 2"/>
          <p:cNvSpPr>
            <a:spLocks noRot="1" noChangeArrowheads="1" noTextEdit="1"/>
          </p:cNvSpPr>
          <p:nvPr>
            <p:ph type="sldImg"/>
          </p:nvPr>
        </p:nvSpPr>
        <p:spPr>
          <a:ln/>
        </p:spPr>
      </p:sp>
      <p:sp>
        <p:nvSpPr>
          <p:cNvPr id="915459" name="Rectangle 3"/>
          <p:cNvSpPr>
            <a:spLocks noGrp="1" noChangeArrowheads="1"/>
          </p:cNvSpPr>
          <p:nvPr>
            <p:ph type="body" idx="1"/>
          </p:nvPr>
        </p:nvSpPr>
        <p:spPr/>
        <p:txBody>
          <a:bodyPr/>
          <a:lstStyle/>
          <a:p>
            <a:pPr>
              <a:lnSpc>
                <a:spcPct val="80000"/>
              </a:lnSpc>
            </a:pPr>
            <a:r>
              <a:rPr lang="de-CH" altLang="de-DE" sz="1000" b="1"/>
              <a:t>(24) Rückkehr aus dem Sudan und aus Äthiopien</a:t>
            </a:r>
            <a:endParaRPr lang="de-DE" altLang="de-DE" sz="1000" b="1"/>
          </a:p>
          <a:p>
            <a:pPr>
              <a:lnSpc>
                <a:spcPct val="80000"/>
              </a:lnSpc>
            </a:pPr>
            <a:r>
              <a:rPr lang="de-CH" altLang="de-DE" sz="1000"/>
              <a:t>Nicht weniger spektakulär war die Rückkehr Tausender Juden aus Äthiopien und aus dem Sudan:</a:t>
            </a:r>
          </a:p>
          <a:p>
            <a:pPr>
              <a:lnSpc>
                <a:spcPct val="80000"/>
              </a:lnSpc>
            </a:pPr>
            <a:r>
              <a:rPr lang="de-CH" altLang="de-DE" sz="1000"/>
              <a:t>Die äthiopischen Juden erlebten im 20. Jh. grauenhafte Verfolgungen und Unterdrückungen. Von 1980 - 1982 wurden zur Beendigung dieses Schicksals etwa 2500 äthiopische Juden in geheimen Operationen nach Israel ausgeflogen. Unter sehr gefährlichen Umständen wanderte eine grosse Anzahl Juden aus Äthiopien zu Fuss über die Grenze nach Sudan. Am 21. November 1981 begann die „Operation Moses“. Sie endete am 5. Januar 1985. Jüdische Flüchtlinge wurden mit Bussen aus den sudanesischen Flüchtlingslagern zu einem Militärflughafen in der Nähe von Khartum gebracht. In einer streng geheimen Aktion wurden so 8000 Juden aus dem Sudan ausgeflogen.</a:t>
            </a:r>
            <a:r>
              <a:rPr lang="de-CH" altLang="de-DE" sz="1000" u="sng">
                <a:hlinkClick r:id="" action="ppaction://noaction"/>
              </a:rPr>
              <a:t>[1]</a:t>
            </a:r>
            <a:r>
              <a:rPr lang="de-CH" altLang="de-DE" sz="1000"/>
              <a:t> Durch Indiskretionen wurde die Aktion in den Medien bekannt gemacht. Dies führte zu einem vorzeitigen Abbruch des Unternehmens. Die arabische Welt reagierte mit Empörung auf das Bekannt werden dieser Evakuierung. Die Arabische Liga verurteilte sie als „einen Akt der Piraterie und rassischen Diskriminierung.“ Trotz dieses Widerstandes aus der islamischen Welt verhandelte die USA geheim mit Khartum, um die weiteren äthiopischen Juden aus dem Sudan herauszuholen. Mit einer neuen Rettungsaktion, die den Code-Namen „Operation Saba“ trug, wurden in der Nacht vom 28. auf den 29. Mai 1985 mit 6 Turbo-Prob Maschinen vom Typ 130C des US-Luftwaffenstützpunktes bei Frankfurt ca. 1000 Juden aus dem Sudan ins Gelobte Land überführt.</a:t>
            </a:r>
            <a:r>
              <a:rPr lang="de-CH" altLang="de-DE" sz="1000" u="sng">
                <a:hlinkClick r:id="" action="ppaction://noaction"/>
              </a:rPr>
              <a:t>[2]</a:t>
            </a:r>
            <a:endParaRPr lang="de-CH" altLang="de-DE" sz="1000"/>
          </a:p>
          <a:p>
            <a:pPr>
              <a:lnSpc>
                <a:spcPct val="80000"/>
              </a:lnSpc>
            </a:pPr>
            <a:r>
              <a:rPr lang="de-CH" altLang="de-DE" sz="1000"/>
              <a:t>1991 übernahmen erithräische und tigrinische Rebellen die Kontrolle von Adis Abeba. Der damalige Herrscher Mengistu Haile Mariam musste fliehen. In dieser Situation begann am 24. Mai die Operation Salomon. Innerhalb von 36 Stunden flogen 36 Herkules c-130s Maschinen der ELAL mehr als 14'000 äthiopische Juden. Um die Kapazität der Flugzeuge voll auszunutzen, waren zuvor die Sitze aus ihnen entfernt worden. Zeitweise waren bis 28 Flugzeuge gleichzeitig in der Luft. Die Flugroute verlief so, dass kein einziges arabisches Land überflogen wurde. Zwangsläufig verlief die Reise, wie bei den Juden aus Jemen und Aden, zum grössten Teil über dem Roten Meer!</a:t>
            </a:r>
            <a:r>
              <a:rPr lang="de-CH" altLang="de-DE" sz="1000" u="sng">
                <a:hlinkClick r:id="" action="ppaction://noaction"/>
              </a:rPr>
              <a:t>[3]</a:t>
            </a:r>
            <a:r>
              <a:rPr lang="de-CH" altLang="de-DE" sz="1000"/>
              <a:t>  </a:t>
            </a:r>
            <a:endParaRPr lang="de-DE" altLang="de-DE" sz="1000"/>
          </a:p>
          <a:p>
            <a:pPr>
              <a:lnSpc>
                <a:spcPct val="80000"/>
              </a:lnSpc>
            </a:pPr>
            <a:r>
              <a:rPr lang="de-DE" altLang="de-DE" sz="1000"/>
              <a:t/>
            </a:r>
            <a:br>
              <a:rPr lang="de-DE" altLang="de-DE" sz="1000"/>
            </a:br>
            <a:r>
              <a:rPr lang="de-DE" altLang="de-DE" sz="1000" u="sng">
                <a:hlinkClick r:id="" action="ppaction://noaction"/>
              </a:rPr>
              <a:t>[1]</a:t>
            </a:r>
            <a:r>
              <a:rPr lang="en-GB" altLang="de-DE" sz="1000"/>
              <a:t> </a:t>
            </a:r>
            <a:r>
              <a:rPr lang="en-GB" altLang="de-DE" sz="1000">
                <a:hlinkClick r:id="rId3"/>
              </a:rPr>
              <a:t>www.iaej.co.il/pages/history_operation_moses.htm</a:t>
            </a:r>
            <a:r>
              <a:rPr lang="en-GB" altLang="de-DE" sz="1000"/>
              <a:t> (Stand: 4.9.2007)</a:t>
            </a:r>
            <a:endParaRPr lang="de-DE" altLang="de-DE" sz="1000" u="sng">
              <a:hlinkClick r:id="" action="ppaction://noaction"/>
            </a:endParaRPr>
          </a:p>
          <a:p>
            <a:pPr>
              <a:lnSpc>
                <a:spcPct val="80000"/>
              </a:lnSpc>
            </a:pPr>
            <a:r>
              <a:rPr lang="de-DE" altLang="de-DE" sz="1000" u="sng">
                <a:hlinkClick r:id="" action="ppaction://noaction"/>
              </a:rPr>
              <a:t>[2]</a:t>
            </a:r>
            <a:r>
              <a:rPr lang="de-DE" altLang="de-DE" sz="1000"/>
              <a:t> MAI: Von Saba nach Zion, S. 75-76.</a:t>
            </a:r>
            <a:endParaRPr lang="de-DE" altLang="de-DE" sz="1000" u="sng">
              <a:hlinkClick r:id="" action="ppaction://noaction"/>
            </a:endParaRPr>
          </a:p>
          <a:p>
            <a:pPr>
              <a:lnSpc>
                <a:spcPct val="80000"/>
              </a:lnSpc>
            </a:pPr>
            <a:r>
              <a:rPr lang="de-DE" altLang="de-DE" sz="1000" u="sng">
                <a:hlinkClick r:id="" action="ppaction://noaction"/>
              </a:rPr>
              <a:t>[3]</a:t>
            </a:r>
            <a:r>
              <a:rPr lang="de-DE" altLang="de-DE" sz="1000"/>
              <a:t> </a:t>
            </a:r>
            <a:r>
              <a:rPr lang="de-DE" altLang="de-DE" sz="1000">
                <a:hlinkClick r:id="rId4"/>
              </a:rPr>
              <a:t>www.iaej.co.il/pages/history_operation_salomon.htm</a:t>
            </a:r>
            <a:r>
              <a:rPr lang="de-DE" altLang="de-DE" sz="1000"/>
              <a:t>; MAI: Von Saba nach Zion, S. 91 u. 93.</a:t>
            </a:r>
          </a:p>
        </p:txBody>
      </p:sp>
    </p:spTree>
    <p:extLst>
      <p:ext uri="{BB962C8B-B14F-4D97-AF65-F5344CB8AC3E}">
        <p14:creationId xmlns:p14="http://schemas.microsoft.com/office/powerpoint/2010/main" val="2788095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BFD1EB-6BAE-4A7F-9B02-BF429EADEB5B}" type="slidenum">
              <a:rPr lang="de-DE" altLang="de-DE"/>
              <a:pPr/>
              <a:t>65</a:t>
            </a:fld>
            <a:endParaRPr lang="de-DE" altLang="de-DE"/>
          </a:p>
        </p:txBody>
      </p:sp>
      <p:sp>
        <p:nvSpPr>
          <p:cNvPr id="908290" name="Rectangle 2"/>
          <p:cNvSpPr>
            <a:spLocks noRot="1" noChangeArrowheads="1" noTextEdit="1"/>
          </p:cNvSpPr>
          <p:nvPr>
            <p:ph type="sldImg"/>
          </p:nvPr>
        </p:nvSpPr>
        <p:spPr>
          <a:ln/>
        </p:spPr>
      </p:sp>
      <p:sp>
        <p:nvSpPr>
          <p:cNvPr id="908291" name="Rectangle 3"/>
          <p:cNvSpPr>
            <a:spLocks noGrp="1" noChangeArrowheads="1"/>
          </p:cNvSpPr>
          <p:nvPr>
            <p:ph type="body" idx="1"/>
          </p:nvPr>
        </p:nvSpPr>
        <p:spPr/>
        <p:txBody>
          <a:bodyPr/>
          <a:lstStyle/>
          <a:p>
            <a:pPr>
              <a:lnSpc>
                <a:spcPct val="80000"/>
              </a:lnSpc>
            </a:pPr>
            <a:r>
              <a:rPr lang="de-CH" altLang="de-DE" sz="1000" b="1"/>
              <a:t>(24) Rückkehr aus dem Sudan und aus Äthiopien</a:t>
            </a:r>
            <a:endParaRPr lang="de-DE" altLang="de-DE" sz="1000" b="1"/>
          </a:p>
          <a:p>
            <a:pPr>
              <a:lnSpc>
                <a:spcPct val="80000"/>
              </a:lnSpc>
            </a:pPr>
            <a:r>
              <a:rPr lang="de-CH" altLang="de-DE" sz="1000"/>
              <a:t>Nicht weniger spektakulär war die Rückkehr Tausender Juden aus Äthiopien und aus dem Sudan:</a:t>
            </a:r>
          </a:p>
          <a:p>
            <a:pPr>
              <a:lnSpc>
                <a:spcPct val="80000"/>
              </a:lnSpc>
            </a:pPr>
            <a:r>
              <a:rPr lang="de-CH" altLang="de-DE" sz="1000"/>
              <a:t>Die äthiopischen Juden erlebten im 20. Jh. grauenhafte Verfolgungen und Unterdrückungen. Von 1980 - 1982 wurden zur Beendigung dieses Schicksals etwa 2500 äthiopische Juden in geheimen Operationen nach Israel ausgeflogen. Unter sehr gefährlichen Umständen wanderte eine grosse Anzahl Juden aus Äthiopien zu Fuss über die Grenze nach Sudan. Am 21. November 1981 begann die „Operation Moses“. Sie endete am 5. Januar 1985. Jüdische Flüchtlinge wurden mit Bussen aus den sudanesischen Flüchtlingslagern zu einem Militärflughafen in der Nähe von Khartum gebracht. In einer streng geheimen Aktion wurden so 8000 Juden aus dem Sudan ausgeflogen.</a:t>
            </a:r>
            <a:r>
              <a:rPr lang="de-CH" altLang="de-DE" sz="1000" u="sng">
                <a:hlinkClick r:id="" action="ppaction://noaction"/>
              </a:rPr>
              <a:t>[1]</a:t>
            </a:r>
            <a:r>
              <a:rPr lang="de-CH" altLang="de-DE" sz="1000"/>
              <a:t> Durch Indiskretionen wurde die Aktion in den Medien bekannt gemacht. Dies führte zu einem vorzeitigen Abbruch des Unternehmens. Die arabische Welt reagierte mit Empörung auf das Bekannt werden dieser Evakuierung. Die Arabische Liga verurteilte sie als „einen Akt der Piraterie und rassischen Diskriminierung.“ Trotz dieses Widerstandes aus der islamischen Welt verhandelte die USA geheim mit Khartum, um die weiteren äthiopischen Juden aus dem Sudan herauszuholen. Mit einer neuen Rettungsaktion, die den Code-Namen „Operation Saba“ trug, wurden in der Nacht vom 28. auf den 29. Mai 1985 mit 6 Turbo-Prob Maschinen vom Typ 130C des US-Luftwaffenstützpunktes bei Frankfurt ca. 1000 Juden aus dem Sudan ins Gelobte Land überführt.</a:t>
            </a:r>
            <a:r>
              <a:rPr lang="de-CH" altLang="de-DE" sz="1000" u="sng">
                <a:hlinkClick r:id="" action="ppaction://noaction"/>
              </a:rPr>
              <a:t>[2]</a:t>
            </a:r>
            <a:endParaRPr lang="de-CH" altLang="de-DE" sz="1000"/>
          </a:p>
          <a:p>
            <a:pPr>
              <a:lnSpc>
                <a:spcPct val="80000"/>
              </a:lnSpc>
            </a:pPr>
            <a:r>
              <a:rPr lang="de-CH" altLang="de-DE" sz="1000"/>
              <a:t>1991 übernahmen erithräische und tigrinische Rebellen die Kontrolle von Adis Abeba. Der damalige Herrscher Mengistu Haile Mariam musste fliehen. In dieser Situation begann am 24. Mai die Operation Salomon. Innerhalb von 36 Stunden flogen 36 Herkules c-130s Maschinen der ELAL mehr als 14'000 äthiopische Juden. Um die Kapazität der Flugzeuge voll auszunutzen, waren zuvor die Sitze aus ihnen entfernt worden. Zeitweise waren bis 28 Flugzeuge gleichzeitig in der Luft. Die Flugroute verlief so, dass kein einziges arabisches Land überflogen wurde. Zwangsläufig verlief die Reise, wie bei den Juden aus Jemen und Aden, zum grössten Teil über dem Roten Meer!</a:t>
            </a:r>
            <a:r>
              <a:rPr lang="de-CH" altLang="de-DE" sz="1000" u="sng">
                <a:hlinkClick r:id="" action="ppaction://noaction"/>
              </a:rPr>
              <a:t>[3]</a:t>
            </a:r>
            <a:r>
              <a:rPr lang="de-CH" altLang="de-DE" sz="1000"/>
              <a:t>  </a:t>
            </a:r>
            <a:endParaRPr lang="de-DE" altLang="de-DE" sz="1000"/>
          </a:p>
          <a:p>
            <a:pPr>
              <a:lnSpc>
                <a:spcPct val="80000"/>
              </a:lnSpc>
            </a:pPr>
            <a:r>
              <a:rPr lang="de-DE" altLang="de-DE" sz="1000"/>
              <a:t/>
            </a:r>
            <a:br>
              <a:rPr lang="de-DE" altLang="de-DE" sz="1000"/>
            </a:br>
            <a:r>
              <a:rPr lang="de-DE" altLang="de-DE" sz="1000" u="sng">
                <a:hlinkClick r:id="" action="ppaction://noaction"/>
              </a:rPr>
              <a:t>[1]</a:t>
            </a:r>
            <a:r>
              <a:rPr lang="en-GB" altLang="de-DE" sz="1000"/>
              <a:t> </a:t>
            </a:r>
            <a:r>
              <a:rPr lang="en-GB" altLang="de-DE" sz="1000">
                <a:hlinkClick r:id="rId3"/>
              </a:rPr>
              <a:t>www.iaej.co.il/pages/history_operation_moses.htm</a:t>
            </a:r>
            <a:r>
              <a:rPr lang="en-GB" altLang="de-DE" sz="1000"/>
              <a:t> (Stand: 4.9.2007)</a:t>
            </a:r>
            <a:endParaRPr lang="de-DE" altLang="de-DE" sz="1000" u="sng">
              <a:hlinkClick r:id="" action="ppaction://noaction"/>
            </a:endParaRPr>
          </a:p>
          <a:p>
            <a:pPr>
              <a:lnSpc>
                <a:spcPct val="80000"/>
              </a:lnSpc>
            </a:pPr>
            <a:r>
              <a:rPr lang="de-DE" altLang="de-DE" sz="1000" u="sng">
                <a:hlinkClick r:id="" action="ppaction://noaction"/>
              </a:rPr>
              <a:t>[2]</a:t>
            </a:r>
            <a:r>
              <a:rPr lang="de-DE" altLang="de-DE" sz="1000"/>
              <a:t> MAI: Von Saba nach Zion, S. 75-76.</a:t>
            </a:r>
            <a:endParaRPr lang="de-DE" altLang="de-DE" sz="1000" u="sng">
              <a:hlinkClick r:id="" action="ppaction://noaction"/>
            </a:endParaRPr>
          </a:p>
          <a:p>
            <a:pPr>
              <a:lnSpc>
                <a:spcPct val="80000"/>
              </a:lnSpc>
            </a:pPr>
            <a:r>
              <a:rPr lang="de-DE" altLang="de-DE" sz="1000" u="sng">
                <a:hlinkClick r:id="" action="ppaction://noaction"/>
              </a:rPr>
              <a:t>[3]</a:t>
            </a:r>
            <a:r>
              <a:rPr lang="de-DE" altLang="de-DE" sz="1000"/>
              <a:t> </a:t>
            </a:r>
            <a:r>
              <a:rPr lang="de-DE" altLang="de-DE" sz="1000">
                <a:hlinkClick r:id="rId4"/>
              </a:rPr>
              <a:t>www.iaej.co.il/pages/history_operation_salomon.htm</a:t>
            </a:r>
            <a:r>
              <a:rPr lang="de-DE" altLang="de-DE" sz="1000"/>
              <a:t>; MAI: Von Saba nach Zion, S. 91 u. 93.</a:t>
            </a:r>
          </a:p>
        </p:txBody>
      </p:sp>
    </p:spTree>
    <p:extLst>
      <p:ext uri="{BB962C8B-B14F-4D97-AF65-F5344CB8AC3E}">
        <p14:creationId xmlns:p14="http://schemas.microsoft.com/office/powerpoint/2010/main" val="3478080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BB7CD8-E9FA-4159-BC0A-AC9196062684}" type="slidenum">
              <a:rPr lang="de-DE" altLang="de-DE"/>
              <a:pPr/>
              <a:t>66</a:t>
            </a:fld>
            <a:endParaRPr lang="de-DE" altLang="de-DE"/>
          </a:p>
        </p:txBody>
      </p:sp>
      <p:sp>
        <p:nvSpPr>
          <p:cNvPr id="894978" name="Rectangle 2"/>
          <p:cNvSpPr>
            <a:spLocks noRot="1" noChangeArrowheads="1" noTextEdit="1"/>
          </p:cNvSpPr>
          <p:nvPr>
            <p:ph type="sldImg"/>
          </p:nvPr>
        </p:nvSpPr>
        <p:spPr>
          <a:ln/>
        </p:spPr>
      </p:sp>
      <p:sp>
        <p:nvSpPr>
          <p:cNvPr id="894979" name="Rectangle 3"/>
          <p:cNvSpPr>
            <a:spLocks noGrp="1" noChangeArrowheads="1"/>
          </p:cNvSpPr>
          <p:nvPr>
            <p:ph type="body" idx="1"/>
          </p:nvPr>
        </p:nvSpPr>
        <p:spPr/>
        <p:txBody>
          <a:bodyPr/>
          <a:lstStyle/>
          <a:p>
            <a:r>
              <a:rPr lang="de-CH" altLang="de-DE" sz="1000" b="1"/>
              <a:t>(25) Rückkehr aus Jemen, Aden, Dschibuti und Eritrea</a:t>
            </a:r>
            <a:endParaRPr lang="de-DE" altLang="de-DE" sz="1000" b="1"/>
          </a:p>
          <a:p>
            <a:r>
              <a:rPr lang="de-CH" altLang="de-DE" sz="1000"/>
              <a:t>In den Jahren 1881 – 1914 wanderten weit mehr als 1000 jemenitische Juden nach „Palästina“, wie man damals noch das Land Israel nannte.</a:t>
            </a:r>
            <a:r>
              <a:rPr lang="de-CH" altLang="de-DE" sz="1000" u="sng">
                <a:hlinkClick r:id="" action="ppaction://noaction"/>
              </a:rPr>
              <a:t>[1]</a:t>
            </a:r>
            <a:r>
              <a:rPr lang="de-CH" altLang="de-DE" sz="1000"/>
              <a:t> Noch heute kann man im Stadtteil Silwan in Ost-Jerusalem die Felslöcher sehen, in denen unter primitivsten und  erbärmlichsten Umständen jemenitische Juden zur Zeit der Ersten Alija hausten. Für sie galt offensichtlich: Hauptsache zurück im Land der Verheissung!</a:t>
            </a:r>
          </a:p>
          <a:p>
            <a:r>
              <a:rPr lang="de-CH" altLang="de-DE" sz="1000"/>
              <a:t>Nach der Gründung des Staates Israel brach eine Verfolgung gegen die Juden in Jemen aus. Durch eine streng geheime Operation wurde zwischen Juni 1949 und September 1950 nahezu die gesamte jüdische Gemeinde Jemens, bestehend etwa 49'000 Personen, mit 378 Flügen ins Land ihrer Vorväter heimgebracht.</a:t>
            </a:r>
            <a:r>
              <a:rPr lang="de-CH" altLang="de-DE" sz="1000" u="sng">
                <a:hlinkClick r:id="" action="ppaction://noaction"/>
              </a:rPr>
              <a:t>[2]</a:t>
            </a:r>
            <a:r>
              <a:rPr lang="de-CH" altLang="de-DE" sz="1000"/>
              <a:t> Zudem wurden damals auch noch etwa 6’500 aus Aden stammende Juden nach Israel geflogen.</a:t>
            </a:r>
            <a:r>
              <a:rPr lang="de-CH" altLang="de-DE" sz="1000" u="sng">
                <a:hlinkClick r:id="" action="ppaction://noaction"/>
              </a:rPr>
              <a:t>[3]</a:t>
            </a:r>
            <a:r>
              <a:rPr lang="de-CH" altLang="de-DE" sz="1000"/>
              <a:t> Sogar ca. 500 Juden aus Dschibuti und aus Eritrea wurden bei dieser Operation nach Israel gebracht.</a:t>
            </a:r>
            <a:r>
              <a:rPr lang="de-CH" altLang="de-DE" sz="1000" u="sng">
                <a:hlinkClick r:id="" action="ppaction://noaction"/>
              </a:rPr>
              <a:t>[4]</a:t>
            </a:r>
            <a:r>
              <a:rPr lang="de-CH" altLang="de-DE" sz="1000"/>
              <a:t> Diese sensationelle Rettung wurde mit Hilfe von amerikanischen und britischen Transportflugzeugen durchgeführt.</a:t>
            </a:r>
          </a:p>
          <a:p>
            <a:r>
              <a:rPr lang="de-CH" altLang="de-DE" sz="1000"/>
              <a:t>Es fällt auf: Alles diese Staaten: Jemen, Aden, Dschibuti und Eritrea sind Anrainer des Roten Meeres. So erfüllte sich Ps 107,3 ganz wörtlich.</a:t>
            </a:r>
            <a:endParaRPr lang="de-DE" altLang="de-DE" sz="1000"/>
          </a:p>
          <a:p>
            <a:r>
              <a:rPr lang="de-DE" altLang="de-DE" sz="1000"/>
              <a:t/>
            </a:r>
            <a:br>
              <a:rPr lang="de-DE" altLang="de-DE" sz="1000"/>
            </a:br>
            <a:r>
              <a:rPr lang="de-DE" altLang="de-DE" sz="1000" u="sng">
                <a:hlinkClick r:id="" action="ppaction://noaction"/>
              </a:rPr>
              <a:t>[1]</a:t>
            </a:r>
            <a:r>
              <a:rPr lang="en-GB" altLang="de-DE" sz="1000"/>
              <a:t> </a:t>
            </a:r>
            <a:r>
              <a:rPr lang="en-GB" altLang="de-DE" sz="1000">
                <a:hlinkClick r:id="rId3"/>
              </a:rPr>
              <a:t>http://en.wikipedia.org/wiki/Yemenite_Jews</a:t>
            </a:r>
            <a:r>
              <a:rPr lang="en-GB" altLang="de-DE" sz="1000"/>
              <a:t> (Stand: 6.9.2007).</a:t>
            </a:r>
            <a:endParaRPr lang="de-DE" altLang="de-DE" sz="1000" u="sng">
              <a:hlinkClick r:id="" action="ppaction://noaction"/>
            </a:endParaRPr>
          </a:p>
          <a:p>
            <a:r>
              <a:rPr lang="de-DE" altLang="de-DE" sz="1000" u="sng">
                <a:hlinkClick r:id="" action="ppaction://noaction"/>
              </a:rPr>
              <a:t>[2]</a:t>
            </a:r>
            <a:r>
              <a:rPr lang="en-GB" altLang="de-DE" sz="1000"/>
              <a:t> </a:t>
            </a:r>
            <a:r>
              <a:rPr lang="en-GB" altLang="de-DE" sz="1000">
                <a:hlinkClick r:id="rId4"/>
              </a:rPr>
              <a:t>http://www.jewishvirtuallibrary.org/jsource/anti-semitism/yemenjews.html</a:t>
            </a:r>
            <a:r>
              <a:rPr lang="en-GB" altLang="de-DE" sz="1000"/>
              <a:t> (Stand: 5.9.2007); </a:t>
            </a:r>
            <a:endParaRPr lang="de-DE" altLang="de-DE" sz="1000" u="sng">
              <a:hlinkClick r:id="" action="ppaction://noaction"/>
            </a:endParaRPr>
          </a:p>
          <a:p>
            <a:r>
              <a:rPr lang="de-DE" altLang="de-DE" sz="1000" u="sng">
                <a:hlinkClick r:id="" action="ppaction://noaction"/>
              </a:rPr>
              <a:t>[3]</a:t>
            </a:r>
            <a:r>
              <a:rPr lang="en-GB" altLang="de-DE" sz="1000"/>
              <a:t>GILBERT: Jewish History Atlas, S. 106. </a:t>
            </a:r>
            <a:endParaRPr lang="de-DE" altLang="de-DE" sz="1000" u="sng">
              <a:hlinkClick r:id="" action="ppaction://noaction"/>
            </a:endParaRPr>
          </a:p>
          <a:p>
            <a:r>
              <a:rPr lang="de-DE" altLang="de-DE" sz="1000" u="sng">
                <a:hlinkClick r:id="" action="ppaction://noaction"/>
              </a:rPr>
              <a:t>[4]</a:t>
            </a:r>
            <a:r>
              <a:rPr lang="en-GB" altLang="de-DE" sz="1000"/>
              <a:t> </a:t>
            </a:r>
            <a:r>
              <a:rPr lang="en-GB" altLang="de-DE" sz="1000">
                <a:hlinkClick r:id="rId5"/>
              </a:rPr>
              <a:t>http://de.wikipedia.org/wiki/Operation_Magic_Carpet_%28Jemen%29</a:t>
            </a:r>
            <a:r>
              <a:rPr lang="en-GB" altLang="de-DE" sz="1000"/>
              <a:t> (Stand: 6.9.2007).</a:t>
            </a:r>
            <a:endParaRPr lang="de-DE" altLang="de-DE" sz="1000"/>
          </a:p>
        </p:txBody>
      </p:sp>
    </p:spTree>
    <p:extLst>
      <p:ext uri="{BB962C8B-B14F-4D97-AF65-F5344CB8AC3E}">
        <p14:creationId xmlns:p14="http://schemas.microsoft.com/office/powerpoint/2010/main" val="310622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930ED-05C7-4455-9EF2-798477097037}" type="slidenum">
              <a:rPr lang="de-DE" altLang="de-DE"/>
              <a:pPr/>
              <a:t>67</a:t>
            </a:fld>
            <a:endParaRPr lang="de-DE" altLang="de-DE"/>
          </a:p>
        </p:txBody>
      </p:sp>
      <p:sp>
        <p:nvSpPr>
          <p:cNvPr id="904194" name="Rectangle 2"/>
          <p:cNvSpPr>
            <a:spLocks noRot="1" noChangeArrowheads="1" noTextEdit="1"/>
          </p:cNvSpPr>
          <p:nvPr>
            <p:ph type="sldImg"/>
          </p:nvPr>
        </p:nvSpPr>
        <p:spPr>
          <a:ln/>
        </p:spPr>
      </p:sp>
      <p:sp>
        <p:nvSpPr>
          <p:cNvPr id="904195" name="Rectangle 3"/>
          <p:cNvSpPr>
            <a:spLocks noGrp="1" noChangeArrowheads="1"/>
          </p:cNvSpPr>
          <p:nvPr>
            <p:ph type="body" idx="1"/>
          </p:nvPr>
        </p:nvSpPr>
        <p:spPr/>
        <p:txBody>
          <a:bodyPr/>
          <a:lstStyle/>
          <a:p>
            <a:r>
              <a:rPr lang="de-CH" altLang="de-DE" sz="1000" b="1"/>
              <a:t>(25) Rückkehr aus Jemen, Aden, Dschibuti und Eritrea</a:t>
            </a:r>
            <a:endParaRPr lang="de-DE" altLang="de-DE" sz="1000" b="1"/>
          </a:p>
          <a:p>
            <a:r>
              <a:rPr lang="de-CH" altLang="de-DE" sz="1000"/>
              <a:t>In den Jahren 1881 – 1914 wanderten weit mehr als 1000 jemenitische Juden nach „Palästina“, wie man damals noch das Land Israel nannte.</a:t>
            </a:r>
            <a:r>
              <a:rPr lang="de-CH" altLang="de-DE" sz="1000" u="sng">
                <a:hlinkClick r:id="" action="ppaction://noaction"/>
              </a:rPr>
              <a:t>[1]</a:t>
            </a:r>
            <a:r>
              <a:rPr lang="de-CH" altLang="de-DE" sz="1000"/>
              <a:t> Noch heute kann man im Stadtteil Silwan in Ost-Jerusalem die Felslöcher sehen, in denen unter primitivsten und  erbärmlichsten Umständen jemenitische Juden zur Zeit der Ersten Alija hausten. Für sie galt offensichtlich: Hauptsache zurück im Land der Verheissung!</a:t>
            </a:r>
          </a:p>
          <a:p>
            <a:r>
              <a:rPr lang="de-CH" altLang="de-DE" sz="1000"/>
              <a:t>Nach der Gründung des Staates Israel brach eine Verfolgung gegen die Juden in Jemen aus. Durch eine streng geheime Operation wurde zwischen Juni 1949 und September 1950 nahezu die gesamte jüdische Gemeinde Jemens, bestehend etwa 49'000 Personen, mit 378 Flügen ins Land ihrer Vorväter heimgebracht.</a:t>
            </a:r>
            <a:r>
              <a:rPr lang="de-CH" altLang="de-DE" sz="1000" u="sng">
                <a:hlinkClick r:id="" action="ppaction://noaction"/>
              </a:rPr>
              <a:t>[2]</a:t>
            </a:r>
            <a:r>
              <a:rPr lang="de-CH" altLang="de-DE" sz="1000"/>
              <a:t> Zudem wurden damals auch noch etwa 6’500 aus Aden stammende Juden nach Israel geflogen.</a:t>
            </a:r>
            <a:r>
              <a:rPr lang="de-CH" altLang="de-DE" sz="1000" u="sng">
                <a:hlinkClick r:id="" action="ppaction://noaction"/>
              </a:rPr>
              <a:t>[3]</a:t>
            </a:r>
            <a:r>
              <a:rPr lang="de-CH" altLang="de-DE" sz="1000"/>
              <a:t> Sogar ca. 500 Juden aus Dschibuti und aus Eritrea wurden bei dieser Operation nach Israel gebracht.</a:t>
            </a:r>
            <a:r>
              <a:rPr lang="de-CH" altLang="de-DE" sz="1000" u="sng">
                <a:hlinkClick r:id="" action="ppaction://noaction"/>
              </a:rPr>
              <a:t>[4]</a:t>
            </a:r>
            <a:r>
              <a:rPr lang="de-CH" altLang="de-DE" sz="1000"/>
              <a:t> Diese sensationelle Rettung wurde mit Hilfe von amerikanischen und britischen Transportflugzeugen durchgeführt.</a:t>
            </a:r>
          </a:p>
          <a:p>
            <a:r>
              <a:rPr lang="de-CH" altLang="de-DE" sz="1000"/>
              <a:t>Es fällt auf: Alles diese Staaten: Jemen, Aden, Dschibuti und Eritrea sind Anrainer des Roten Meeres. So erfüllte sich Ps 107,3 ganz wörtlich.</a:t>
            </a:r>
            <a:endParaRPr lang="de-DE" altLang="de-DE" sz="1000"/>
          </a:p>
          <a:p>
            <a:r>
              <a:rPr lang="de-DE" altLang="de-DE" sz="1000"/>
              <a:t/>
            </a:r>
            <a:br>
              <a:rPr lang="de-DE" altLang="de-DE" sz="1000"/>
            </a:br>
            <a:r>
              <a:rPr lang="de-DE" altLang="de-DE" sz="1000" u="sng">
                <a:hlinkClick r:id="" action="ppaction://noaction"/>
              </a:rPr>
              <a:t>[1]</a:t>
            </a:r>
            <a:r>
              <a:rPr lang="en-GB" altLang="de-DE" sz="1000"/>
              <a:t> </a:t>
            </a:r>
            <a:r>
              <a:rPr lang="en-GB" altLang="de-DE" sz="1000">
                <a:hlinkClick r:id="rId3"/>
              </a:rPr>
              <a:t>http://en.wikipedia.org/wiki/Yemenite_Jews</a:t>
            </a:r>
            <a:r>
              <a:rPr lang="en-GB" altLang="de-DE" sz="1000"/>
              <a:t> (Stand: 6.9.2007).</a:t>
            </a:r>
            <a:endParaRPr lang="de-DE" altLang="de-DE" sz="1000" u="sng">
              <a:hlinkClick r:id="" action="ppaction://noaction"/>
            </a:endParaRPr>
          </a:p>
          <a:p>
            <a:r>
              <a:rPr lang="de-DE" altLang="de-DE" sz="1000" u="sng">
                <a:hlinkClick r:id="" action="ppaction://noaction"/>
              </a:rPr>
              <a:t>[2]</a:t>
            </a:r>
            <a:r>
              <a:rPr lang="en-GB" altLang="de-DE" sz="1000"/>
              <a:t> </a:t>
            </a:r>
            <a:r>
              <a:rPr lang="en-GB" altLang="de-DE" sz="1000">
                <a:hlinkClick r:id="rId4"/>
              </a:rPr>
              <a:t>http://www.jewishvirtuallibrary.org/jsource/anti-semitism/yemenjews.html</a:t>
            </a:r>
            <a:r>
              <a:rPr lang="en-GB" altLang="de-DE" sz="1000"/>
              <a:t> (Stand: 5.9.2007); </a:t>
            </a:r>
            <a:endParaRPr lang="de-DE" altLang="de-DE" sz="1000" u="sng">
              <a:hlinkClick r:id="" action="ppaction://noaction"/>
            </a:endParaRPr>
          </a:p>
          <a:p>
            <a:r>
              <a:rPr lang="de-DE" altLang="de-DE" sz="1000" u="sng">
                <a:hlinkClick r:id="" action="ppaction://noaction"/>
              </a:rPr>
              <a:t>[3]</a:t>
            </a:r>
            <a:r>
              <a:rPr lang="en-GB" altLang="de-DE" sz="1000"/>
              <a:t>GILBERT: Jewish History Atlas, S. 106. </a:t>
            </a:r>
            <a:endParaRPr lang="de-DE" altLang="de-DE" sz="1000" u="sng">
              <a:hlinkClick r:id="" action="ppaction://noaction"/>
            </a:endParaRPr>
          </a:p>
          <a:p>
            <a:r>
              <a:rPr lang="de-DE" altLang="de-DE" sz="1000" u="sng">
                <a:hlinkClick r:id="" action="ppaction://noaction"/>
              </a:rPr>
              <a:t>[4]</a:t>
            </a:r>
            <a:r>
              <a:rPr lang="en-GB" altLang="de-DE" sz="1000"/>
              <a:t> </a:t>
            </a:r>
            <a:r>
              <a:rPr lang="en-GB" altLang="de-DE" sz="1000">
                <a:hlinkClick r:id="rId5"/>
              </a:rPr>
              <a:t>http://de.wikipedia.org/wiki/Operation_Magic_Carpet_%28Jemen%29</a:t>
            </a:r>
            <a:r>
              <a:rPr lang="en-GB" altLang="de-DE" sz="1000"/>
              <a:t> (Stand: 6.9.2007).</a:t>
            </a:r>
            <a:endParaRPr lang="de-DE" altLang="de-DE" sz="1000"/>
          </a:p>
        </p:txBody>
      </p:sp>
    </p:spTree>
    <p:extLst>
      <p:ext uri="{BB962C8B-B14F-4D97-AF65-F5344CB8AC3E}">
        <p14:creationId xmlns:p14="http://schemas.microsoft.com/office/powerpoint/2010/main" val="3106184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2234F-BF35-4E5F-9885-E44B2C2D0575}" type="slidenum">
              <a:rPr lang="de-DE" altLang="de-DE"/>
              <a:pPr/>
              <a:t>80</a:t>
            </a:fld>
            <a:endParaRPr lang="de-DE" altLang="de-DE"/>
          </a:p>
        </p:txBody>
      </p:sp>
      <p:sp>
        <p:nvSpPr>
          <p:cNvPr id="832514" name="Rectangle 2"/>
          <p:cNvSpPr>
            <a:spLocks noRot="1" noChangeArrowheads="1" noTextEdit="1"/>
          </p:cNvSpPr>
          <p:nvPr>
            <p:ph type="sldImg"/>
          </p:nvPr>
        </p:nvSpPr>
        <p:spPr>
          <a:ln/>
        </p:spPr>
      </p:sp>
      <p:sp>
        <p:nvSpPr>
          <p:cNvPr id="83251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2068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269BFA-825E-4FBC-8784-5D0C95A2BA9D}" type="slidenum">
              <a:rPr lang="de-DE" altLang="de-DE"/>
              <a:pPr/>
              <a:t>4</a:t>
            </a:fld>
            <a:endParaRPr lang="de-DE" altLang="de-DE"/>
          </a:p>
        </p:txBody>
      </p:sp>
      <p:sp>
        <p:nvSpPr>
          <p:cNvPr id="653314" name="Rectangle 2"/>
          <p:cNvSpPr>
            <a:spLocks noRot="1" noChangeArrowheads="1" noTextEdit="1"/>
          </p:cNvSpPr>
          <p:nvPr>
            <p:ph type="sldImg"/>
          </p:nvPr>
        </p:nvSpPr>
        <p:spPr>
          <a:ln/>
        </p:spPr>
      </p:sp>
      <p:sp>
        <p:nvSpPr>
          <p:cNvPr id="65331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87076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D7C64-1155-445C-9658-52113C9844A6}" type="slidenum">
              <a:rPr lang="de-DE" altLang="de-DE"/>
              <a:pPr/>
              <a:t>86</a:t>
            </a:fld>
            <a:endParaRPr lang="de-DE" altLang="de-DE"/>
          </a:p>
        </p:txBody>
      </p:sp>
      <p:sp>
        <p:nvSpPr>
          <p:cNvPr id="932866" name="Rectangle 2"/>
          <p:cNvSpPr>
            <a:spLocks noRot="1" noChangeArrowheads="1" noTextEdit="1"/>
          </p:cNvSpPr>
          <p:nvPr>
            <p:ph type="sldImg"/>
          </p:nvPr>
        </p:nvSpPr>
        <p:spPr>
          <a:ln/>
        </p:spPr>
      </p:sp>
      <p:sp>
        <p:nvSpPr>
          <p:cNvPr id="932867"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49255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E0BF4-B722-4F39-B573-3829F77F27B1}" type="slidenum">
              <a:rPr lang="de-DE" altLang="de-DE"/>
              <a:pPr/>
              <a:t>88</a:t>
            </a:fld>
            <a:endParaRPr lang="de-DE" altLang="de-DE"/>
          </a:p>
        </p:txBody>
      </p:sp>
      <p:sp>
        <p:nvSpPr>
          <p:cNvPr id="868354" name="Rectangle 2"/>
          <p:cNvSpPr>
            <a:spLocks noRot="1" noChangeArrowheads="1" noTextEdit="1"/>
          </p:cNvSpPr>
          <p:nvPr>
            <p:ph type="sldImg"/>
          </p:nvPr>
        </p:nvSpPr>
        <p:spPr>
          <a:ln/>
        </p:spPr>
      </p:sp>
      <p:sp>
        <p:nvSpPr>
          <p:cNvPr id="868355" name="Rectangle 3"/>
          <p:cNvSpPr>
            <a:spLocks noGrp="1" noChangeArrowheads="1"/>
          </p:cNvSpPr>
          <p:nvPr>
            <p:ph type="body" idx="1"/>
          </p:nvPr>
        </p:nvSpPr>
        <p:spPr/>
        <p:txBody>
          <a:bodyPr/>
          <a:lstStyle/>
          <a:p>
            <a:endParaRPr lang="fr-FR" altLang="de-DE"/>
          </a:p>
        </p:txBody>
      </p:sp>
    </p:spTree>
    <p:extLst>
      <p:ext uri="{BB962C8B-B14F-4D97-AF65-F5344CB8AC3E}">
        <p14:creationId xmlns:p14="http://schemas.microsoft.com/office/powerpoint/2010/main" val="3499022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7B12E-9454-446C-BC0D-4F8457FF25AE}" type="slidenum">
              <a:rPr lang="de-DE" altLang="de-DE"/>
              <a:pPr/>
              <a:t>5</a:t>
            </a:fld>
            <a:endParaRPr lang="de-DE" altLang="de-DE"/>
          </a:p>
        </p:txBody>
      </p:sp>
      <p:sp>
        <p:nvSpPr>
          <p:cNvPr id="663554" name="Rectangle 2"/>
          <p:cNvSpPr>
            <a:spLocks noRot="1" noChangeArrowheads="1" noTextEdit="1"/>
          </p:cNvSpPr>
          <p:nvPr>
            <p:ph type="sldImg"/>
          </p:nvPr>
        </p:nvSpPr>
        <p:spPr>
          <a:ln/>
        </p:spPr>
      </p:sp>
      <p:sp>
        <p:nvSpPr>
          <p:cNvPr id="663555"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69841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4C06AF-6E5A-4D0A-8C63-0F3B3C022A54}" type="slidenum">
              <a:rPr lang="de-DE" altLang="de-DE"/>
              <a:pPr/>
              <a:t>6</a:t>
            </a:fld>
            <a:endParaRPr lang="de-DE" altLang="de-DE"/>
          </a:p>
        </p:txBody>
      </p:sp>
      <p:sp>
        <p:nvSpPr>
          <p:cNvPr id="594946" name="Rectangle 2"/>
          <p:cNvSpPr>
            <a:spLocks noRo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6576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C35CDC-7CD0-4D09-8935-4250FC1F0327}" type="slidenum">
              <a:rPr lang="de-DE" altLang="de-DE"/>
              <a:pPr/>
              <a:t>14</a:t>
            </a:fld>
            <a:endParaRPr lang="de-DE" altLang="de-DE"/>
          </a:p>
        </p:txBody>
      </p:sp>
      <p:sp>
        <p:nvSpPr>
          <p:cNvPr id="733186" name="Rectangle 2"/>
          <p:cNvSpPr>
            <a:spLocks noRot="1" noChangeArrowheads="1" noTextEdit="1"/>
          </p:cNvSpPr>
          <p:nvPr>
            <p:ph type="sldImg"/>
          </p:nvPr>
        </p:nvSpPr>
        <p:spPr>
          <a:ln/>
        </p:spPr>
      </p:sp>
      <p:sp>
        <p:nvSpPr>
          <p:cNvPr id="733187"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806538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35F258-C793-4B12-B83E-C2587838CA1A}" type="slidenum">
              <a:rPr lang="de-DE" altLang="de-DE"/>
              <a:pPr/>
              <a:t>15</a:t>
            </a:fld>
            <a:endParaRPr lang="de-DE" altLang="de-DE"/>
          </a:p>
        </p:txBody>
      </p:sp>
      <p:sp>
        <p:nvSpPr>
          <p:cNvPr id="316418" name="Rectangle 2"/>
          <p:cNvSpPr>
            <a:spLocks noRo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1480375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AB0165-AD07-4F21-AC0E-B298A203CBD3}" type="slidenum">
              <a:rPr lang="de-DE" altLang="de-DE"/>
              <a:pPr/>
              <a:t>16</a:t>
            </a:fld>
            <a:endParaRPr lang="de-DE" altLang="de-DE"/>
          </a:p>
        </p:txBody>
      </p:sp>
      <p:sp>
        <p:nvSpPr>
          <p:cNvPr id="719874" name="Rectangle 2"/>
          <p:cNvSpPr>
            <a:spLocks noRo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2670207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E5C01-AD15-4F5E-BB8E-4D4334E20FD2}" type="slidenum">
              <a:rPr lang="de-DE" altLang="de-DE"/>
              <a:pPr/>
              <a:t>17</a:t>
            </a:fld>
            <a:endParaRPr lang="de-DE" altLang="de-DE"/>
          </a:p>
        </p:txBody>
      </p:sp>
      <p:sp>
        <p:nvSpPr>
          <p:cNvPr id="727042" name="Rectangle 2"/>
          <p:cNvSpPr>
            <a:spLocks noRot="1" noChangeArrowheads="1" noTextEdit="1"/>
          </p:cNvSpPr>
          <p:nvPr>
            <p:ph type="sldImg"/>
          </p:nvPr>
        </p:nvSpPr>
        <p:spPr>
          <a:ln/>
        </p:spPr>
      </p:sp>
      <p:sp>
        <p:nvSpPr>
          <p:cNvPr id="727043" name="Rectangle 3"/>
          <p:cNvSpPr>
            <a:spLocks noGrp="1" noChangeArrowheads="1"/>
          </p:cNvSpPr>
          <p:nvPr>
            <p:ph type="body" idx="1"/>
          </p:nvPr>
        </p:nvSpPr>
        <p:spPr/>
        <p:txBody>
          <a:bodyPr/>
          <a:lstStyle/>
          <a:p>
            <a:endParaRPr lang="de-CH" altLang="de-DE"/>
          </a:p>
        </p:txBody>
      </p:sp>
    </p:spTree>
    <p:extLst>
      <p:ext uri="{BB962C8B-B14F-4D97-AF65-F5344CB8AC3E}">
        <p14:creationId xmlns:p14="http://schemas.microsoft.com/office/powerpoint/2010/main" val="344694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39B37-A5A6-44AE-A00D-E129527B6A5D}" type="slidenum">
              <a:rPr lang="de-DE" altLang="de-DE"/>
              <a:pPr/>
              <a:t>40</a:t>
            </a:fld>
            <a:endParaRPr lang="de-DE" altLang="de-DE"/>
          </a:p>
        </p:txBody>
      </p:sp>
      <p:sp>
        <p:nvSpPr>
          <p:cNvPr id="777218" name="Rectangle 2"/>
          <p:cNvSpPr>
            <a:spLocks noRot="1" noChangeArrowheads="1" noTextEdit="1"/>
          </p:cNvSpPr>
          <p:nvPr>
            <p:ph type="sldImg"/>
          </p:nvPr>
        </p:nvSpPr>
        <p:spPr>
          <a:ln/>
        </p:spPr>
      </p:sp>
      <p:sp>
        <p:nvSpPr>
          <p:cNvPr id="777219" name="Rectangle 3"/>
          <p:cNvSpPr>
            <a:spLocks noGrp="1" noChangeArrowheads="1"/>
          </p:cNvSpPr>
          <p:nvPr>
            <p:ph type="body" idx="1"/>
          </p:nvPr>
        </p:nvSpPr>
        <p:spPr/>
        <p:txBody>
          <a:bodyPr/>
          <a:lstStyle/>
          <a:p>
            <a:endParaRPr lang="fr-FR" altLang="de-DE"/>
          </a:p>
        </p:txBody>
      </p:sp>
    </p:spTree>
    <p:extLst>
      <p:ext uri="{BB962C8B-B14F-4D97-AF65-F5344CB8AC3E}">
        <p14:creationId xmlns:p14="http://schemas.microsoft.com/office/powerpoint/2010/main" val="426108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7DA48701-ADB2-4302-8A3B-34CDF20966D6}" type="slidenum">
              <a:rPr lang="de-DE" altLang="de-DE"/>
              <a:pPr/>
              <a:t>‹Nr.›</a:t>
            </a:fld>
            <a:endParaRPr lang="de-DE" altLang="de-DE"/>
          </a:p>
        </p:txBody>
      </p:sp>
    </p:spTree>
    <p:extLst>
      <p:ext uri="{BB962C8B-B14F-4D97-AF65-F5344CB8AC3E}">
        <p14:creationId xmlns:p14="http://schemas.microsoft.com/office/powerpoint/2010/main" val="57107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78307DDB-D083-47BE-A7BC-487E7B647B8A}" type="slidenum">
              <a:rPr lang="de-DE" altLang="de-DE"/>
              <a:pPr/>
              <a:t>‹Nr.›</a:t>
            </a:fld>
            <a:endParaRPr lang="de-DE" altLang="de-DE"/>
          </a:p>
        </p:txBody>
      </p:sp>
    </p:spTree>
    <p:extLst>
      <p:ext uri="{BB962C8B-B14F-4D97-AF65-F5344CB8AC3E}">
        <p14:creationId xmlns:p14="http://schemas.microsoft.com/office/powerpoint/2010/main" val="408945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0B0A2D7-7015-48E5-BFD5-3DB746B529B6}" type="slidenum">
              <a:rPr lang="de-DE" altLang="de-DE"/>
              <a:pPr/>
              <a:t>‹Nr.›</a:t>
            </a:fld>
            <a:endParaRPr lang="de-DE" altLang="de-DE"/>
          </a:p>
        </p:txBody>
      </p:sp>
    </p:spTree>
    <p:extLst>
      <p:ext uri="{BB962C8B-B14F-4D97-AF65-F5344CB8AC3E}">
        <p14:creationId xmlns:p14="http://schemas.microsoft.com/office/powerpoint/2010/main" val="1148670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609600"/>
            <a:ext cx="7772400" cy="5486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3" name="Datumsplatzhalter 2"/>
          <p:cNvSpPr>
            <a:spLocks noGrp="1"/>
          </p:cNvSpPr>
          <p:nvPr>
            <p:ph type="dt" sz="half" idx="10"/>
          </p:nvPr>
        </p:nvSpPr>
        <p:spPr>
          <a:xfrm>
            <a:off x="685800" y="6248400"/>
            <a:ext cx="1905000" cy="457200"/>
          </a:xfrm>
        </p:spPr>
        <p:txBody>
          <a:bodyPr/>
          <a:lstStyle>
            <a:lvl1pPr>
              <a:defRPr/>
            </a:lvl1pPr>
          </a:lstStyle>
          <a:p>
            <a:endParaRPr lang="de-DE" altLang="de-DE"/>
          </a:p>
        </p:txBody>
      </p:sp>
      <p:sp>
        <p:nvSpPr>
          <p:cNvPr id="4" name="Fußzeilenplatzhalter 3"/>
          <p:cNvSpPr>
            <a:spLocks noGrp="1"/>
          </p:cNvSpPr>
          <p:nvPr>
            <p:ph type="ftr" sz="quarter" idx="11"/>
          </p:nvPr>
        </p:nvSpPr>
        <p:spPr>
          <a:xfrm>
            <a:off x="3124200" y="6248400"/>
            <a:ext cx="2895600" cy="457200"/>
          </a:xfrm>
        </p:spPr>
        <p:txBody>
          <a:bodyPr/>
          <a:lstStyle>
            <a:lvl1pPr>
              <a:defRPr/>
            </a:lvl1pPr>
          </a:lstStyle>
          <a:p>
            <a:endParaRPr lang="de-DE" altLang="de-DE"/>
          </a:p>
        </p:txBody>
      </p:sp>
      <p:sp>
        <p:nvSpPr>
          <p:cNvPr id="5" name="Foliennummernplatzhalter 4"/>
          <p:cNvSpPr>
            <a:spLocks noGrp="1"/>
          </p:cNvSpPr>
          <p:nvPr>
            <p:ph type="sldNum" sz="quarter" idx="12"/>
          </p:nvPr>
        </p:nvSpPr>
        <p:spPr>
          <a:xfrm>
            <a:off x="6553200" y="6248400"/>
            <a:ext cx="1905000" cy="457200"/>
          </a:xfrm>
        </p:spPr>
        <p:txBody>
          <a:bodyPr/>
          <a:lstStyle>
            <a:lvl1pPr>
              <a:defRPr/>
            </a:lvl1pPr>
          </a:lstStyle>
          <a:p>
            <a:fld id="{C796D60A-2C01-455A-83B8-5800F8F82509}" type="slidenum">
              <a:rPr lang="de-DE" altLang="de-DE"/>
              <a:pPr/>
              <a:t>‹Nr.›</a:t>
            </a:fld>
            <a:endParaRPr lang="de-DE" altLang="de-DE"/>
          </a:p>
        </p:txBody>
      </p:sp>
    </p:spTree>
    <p:extLst>
      <p:ext uri="{BB962C8B-B14F-4D97-AF65-F5344CB8AC3E}">
        <p14:creationId xmlns:p14="http://schemas.microsoft.com/office/powerpoint/2010/main" val="4256425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a:xfrm>
            <a:off x="685800" y="6248400"/>
            <a:ext cx="1905000" cy="457200"/>
          </a:xfrm>
        </p:spPr>
        <p:txBody>
          <a:bodyPr/>
          <a:lstStyle>
            <a:lvl1pPr>
              <a:defRPr/>
            </a:lvl1pPr>
          </a:lstStyle>
          <a:p>
            <a:endParaRPr lang="de-DE" altLang="de-DE"/>
          </a:p>
        </p:txBody>
      </p:sp>
      <p:sp>
        <p:nvSpPr>
          <p:cNvPr id="6" name="Fußzeilenplatzhalter 5"/>
          <p:cNvSpPr>
            <a:spLocks noGrp="1"/>
          </p:cNvSpPr>
          <p:nvPr>
            <p:ph type="ftr" sz="quarter" idx="11"/>
          </p:nvPr>
        </p:nvSpPr>
        <p:spPr>
          <a:xfrm>
            <a:off x="3124200" y="6248400"/>
            <a:ext cx="2895600" cy="457200"/>
          </a:xfrm>
        </p:spPr>
        <p:txBody>
          <a:bodyPr/>
          <a:lstStyle>
            <a:lvl1pPr>
              <a:defRPr/>
            </a:lvl1pPr>
          </a:lstStyle>
          <a:p>
            <a:endParaRPr lang="de-DE" altLang="de-DE"/>
          </a:p>
        </p:txBody>
      </p:sp>
      <p:sp>
        <p:nvSpPr>
          <p:cNvPr id="7" name="Foliennummernplatzhalter 6"/>
          <p:cNvSpPr>
            <a:spLocks noGrp="1"/>
          </p:cNvSpPr>
          <p:nvPr>
            <p:ph type="sldNum" sz="quarter" idx="12"/>
          </p:nvPr>
        </p:nvSpPr>
        <p:spPr>
          <a:xfrm>
            <a:off x="6553200" y="6248400"/>
            <a:ext cx="1905000" cy="457200"/>
          </a:xfrm>
        </p:spPr>
        <p:txBody>
          <a:bodyPr/>
          <a:lstStyle>
            <a:lvl1pPr>
              <a:defRPr/>
            </a:lvl1pPr>
          </a:lstStyle>
          <a:p>
            <a:fld id="{19EACA85-6E67-4EE4-BF3B-BBC0CD9E73C9}" type="slidenum">
              <a:rPr lang="de-DE" altLang="de-DE"/>
              <a:pPr/>
              <a:t>‹Nr.›</a:t>
            </a:fld>
            <a:endParaRPr lang="de-DE" altLang="de-DE"/>
          </a:p>
        </p:txBody>
      </p:sp>
    </p:spTree>
    <p:extLst>
      <p:ext uri="{BB962C8B-B14F-4D97-AF65-F5344CB8AC3E}">
        <p14:creationId xmlns:p14="http://schemas.microsoft.com/office/powerpoint/2010/main" val="1993042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CH"/>
          </a:p>
        </p:txBody>
      </p:sp>
      <p:sp>
        <p:nvSpPr>
          <p:cNvPr id="3" name="Inhaltsplatzhalter 2"/>
          <p:cNvSpPr>
            <a:spLocks noGrp="1"/>
          </p:cNvSpPr>
          <p:nvPr>
            <p:ph sz="quarter" idx="1"/>
          </p:nvPr>
        </p:nvSpPr>
        <p:spPr>
          <a:xfrm>
            <a:off x="685800" y="1981200"/>
            <a:ext cx="38100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quarter" idx="2"/>
          </p:nvPr>
        </p:nvSpPr>
        <p:spPr>
          <a:xfrm>
            <a:off x="685800" y="4114800"/>
            <a:ext cx="38100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half" idx="3"/>
          </p:nvPr>
        </p:nvSpPr>
        <p:spPr>
          <a:xfrm>
            <a:off x="46482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Datumsplatzhalter 5"/>
          <p:cNvSpPr>
            <a:spLocks noGrp="1"/>
          </p:cNvSpPr>
          <p:nvPr>
            <p:ph type="dt" sz="half" idx="10"/>
          </p:nvPr>
        </p:nvSpPr>
        <p:spPr>
          <a:xfrm>
            <a:off x="685800" y="6248400"/>
            <a:ext cx="1905000" cy="457200"/>
          </a:xfrm>
        </p:spPr>
        <p:txBody>
          <a:bodyPr/>
          <a:lstStyle>
            <a:lvl1pPr>
              <a:defRPr/>
            </a:lvl1pPr>
          </a:lstStyle>
          <a:p>
            <a:endParaRPr lang="de-DE" altLang="de-DE"/>
          </a:p>
        </p:txBody>
      </p:sp>
      <p:sp>
        <p:nvSpPr>
          <p:cNvPr id="7" name="Fußzeilenplatzhalter 6"/>
          <p:cNvSpPr>
            <a:spLocks noGrp="1"/>
          </p:cNvSpPr>
          <p:nvPr>
            <p:ph type="ftr" sz="quarter" idx="11"/>
          </p:nvPr>
        </p:nvSpPr>
        <p:spPr>
          <a:xfrm>
            <a:off x="3124200" y="6248400"/>
            <a:ext cx="2895600" cy="457200"/>
          </a:xfrm>
        </p:spPr>
        <p:txBody>
          <a:bodyPr/>
          <a:lstStyle>
            <a:lvl1pPr>
              <a:defRPr/>
            </a:lvl1pPr>
          </a:lstStyle>
          <a:p>
            <a:endParaRPr lang="de-DE" altLang="de-DE"/>
          </a:p>
        </p:txBody>
      </p:sp>
      <p:sp>
        <p:nvSpPr>
          <p:cNvPr id="8" name="Foliennummernplatzhalter 7"/>
          <p:cNvSpPr>
            <a:spLocks noGrp="1"/>
          </p:cNvSpPr>
          <p:nvPr>
            <p:ph type="sldNum" sz="quarter" idx="12"/>
          </p:nvPr>
        </p:nvSpPr>
        <p:spPr>
          <a:xfrm>
            <a:off x="6553200" y="6248400"/>
            <a:ext cx="1905000" cy="457200"/>
          </a:xfrm>
        </p:spPr>
        <p:txBody>
          <a:bodyPr/>
          <a:lstStyle>
            <a:lvl1pPr>
              <a:defRPr/>
            </a:lvl1pPr>
          </a:lstStyle>
          <a:p>
            <a:fld id="{90DF502B-0816-4824-A0C6-B0714F85F406}" type="slidenum">
              <a:rPr lang="de-DE" altLang="de-DE"/>
              <a:pPr/>
              <a:t>‹Nr.›</a:t>
            </a:fld>
            <a:endParaRPr lang="de-DE" altLang="de-DE"/>
          </a:p>
        </p:txBody>
      </p:sp>
    </p:spTree>
    <p:extLst>
      <p:ext uri="{BB962C8B-B14F-4D97-AF65-F5344CB8AC3E}">
        <p14:creationId xmlns:p14="http://schemas.microsoft.com/office/powerpoint/2010/main" val="3656036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quarter" idx="2"/>
          </p:nvPr>
        </p:nvSpPr>
        <p:spPr>
          <a:xfrm>
            <a:off x="4648200" y="1981200"/>
            <a:ext cx="38100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Inhaltsplatzhalter 4"/>
          <p:cNvSpPr>
            <a:spLocks noGrp="1"/>
          </p:cNvSpPr>
          <p:nvPr>
            <p:ph sz="quarter" idx="3"/>
          </p:nvPr>
        </p:nvSpPr>
        <p:spPr>
          <a:xfrm>
            <a:off x="4648200" y="4114800"/>
            <a:ext cx="38100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Datumsplatzhalter 5"/>
          <p:cNvSpPr>
            <a:spLocks noGrp="1"/>
          </p:cNvSpPr>
          <p:nvPr>
            <p:ph type="dt" sz="half" idx="10"/>
          </p:nvPr>
        </p:nvSpPr>
        <p:spPr>
          <a:xfrm>
            <a:off x="685800" y="6248400"/>
            <a:ext cx="1905000" cy="457200"/>
          </a:xfrm>
        </p:spPr>
        <p:txBody>
          <a:bodyPr/>
          <a:lstStyle>
            <a:lvl1pPr>
              <a:defRPr/>
            </a:lvl1pPr>
          </a:lstStyle>
          <a:p>
            <a:endParaRPr lang="de-DE" altLang="de-DE"/>
          </a:p>
        </p:txBody>
      </p:sp>
      <p:sp>
        <p:nvSpPr>
          <p:cNvPr id="7" name="Fußzeilenplatzhalter 6"/>
          <p:cNvSpPr>
            <a:spLocks noGrp="1"/>
          </p:cNvSpPr>
          <p:nvPr>
            <p:ph type="ftr" sz="quarter" idx="11"/>
          </p:nvPr>
        </p:nvSpPr>
        <p:spPr>
          <a:xfrm>
            <a:off x="3124200" y="6248400"/>
            <a:ext cx="2895600" cy="457200"/>
          </a:xfrm>
        </p:spPr>
        <p:txBody>
          <a:bodyPr/>
          <a:lstStyle>
            <a:lvl1pPr>
              <a:defRPr/>
            </a:lvl1pPr>
          </a:lstStyle>
          <a:p>
            <a:endParaRPr lang="de-DE" altLang="de-DE"/>
          </a:p>
        </p:txBody>
      </p:sp>
      <p:sp>
        <p:nvSpPr>
          <p:cNvPr id="8" name="Foliennummernplatzhalter 7"/>
          <p:cNvSpPr>
            <a:spLocks noGrp="1"/>
          </p:cNvSpPr>
          <p:nvPr>
            <p:ph type="sldNum" sz="quarter" idx="12"/>
          </p:nvPr>
        </p:nvSpPr>
        <p:spPr>
          <a:xfrm>
            <a:off x="6553200" y="6248400"/>
            <a:ext cx="1905000" cy="457200"/>
          </a:xfrm>
        </p:spPr>
        <p:txBody>
          <a:bodyPr/>
          <a:lstStyle>
            <a:lvl1pPr>
              <a:defRPr/>
            </a:lvl1pPr>
          </a:lstStyle>
          <a:p>
            <a:fld id="{4CFB3D53-96D9-41B4-8CDB-1023E1BDA89D}" type="slidenum">
              <a:rPr lang="de-DE" altLang="de-DE"/>
              <a:pPr/>
              <a:t>‹Nr.›</a:t>
            </a:fld>
            <a:endParaRPr lang="de-DE" altLang="de-DE"/>
          </a:p>
        </p:txBody>
      </p:sp>
    </p:spTree>
    <p:extLst>
      <p:ext uri="{BB962C8B-B14F-4D97-AF65-F5344CB8AC3E}">
        <p14:creationId xmlns:p14="http://schemas.microsoft.com/office/powerpoint/2010/main" val="4025245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reserve="1">
  <p:cSld name="Titel, zwei Inhalte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CH"/>
          </a:p>
        </p:txBody>
      </p:sp>
      <p:sp>
        <p:nvSpPr>
          <p:cNvPr id="3" name="Inhaltsplatzhalter 2"/>
          <p:cNvSpPr>
            <a:spLocks noGrp="1"/>
          </p:cNvSpPr>
          <p:nvPr>
            <p:ph sz="quarter" idx="1"/>
          </p:nvPr>
        </p:nvSpPr>
        <p:spPr>
          <a:xfrm>
            <a:off x="685800" y="1981200"/>
            <a:ext cx="38100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quarter" idx="2"/>
          </p:nvPr>
        </p:nvSpPr>
        <p:spPr>
          <a:xfrm>
            <a:off x="685800" y="4114800"/>
            <a:ext cx="38100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Inhaltsplatzhalter 4"/>
          <p:cNvSpPr>
            <a:spLocks noGrp="1"/>
          </p:cNvSpPr>
          <p:nvPr>
            <p:ph sz="half" idx="3"/>
          </p:nvPr>
        </p:nvSpPr>
        <p:spPr>
          <a:xfrm>
            <a:off x="46482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Datumsplatzhalter 5"/>
          <p:cNvSpPr>
            <a:spLocks noGrp="1"/>
          </p:cNvSpPr>
          <p:nvPr>
            <p:ph type="dt" sz="half" idx="10"/>
          </p:nvPr>
        </p:nvSpPr>
        <p:spPr>
          <a:xfrm>
            <a:off x="685800" y="6248400"/>
            <a:ext cx="1905000" cy="457200"/>
          </a:xfrm>
        </p:spPr>
        <p:txBody>
          <a:bodyPr/>
          <a:lstStyle>
            <a:lvl1pPr>
              <a:defRPr/>
            </a:lvl1pPr>
          </a:lstStyle>
          <a:p>
            <a:endParaRPr lang="de-DE" altLang="de-DE"/>
          </a:p>
        </p:txBody>
      </p:sp>
      <p:sp>
        <p:nvSpPr>
          <p:cNvPr id="7" name="Fußzeilenplatzhalter 6"/>
          <p:cNvSpPr>
            <a:spLocks noGrp="1"/>
          </p:cNvSpPr>
          <p:nvPr>
            <p:ph type="ftr" sz="quarter" idx="11"/>
          </p:nvPr>
        </p:nvSpPr>
        <p:spPr>
          <a:xfrm>
            <a:off x="3124200" y="6248400"/>
            <a:ext cx="2895600" cy="457200"/>
          </a:xfrm>
        </p:spPr>
        <p:txBody>
          <a:bodyPr/>
          <a:lstStyle>
            <a:lvl1pPr>
              <a:defRPr/>
            </a:lvl1pPr>
          </a:lstStyle>
          <a:p>
            <a:endParaRPr lang="de-DE" altLang="de-DE"/>
          </a:p>
        </p:txBody>
      </p:sp>
      <p:sp>
        <p:nvSpPr>
          <p:cNvPr id="8" name="Foliennummernplatzhalter 7"/>
          <p:cNvSpPr>
            <a:spLocks noGrp="1"/>
          </p:cNvSpPr>
          <p:nvPr>
            <p:ph type="sldNum" sz="quarter" idx="12"/>
          </p:nvPr>
        </p:nvSpPr>
        <p:spPr>
          <a:xfrm>
            <a:off x="6553200" y="6248400"/>
            <a:ext cx="1905000" cy="457200"/>
          </a:xfrm>
        </p:spPr>
        <p:txBody>
          <a:bodyPr/>
          <a:lstStyle>
            <a:lvl1pPr>
              <a:defRPr/>
            </a:lvl1pPr>
          </a:lstStyle>
          <a:p>
            <a:fld id="{5A6316D1-3561-4EFF-993B-2972251CCC5D}" type="slidenum">
              <a:rPr lang="de-DE" altLang="de-DE"/>
              <a:pPr/>
              <a:t>‹Nr.›</a:t>
            </a:fld>
            <a:endParaRPr lang="de-DE" altLang="de-DE"/>
          </a:p>
        </p:txBody>
      </p:sp>
    </p:spTree>
    <p:extLst>
      <p:ext uri="{BB962C8B-B14F-4D97-AF65-F5344CB8AC3E}">
        <p14:creationId xmlns:p14="http://schemas.microsoft.com/office/powerpoint/2010/main" val="51120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FF3CA21D-BFC8-43BC-9905-CD310279B0A9}" type="slidenum">
              <a:rPr lang="de-DE" altLang="de-DE"/>
              <a:pPr/>
              <a:t>‹Nr.›</a:t>
            </a:fld>
            <a:endParaRPr lang="de-DE" altLang="de-DE"/>
          </a:p>
        </p:txBody>
      </p:sp>
    </p:spTree>
    <p:extLst>
      <p:ext uri="{BB962C8B-B14F-4D97-AF65-F5344CB8AC3E}">
        <p14:creationId xmlns:p14="http://schemas.microsoft.com/office/powerpoint/2010/main" val="122301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5EBBC00F-6543-4700-AFAB-F91876864AE7}" type="slidenum">
              <a:rPr lang="de-DE" altLang="de-DE"/>
              <a:pPr/>
              <a:t>‹Nr.›</a:t>
            </a:fld>
            <a:endParaRPr lang="de-DE" altLang="de-DE"/>
          </a:p>
        </p:txBody>
      </p:sp>
    </p:spTree>
    <p:extLst>
      <p:ext uri="{BB962C8B-B14F-4D97-AF65-F5344CB8AC3E}">
        <p14:creationId xmlns:p14="http://schemas.microsoft.com/office/powerpoint/2010/main" val="299451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858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EC5FF-A7B0-4886-AF63-CBA5CBC2D2DC}" type="slidenum">
              <a:rPr lang="de-DE" altLang="de-DE"/>
              <a:pPr/>
              <a:t>‹Nr.›</a:t>
            </a:fld>
            <a:endParaRPr lang="de-DE" altLang="de-DE"/>
          </a:p>
        </p:txBody>
      </p:sp>
    </p:spTree>
    <p:extLst>
      <p:ext uri="{BB962C8B-B14F-4D97-AF65-F5344CB8AC3E}">
        <p14:creationId xmlns:p14="http://schemas.microsoft.com/office/powerpoint/2010/main" val="299633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41E68589-7871-4086-82B3-415024A5FB27}" type="slidenum">
              <a:rPr lang="de-DE" altLang="de-DE"/>
              <a:pPr/>
              <a:t>‹Nr.›</a:t>
            </a:fld>
            <a:endParaRPr lang="de-DE" altLang="de-DE"/>
          </a:p>
        </p:txBody>
      </p:sp>
    </p:spTree>
    <p:extLst>
      <p:ext uri="{BB962C8B-B14F-4D97-AF65-F5344CB8AC3E}">
        <p14:creationId xmlns:p14="http://schemas.microsoft.com/office/powerpoint/2010/main" val="205247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ED44C2EA-3CEC-4D4F-87DE-9DC5E6627DA3}" type="slidenum">
              <a:rPr lang="de-DE" altLang="de-DE"/>
              <a:pPr/>
              <a:t>‹Nr.›</a:t>
            </a:fld>
            <a:endParaRPr lang="de-DE" altLang="de-DE"/>
          </a:p>
        </p:txBody>
      </p:sp>
    </p:spTree>
    <p:extLst>
      <p:ext uri="{BB962C8B-B14F-4D97-AF65-F5344CB8AC3E}">
        <p14:creationId xmlns:p14="http://schemas.microsoft.com/office/powerpoint/2010/main" val="161665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04746065-756D-4275-9BD6-402DEBB04D71}" type="slidenum">
              <a:rPr lang="de-DE" altLang="de-DE"/>
              <a:pPr/>
              <a:t>‹Nr.›</a:t>
            </a:fld>
            <a:endParaRPr lang="de-DE" altLang="de-DE"/>
          </a:p>
        </p:txBody>
      </p:sp>
    </p:spTree>
    <p:extLst>
      <p:ext uri="{BB962C8B-B14F-4D97-AF65-F5344CB8AC3E}">
        <p14:creationId xmlns:p14="http://schemas.microsoft.com/office/powerpoint/2010/main" val="292580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9E80CBFC-D0B6-47E6-9011-CB9A1C7CA7E6}" type="slidenum">
              <a:rPr lang="de-DE" altLang="de-DE"/>
              <a:pPr/>
              <a:t>‹Nr.›</a:t>
            </a:fld>
            <a:endParaRPr lang="de-DE" altLang="de-DE"/>
          </a:p>
        </p:txBody>
      </p:sp>
    </p:spTree>
    <p:extLst>
      <p:ext uri="{BB962C8B-B14F-4D97-AF65-F5344CB8AC3E}">
        <p14:creationId xmlns:p14="http://schemas.microsoft.com/office/powerpoint/2010/main" val="1946093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71D0B6D-8B8C-4336-B3CA-2B08D536D520}" type="slidenum">
              <a:rPr lang="de-DE" altLang="de-DE"/>
              <a:pPr/>
              <a:t>‹Nr.›</a:t>
            </a:fld>
            <a:endParaRPr lang="de-DE" altLang="de-DE"/>
          </a:p>
        </p:txBody>
      </p:sp>
    </p:spTree>
    <p:extLst>
      <p:ext uri="{BB962C8B-B14F-4D97-AF65-F5344CB8AC3E}">
        <p14:creationId xmlns:p14="http://schemas.microsoft.com/office/powerpoint/2010/main" val="202895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BF00"/>
            </a:gs>
            <a:gs pos="5001">
              <a:srgbClr val="F27300"/>
            </a:gs>
            <a:gs pos="12500">
              <a:srgbClr val="8F0040"/>
            </a:gs>
            <a:gs pos="25000">
              <a:srgbClr val="400040"/>
            </a:gs>
            <a:gs pos="40000">
              <a:srgbClr val="000040"/>
            </a:gs>
            <a:gs pos="50000">
              <a:srgbClr val="000000"/>
            </a:gs>
            <a:gs pos="60000">
              <a:srgbClr val="000040"/>
            </a:gs>
            <a:gs pos="75000">
              <a:srgbClr val="400040"/>
            </a:gs>
            <a:gs pos="87500">
              <a:srgbClr val="8F0040"/>
            </a:gs>
            <a:gs pos="95000">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Klicken Sie, um das Format des Titel-Masters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Klicken Sie, um die Textformatierung des Masters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de-DE" alt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de-DE" alt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CF6EAD65-DBE3-4358-A963-A5B78968C213}"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rogerliebi.ch/"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commons/f/fa/Globe.sv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pload.wikimedia.org/wikipedia/commons/a/ae/NPratzim_ST_04.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upload.wikimedia.org/wikipedia/commons/6/6f/Earth_Eastern_Hemisphere.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upload.wikimedia.org/wikipedia/commons/6/6f/Earth_Eastern_Hemisphere.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a/a5/Russia_87.74494E_66.20034N.jpg"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a/a5/Russia_87.74494E_66.20034N.jpg"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a/a5/Russia_87.74494E_66.20034N.jpg"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upload.wikimedia.org/wikipedia/commons/8/82/LocationRussia.svg" TargetMode="External"/><Relationship Id="rId1" Type="http://schemas.openxmlformats.org/officeDocument/2006/relationships/slideLayout" Target="../slideLayouts/slideLayout15.xml"/><Relationship Id="rId5" Type="http://schemas.openxmlformats.org/officeDocument/2006/relationships/image" Target="../media/image14.jpeg"/><Relationship Id="rId4" Type="http://schemas.openxmlformats.org/officeDocument/2006/relationships/hyperlink" Target="http://upload.wikimedia.org/wikipedia/commons/c/c9/First_aliyah_BILU_in_kuffiyeh.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upload.wikimedia.org/wikipedia/commons/8/82/LocationRussia.svg"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upload.wikimedia.org/wikipedia/commons/8/82/LocationRussia.svg"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commons/c/c9/First_aliyah_BILU_in_kuffiyeh.jpg" TargetMode="Externa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commons/c/c9/First_aliyah_BILU_in_kuffiyeh.jpg"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upload.wikimedia.org/wikipedia/de/6/6b/Nasa_sat_irak.jp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upload.wikimedia.org/wikipedia/commons/a/ad/LocationIraq.svg"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hyperlink" Target="http://upload.wikimedia.org/wikipedia/commons/a/ad/LocationIraq.svg"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upload.wikimedia.org/wikipedia/commons/6/6f/Beethoven.jpg"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upload.wikimedia.org/wikipedia/de/d/d0/David-Sassoon.jpg" TargetMode="External"/><Relationship Id="rId1" Type="http://schemas.openxmlformats.org/officeDocument/2006/relationships/slideLayout" Target="../slideLayouts/slideLayout16.xml"/><Relationship Id="rId4" Type="http://schemas.openxmlformats.org/officeDocument/2006/relationships/image" Target="../media/image27.jpeg"/></Relationships>
</file>

<file path=ppt/slides/_rels/slide7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upload.wikimedia.org/wikipedia/commons/f/fa/Globe.svg"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solidFill>
            <a:schemeClr val="accent1"/>
          </a:solidFill>
        </p:spPr>
        <p:txBody>
          <a:bodyPr/>
          <a:lstStyle/>
          <a:p>
            <a:r>
              <a:rPr lang="de-DE" altLang="de-DE" sz="4000" b="1">
                <a:latin typeface="Arial" panose="020B0604020202020204" pitchFamily="34" charset="0"/>
                <a:cs typeface="Arial" panose="020B0604020202020204" pitchFamily="34" charset="0"/>
              </a:rPr>
              <a:t>Meine Homepage</a:t>
            </a:r>
            <a:r>
              <a:rPr lang="de-DE" altLang="de-DE" sz="4000">
                <a:latin typeface="Arial" panose="020B0604020202020204" pitchFamily="34" charset="0"/>
                <a:cs typeface="Arial" panose="020B0604020202020204" pitchFamily="34" charset="0"/>
              </a:rPr>
              <a:t>:</a:t>
            </a:r>
          </a:p>
        </p:txBody>
      </p:sp>
      <p:sp>
        <p:nvSpPr>
          <p:cNvPr id="375811" name="Rectangle 3"/>
          <p:cNvSpPr>
            <a:spLocks noGrp="1" noChangeArrowheads="1"/>
          </p:cNvSpPr>
          <p:nvPr>
            <p:ph type="body" idx="1"/>
          </p:nvPr>
        </p:nvSpPr>
        <p:spPr/>
        <p:txBody>
          <a:bodyPr/>
          <a:lstStyle/>
          <a:p>
            <a:pPr algn="ctr">
              <a:buFontTx/>
              <a:buNone/>
            </a:pPr>
            <a:r>
              <a:rPr lang="de-DE" altLang="de-DE" sz="2800" b="1">
                <a:solidFill>
                  <a:srgbClr val="FF3300"/>
                </a:solidFill>
                <a:latin typeface="Arial" panose="020B0604020202020204" pitchFamily="34" charset="0"/>
                <a:cs typeface="Arial" panose="020B0604020202020204" pitchFamily="34" charset="0"/>
              </a:rPr>
              <a:t>Herzlich willkommen!</a:t>
            </a:r>
          </a:p>
          <a:p>
            <a:pPr>
              <a:buFontTx/>
              <a:buNone/>
            </a:pPr>
            <a:endParaRPr lang="de-DE" altLang="de-DE" sz="2800" b="1">
              <a:solidFill>
                <a:srgbClr val="FF3300"/>
              </a:solidFill>
              <a:latin typeface="Arial" panose="020B0604020202020204" pitchFamily="34" charset="0"/>
              <a:cs typeface="Arial" panose="020B0604020202020204" pitchFamily="34" charset="0"/>
            </a:endParaRPr>
          </a:p>
          <a:p>
            <a:pPr algn="ctr">
              <a:buFontTx/>
              <a:buNone/>
            </a:pPr>
            <a:r>
              <a:rPr lang="de-DE" altLang="de-DE" sz="2800" b="1">
                <a:solidFill>
                  <a:schemeClr val="bg1"/>
                </a:solidFill>
                <a:latin typeface="Arial" panose="020B0604020202020204" pitchFamily="34" charset="0"/>
                <a:cs typeface="Arial" panose="020B0604020202020204" pitchFamily="34" charset="0"/>
                <a:hlinkClick r:id="rId2"/>
              </a:rPr>
              <a:t>www.rogerliebi.ch</a:t>
            </a:r>
            <a:endParaRPr lang="de-DE" altLang="de-DE" sz="2800" b="1">
              <a:solidFill>
                <a:schemeClr val="bg1"/>
              </a:solidFill>
              <a:latin typeface="Arial" panose="020B0604020202020204" pitchFamily="34" charset="0"/>
              <a:cs typeface="Arial" panose="020B0604020202020204" pitchFamily="34" charset="0"/>
            </a:endParaRPr>
          </a:p>
          <a:p>
            <a:pPr>
              <a:buFontTx/>
              <a:buNone/>
            </a:pPr>
            <a:endParaRPr lang="de-DE" altLang="de-DE" sz="2800" b="1">
              <a:solidFill>
                <a:schemeClr val="bg1"/>
              </a:solidFill>
              <a:latin typeface="Arial" panose="020B0604020202020204" pitchFamily="34" charset="0"/>
              <a:cs typeface="Arial" panose="020B0604020202020204" pitchFamily="34" charset="0"/>
            </a:endParaRPr>
          </a:p>
          <a:p>
            <a:r>
              <a:rPr lang="de-DE" altLang="de-DE" sz="2800" b="1">
                <a:solidFill>
                  <a:schemeClr val="bg1"/>
                </a:solidFill>
                <a:latin typeface="Arial" panose="020B0604020202020204" pitchFamily="34" charset="0"/>
                <a:cs typeface="Arial" panose="020B0604020202020204" pitchFamily="34" charset="0"/>
              </a:rPr>
              <a:t>Veranstaltungskalender</a:t>
            </a:r>
          </a:p>
          <a:p>
            <a:r>
              <a:rPr lang="de-DE" altLang="de-DE" sz="2800" b="1">
                <a:solidFill>
                  <a:schemeClr val="bg1"/>
                </a:solidFill>
                <a:latin typeface="Arial" panose="020B0604020202020204" pitchFamily="34" charset="0"/>
                <a:cs typeface="Arial" panose="020B0604020202020204" pitchFamily="34" charset="0"/>
              </a:rPr>
              <a:t>Skripte zum Downloaden</a:t>
            </a:r>
          </a:p>
          <a:p>
            <a:r>
              <a:rPr lang="de-DE" altLang="de-DE" sz="2800" b="1">
                <a:solidFill>
                  <a:schemeClr val="bg1"/>
                </a:solidFill>
                <a:latin typeface="Arial" panose="020B0604020202020204" pitchFamily="34" charset="0"/>
                <a:cs typeface="Arial" panose="020B0604020202020204" pitchFamily="34" charset="0"/>
              </a:rPr>
              <a:t>Shop: Kassetten, Bücher</a:t>
            </a:r>
          </a:p>
          <a:p>
            <a:r>
              <a:rPr lang="de-DE" altLang="de-DE" sz="2800" b="1">
                <a:solidFill>
                  <a:schemeClr val="bg1"/>
                </a:solidFill>
                <a:latin typeface="Arial" panose="020B0604020202020204" pitchFamily="34" charset="0"/>
                <a:cs typeface="Arial" panose="020B0604020202020204" pitchFamily="34" charset="0"/>
              </a:rPr>
              <a:t>etc.</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xfrm>
            <a:off x="0" y="609600"/>
            <a:ext cx="9144000" cy="1143000"/>
          </a:xfrm>
        </p:spPr>
        <p:txBody>
          <a:bodyPr/>
          <a:lstStyle/>
          <a:p>
            <a:r>
              <a:rPr lang="de-CH" altLang="de-DE" b="1">
                <a:solidFill>
                  <a:srgbClr val="00FF00"/>
                </a:solidFill>
                <a:latin typeface="Arial" panose="020B0604020202020204" pitchFamily="34" charset="0"/>
                <a:cs typeface="Arial" panose="020B0604020202020204" pitchFamily="34" charset="0"/>
              </a:rPr>
              <a:t>Auf der Suche nach einer Heimat</a:t>
            </a:r>
            <a:endParaRPr lang="de-DE" altLang="de-DE" b="1">
              <a:solidFill>
                <a:srgbClr val="00FF00"/>
              </a:solidFill>
              <a:latin typeface="Arial" panose="020B0604020202020204" pitchFamily="34" charset="0"/>
              <a:cs typeface="Arial" panose="020B0604020202020204" pitchFamily="34" charset="0"/>
            </a:endParaRPr>
          </a:p>
        </p:txBody>
      </p:sp>
      <p:sp>
        <p:nvSpPr>
          <p:cNvPr id="686083" name="Rectangle 3"/>
          <p:cNvSpPr>
            <a:spLocks noGrp="1" noChangeArrowheads="1"/>
          </p:cNvSpPr>
          <p:nvPr>
            <p:ph type="body" sz="half" idx="1"/>
          </p:nvPr>
        </p:nvSpPr>
        <p:spPr/>
        <p:txBody>
          <a:bodyPr/>
          <a:lstStyle/>
          <a:p>
            <a:r>
              <a:rPr lang="de-CH" altLang="de-DE" sz="2800" b="1">
                <a:solidFill>
                  <a:schemeClr val="bg1"/>
                </a:solidFill>
                <a:latin typeface="Arial" panose="020B0604020202020204" pitchFamily="34" charset="0"/>
                <a:cs typeface="Arial" panose="020B0604020202020204" pitchFamily="34" charset="0"/>
              </a:rPr>
              <a:t>7. Grand Island (bei den Niagara-Fällen, 1825)</a:t>
            </a:r>
          </a:p>
          <a:p>
            <a:r>
              <a:rPr lang="de-CH" altLang="de-DE" sz="2800" b="1">
                <a:solidFill>
                  <a:schemeClr val="bg1"/>
                </a:solidFill>
                <a:latin typeface="Arial" panose="020B0604020202020204" pitchFamily="34" charset="0"/>
                <a:cs typeface="Arial" panose="020B0604020202020204" pitchFamily="34" charset="0"/>
              </a:rPr>
              <a:t>8. Krim (1841)</a:t>
            </a:r>
          </a:p>
          <a:p>
            <a:r>
              <a:rPr lang="de-CH" altLang="de-DE" sz="2800" b="1">
                <a:solidFill>
                  <a:schemeClr val="bg1"/>
                </a:solidFill>
                <a:latin typeface="Arial" panose="020B0604020202020204" pitchFamily="34" charset="0"/>
                <a:cs typeface="Arial" panose="020B0604020202020204" pitchFamily="34" charset="0"/>
              </a:rPr>
              <a:t>9. Cypern (1880-1902)</a:t>
            </a:r>
          </a:p>
        </p:txBody>
      </p:sp>
      <p:pic>
        <p:nvPicPr>
          <p:cNvPr id="686086" name="Picture 6" descr="BlankMap-World-v2"/>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648200" y="4268788"/>
            <a:ext cx="3810000" cy="167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089" name="Line 9"/>
          <p:cNvSpPr>
            <a:spLocks noChangeShapeType="1"/>
          </p:cNvSpPr>
          <p:nvPr/>
        </p:nvSpPr>
        <p:spPr bwMode="auto">
          <a:xfrm>
            <a:off x="6227763" y="4149725"/>
            <a:ext cx="431800" cy="5032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86090" name="Line 10"/>
          <p:cNvSpPr>
            <a:spLocks noChangeShapeType="1"/>
          </p:cNvSpPr>
          <p:nvPr/>
        </p:nvSpPr>
        <p:spPr bwMode="auto">
          <a:xfrm flipV="1">
            <a:off x="3348038" y="4724400"/>
            <a:ext cx="2160587" cy="108108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86091" name="Line 11"/>
          <p:cNvSpPr>
            <a:spLocks noChangeShapeType="1"/>
          </p:cNvSpPr>
          <p:nvPr/>
        </p:nvSpPr>
        <p:spPr bwMode="auto">
          <a:xfrm flipV="1">
            <a:off x="6443663" y="4868863"/>
            <a:ext cx="215900" cy="20161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pic>
        <p:nvPicPr>
          <p:cNvPr id="686094" name="Picture 14" descr="Jews_place_of_wailing%2C_1860"/>
          <p:cNvPicPr>
            <a:picLocks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157788" y="1981200"/>
            <a:ext cx="2790825"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0" y="609600"/>
            <a:ext cx="9144000" cy="1143000"/>
          </a:xfrm>
        </p:spPr>
        <p:txBody>
          <a:bodyPr/>
          <a:lstStyle/>
          <a:p>
            <a:r>
              <a:rPr lang="de-CH" altLang="de-DE" b="1">
                <a:solidFill>
                  <a:srgbClr val="00FF00"/>
                </a:solidFill>
                <a:latin typeface="Arial" panose="020B0604020202020204" pitchFamily="34" charset="0"/>
                <a:cs typeface="Arial" panose="020B0604020202020204" pitchFamily="34" charset="0"/>
              </a:rPr>
              <a:t>Auf der Suche nach einer Heimat</a:t>
            </a:r>
            <a:endParaRPr lang="de-DE" altLang="de-DE" b="1">
              <a:solidFill>
                <a:srgbClr val="00FF00"/>
              </a:solidFill>
              <a:latin typeface="Arial" panose="020B0604020202020204" pitchFamily="34" charset="0"/>
              <a:cs typeface="Arial" panose="020B0604020202020204" pitchFamily="34" charset="0"/>
            </a:endParaRPr>
          </a:p>
        </p:txBody>
      </p:sp>
      <p:sp>
        <p:nvSpPr>
          <p:cNvPr id="700419" name="Rectangle 3"/>
          <p:cNvSpPr>
            <a:spLocks noGrp="1" noChangeArrowheads="1"/>
          </p:cNvSpPr>
          <p:nvPr>
            <p:ph type="body" sz="half" idx="1"/>
          </p:nvPr>
        </p:nvSpPr>
        <p:spPr/>
        <p:txBody>
          <a:bodyPr/>
          <a:lstStyle/>
          <a:p>
            <a:r>
              <a:rPr lang="de-CH" altLang="de-DE" sz="2800" b="1">
                <a:solidFill>
                  <a:schemeClr val="bg1"/>
                </a:solidFill>
                <a:latin typeface="Arial" panose="020B0604020202020204" pitchFamily="34" charset="0"/>
                <a:cs typeface="Arial" panose="020B0604020202020204" pitchFamily="34" charset="0"/>
              </a:rPr>
              <a:t>10. Argentinien (Argentina, 1892)</a:t>
            </a:r>
          </a:p>
          <a:p>
            <a:r>
              <a:rPr lang="de-CH" altLang="de-DE" sz="2800" b="1">
                <a:solidFill>
                  <a:schemeClr val="bg1"/>
                </a:solidFill>
                <a:latin typeface="Arial" panose="020B0604020202020204" pitchFamily="34" charset="0"/>
                <a:cs typeface="Arial" panose="020B0604020202020204" pitchFamily="34" charset="0"/>
              </a:rPr>
              <a:t>11. Kenia (auf dem Guas Ngishu Plateau, 1903, „Uganda-Projekt“)</a:t>
            </a:r>
            <a:endParaRPr lang="de-DE" altLang="de-DE" sz="2800" b="1">
              <a:solidFill>
                <a:schemeClr val="bg1"/>
              </a:solidFill>
              <a:latin typeface="Arial" panose="020B0604020202020204" pitchFamily="34" charset="0"/>
              <a:cs typeface="Arial" panose="020B0604020202020204" pitchFamily="34" charset="0"/>
            </a:endParaRPr>
          </a:p>
          <a:p>
            <a:r>
              <a:rPr lang="de-CH" altLang="de-DE" sz="2800" b="1">
                <a:solidFill>
                  <a:schemeClr val="bg1"/>
                </a:solidFill>
                <a:latin typeface="Arial" panose="020B0604020202020204" pitchFamily="34" charset="0"/>
                <a:cs typeface="Arial" panose="020B0604020202020204" pitchFamily="34" charset="0"/>
              </a:rPr>
              <a:t>12. Brasilien (Recife, 1904)</a:t>
            </a:r>
          </a:p>
          <a:p>
            <a:endParaRPr lang="de-DE" altLang="de-DE" sz="2800" b="1">
              <a:solidFill>
                <a:schemeClr val="bg1"/>
              </a:solidFill>
              <a:latin typeface="Arial" panose="020B0604020202020204" pitchFamily="34" charset="0"/>
              <a:cs typeface="Arial" panose="020B0604020202020204" pitchFamily="34" charset="0"/>
            </a:endParaRPr>
          </a:p>
        </p:txBody>
      </p:sp>
      <p:pic>
        <p:nvPicPr>
          <p:cNvPr id="700421" name="Picture 5" descr="BlankMap-World-v2"/>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648200" y="4268788"/>
            <a:ext cx="3810000" cy="167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0422" name="Line 6"/>
          <p:cNvSpPr>
            <a:spLocks noChangeShapeType="1"/>
          </p:cNvSpPr>
          <p:nvPr/>
        </p:nvSpPr>
        <p:spPr bwMode="auto">
          <a:xfrm flipV="1">
            <a:off x="6011863" y="5229225"/>
            <a:ext cx="720725" cy="12239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00423" name="Line 7"/>
          <p:cNvSpPr>
            <a:spLocks noChangeShapeType="1"/>
          </p:cNvSpPr>
          <p:nvPr/>
        </p:nvSpPr>
        <p:spPr bwMode="auto">
          <a:xfrm>
            <a:off x="4716463" y="3789363"/>
            <a:ext cx="1150937" cy="15843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pic>
        <p:nvPicPr>
          <p:cNvPr id="700427" name="Picture 11" descr="Jews_place_of_wailing%2C_1860"/>
          <p:cNvPicPr>
            <a:picLocks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157788" y="1981200"/>
            <a:ext cx="2790825"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0429" name="Line 13"/>
          <p:cNvSpPr>
            <a:spLocks noChangeShapeType="1"/>
          </p:cNvSpPr>
          <p:nvPr/>
        </p:nvSpPr>
        <p:spPr bwMode="auto">
          <a:xfrm>
            <a:off x="4716463" y="3716338"/>
            <a:ext cx="1008062" cy="187325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0" y="609600"/>
            <a:ext cx="9144000" cy="1143000"/>
          </a:xfrm>
        </p:spPr>
        <p:txBody>
          <a:bodyPr/>
          <a:lstStyle/>
          <a:p>
            <a:r>
              <a:rPr lang="de-CH" altLang="de-DE" b="1">
                <a:solidFill>
                  <a:srgbClr val="00FF00"/>
                </a:solidFill>
                <a:latin typeface="Arial" panose="020B0604020202020204" pitchFamily="34" charset="0"/>
                <a:cs typeface="Arial" panose="020B0604020202020204" pitchFamily="34" charset="0"/>
              </a:rPr>
              <a:t>Auf der Suche nach einer Heimat</a:t>
            </a:r>
            <a:endParaRPr lang="de-DE" altLang="de-DE" b="1">
              <a:solidFill>
                <a:srgbClr val="00FF00"/>
              </a:solidFill>
              <a:latin typeface="Arial" panose="020B0604020202020204" pitchFamily="34" charset="0"/>
              <a:cs typeface="Arial" panose="020B0604020202020204" pitchFamily="34" charset="0"/>
            </a:endParaRPr>
          </a:p>
        </p:txBody>
      </p:sp>
      <p:sp>
        <p:nvSpPr>
          <p:cNvPr id="684035" name="Rectangle 3"/>
          <p:cNvSpPr>
            <a:spLocks noGrp="1" noChangeArrowheads="1"/>
          </p:cNvSpPr>
          <p:nvPr>
            <p:ph type="body" sz="half" idx="1"/>
          </p:nvPr>
        </p:nvSpPr>
        <p:spPr/>
        <p:txBody>
          <a:bodyPr/>
          <a:lstStyle/>
          <a:p>
            <a:pPr>
              <a:buFont typeface="Symbol" panose="05050102010706020507" pitchFamily="18" charset="2"/>
              <a:buChar char=""/>
            </a:pPr>
            <a:r>
              <a:rPr lang="de-CH" altLang="de-DE" sz="2800" b="1">
                <a:solidFill>
                  <a:schemeClr val="bg1"/>
                </a:solidFill>
                <a:latin typeface="Arial" panose="020B0604020202020204" pitchFamily="34" charset="0"/>
                <a:cs typeface="Arial" panose="020B0604020202020204" pitchFamily="34" charset="0"/>
              </a:rPr>
              <a:t>13. Südmesopota-mien (heutiger Südirak, 1908-1909)</a:t>
            </a:r>
            <a:endParaRPr lang="de-DE" altLang="de-DE" sz="2800" b="1">
              <a:solidFill>
                <a:schemeClr val="bg1"/>
              </a:solidFill>
              <a:latin typeface="Arial" panose="020B0604020202020204" pitchFamily="34" charset="0"/>
              <a:cs typeface="Arial" panose="020B0604020202020204" pitchFamily="34" charset="0"/>
            </a:endParaRPr>
          </a:p>
          <a:p>
            <a:r>
              <a:rPr lang="de-CH" altLang="de-DE" sz="2800" b="1">
                <a:solidFill>
                  <a:schemeClr val="bg1"/>
                </a:solidFill>
                <a:latin typeface="Arial" panose="020B0604020202020204" pitchFamily="34" charset="0"/>
                <a:cs typeface="Arial" panose="020B0604020202020204" pitchFamily="34" charset="0"/>
              </a:rPr>
              <a:t>14. Insel Madagas-kar (1940)</a:t>
            </a:r>
          </a:p>
          <a:p>
            <a:endParaRPr lang="de-CH" altLang="de-DE" sz="2800" b="1">
              <a:solidFill>
                <a:schemeClr val="bg1"/>
              </a:solidFill>
              <a:latin typeface="Arial" panose="020B0604020202020204" pitchFamily="34" charset="0"/>
              <a:cs typeface="Arial" panose="020B0604020202020204" pitchFamily="34" charset="0"/>
            </a:endParaRPr>
          </a:p>
        </p:txBody>
      </p:sp>
      <p:pic>
        <p:nvPicPr>
          <p:cNvPr id="684038" name="Picture 6" descr="BlankMap-World-v2"/>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648200" y="4268788"/>
            <a:ext cx="3810000" cy="167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4041" name="Line 9"/>
          <p:cNvSpPr>
            <a:spLocks noChangeShapeType="1"/>
          </p:cNvSpPr>
          <p:nvPr/>
        </p:nvSpPr>
        <p:spPr bwMode="auto">
          <a:xfrm flipV="1">
            <a:off x="6011863" y="5589588"/>
            <a:ext cx="792162" cy="8636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pic>
        <p:nvPicPr>
          <p:cNvPr id="684046" name="Picture 14" descr="Jews_place_of_wailing%2C_1860"/>
          <p:cNvPicPr>
            <a:picLocks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157788" y="1981200"/>
            <a:ext cx="2790825"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4048" name="Line 16"/>
          <p:cNvSpPr>
            <a:spLocks noChangeShapeType="1"/>
          </p:cNvSpPr>
          <p:nvPr/>
        </p:nvSpPr>
        <p:spPr bwMode="auto">
          <a:xfrm flipV="1">
            <a:off x="6443663" y="4868863"/>
            <a:ext cx="433387" cy="1655762"/>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0" y="609600"/>
            <a:ext cx="9144000" cy="1143000"/>
          </a:xfrm>
        </p:spPr>
        <p:txBody>
          <a:bodyPr/>
          <a:lstStyle/>
          <a:p>
            <a:r>
              <a:rPr lang="de-CH" altLang="de-DE" b="1">
                <a:solidFill>
                  <a:srgbClr val="00FF00"/>
                </a:solidFill>
                <a:latin typeface="Arial" panose="020B0604020202020204" pitchFamily="34" charset="0"/>
                <a:cs typeface="Arial" panose="020B0604020202020204" pitchFamily="34" charset="0"/>
              </a:rPr>
              <a:t>Auf der Suche nach einer Heimat</a:t>
            </a:r>
            <a:endParaRPr lang="de-DE" altLang="de-DE" b="1">
              <a:solidFill>
                <a:srgbClr val="00FF00"/>
              </a:solidFill>
              <a:latin typeface="Arial" panose="020B0604020202020204" pitchFamily="34" charset="0"/>
              <a:cs typeface="Arial" panose="020B0604020202020204" pitchFamily="34" charset="0"/>
            </a:endParaRPr>
          </a:p>
        </p:txBody>
      </p:sp>
      <p:sp>
        <p:nvSpPr>
          <p:cNvPr id="689155" name="Rectangle 3"/>
          <p:cNvSpPr>
            <a:spLocks noGrp="1" noChangeArrowheads="1"/>
          </p:cNvSpPr>
          <p:nvPr>
            <p:ph type="body" sz="half" idx="1"/>
          </p:nvPr>
        </p:nvSpPr>
        <p:spPr/>
        <p:txBody>
          <a:bodyPr/>
          <a:lstStyle/>
          <a:p>
            <a:r>
              <a:rPr lang="de-CH" altLang="de-DE" sz="2800" b="1">
                <a:solidFill>
                  <a:schemeClr val="bg1"/>
                </a:solidFill>
                <a:latin typeface="Arial" panose="020B0604020202020204" pitchFamily="34" charset="0"/>
                <a:cs typeface="Arial" panose="020B0604020202020204" pitchFamily="34" charset="0"/>
              </a:rPr>
              <a:t>15. Birobidjan (am Amur Fluss, zwischen Russland und China, 1928)</a:t>
            </a:r>
          </a:p>
          <a:p>
            <a:r>
              <a:rPr lang="de-CH" altLang="de-DE" sz="2800" b="1">
                <a:solidFill>
                  <a:schemeClr val="bg1"/>
                </a:solidFill>
                <a:latin typeface="Arial" panose="020B0604020202020204" pitchFamily="34" charset="0"/>
                <a:cs typeface="Arial" panose="020B0604020202020204" pitchFamily="34" charset="0"/>
              </a:rPr>
              <a:t>16. Australien (Melbourne, 1927)</a:t>
            </a:r>
          </a:p>
          <a:p>
            <a:r>
              <a:rPr lang="de-CH" altLang="de-DE" sz="2800" b="1">
                <a:solidFill>
                  <a:schemeClr val="bg1"/>
                </a:solidFill>
                <a:latin typeface="Arial" panose="020B0604020202020204" pitchFamily="34" charset="0"/>
                <a:cs typeface="Arial" panose="020B0604020202020204" pitchFamily="34" charset="0"/>
              </a:rPr>
              <a:t>17. Vietnam (1946)</a:t>
            </a:r>
          </a:p>
          <a:p>
            <a:endParaRPr lang="de-DE" altLang="de-DE" sz="2800" b="1">
              <a:solidFill>
                <a:schemeClr val="bg1"/>
              </a:solidFill>
              <a:latin typeface="Arial" panose="020B0604020202020204" pitchFamily="34" charset="0"/>
              <a:cs typeface="Arial" panose="020B0604020202020204" pitchFamily="34" charset="0"/>
            </a:endParaRPr>
          </a:p>
        </p:txBody>
      </p:sp>
      <p:pic>
        <p:nvPicPr>
          <p:cNvPr id="689159" name="Picture 7" descr="BlankMap-World-v2"/>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648200" y="4268788"/>
            <a:ext cx="3810000" cy="167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9161" name="Line 9"/>
          <p:cNvSpPr>
            <a:spLocks noChangeShapeType="1"/>
          </p:cNvSpPr>
          <p:nvPr/>
        </p:nvSpPr>
        <p:spPr bwMode="auto">
          <a:xfrm flipH="1">
            <a:off x="7885113" y="4149725"/>
            <a:ext cx="862012" cy="15113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89162" name="Line 10"/>
          <p:cNvSpPr>
            <a:spLocks noChangeShapeType="1"/>
          </p:cNvSpPr>
          <p:nvPr/>
        </p:nvSpPr>
        <p:spPr bwMode="auto">
          <a:xfrm flipH="1">
            <a:off x="7524750" y="3500438"/>
            <a:ext cx="1079500" cy="1512887"/>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pic>
        <p:nvPicPr>
          <p:cNvPr id="689166" name="Picture 14" descr="Jews_place_of_wailing%2C_1860"/>
          <p:cNvPicPr>
            <a:picLocks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157788" y="1981200"/>
            <a:ext cx="2790825"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9168" name="Line 16"/>
          <p:cNvSpPr>
            <a:spLocks noChangeShapeType="1"/>
          </p:cNvSpPr>
          <p:nvPr/>
        </p:nvSpPr>
        <p:spPr bwMode="auto">
          <a:xfrm flipV="1">
            <a:off x="6443663" y="4724400"/>
            <a:ext cx="1152525" cy="151288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a:xfrm>
            <a:off x="395288" y="333375"/>
            <a:ext cx="8497887" cy="1143000"/>
          </a:xfrm>
        </p:spPr>
        <p:txBody>
          <a:bodyPr/>
          <a:lstStyle/>
          <a:p>
            <a:pPr marL="762000" indent="-762000"/>
            <a:r>
              <a:rPr lang="de-CH" altLang="de-DE" sz="4000" b="1">
                <a:solidFill>
                  <a:srgbClr val="00FF00"/>
                </a:solidFill>
                <a:latin typeface="Arial" panose="020B0604020202020204" pitchFamily="34" charset="0"/>
                <a:cs typeface="Arial" panose="020B0604020202020204" pitchFamily="34" charset="0"/>
              </a:rPr>
              <a:t>(1) Sammlung der Juden</a:t>
            </a:r>
            <a:endParaRPr lang="fr-FR" altLang="de-DE" sz="4000" b="1">
              <a:solidFill>
                <a:srgbClr val="00FF00"/>
              </a:solidFill>
              <a:latin typeface="Arial" panose="020B0604020202020204" pitchFamily="34" charset="0"/>
              <a:cs typeface="Arial" panose="020B0604020202020204" pitchFamily="34" charset="0"/>
            </a:endParaRPr>
          </a:p>
        </p:txBody>
      </p:sp>
      <p:sp>
        <p:nvSpPr>
          <p:cNvPr id="732164" name="Rectangle 4"/>
          <p:cNvSpPr>
            <a:spLocks noGrp="1" noChangeArrowheads="1"/>
          </p:cNvSpPr>
          <p:nvPr>
            <p:ph type="body" idx="4294967295"/>
          </p:nvPr>
        </p:nvSpPr>
        <p:spPr>
          <a:xfrm>
            <a:off x="0" y="1916113"/>
            <a:ext cx="5219700" cy="4941887"/>
          </a:xfrm>
        </p:spPr>
        <p:txBody>
          <a:bodyPr/>
          <a:lstStyle/>
          <a:p>
            <a:pPr>
              <a:buFontTx/>
              <a:buNone/>
            </a:pPr>
            <a:r>
              <a:rPr lang="de-CH" altLang="de-DE"/>
              <a:t>	</a:t>
            </a:r>
            <a:r>
              <a:rPr lang="de-CH" altLang="de-DE" b="1">
                <a:solidFill>
                  <a:schemeClr val="bg1"/>
                </a:solidFill>
                <a:latin typeface="Arial" panose="020B0604020202020204" pitchFamily="34" charset="0"/>
                <a:cs typeface="Arial" panose="020B0604020202020204" pitchFamily="34" charset="0"/>
              </a:rPr>
              <a:t>Jer 31,10:</a:t>
            </a:r>
            <a:r>
              <a:rPr lang="de-CH" altLang="de-DE" b="1">
                <a:solidFill>
                  <a:srgbClr val="FFFF00"/>
                </a:solidFill>
                <a:latin typeface="Arial" panose="020B0604020202020204" pitchFamily="34" charset="0"/>
                <a:cs typeface="Arial" panose="020B0604020202020204" pitchFamily="34" charset="0"/>
              </a:rPr>
              <a:t>  10 Hört das Wort des HERRN, ihr Nationen, und meldet es auf den fernen Inseln und sprecht: Der Israel zerstreut hat, </a:t>
            </a:r>
            <a:r>
              <a:rPr lang="de-CH" altLang="de-DE" b="1">
                <a:solidFill>
                  <a:srgbClr val="00FF00"/>
                </a:solidFill>
                <a:latin typeface="Arial" panose="020B0604020202020204" pitchFamily="34" charset="0"/>
                <a:cs typeface="Arial" panose="020B0604020202020204" pitchFamily="34" charset="0"/>
              </a:rPr>
              <a:t>wird es wieder sammeln</a:t>
            </a:r>
            <a:r>
              <a:rPr lang="de-CH" altLang="de-DE" b="1">
                <a:solidFill>
                  <a:srgbClr val="FFFF00"/>
                </a:solidFill>
                <a:latin typeface="Arial" panose="020B0604020202020204" pitchFamily="34" charset="0"/>
                <a:cs typeface="Arial" panose="020B0604020202020204" pitchFamily="34" charset="0"/>
              </a:rPr>
              <a:t> …“</a:t>
            </a:r>
            <a:r>
              <a:rPr lang="de-DE" altLang="de-DE" b="1">
                <a:solidFill>
                  <a:srgbClr val="FFFF00"/>
                </a:solidFill>
                <a:latin typeface="Arial" panose="020B0604020202020204" pitchFamily="34" charset="0"/>
                <a:cs typeface="Arial" panose="020B0604020202020204" pitchFamily="34" charset="0"/>
              </a:rPr>
              <a:t> </a:t>
            </a:r>
          </a:p>
          <a:p>
            <a:pPr>
              <a:buFontTx/>
              <a:buNone/>
            </a:pPr>
            <a:r>
              <a:rPr lang="de-DE" altLang="de-DE" b="1">
                <a:solidFill>
                  <a:srgbClr val="FFFF00"/>
                </a:solidFill>
                <a:latin typeface="Arial" panose="020B0604020202020204" pitchFamily="34" charset="0"/>
                <a:cs typeface="Arial" panose="020B0604020202020204" pitchFamily="34" charset="0"/>
              </a:rPr>
              <a:t>	</a:t>
            </a:r>
            <a:r>
              <a:rPr lang="de-DE" altLang="de-DE" b="1">
                <a:solidFill>
                  <a:schemeClr val="bg1"/>
                </a:solidFill>
                <a:latin typeface="Arial" panose="020B0604020202020204" pitchFamily="34" charset="0"/>
                <a:cs typeface="Arial" panose="020B0604020202020204" pitchFamily="34" charset="0"/>
              </a:rPr>
              <a:t>(ca. 600 v. Chr.)</a:t>
            </a:r>
          </a:p>
          <a:p>
            <a:pPr>
              <a:buFontTx/>
              <a:buNone/>
            </a:pPr>
            <a:endParaRPr lang="de-DE" altLang="de-DE" b="1">
              <a:solidFill>
                <a:schemeClr val="bg1"/>
              </a:solidFill>
              <a:latin typeface="Arial" panose="020B0604020202020204" pitchFamily="34" charset="0"/>
              <a:cs typeface="Arial" panose="020B0604020202020204" pitchFamily="34" charset="0"/>
            </a:endParaRPr>
          </a:p>
        </p:txBody>
      </p:sp>
      <p:sp>
        <p:nvSpPr>
          <p:cNvPr id="732165" name="Text Box 5"/>
          <p:cNvSpPr txBox="1">
            <a:spLocks noChangeArrowheads="1"/>
          </p:cNvSpPr>
          <p:nvPr/>
        </p:nvSpPr>
        <p:spPr bwMode="auto">
          <a:xfrm>
            <a:off x="179388" y="6021388"/>
            <a:ext cx="6838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000">
                <a:solidFill>
                  <a:schemeClr val="bg1"/>
                </a:solidFill>
              </a:rPr>
              <a:t>1882-2008: 3 Millionen Juden; aus allen 5 Kontinenten; </a:t>
            </a:r>
          </a:p>
          <a:p>
            <a:r>
              <a:rPr lang="de-CH" altLang="de-DE" sz="2000">
                <a:solidFill>
                  <a:schemeClr val="bg1"/>
                </a:solidFill>
              </a:rPr>
              <a:t>aus über 100 Ländern; Israel 2008: &gt; 5 Millionen Juden</a:t>
            </a:r>
            <a:endParaRPr lang="de-DE" altLang="de-DE" sz="2000">
              <a:solidFill>
                <a:schemeClr val="bg1"/>
              </a:solidFill>
            </a:endParaRPr>
          </a:p>
        </p:txBody>
      </p:sp>
      <p:pic>
        <p:nvPicPr>
          <p:cNvPr id="732167" name="Picture 7" descr="Rotating_earth_%28large%29"/>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08625" y="1989138"/>
            <a:ext cx="3240088" cy="3240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395288" y="333375"/>
            <a:ext cx="8497887" cy="1143000"/>
          </a:xfrm>
        </p:spPr>
        <p:txBody>
          <a:bodyPr/>
          <a:lstStyle/>
          <a:p>
            <a:pPr marL="762000" indent="-762000"/>
            <a:r>
              <a:rPr lang="de-CH" altLang="de-DE" sz="4000" b="1">
                <a:solidFill>
                  <a:srgbClr val="00FF00"/>
                </a:solidFill>
                <a:latin typeface="Arial" panose="020B0604020202020204" pitchFamily="34" charset="0"/>
                <a:cs typeface="Arial" panose="020B0604020202020204" pitchFamily="34" charset="0"/>
              </a:rPr>
              <a:t>(2) Rückkehr ins </a:t>
            </a:r>
            <a:r>
              <a:rPr lang="de-CH" altLang="de-DE" sz="4000" b="1">
                <a:solidFill>
                  <a:srgbClr val="FF0000"/>
                </a:solidFill>
                <a:latin typeface="Arial" panose="020B0604020202020204" pitchFamily="34" charset="0"/>
                <a:cs typeface="Arial" panose="020B0604020202020204" pitchFamily="34" charset="0"/>
              </a:rPr>
              <a:t>Land Israel</a:t>
            </a:r>
            <a:endParaRPr lang="fr-FR" altLang="de-DE" sz="4000" b="1">
              <a:solidFill>
                <a:srgbClr val="FF0000"/>
              </a:solidFill>
              <a:latin typeface="Arial" panose="020B0604020202020204" pitchFamily="34" charset="0"/>
              <a:cs typeface="Arial" panose="020B0604020202020204" pitchFamily="34" charset="0"/>
            </a:endParaRPr>
          </a:p>
        </p:txBody>
      </p:sp>
      <p:sp>
        <p:nvSpPr>
          <p:cNvPr id="315396" name="Rectangle 4"/>
          <p:cNvSpPr>
            <a:spLocks noGrp="1" noChangeArrowheads="1"/>
          </p:cNvSpPr>
          <p:nvPr>
            <p:ph type="body" idx="4294967295"/>
          </p:nvPr>
        </p:nvSpPr>
        <p:spPr>
          <a:xfrm>
            <a:off x="0" y="1916113"/>
            <a:ext cx="5219700" cy="4941887"/>
          </a:xfrm>
        </p:spPr>
        <p:txBody>
          <a:bodyPr/>
          <a:lstStyle/>
          <a:p>
            <a:pPr>
              <a:buFontTx/>
              <a:buNone/>
            </a:pPr>
            <a:r>
              <a:rPr lang="de-DE" altLang="de-DE">
                <a:solidFill>
                  <a:srgbClr val="FFFF00"/>
                </a:solidFill>
              </a:rPr>
              <a:t>  	</a:t>
            </a:r>
            <a:r>
              <a:rPr lang="de-DE" altLang="de-DE" b="1">
                <a:solidFill>
                  <a:schemeClr val="bg1"/>
                </a:solidFill>
                <a:latin typeface="Arial" panose="020B0604020202020204" pitchFamily="34" charset="0"/>
                <a:cs typeface="Arial" panose="020B0604020202020204" pitchFamily="34" charset="0"/>
              </a:rPr>
              <a:t>Hes 34,24:</a:t>
            </a:r>
            <a:r>
              <a:rPr lang="de-DE" altLang="de-DE" b="1">
                <a:solidFill>
                  <a:srgbClr val="FFFF00"/>
                </a:solidFill>
                <a:latin typeface="Arial" panose="020B0604020202020204" pitchFamily="34" charset="0"/>
                <a:cs typeface="Arial" panose="020B0604020202020204" pitchFamily="34" charset="0"/>
              </a:rPr>
              <a:t>  24 Und ich werde euch aus den Nationen holen und euch sammeln aus allen Ländern und euch </a:t>
            </a:r>
            <a:r>
              <a:rPr lang="de-DE" altLang="de-DE" b="1">
                <a:solidFill>
                  <a:srgbClr val="00FF00"/>
                </a:solidFill>
                <a:latin typeface="Arial" panose="020B0604020202020204" pitchFamily="34" charset="0"/>
                <a:cs typeface="Arial" panose="020B0604020202020204" pitchFamily="34" charset="0"/>
              </a:rPr>
              <a:t>in euer Land</a:t>
            </a:r>
            <a:r>
              <a:rPr lang="de-DE" altLang="de-DE" b="1">
                <a:solidFill>
                  <a:srgbClr val="FFFF00"/>
                </a:solidFill>
                <a:latin typeface="Arial" panose="020B0604020202020204" pitchFamily="34" charset="0"/>
                <a:cs typeface="Arial" panose="020B0604020202020204" pitchFamily="34" charset="0"/>
              </a:rPr>
              <a:t> bringen. </a:t>
            </a:r>
          </a:p>
          <a:p>
            <a:pPr>
              <a:buFontTx/>
              <a:buNone/>
            </a:pPr>
            <a:r>
              <a:rPr lang="de-DE" altLang="de-DE" b="1">
                <a:solidFill>
                  <a:srgbClr val="FFFF00"/>
                </a:solidFill>
                <a:latin typeface="Arial" panose="020B0604020202020204" pitchFamily="34" charset="0"/>
                <a:cs typeface="Arial" panose="020B0604020202020204" pitchFamily="34" charset="0"/>
              </a:rPr>
              <a:t>  	</a:t>
            </a:r>
            <a:r>
              <a:rPr lang="de-DE" altLang="de-DE" b="1">
                <a:solidFill>
                  <a:schemeClr val="bg1"/>
                </a:solidFill>
                <a:latin typeface="Arial" panose="020B0604020202020204" pitchFamily="34" charset="0"/>
                <a:cs typeface="Arial" panose="020B0604020202020204" pitchFamily="34" charset="0"/>
              </a:rPr>
              <a:t>(6. Jh. v. Chr.)</a:t>
            </a:r>
          </a:p>
          <a:p>
            <a:pPr>
              <a:buFontTx/>
              <a:buNone/>
            </a:pPr>
            <a:endParaRPr lang="de-DE" altLang="de-DE" b="1">
              <a:solidFill>
                <a:schemeClr val="bg1"/>
              </a:solidFill>
              <a:latin typeface="Arial" panose="020B0604020202020204" pitchFamily="34" charset="0"/>
              <a:cs typeface="Arial" panose="020B0604020202020204" pitchFamily="34" charset="0"/>
            </a:endParaRPr>
          </a:p>
        </p:txBody>
      </p:sp>
      <p:sp>
        <p:nvSpPr>
          <p:cNvPr id="315400" name="Text Box 8"/>
          <p:cNvSpPr txBox="1">
            <a:spLocks noChangeArrowheads="1"/>
          </p:cNvSpPr>
          <p:nvPr/>
        </p:nvSpPr>
        <p:spPr bwMode="auto">
          <a:xfrm>
            <a:off x="179388" y="6021388"/>
            <a:ext cx="6838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000">
                <a:solidFill>
                  <a:schemeClr val="bg1"/>
                </a:solidFill>
              </a:rPr>
              <a:t>1882-2008: 3 Millionen Juden; aus allen 5 Kontinenten; </a:t>
            </a:r>
          </a:p>
          <a:p>
            <a:r>
              <a:rPr lang="de-CH" altLang="de-DE" sz="2000">
                <a:solidFill>
                  <a:schemeClr val="bg1"/>
                </a:solidFill>
              </a:rPr>
              <a:t>aus über 100 Ländern; Israel 2008: &gt; 5 Millionen Juden</a:t>
            </a:r>
            <a:endParaRPr lang="de-DE" altLang="de-DE" sz="2000">
              <a:solidFill>
                <a:schemeClr val="bg1"/>
              </a:solidFill>
            </a:endParaRPr>
          </a:p>
        </p:txBody>
      </p:sp>
      <p:pic>
        <p:nvPicPr>
          <p:cNvPr id="315402" name="Picture 10" descr="Rotating_earth_%28large%29"/>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08625" y="1989138"/>
            <a:ext cx="3240088" cy="3240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8850" name="Rectangle 2"/>
          <p:cNvSpPr>
            <a:spLocks noGrp="1" noChangeArrowheads="1"/>
          </p:cNvSpPr>
          <p:nvPr>
            <p:ph type="title"/>
          </p:nvPr>
        </p:nvSpPr>
        <p:spPr>
          <a:xfrm>
            <a:off x="395288" y="333375"/>
            <a:ext cx="8497887" cy="1143000"/>
          </a:xfrm>
        </p:spPr>
        <p:txBody>
          <a:bodyPr/>
          <a:lstStyle/>
          <a:p>
            <a:pPr marL="762000" indent="-762000"/>
            <a:r>
              <a:rPr lang="de-CH" altLang="de-DE" sz="4000" b="1">
                <a:solidFill>
                  <a:srgbClr val="00FF00"/>
                </a:solidFill>
                <a:latin typeface="Arial" panose="020B0604020202020204" pitchFamily="34" charset="0"/>
                <a:cs typeface="Arial" panose="020B0604020202020204" pitchFamily="34" charset="0"/>
              </a:rPr>
              <a:t>(2) Rückkehr ins Land Israel </a:t>
            </a:r>
            <a:endParaRPr lang="fr-FR" altLang="de-DE" sz="4000" b="1">
              <a:solidFill>
                <a:srgbClr val="00FF00"/>
              </a:solidFill>
              <a:latin typeface="Arial" panose="020B0604020202020204" pitchFamily="34" charset="0"/>
              <a:cs typeface="Arial" panose="020B0604020202020204" pitchFamily="34" charset="0"/>
            </a:endParaRPr>
          </a:p>
        </p:txBody>
      </p:sp>
      <p:sp>
        <p:nvSpPr>
          <p:cNvPr id="718852" name="Rectangle 4"/>
          <p:cNvSpPr>
            <a:spLocks noGrp="1" noChangeArrowheads="1"/>
          </p:cNvSpPr>
          <p:nvPr>
            <p:ph type="body" idx="4294967295"/>
          </p:nvPr>
        </p:nvSpPr>
        <p:spPr>
          <a:xfrm>
            <a:off x="0" y="1916113"/>
            <a:ext cx="5219700" cy="4941887"/>
          </a:xfrm>
        </p:spPr>
        <p:txBody>
          <a:bodyPr/>
          <a:lstStyle/>
          <a:p>
            <a:pPr>
              <a:lnSpc>
                <a:spcPct val="90000"/>
              </a:lnSpc>
              <a:buFontTx/>
              <a:buNone/>
            </a:pPr>
            <a:r>
              <a:rPr lang="de-CH" altLang="de-DE" sz="2800" b="1">
                <a:solidFill>
                  <a:srgbClr val="FFFF00"/>
                </a:solidFill>
                <a:latin typeface="Arial" panose="020B0604020202020204" pitchFamily="34" charset="0"/>
                <a:cs typeface="Arial" panose="020B0604020202020204" pitchFamily="34" charset="0"/>
              </a:rPr>
              <a:t>	</a:t>
            </a:r>
            <a:r>
              <a:rPr lang="de-CH" altLang="de-DE" sz="2800" b="1">
                <a:solidFill>
                  <a:schemeClr val="bg1"/>
                </a:solidFill>
                <a:latin typeface="Arial" panose="020B0604020202020204" pitchFamily="34" charset="0"/>
                <a:cs typeface="Arial" panose="020B0604020202020204" pitchFamily="34" charset="0"/>
              </a:rPr>
              <a:t>Hes 11,17:</a:t>
            </a:r>
            <a:r>
              <a:rPr lang="de-CH" altLang="de-DE" sz="2800" b="1">
                <a:solidFill>
                  <a:srgbClr val="FFFF00"/>
                </a:solidFill>
                <a:latin typeface="Arial" panose="020B0604020202020204" pitchFamily="34" charset="0"/>
                <a:cs typeface="Arial" panose="020B0604020202020204" pitchFamily="34" charset="0"/>
              </a:rPr>
              <a:t>  17 Darum sprich: So spricht der Herr, der Ewige: Ja, ich werde euch aus den Völkern sammeln und euch zusammenbringen aus den Ländern, in welche ihr zerstreut worden seid, und werde euch </a:t>
            </a:r>
            <a:r>
              <a:rPr lang="de-CH" altLang="de-DE" sz="2800" b="1">
                <a:solidFill>
                  <a:srgbClr val="00FF00"/>
                </a:solidFill>
                <a:latin typeface="Arial" panose="020B0604020202020204" pitchFamily="34" charset="0"/>
                <a:cs typeface="Arial" panose="020B0604020202020204" pitchFamily="34" charset="0"/>
              </a:rPr>
              <a:t>das Land Israel geben</a:t>
            </a:r>
            <a:r>
              <a:rPr lang="de-CH" altLang="de-DE" sz="2800" b="1">
                <a:solidFill>
                  <a:srgbClr val="FFFF00"/>
                </a:solidFill>
                <a:latin typeface="Arial" panose="020B0604020202020204" pitchFamily="34" charset="0"/>
                <a:cs typeface="Arial" panose="020B0604020202020204" pitchFamily="34" charset="0"/>
              </a:rPr>
              <a:t>.</a:t>
            </a:r>
          </a:p>
          <a:p>
            <a:pPr>
              <a:lnSpc>
                <a:spcPct val="90000"/>
              </a:lnSpc>
              <a:buFontTx/>
              <a:buNone/>
            </a:pPr>
            <a:endParaRPr lang="de-DE" altLang="de-DE" sz="2800" b="1">
              <a:solidFill>
                <a:srgbClr val="FFFF00"/>
              </a:solidFill>
              <a:latin typeface="Arial" panose="020B0604020202020204" pitchFamily="34" charset="0"/>
              <a:cs typeface="Arial" panose="020B0604020202020204" pitchFamily="34" charset="0"/>
            </a:endParaRPr>
          </a:p>
        </p:txBody>
      </p:sp>
      <p:sp>
        <p:nvSpPr>
          <p:cNvPr id="718854" name="Text Box 6"/>
          <p:cNvSpPr txBox="1">
            <a:spLocks noChangeArrowheads="1"/>
          </p:cNvSpPr>
          <p:nvPr/>
        </p:nvSpPr>
        <p:spPr bwMode="auto">
          <a:xfrm>
            <a:off x="179388" y="6021388"/>
            <a:ext cx="6838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000">
                <a:solidFill>
                  <a:schemeClr val="bg1"/>
                </a:solidFill>
              </a:rPr>
              <a:t>1882-2008: 3 Millionen Juden; aus allen 5 Kontinenten; </a:t>
            </a:r>
          </a:p>
          <a:p>
            <a:r>
              <a:rPr lang="de-CH" altLang="de-DE" sz="2000">
                <a:solidFill>
                  <a:schemeClr val="bg1"/>
                </a:solidFill>
              </a:rPr>
              <a:t>aus über 100 Ländern; Israel 2008: &gt; 5 Millionen Juden</a:t>
            </a:r>
            <a:endParaRPr lang="de-DE" altLang="de-DE" sz="2000">
              <a:solidFill>
                <a:schemeClr val="bg1"/>
              </a:solidFill>
            </a:endParaRPr>
          </a:p>
        </p:txBody>
      </p:sp>
      <p:pic>
        <p:nvPicPr>
          <p:cNvPr id="718856" name="Picture 8" descr="Rotating_earth_%28large%29"/>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08625" y="1989138"/>
            <a:ext cx="3240088" cy="3240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a:xfrm>
            <a:off x="395288" y="333375"/>
            <a:ext cx="8497887" cy="1143000"/>
          </a:xfrm>
        </p:spPr>
        <p:txBody>
          <a:bodyPr/>
          <a:lstStyle/>
          <a:p>
            <a:pPr marL="762000" indent="-762000"/>
            <a:r>
              <a:rPr lang="de-CH" altLang="de-DE" sz="4000" b="1">
                <a:solidFill>
                  <a:srgbClr val="00FF00"/>
                </a:solidFill>
                <a:latin typeface="Arial" panose="020B0604020202020204" pitchFamily="34" charset="0"/>
                <a:cs typeface="Arial" panose="020B0604020202020204" pitchFamily="34" charset="0"/>
              </a:rPr>
              <a:t>(2) Rückkehr ins Land Israel </a:t>
            </a:r>
            <a:endParaRPr lang="fr-FR" altLang="de-DE" sz="4000" b="1">
              <a:solidFill>
                <a:srgbClr val="00FF00"/>
              </a:solidFill>
              <a:latin typeface="Arial" panose="020B0604020202020204" pitchFamily="34" charset="0"/>
              <a:cs typeface="Arial" panose="020B0604020202020204" pitchFamily="34" charset="0"/>
            </a:endParaRPr>
          </a:p>
        </p:txBody>
      </p:sp>
      <p:sp>
        <p:nvSpPr>
          <p:cNvPr id="726020" name="Rectangle 4"/>
          <p:cNvSpPr>
            <a:spLocks noGrp="1" noChangeArrowheads="1"/>
          </p:cNvSpPr>
          <p:nvPr>
            <p:ph type="body" idx="4294967295"/>
          </p:nvPr>
        </p:nvSpPr>
        <p:spPr>
          <a:xfrm>
            <a:off x="0" y="1916113"/>
            <a:ext cx="5219700" cy="4941887"/>
          </a:xfrm>
        </p:spPr>
        <p:txBody>
          <a:bodyPr/>
          <a:lstStyle/>
          <a:p>
            <a:pPr>
              <a:buFontTx/>
              <a:buNone/>
            </a:pPr>
            <a:r>
              <a:rPr lang="de-DE" altLang="de-DE">
                <a:solidFill>
                  <a:srgbClr val="FFFF00"/>
                </a:solidFill>
              </a:rPr>
              <a:t>  	</a:t>
            </a:r>
            <a:r>
              <a:rPr lang="de-CH" altLang="de-DE" sz="2800" b="1">
                <a:solidFill>
                  <a:schemeClr val="bg1"/>
                </a:solidFill>
                <a:latin typeface="Arial" panose="020B0604020202020204" pitchFamily="34" charset="0"/>
                <a:cs typeface="Arial" panose="020B0604020202020204" pitchFamily="34" charset="0"/>
              </a:rPr>
              <a:t>Hes 37,21:</a:t>
            </a:r>
            <a:r>
              <a:rPr lang="de-CH" altLang="de-DE" sz="2800" b="1">
                <a:solidFill>
                  <a:srgbClr val="FFFF00"/>
                </a:solidFill>
                <a:latin typeface="Arial" panose="020B0604020202020204" pitchFamily="34" charset="0"/>
                <a:cs typeface="Arial" panose="020B0604020202020204" pitchFamily="34" charset="0"/>
              </a:rPr>
              <a:t>  21 Und rede zu ihnen: So spricht der Herr, der Ewige: Siehe, ich werde die Kinder Israel aus den Nationen herausholen, wohin sie gezogen sind, und ich werde sie von ringsumher sammeln und sie </a:t>
            </a:r>
            <a:r>
              <a:rPr lang="de-CH" altLang="de-DE" sz="2800" b="1">
                <a:solidFill>
                  <a:srgbClr val="00FF00"/>
                </a:solidFill>
                <a:latin typeface="Arial" panose="020B0604020202020204" pitchFamily="34" charset="0"/>
                <a:cs typeface="Arial" panose="020B0604020202020204" pitchFamily="34" charset="0"/>
              </a:rPr>
              <a:t>in ihr Land bringen</a:t>
            </a:r>
            <a:r>
              <a:rPr lang="de-CH" altLang="de-DE" sz="2800" b="1">
                <a:solidFill>
                  <a:srgbClr val="FFFF00"/>
                </a:solidFill>
                <a:latin typeface="Arial" panose="020B0604020202020204" pitchFamily="34" charset="0"/>
                <a:cs typeface="Arial" panose="020B0604020202020204" pitchFamily="34" charset="0"/>
              </a:rPr>
              <a:t>. </a:t>
            </a:r>
            <a:endParaRPr lang="de-DE" altLang="de-DE" sz="2800" b="1">
              <a:solidFill>
                <a:srgbClr val="FFFF00"/>
              </a:solidFill>
              <a:latin typeface="Arial" panose="020B0604020202020204" pitchFamily="34" charset="0"/>
              <a:cs typeface="Arial" panose="020B0604020202020204" pitchFamily="34" charset="0"/>
            </a:endParaRPr>
          </a:p>
        </p:txBody>
      </p:sp>
      <p:sp>
        <p:nvSpPr>
          <p:cNvPr id="726022" name="Text Box 6"/>
          <p:cNvSpPr txBox="1">
            <a:spLocks noChangeArrowheads="1"/>
          </p:cNvSpPr>
          <p:nvPr/>
        </p:nvSpPr>
        <p:spPr bwMode="auto">
          <a:xfrm>
            <a:off x="179388" y="6021388"/>
            <a:ext cx="6838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000">
                <a:solidFill>
                  <a:schemeClr val="bg1"/>
                </a:solidFill>
              </a:rPr>
              <a:t>1882-2008: 3 Millionen Juden; aus allen 5 Kontinenten; </a:t>
            </a:r>
          </a:p>
          <a:p>
            <a:r>
              <a:rPr lang="de-CH" altLang="de-DE" sz="2000">
                <a:solidFill>
                  <a:schemeClr val="bg1"/>
                </a:solidFill>
              </a:rPr>
              <a:t>aus über 100 Ländern; Israel 2008: &gt; 5 Millionen Juden</a:t>
            </a:r>
            <a:endParaRPr lang="de-DE" altLang="de-DE" sz="2000">
              <a:solidFill>
                <a:schemeClr val="bg1"/>
              </a:solidFill>
            </a:endParaRPr>
          </a:p>
        </p:txBody>
      </p:sp>
      <p:pic>
        <p:nvPicPr>
          <p:cNvPr id="726024" name="Picture 8" descr="Rotating_earth_%28large%29"/>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08625" y="1989138"/>
            <a:ext cx="3240088" cy="3240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0" y="333375"/>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(3) Sammlung in vielen Phasen:</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Gleich den Wadi-Bächen im Negev</a:t>
            </a:r>
            <a:endParaRPr lang="de-DE" altLang="de-DE" sz="4000" b="1">
              <a:solidFill>
                <a:srgbClr val="00FF00"/>
              </a:solidFill>
              <a:latin typeface="Arial" panose="020B0604020202020204" pitchFamily="34" charset="0"/>
              <a:cs typeface="Arial" panose="020B0604020202020204" pitchFamily="34" charset="0"/>
            </a:endParaRPr>
          </a:p>
        </p:txBody>
      </p:sp>
      <p:sp>
        <p:nvSpPr>
          <p:cNvPr id="668675" name="Rectangle 3"/>
          <p:cNvSpPr>
            <a:spLocks noGrp="1" noChangeArrowheads="1"/>
          </p:cNvSpPr>
          <p:nvPr>
            <p:ph type="body" sz="half" idx="1"/>
          </p:nvPr>
        </p:nvSpPr>
        <p:spPr>
          <a:xfrm>
            <a:off x="4932363" y="1989138"/>
            <a:ext cx="4211637" cy="4114800"/>
          </a:xfrm>
        </p:spPr>
        <p:txBody>
          <a:bodyPr/>
          <a:lstStyle/>
          <a:p>
            <a:r>
              <a:rPr lang="en-US" altLang="de-DE" sz="2800" b="1">
                <a:solidFill>
                  <a:schemeClr val="bg1"/>
                </a:solidFill>
                <a:latin typeface="Arial" panose="020B0604020202020204" pitchFamily="34" charset="0"/>
                <a:cs typeface="Arial" panose="020B0604020202020204" pitchFamily="34" charset="0"/>
              </a:rPr>
              <a:t>Psalm 126,4:               </a:t>
            </a:r>
            <a:r>
              <a:rPr lang="en-US" altLang="de-DE" sz="2800" b="1">
                <a:solidFill>
                  <a:srgbClr val="FFFF00"/>
                </a:solidFill>
                <a:latin typeface="Arial" panose="020B0604020202020204" pitchFamily="34" charset="0"/>
                <a:cs typeface="Arial" panose="020B0604020202020204" pitchFamily="34" charset="0"/>
              </a:rPr>
              <a:t>4  Bringe zurück, HERR, unsere Gefangenen, </a:t>
            </a:r>
            <a:r>
              <a:rPr lang="en-US" altLang="de-DE" sz="2800" b="1">
                <a:solidFill>
                  <a:srgbClr val="00FF00"/>
                </a:solidFill>
                <a:latin typeface="Arial" panose="020B0604020202020204" pitchFamily="34" charset="0"/>
                <a:cs typeface="Arial" panose="020B0604020202020204" pitchFamily="34" charset="0"/>
              </a:rPr>
              <a:t>gleich den Wadi-Bächen im Negev</a:t>
            </a:r>
            <a:r>
              <a:rPr lang="en-US" altLang="de-DE" sz="2800" b="1">
                <a:solidFill>
                  <a:srgbClr val="FFFF00"/>
                </a:solidFill>
                <a:latin typeface="Arial" panose="020B0604020202020204" pitchFamily="34" charset="0"/>
                <a:cs typeface="Arial" panose="020B0604020202020204" pitchFamily="34" charset="0"/>
              </a:rPr>
              <a:t>! </a:t>
            </a:r>
            <a:endParaRPr lang="de-DE" altLang="de-DE" sz="2800" b="1">
              <a:solidFill>
                <a:srgbClr val="FFFF00"/>
              </a:solidFill>
              <a:latin typeface="Arial" panose="020B0604020202020204" pitchFamily="34" charset="0"/>
              <a:cs typeface="Arial" panose="020B0604020202020204" pitchFamily="34" charset="0"/>
            </a:endParaRPr>
          </a:p>
        </p:txBody>
      </p:sp>
      <p:pic>
        <p:nvPicPr>
          <p:cNvPr id="668677" name="Picture 5" descr="Negev-2005-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3850" y="2060575"/>
            <a:ext cx="4535488" cy="3402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8679" name="Text Box 7"/>
          <p:cNvSpPr txBox="1">
            <a:spLocks noChangeArrowheads="1"/>
          </p:cNvSpPr>
          <p:nvPr/>
        </p:nvSpPr>
        <p:spPr bwMode="auto">
          <a:xfrm>
            <a:off x="323850" y="1844675"/>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b="0">
                <a:solidFill>
                  <a:schemeClr val="bg1"/>
                </a:solidFill>
              </a:rPr>
              <a:t>FB</a:t>
            </a:r>
            <a:endParaRPr lang="de-DE" altLang="de-DE" sz="1000" b="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0" y="333375"/>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(3) Sammlung in vielen Phasen:</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Gleich den Wadi-Bächen im Negev</a:t>
            </a:r>
            <a:endParaRPr lang="de-DE" altLang="de-DE" sz="4000" b="1">
              <a:solidFill>
                <a:srgbClr val="00FF00"/>
              </a:solidFill>
              <a:latin typeface="Arial" panose="020B0604020202020204" pitchFamily="34" charset="0"/>
              <a:cs typeface="Arial" panose="020B0604020202020204" pitchFamily="34" charset="0"/>
            </a:endParaRPr>
          </a:p>
        </p:txBody>
      </p:sp>
      <p:sp>
        <p:nvSpPr>
          <p:cNvPr id="676867" name="Rectangle 3"/>
          <p:cNvSpPr>
            <a:spLocks noGrp="1" noChangeArrowheads="1"/>
          </p:cNvSpPr>
          <p:nvPr>
            <p:ph type="body" sz="half" idx="1"/>
          </p:nvPr>
        </p:nvSpPr>
        <p:spPr>
          <a:xfrm>
            <a:off x="5148263" y="2060575"/>
            <a:ext cx="3995737" cy="4114800"/>
          </a:xfrm>
        </p:spPr>
        <p:txBody>
          <a:bodyPr/>
          <a:lstStyle/>
          <a:p>
            <a:r>
              <a:rPr lang="en-US" altLang="de-DE" sz="2800" b="1">
                <a:solidFill>
                  <a:schemeClr val="bg1"/>
                </a:solidFill>
                <a:latin typeface="Arial" panose="020B0604020202020204" pitchFamily="34" charset="0"/>
                <a:cs typeface="Arial" panose="020B0604020202020204" pitchFamily="34" charset="0"/>
              </a:rPr>
              <a:t>Psalm 126,4             </a:t>
            </a:r>
            <a:r>
              <a:rPr lang="en-US" altLang="de-DE" sz="2800" b="1">
                <a:solidFill>
                  <a:srgbClr val="FFFF00"/>
                </a:solidFill>
                <a:latin typeface="Arial" panose="020B0604020202020204" pitchFamily="34" charset="0"/>
                <a:cs typeface="Arial" panose="020B0604020202020204" pitchFamily="34" charset="0"/>
              </a:rPr>
              <a:t>4  Bringe zurück, HERR, unsere Gefangenen, </a:t>
            </a:r>
            <a:r>
              <a:rPr lang="en-US" altLang="de-DE" sz="2800" b="1">
                <a:solidFill>
                  <a:srgbClr val="00FF00"/>
                </a:solidFill>
                <a:latin typeface="Arial" panose="020B0604020202020204" pitchFamily="34" charset="0"/>
                <a:cs typeface="Arial" panose="020B0604020202020204" pitchFamily="34" charset="0"/>
              </a:rPr>
              <a:t>gleich den Wadi-Bächen im Negev</a:t>
            </a:r>
            <a:r>
              <a:rPr lang="en-US" altLang="de-DE" sz="2800" b="1">
                <a:solidFill>
                  <a:srgbClr val="FFFF00"/>
                </a:solidFill>
                <a:latin typeface="Arial" panose="020B0604020202020204" pitchFamily="34" charset="0"/>
                <a:cs typeface="Arial" panose="020B0604020202020204" pitchFamily="34" charset="0"/>
              </a:rPr>
              <a:t>! </a:t>
            </a:r>
            <a:endParaRPr lang="de-DE" altLang="de-DE" sz="2800" b="1">
              <a:solidFill>
                <a:srgbClr val="FFFF00"/>
              </a:solidFill>
              <a:latin typeface="Arial" panose="020B0604020202020204" pitchFamily="34" charset="0"/>
              <a:cs typeface="Arial" panose="020B0604020202020204" pitchFamily="34" charset="0"/>
            </a:endParaRPr>
          </a:p>
        </p:txBody>
      </p:sp>
      <p:sp>
        <p:nvSpPr>
          <p:cNvPr id="676868" name="Freeform 4"/>
          <p:cNvSpPr>
            <a:spLocks/>
          </p:cNvSpPr>
          <p:nvPr/>
        </p:nvSpPr>
        <p:spPr bwMode="auto">
          <a:xfrm>
            <a:off x="465138" y="2074863"/>
            <a:ext cx="3308350" cy="4165600"/>
          </a:xfrm>
          <a:custGeom>
            <a:avLst/>
            <a:gdLst>
              <a:gd name="T0" fmla="*/ 0 w 2084"/>
              <a:gd name="T1" fmla="*/ 0 h 2624"/>
              <a:gd name="T2" fmla="*/ 777 w 2084"/>
              <a:gd name="T3" fmla="*/ 10 h 2624"/>
              <a:gd name="T4" fmla="*/ 886 w 2084"/>
              <a:gd name="T5" fmla="*/ 37 h 2624"/>
              <a:gd name="T6" fmla="*/ 905 w 2084"/>
              <a:gd name="T7" fmla="*/ 55 h 2624"/>
              <a:gd name="T8" fmla="*/ 960 w 2084"/>
              <a:gd name="T9" fmla="*/ 74 h 2624"/>
              <a:gd name="T10" fmla="*/ 1033 w 2084"/>
              <a:gd name="T11" fmla="*/ 138 h 2624"/>
              <a:gd name="T12" fmla="*/ 1024 w 2084"/>
              <a:gd name="T13" fmla="*/ 293 h 2624"/>
              <a:gd name="T14" fmla="*/ 1005 w 2084"/>
              <a:gd name="T15" fmla="*/ 311 h 2624"/>
              <a:gd name="T16" fmla="*/ 923 w 2084"/>
              <a:gd name="T17" fmla="*/ 384 h 2624"/>
              <a:gd name="T18" fmla="*/ 850 w 2084"/>
              <a:gd name="T19" fmla="*/ 421 h 2624"/>
              <a:gd name="T20" fmla="*/ 804 w 2084"/>
              <a:gd name="T21" fmla="*/ 458 h 2624"/>
              <a:gd name="T22" fmla="*/ 722 w 2084"/>
              <a:gd name="T23" fmla="*/ 476 h 2624"/>
              <a:gd name="T24" fmla="*/ 630 w 2084"/>
              <a:gd name="T25" fmla="*/ 503 h 2624"/>
              <a:gd name="T26" fmla="*/ 603 w 2084"/>
              <a:gd name="T27" fmla="*/ 512 h 2624"/>
              <a:gd name="T28" fmla="*/ 557 w 2084"/>
              <a:gd name="T29" fmla="*/ 549 h 2624"/>
              <a:gd name="T30" fmla="*/ 502 w 2084"/>
              <a:gd name="T31" fmla="*/ 567 h 2624"/>
              <a:gd name="T32" fmla="*/ 457 w 2084"/>
              <a:gd name="T33" fmla="*/ 595 h 2624"/>
              <a:gd name="T34" fmla="*/ 411 w 2084"/>
              <a:gd name="T35" fmla="*/ 640 h 2624"/>
              <a:gd name="T36" fmla="*/ 374 w 2084"/>
              <a:gd name="T37" fmla="*/ 695 h 2624"/>
              <a:gd name="T38" fmla="*/ 347 w 2084"/>
              <a:gd name="T39" fmla="*/ 750 h 2624"/>
              <a:gd name="T40" fmla="*/ 301 w 2084"/>
              <a:gd name="T41" fmla="*/ 915 h 2624"/>
              <a:gd name="T42" fmla="*/ 310 w 2084"/>
              <a:gd name="T43" fmla="*/ 1189 h 2624"/>
              <a:gd name="T44" fmla="*/ 320 w 2084"/>
              <a:gd name="T45" fmla="*/ 1235 h 2624"/>
              <a:gd name="T46" fmla="*/ 338 w 2084"/>
              <a:gd name="T47" fmla="*/ 1326 h 2624"/>
              <a:gd name="T48" fmla="*/ 502 w 2084"/>
              <a:gd name="T49" fmla="*/ 1472 h 2624"/>
              <a:gd name="T50" fmla="*/ 667 w 2084"/>
              <a:gd name="T51" fmla="*/ 1582 h 2624"/>
              <a:gd name="T52" fmla="*/ 1261 w 2084"/>
              <a:gd name="T53" fmla="*/ 1628 h 2624"/>
              <a:gd name="T54" fmla="*/ 1426 w 2084"/>
              <a:gd name="T55" fmla="*/ 1674 h 2624"/>
              <a:gd name="T56" fmla="*/ 1517 w 2084"/>
              <a:gd name="T57" fmla="*/ 1728 h 2624"/>
              <a:gd name="T58" fmla="*/ 1572 w 2084"/>
              <a:gd name="T59" fmla="*/ 1765 h 2624"/>
              <a:gd name="T60" fmla="*/ 1673 w 2084"/>
              <a:gd name="T61" fmla="*/ 1866 h 2624"/>
              <a:gd name="T62" fmla="*/ 1746 w 2084"/>
              <a:gd name="T63" fmla="*/ 1930 h 2624"/>
              <a:gd name="T64" fmla="*/ 1792 w 2084"/>
              <a:gd name="T65" fmla="*/ 2039 h 2624"/>
              <a:gd name="T66" fmla="*/ 1883 w 2084"/>
              <a:gd name="T67" fmla="*/ 2204 h 2624"/>
              <a:gd name="T68" fmla="*/ 1910 w 2084"/>
              <a:gd name="T69" fmla="*/ 2259 h 2624"/>
              <a:gd name="T70" fmla="*/ 1920 w 2084"/>
              <a:gd name="T71" fmla="*/ 2295 h 2624"/>
              <a:gd name="T72" fmla="*/ 1938 w 2084"/>
              <a:gd name="T73" fmla="*/ 2314 h 2624"/>
              <a:gd name="T74" fmla="*/ 1974 w 2084"/>
              <a:gd name="T75" fmla="*/ 2414 h 2624"/>
              <a:gd name="T76" fmla="*/ 2038 w 2084"/>
              <a:gd name="T77" fmla="*/ 2551 h 2624"/>
              <a:gd name="T78" fmla="*/ 2057 w 2084"/>
              <a:gd name="T79" fmla="*/ 2606 h 2624"/>
              <a:gd name="T80" fmla="*/ 2084 w 2084"/>
              <a:gd name="T81" fmla="*/ 2624 h 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4" h="2624">
                <a:moveTo>
                  <a:pt x="0" y="0"/>
                </a:moveTo>
                <a:cubicBezTo>
                  <a:pt x="259" y="3"/>
                  <a:pt x="518" y="1"/>
                  <a:pt x="777" y="10"/>
                </a:cubicBezTo>
                <a:cubicBezTo>
                  <a:pt x="814" y="11"/>
                  <a:pt x="886" y="37"/>
                  <a:pt x="886" y="37"/>
                </a:cubicBezTo>
                <a:cubicBezTo>
                  <a:pt x="892" y="43"/>
                  <a:pt x="897" y="51"/>
                  <a:pt x="905" y="55"/>
                </a:cubicBezTo>
                <a:cubicBezTo>
                  <a:pt x="922" y="64"/>
                  <a:pt x="960" y="74"/>
                  <a:pt x="960" y="74"/>
                </a:cubicBezTo>
                <a:cubicBezTo>
                  <a:pt x="984" y="98"/>
                  <a:pt x="1010" y="115"/>
                  <a:pt x="1033" y="138"/>
                </a:cubicBezTo>
                <a:cubicBezTo>
                  <a:pt x="1030" y="190"/>
                  <a:pt x="1032" y="242"/>
                  <a:pt x="1024" y="293"/>
                </a:cubicBezTo>
                <a:cubicBezTo>
                  <a:pt x="1023" y="302"/>
                  <a:pt x="1011" y="305"/>
                  <a:pt x="1005" y="311"/>
                </a:cubicBezTo>
                <a:cubicBezTo>
                  <a:pt x="975" y="341"/>
                  <a:pt x="966" y="370"/>
                  <a:pt x="923" y="384"/>
                </a:cubicBezTo>
                <a:cubicBezTo>
                  <a:pt x="892" y="417"/>
                  <a:pt x="913" y="400"/>
                  <a:pt x="850" y="421"/>
                </a:cubicBezTo>
                <a:cubicBezTo>
                  <a:pt x="805" y="436"/>
                  <a:pt x="838" y="437"/>
                  <a:pt x="804" y="458"/>
                </a:cubicBezTo>
                <a:cubicBezTo>
                  <a:pt x="787" y="468"/>
                  <a:pt x="732" y="474"/>
                  <a:pt x="722" y="476"/>
                </a:cubicBezTo>
                <a:cubicBezTo>
                  <a:pt x="687" y="483"/>
                  <a:pt x="666" y="491"/>
                  <a:pt x="630" y="503"/>
                </a:cubicBezTo>
                <a:cubicBezTo>
                  <a:pt x="621" y="506"/>
                  <a:pt x="603" y="512"/>
                  <a:pt x="603" y="512"/>
                </a:cubicBezTo>
                <a:cubicBezTo>
                  <a:pt x="587" y="523"/>
                  <a:pt x="575" y="540"/>
                  <a:pt x="557" y="549"/>
                </a:cubicBezTo>
                <a:cubicBezTo>
                  <a:pt x="540" y="557"/>
                  <a:pt x="502" y="567"/>
                  <a:pt x="502" y="567"/>
                </a:cubicBezTo>
                <a:cubicBezTo>
                  <a:pt x="436" y="637"/>
                  <a:pt x="538" y="535"/>
                  <a:pt x="457" y="595"/>
                </a:cubicBezTo>
                <a:cubicBezTo>
                  <a:pt x="440" y="608"/>
                  <a:pt x="426" y="625"/>
                  <a:pt x="411" y="640"/>
                </a:cubicBezTo>
                <a:cubicBezTo>
                  <a:pt x="395" y="655"/>
                  <a:pt x="374" y="695"/>
                  <a:pt x="374" y="695"/>
                </a:cubicBezTo>
                <a:cubicBezTo>
                  <a:pt x="342" y="795"/>
                  <a:pt x="392" y="647"/>
                  <a:pt x="347" y="750"/>
                </a:cubicBezTo>
                <a:cubicBezTo>
                  <a:pt x="324" y="802"/>
                  <a:pt x="318" y="861"/>
                  <a:pt x="301" y="915"/>
                </a:cubicBezTo>
                <a:cubicBezTo>
                  <a:pt x="304" y="1006"/>
                  <a:pt x="305" y="1098"/>
                  <a:pt x="310" y="1189"/>
                </a:cubicBezTo>
                <a:cubicBezTo>
                  <a:pt x="311" y="1205"/>
                  <a:pt x="317" y="1220"/>
                  <a:pt x="320" y="1235"/>
                </a:cubicBezTo>
                <a:cubicBezTo>
                  <a:pt x="323" y="1253"/>
                  <a:pt x="325" y="1303"/>
                  <a:pt x="338" y="1326"/>
                </a:cubicBezTo>
                <a:cubicBezTo>
                  <a:pt x="377" y="1397"/>
                  <a:pt x="437" y="1428"/>
                  <a:pt x="502" y="1472"/>
                </a:cubicBezTo>
                <a:cubicBezTo>
                  <a:pt x="556" y="1508"/>
                  <a:pt x="607" y="1557"/>
                  <a:pt x="667" y="1582"/>
                </a:cubicBezTo>
                <a:cubicBezTo>
                  <a:pt x="840" y="1655"/>
                  <a:pt x="1121" y="1625"/>
                  <a:pt x="1261" y="1628"/>
                </a:cubicBezTo>
                <a:cubicBezTo>
                  <a:pt x="1315" y="1641"/>
                  <a:pt x="1377" y="1649"/>
                  <a:pt x="1426" y="1674"/>
                </a:cubicBezTo>
                <a:cubicBezTo>
                  <a:pt x="1455" y="1689"/>
                  <a:pt x="1492" y="1707"/>
                  <a:pt x="1517" y="1728"/>
                </a:cubicBezTo>
                <a:cubicBezTo>
                  <a:pt x="1563" y="1766"/>
                  <a:pt x="1524" y="1749"/>
                  <a:pt x="1572" y="1765"/>
                </a:cubicBezTo>
                <a:cubicBezTo>
                  <a:pt x="1613" y="1795"/>
                  <a:pt x="1637" y="1830"/>
                  <a:pt x="1673" y="1866"/>
                </a:cubicBezTo>
                <a:cubicBezTo>
                  <a:pt x="1697" y="1890"/>
                  <a:pt x="1723" y="1906"/>
                  <a:pt x="1746" y="1930"/>
                </a:cubicBezTo>
                <a:cubicBezTo>
                  <a:pt x="1760" y="1973"/>
                  <a:pt x="1767" y="2003"/>
                  <a:pt x="1792" y="2039"/>
                </a:cubicBezTo>
                <a:cubicBezTo>
                  <a:pt x="1811" y="2099"/>
                  <a:pt x="1849" y="2151"/>
                  <a:pt x="1883" y="2204"/>
                </a:cubicBezTo>
                <a:cubicBezTo>
                  <a:pt x="1887" y="2210"/>
                  <a:pt x="1907" y="2254"/>
                  <a:pt x="1910" y="2259"/>
                </a:cubicBezTo>
                <a:cubicBezTo>
                  <a:pt x="1913" y="2271"/>
                  <a:pt x="1914" y="2284"/>
                  <a:pt x="1920" y="2295"/>
                </a:cubicBezTo>
                <a:cubicBezTo>
                  <a:pt x="1924" y="2303"/>
                  <a:pt x="1934" y="2306"/>
                  <a:pt x="1938" y="2314"/>
                </a:cubicBezTo>
                <a:cubicBezTo>
                  <a:pt x="1952" y="2343"/>
                  <a:pt x="1961" y="2383"/>
                  <a:pt x="1974" y="2414"/>
                </a:cubicBezTo>
                <a:cubicBezTo>
                  <a:pt x="1996" y="2463"/>
                  <a:pt x="2000" y="2513"/>
                  <a:pt x="2038" y="2551"/>
                </a:cubicBezTo>
                <a:cubicBezTo>
                  <a:pt x="2044" y="2569"/>
                  <a:pt x="2051" y="2588"/>
                  <a:pt x="2057" y="2606"/>
                </a:cubicBezTo>
                <a:cubicBezTo>
                  <a:pt x="2061" y="2616"/>
                  <a:pt x="2084" y="2624"/>
                  <a:pt x="2084" y="2624"/>
                </a:cubicBezTo>
              </a:path>
            </a:pathLst>
          </a:custGeom>
          <a:noFill/>
          <a:ln w="38100"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69" name="Freeform 5"/>
          <p:cNvSpPr>
            <a:spLocks/>
          </p:cNvSpPr>
          <p:nvPr/>
        </p:nvSpPr>
        <p:spPr bwMode="auto">
          <a:xfrm>
            <a:off x="739775" y="1363663"/>
            <a:ext cx="784225" cy="711200"/>
          </a:xfrm>
          <a:custGeom>
            <a:avLst/>
            <a:gdLst>
              <a:gd name="T0" fmla="*/ 0 w 494"/>
              <a:gd name="T1" fmla="*/ 0 h 448"/>
              <a:gd name="T2" fmla="*/ 110 w 494"/>
              <a:gd name="T3" fmla="*/ 19 h 448"/>
              <a:gd name="T4" fmla="*/ 165 w 494"/>
              <a:gd name="T5" fmla="*/ 37 h 448"/>
              <a:gd name="T6" fmla="*/ 192 w 494"/>
              <a:gd name="T7" fmla="*/ 46 h 448"/>
              <a:gd name="T8" fmla="*/ 275 w 494"/>
              <a:gd name="T9" fmla="*/ 83 h 448"/>
              <a:gd name="T10" fmla="*/ 348 w 494"/>
              <a:gd name="T11" fmla="*/ 138 h 448"/>
              <a:gd name="T12" fmla="*/ 384 w 494"/>
              <a:gd name="T13" fmla="*/ 192 h 448"/>
              <a:gd name="T14" fmla="*/ 412 w 494"/>
              <a:gd name="T15" fmla="*/ 330 h 448"/>
              <a:gd name="T16" fmla="*/ 430 w 494"/>
              <a:gd name="T17" fmla="*/ 384 h 448"/>
              <a:gd name="T18" fmla="*/ 467 w 494"/>
              <a:gd name="T19" fmla="*/ 430 h 448"/>
              <a:gd name="T20" fmla="*/ 494 w 494"/>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4" h="448">
                <a:moveTo>
                  <a:pt x="0" y="0"/>
                </a:moveTo>
                <a:cubicBezTo>
                  <a:pt x="37" y="6"/>
                  <a:pt x="73" y="13"/>
                  <a:pt x="110" y="19"/>
                </a:cubicBezTo>
                <a:cubicBezTo>
                  <a:pt x="129" y="22"/>
                  <a:pt x="147" y="31"/>
                  <a:pt x="165" y="37"/>
                </a:cubicBezTo>
                <a:cubicBezTo>
                  <a:pt x="174" y="40"/>
                  <a:pt x="192" y="46"/>
                  <a:pt x="192" y="46"/>
                </a:cubicBezTo>
                <a:cubicBezTo>
                  <a:pt x="218" y="71"/>
                  <a:pt x="240" y="74"/>
                  <a:pt x="275" y="83"/>
                </a:cubicBezTo>
                <a:cubicBezTo>
                  <a:pt x="295" y="97"/>
                  <a:pt x="331" y="115"/>
                  <a:pt x="348" y="138"/>
                </a:cubicBezTo>
                <a:cubicBezTo>
                  <a:pt x="361" y="155"/>
                  <a:pt x="384" y="192"/>
                  <a:pt x="384" y="192"/>
                </a:cubicBezTo>
                <a:cubicBezTo>
                  <a:pt x="399" y="239"/>
                  <a:pt x="402" y="281"/>
                  <a:pt x="412" y="330"/>
                </a:cubicBezTo>
                <a:cubicBezTo>
                  <a:pt x="416" y="349"/>
                  <a:pt x="417" y="370"/>
                  <a:pt x="430" y="384"/>
                </a:cubicBezTo>
                <a:cubicBezTo>
                  <a:pt x="444" y="398"/>
                  <a:pt x="453" y="416"/>
                  <a:pt x="467" y="430"/>
                </a:cubicBezTo>
                <a:cubicBezTo>
                  <a:pt x="475" y="438"/>
                  <a:pt x="494" y="448"/>
                  <a:pt x="494" y="448"/>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70" name="Freeform 6"/>
          <p:cNvSpPr>
            <a:spLocks/>
          </p:cNvSpPr>
          <p:nvPr/>
        </p:nvSpPr>
        <p:spPr bwMode="auto">
          <a:xfrm>
            <a:off x="914400" y="2235200"/>
            <a:ext cx="1108075" cy="203200"/>
          </a:xfrm>
          <a:custGeom>
            <a:avLst/>
            <a:gdLst>
              <a:gd name="T0" fmla="*/ 0 w 698"/>
              <a:gd name="T1" fmla="*/ 101 h 128"/>
              <a:gd name="T2" fmla="*/ 375 w 698"/>
              <a:gd name="T3" fmla="*/ 128 h 128"/>
              <a:gd name="T4" fmla="*/ 521 w 698"/>
              <a:gd name="T5" fmla="*/ 119 h 128"/>
              <a:gd name="T6" fmla="*/ 640 w 698"/>
              <a:gd name="T7" fmla="*/ 27 h 128"/>
              <a:gd name="T8" fmla="*/ 695 w 698"/>
              <a:gd name="T9" fmla="*/ 0 h 128"/>
            </a:gdLst>
            <a:ahLst/>
            <a:cxnLst>
              <a:cxn ang="0">
                <a:pos x="T0" y="T1"/>
              </a:cxn>
              <a:cxn ang="0">
                <a:pos x="T2" y="T3"/>
              </a:cxn>
              <a:cxn ang="0">
                <a:pos x="T4" y="T5"/>
              </a:cxn>
              <a:cxn ang="0">
                <a:pos x="T6" y="T7"/>
              </a:cxn>
              <a:cxn ang="0">
                <a:pos x="T8" y="T9"/>
              </a:cxn>
            </a:cxnLst>
            <a:rect l="0" t="0" r="r" b="b"/>
            <a:pathLst>
              <a:path w="698" h="128">
                <a:moveTo>
                  <a:pt x="0" y="101"/>
                </a:moveTo>
                <a:cubicBezTo>
                  <a:pt x="134" y="108"/>
                  <a:pt x="241" y="121"/>
                  <a:pt x="375" y="128"/>
                </a:cubicBezTo>
                <a:cubicBezTo>
                  <a:pt x="424" y="125"/>
                  <a:pt x="472" y="124"/>
                  <a:pt x="521" y="119"/>
                </a:cubicBezTo>
                <a:cubicBezTo>
                  <a:pt x="572" y="114"/>
                  <a:pt x="602" y="40"/>
                  <a:pt x="640" y="27"/>
                </a:cubicBezTo>
                <a:cubicBezTo>
                  <a:pt x="698" y="8"/>
                  <a:pt x="695" y="28"/>
                  <a:pt x="695"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71" name="Freeform 7"/>
          <p:cNvSpPr>
            <a:spLocks/>
          </p:cNvSpPr>
          <p:nvPr/>
        </p:nvSpPr>
        <p:spPr bwMode="auto">
          <a:xfrm>
            <a:off x="739775" y="2438400"/>
            <a:ext cx="720725" cy="303213"/>
          </a:xfrm>
          <a:custGeom>
            <a:avLst/>
            <a:gdLst>
              <a:gd name="T0" fmla="*/ 0 w 454"/>
              <a:gd name="T1" fmla="*/ 174 h 191"/>
              <a:gd name="T2" fmla="*/ 357 w 454"/>
              <a:gd name="T3" fmla="*/ 137 h 191"/>
              <a:gd name="T4" fmla="*/ 403 w 454"/>
              <a:gd name="T5" fmla="*/ 37 h 191"/>
              <a:gd name="T6" fmla="*/ 421 w 454"/>
              <a:gd name="T7" fmla="*/ 0 h 191"/>
            </a:gdLst>
            <a:ahLst/>
            <a:cxnLst>
              <a:cxn ang="0">
                <a:pos x="T0" y="T1"/>
              </a:cxn>
              <a:cxn ang="0">
                <a:pos x="T2" y="T3"/>
              </a:cxn>
              <a:cxn ang="0">
                <a:pos x="T4" y="T5"/>
              </a:cxn>
              <a:cxn ang="0">
                <a:pos x="T6" y="T7"/>
              </a:cxn>
            </a:cxnLst>
            <a:rect l="0" t="0" r="r" b="b"/>
            <a:pathLst>
              <a:path w="454" h="191">
                <a:moveTo>
                  <a:pt x="0" y="174"/>
                </a:moveTo>
                <a:cubicBezTo>
                  <a:pt x="454" y="160"/>
                  <a:pt x="189" y="191"/>
                  <a:pt x="357" y="137"/>
                </a:cubicBezTo>
                <a:cubicBezTo>
                  <a:pt x="371" y="95"/>
                  <a:pt x="373" y="66"/>
                  <a:pt x="403" y="37"/>
                </a:cubicBezTo>
                <a:cubicBezTo>
                  <a:pt x="413" y="5"/>
                  <a:pt x="405" y="16"/>
                  <a:pt x="421"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72" name="Freeform 8"/>
          <p:cNvSpPr>
            <a:spLocks/>
          </p:cNvSpPr>
          <p:nvPr/>
        </p:nvSpPr>
        <p:spPr bwMode="auto">
          <a:xfrm>
            <a:off x="1871663" y="1408113"/>
            <a:ext cx="682625" cy="754062"/>
          </a:xfrm>
          <a:custGeom>
            <a:avLst/>
            <a:gdLst>
              <a:gd name="T0" fmla="*/ 0 w 430"/>
              <a:gd name="T1" fmla="*/ 0 h 475"/>
              <a:gd name="T2" fmla="*/ 311 w 430"/>
              <a:gd name="T3" fmla="*/ 36 h 475"/>
              <a:gd name="T4" fmla="*/ 394 w 430"/>
              <a:gd name="T5" fmla="*/ 73 h 475"/>
              <a:gd name="T6" fmla="*/ 430 w 430"/>
              <a:gd name="T7" fmla="*/ 119 h 475"/>
              <a:gd name="T8" fmla="*/ 421 w 430"/>
              <a:gd name="T9" fmla="*/ 283 h 475"/>
              <a:gd name="T10" fmla="*/ 384 w 430"/>
              <a:gd name="T11" fmla="*/ 320 h 475"/>
              <a:gd name="T12" fmla="*/ 138 w 430"/>
              <a:gd name="T13" fmla="*/ 366 h 475"/>
              <a:gd name="T14" fmla="*/ 19 w 430"/>
              <a:gd name="T15" fmla="*/ 475 h 4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475">
                <a:moveTo>
                  <a:pt x="0" y="0"/>
                </a:moveTo>
                <a:cubicBezTo>
                  <a:pt x="105" y="9"/>
                  <a:pt x="207" y="26"/>
                  <a:pt x="311" y="36"/>
                </a:cubicBezTo>
                <a:cubicBezTo>
                  <a:pt x="341" y="47"/>
                  <a:pt x="364" y="63"/>
                  <a:pt x="394" y="73"/>
                </a:cubicBezTo>
                <a:cubicBezTo>
                  <a:pt x="416" y="87"/>
                  <a:pt x="430" y="89"/>
                  <a:pt x="430" y="119"/>
                </a:cubicBezTo>
                <a:cubicBezTo>
                  <a:pt x="430" y="174"/>
                  <a:pt x="429" y="229"/>
                  <a:pt x="421" y="283"/>
                </a:cubicBezTo>
                <a:cubicBezTo>
                  <a:pt x="421" y="286"/>
                  <a:pt x="386" y="319"/>
                  <a:pt x="384" y="320"/>
                </a:cubicBezTo>
                <a:cubicBezTo>
                  <a:pt x="288" y="391"/>
                  <a:pt x="318" y="357"/>
                  <a:pt x="138" y="366"/>
                </a:cubicBezTo>
                <a:cubicBezTo>
                  <a:pt x="82" y="384"/>
                  <a:pt x="45" y="423"/>
                  <a:pt x="19" y="475"/>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73" name="Freeform 9"/>
          <p:cNvSpPr>
            <a:spLocks/>
          </p:cNvSpPr>
          <p:nvPr/>
        </p:nvSpPr>
        <p:spPr bwMode="auto">
          <a:xfrm>
            <a:off x="2060575" y="2530475"/>
            <a:ext cx="1016000" cy="373063"/>
          </a:xfrm>
          <a:custGeom>
            <a:avLst/>
            <a:gdLst>
              <a:gd name="T0" fmla="*/ 640 w 640"/>
              <a:gd name="T1" fmla="*/ 161 h 235"/>
              <a:gd name="T2" fmla="*/ 457 w 640"/>
              <a:gd name="T3" fmla="*/ 235 h 235"/>
              <a:gd name="T4" fmla="*/ 366 w 640"/>
              <a:gd name="T5" fmla="*/ 225 h 235"/>
              <a:gd name="T6" fmla="*/ 265 w 640"/>
              <a:gd name="T7" fmla="*/ 134 h 235"/>
              <a:gd name="T8" fmla="*/ 211 w 640"/>
              <a:gd name="T9" fmla="*/ 70 h 235"/>
              <a:gd name="T10" fmla="*/ 0 w 640"/>
              <a:gd name="T11" fmla="*/ 24 h 235"/>
            </a:gdLst>
            <a:ahLst/>
            <a:cxnLst>
              <a:cxn ang="0">
                <a:pos x="T0" y="T1"/>
              </a:cxn>
              <a:cxn ang="0">
                <a:pos x="T2" y="T3"/>
              </a:cxn>
              <a:cxn ang="0">
                <a:pos x="T4" y="T5"/>
              </a:cxn>
              <a:cxn ang="0">
                <a:pos x="T6" y="T7"/>
              </a:cxn>
              <a:cxn ang="0">
                <a:pos x="T8" y="T9"/>
              </a:cxn>
              <a:cxn ang="0">
                <a:pos x="T10" y="T11"/>
              </a:cxn>
            </a:cxnLst>
            <a:rect l="0" t="0" r="r" b="b"/>
            <a:pathLst>
              <a:path w="640" h="235">
                <a:moveTo>
                  <a:pt x="640" y="161"/>
                </a:moveTo>
                <a:cubicBezTo>
                  <a:pt x="584" y="200"/>
                  <a:pt x="523" y="217"/>
                  <a:pt x="457" y="235"/>
                </a:cubicBezTo>
                <a:cubicBezTo>
                  <a:pt x="427" y="232"/>
                  <a:pt x="396" y="230"/>
                  <a:pt x="366" y="225"/>
                </a:cubicBezTo>
                <a:cubicBezTo>
                  <a:pt x="320" y="218"/>
                  <a:pt x="296" y="164"/>
                  <a:pt x="265" y="134"/>
                </a:cubicBezTo>
                <a:cubicBezTo>
                  <a:pt x="253" y="97"/>
                  <a:pt x="241" y="93"/>
                  <a:pt x="211" y="70"/>
                </a:cubicBezTo>
                <a:cubicBezTo>
                  <a:pt x="121" y="0"/>
                  <a:pt x="173" y="24"/>
                  <a:pt x="0" y="24"/>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74" name="Freeform 10"/>
          <p:cNvSpPr>
            <a:spLocks/>
          </p:cNvSpPr>
          <p:nvPr/>
        </p:nvSpPr>
        <p:spPr bwMode="auto">
          <a:xfrm>
            <a:off x="2554288" y="2105025"/>
            <a:ext cx="508000" cy="725488"/>
          </a:xfrm>
          <a:custGeom>
            <a:avLst/>
            <a:gdLst>
              <a:gd name="T0" fmla="*/ 320 w 320"/>
              <a:gd name="T1" fmla="*/ 0 h 457"/>
              <a:gd name="T2" fmla="*/ 293 w 320"/>
              <a:gd name="T3" fmla="*/ 9 h 457"/>
              <a:gd name="T4" fmla="*/ 183 w 320"/>
              <a:gd name="T5" fmla="*/ 18 h 457"/>
              <a:gd name="T6" fmla="*/ 110 w 320"/>
              <a:gd name="T7" fmla="*/ 82 h 457"/>
              <a:gd name="T8" fmla="*/ 55 w 320"/>
              <a:gd name="T9" fmla="*/ 356 h 457"/>
              <a:gd name="T10" fmla="*/ 0 w 320"/>
              <a:gd name="T11" fmla="*/ 457 h 457"/>
            </a:gdLst>
            <a:ahLst/>
            <a:cxnLst>
              <a:cxn ang="0">
                <a:pos x="T0" y="T1"/>
              </a:cxn>
              <a:cxn ang="0">
                <a:pos x="T2" y="T3"/>
              </a:cxn>
              <a:cxn ang="0">
                <a:pos x="T4" y="T5"/>
              </a:cxn>
              <a:cxn ang="0">
                <a:pos x="T6" y="T7"/>
              </a:cxn>
              <a:cxn ang="0">
                <a:pos x="T8" y="T9"/>
              </a:cxn>
              <a:cxn ang="0">
                <a:pos x="T10" y="T11"/>
              </a:cxn>
            </a:cxnLst>
            <a:rect l="0" t="0" r="r" b="b"/>
            <a:pathLst>
              <a:path w="320" h="457">
                <a:moveTo>
                  <a:pt x="320" y="0"/>
                </a:moveTo>
                <a:cubicBezTo>
                  <a:pt x="311" y="3"/>
                  <a:pt x="302" y="8"/>
                  <a:pt x="293" y="9"/>
                </a:cubicBezTo>
                <a:cubicBezTo>
                  <a:pt x="257" y="14"/>
                  <a:pt x="219" y="11"/>
                  <a:pt x="183" y="18"/>
                </a:cubicBezTo>
                <a:cubicBezTo>
                  <a:pt x="151" y="24"/>
                  <a:pt x="110" y="82"/>
                  <a:pt x="110" y="82"/>
                </a:cubicBezTo>
                <a:cubicBezTo>
                  <a:pt x="80" y="173"/>
                  <a:pt x="76" y="264"/>
                  <a:pt x="55" y="356"/>
                </a:cubicBezTo>
                <a:cubicBezTo>
                  <a:pt x="42" y="415"/>
                  <a:pt x="49" y="433"/>
                  <a:pt x="0" y="457"/>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75" name="Freeform 11"/>
          <p:cNvSpPr>
            <a:spLocks/>
          </p:cNvSpPr>
          <p:nvPr/>
        </p:nvSpPr>
        <p:spPr bwMode="auto">
          <a:xfrm>
            <a:off x="2605088" y="2903538"/>
            <a:ext cx="660400" cy="512762"/>
          </a:xfrm>
          <a:custGeom>
            <a:avLst/>
            <a:gdLst>
              <a:gd name="T0" fmla="*/ 416 w 416"/>
              <a:gd name="T1" fmla="*/ 265 h 323"/>
              <a:gd name="T2" fmla="*/ 151 w 416"/>
              <a:gd name="T3" fmla="*/ 283 h 323"/>
              <a:gd name="T4" fmla="*/ 96 w 416"/>
              <a:gd name="T5" fmla="*/ 265 h 323"/>
              <a:gd name="T6" fmla="*/ 60 w 416"/>
              <a:gd name="T7" fmla="*/ 219 h 323"/>
              <a:gd name="T8" fmla="*/ 23 w 416"/>
              <a:gd name="T9" fmla="*/ 182 h 323"/>
              <a:gd name="T10" fmla="*/ 78 w 416"/>
              <a:gd name="T11" fmla="*/ 54 h 323"/>
              <a:gd name="T12" fmla="*/ 96 w 416"/>
              <a:gd name="T13" fmla="*/ 27 h 323"/>
              <a:gd name="T14" fmla="*/ 105 w 416"/>
              <a:gd name="T15" fmla="*/ 0 h 3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323">
                <a:moveTo>
                  <a:pt x="416" y="265"/>
                </a:moveTo>
                <a:cubicBezTo>
                  <a:pt x="330" y="323"/>
                  <a:pt x="283" y="289"/>
                  <a:pt x="151" y="283"/>
                </a:cubicBezTo>
                <a:cubicBezTo>
                  <a:pt x="133" y="277"/>
                  <a:pt x="114" y="271"/>
                  <a:pt x="96" y="265"/>
                </a:cubicBezTo>
                <a:cubicBezTo>
                  <a:pt x="86" y="262"/>
                  <a:pt x="64" y="224"/>
                  <a:pt x="60" y="219"/>
                </a:cubicBezTo>
                <a:cubicBezTo>
                  <a:pt x="49" y="206"/>
                  <a:pt x="35" y="195"/>
                  <a:pt x="23" y="182"/>
                </a:cubicBezTo>
                <a:cubicBezTo>
                  <a:pt x="0" y="113"/>
                  <a:pt x="42" y="100"/>
                  <a:pt x="78" y="54"/>
                </a:cubicBezTo>
                <a:cubicBezTo>
                  <a:pt x="85" y="45"/>
                  <a:pt x="91" y="37"/>
                  <a:pt x="96" y="27"/>
                </a:cubicBezTo>
                <a:cubicBezTo>
                  <a:pt x="100" y="19"/>
                  <a:pt x="105" y="0"/>
                  <a:pt x="105"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76" name="Freeform 12"/>
          <p:cNvSpPr>
            <a:spLocks/>
          </p:cNvSpPr>
          <p:nvPr/>
        </p:nvSpPr>
        <p:spPr bwMode="auto">
          <a:xfrm>
            <a:off x="217488" y="2989263"/>
            <a:ext cx="755650" cy="349250"/>
          </a:xfrm>
          <a:custGeom>
            <a:avLst/>
            <a:gdLst>
              <a:gd name="T0" fmla="*/ 0 w 476"/>
              <a:gd name="T1" fmla="*/ 0 h 220"/>
              <a:gd name="T2" fmla="*/ 439 w 476"/>
              <a:gd name="T3" fmla="*/ 174 h 220"/>
              <a:gd name="T4" fmla="*/ 448 w 476"/>
              <a:gd name="T5" fmla="*/ 202 h 220"/>
              <a:gd name="T6" fmla="*/ 476 w 476"/>
              <a:gd name="T7" fmla="*/ 220 h 220"/>
            </a:gdLst>
            <a:ahLst/>
            <a:cxnLst>
              <a:cxn ang="0">
                <a:pos x="T0" y="T1"/>
              </a:cxn>
              <a:cxn ang="0">
                <a:pos x="T2" y="T3"/>
              </a:cxn>
              <a:cxn ang="0">
                <a:pos x="T4" y="T5"/>
              </a:cxn>
              <a:cxn ang="0">
                <a:pos x="T6" y="T7"/>
              </a:cxn>
            </a:cxnLst>
            <a:rect l="0" t="0" r="r" b="b"/>
            <a:pathLst>
              <a:path w="476" h="220">
                <a:moveTo>
                  <a:pt x="0" y="0"/>
                </a:moveTo>
                <a:cubicBezTo>
                  <a:pt x="62" y="190"/>
                  <a:pt x="274" y="167"/>
                  <a:pt x="439" y="174"/>
                </a:cubicBezTo>
                <a:cubicBezTo>
                  <a:pt x="442" y="183"/>
                  <a:pt x="442" y="194"/>
                  <a:pt x="448" y="202"/>
                </a:cubicBezTo>
                <a:cubicBezTo>
                  <a:pt x="455" y="211"/>
                  <a:pt x="476" y="220"/>
                  <a:pt x="476" y="22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77" name="Freeform 13"/>
          <p:cNvSpPr>
            <a:spLocks/>
          </p:cNvSpPr>
          <p:nvPr/>
        </p:nvSpPr>
        <p:spPr bwMode="auto">
          <a:xfrm>
            <a:off x="1219200" y="3048000"/>
            <a:ext cx="885825" cy="303213"/>
          </a:xfrm>
          <a:custGeom>
            <a:avLst/>
            <a:gdLst>
              <a:gd name="T0" fmla="*/ 558 w 558"/>
              <a:gd name="T1" fmla="*/ 110 h 191"/>
              <a:gd name="T2" fmla="*/ 448 w 558"/>
              <a:gd name="T3" fmla="*/ 165 h 191"/>
              <a:gd name="T4" fmla="*/ 119 w 558"/>
              <a:gd name="T5" fmla="*/ 110 h 191"/>
              <a:gd name="T6" fmla="*/ 46 w 558"/>
              <a:gd name="T7" fmla="*/ 18 h 191"/>
              <a:gd name="T8" fmla="*/ 0 w 558"/>
              <a:gd name="T9" fmla="*/ 0 h 191"/>
            </a:gdLst>
            <a:ahLst/>
            <a:cxnLst>
              <a:cxn ang="0">
                <a:pos x="T0" y="T1"/>
              </a:cxn>
              <a:cxn ang="0">
                <a:pos x="T2" y="T3"/>
              </a:cxn>
              <a:cxn ang="0">
                <a:pos x="T4" y="T5"/>
              </a:cxn>
              <a:cxn ang="0">
                <a:pos x="T6" y="T7"/>
              </a:cxn>
              <a:cxn ang="0">
                <a:pos x="T8" y="T9"/>
              </a:cxn>
            </a:cxnLst>
            <a:rect l="0" t="0" r="r" b="b"/>
            <a:pathLst>
              <a:path w="558" h="191">
                <a:moveTo>
                  <a:pt x="558" y="110"/>
                </a:moveTo>
                <a:cubicBezTo>
                  <a:pt x="513" y="140"/>
                  <a:pt x="495" y="147"/>
                  <a:pt x="448" y="165"/>
                </a:cubicBezTo>
                <a:cubicBezTo>
                  <a:pt x="208" y="156"/>
                  <a:pt x="241" y="191"/>
                  <a:pt x="119" y="110"/>
                </a:cubicBezTo>
                <a:cubicBezTo>
                  <a:pt x="105" y="89"/>
                  <a:pt x="66" y="30"/>
                  <a:pt x="46" y="18"/>
                </a:cubicBezTo>
                <a:cubicBezTo>
                  <a:pt x="32" y="9"/>
                  <a:pt x="15" y="7"/>
                  <a:pt x="0"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78" name="Freeform 14"/>
          <p:cNvSpPr>
            <a:spLocks/>
          </p:cNvSpPr>
          <p:nvPr/>
        </p:nvSpPr>
        <p:spPr bwMode="auto">
          <a:xfrm>
            <a:off x="1800225" y="3338513"/>
            <a:ext cx="477838" cy="393700"/>
          </a:xfrm>
          <a:custGeom>
            <a:avLst/>
            <a:gdLst>
              <a:gd name="T0" fmla="*/ 301 w 301"/>
              <a:gd name="T1" fmla="*/ 174 h 248"/>
              <a:gd name="T2" fmla="*/ 82 w 301"/>
              <a:gd name="T3" fmla="*/ 128 h 248"/>
              <a:gd name="T4" fmla="*/ 64 w 301"/>
              <a:gd name="T5" fmla="*/ 100 h 248"/>
              <a:gd name="T6" fmla="*/ 18 w 301"/>
              <a:gd name="T7" fmla="*/ 55 h 248"/>
              <a:gd name="T8" fmla="*/ 0 w 301"/>
              <a:gd name="T9" fmla="*/ 0 h 248"/>
            </a:gdLst>
            <a:ahLst/>
            <a:cxnLst>
              <a:cxn ang="0">
                <a:pos x="T0" y="T1"/>
              </a:cxn>
              <a:cxn ang="0">
                <a:pos x="T2" y="T3"/>
              </a:cxn>
              <a:cxn ang="0">
                <a:pos x="T4" y="T5"/>
              </a:cxn>
              <a:cxn ang="0">
                <a:pos x="T6" y="T7"/>
              </a:cxn>
              <a:cxn ang="0">
                <a:pos x="T8" y="T9"/>
              </a:cxn>
            </a:cxnLst>
            <a:rect l="0" t="0" r="r" b="b"/>
            <a:pathLst>
              <a:path w="301" h="248">
                <a:moveTo>
                  <a:pt x="301" y="174"/>
                </a:moveTo>
                <a:cubicBezTo>
                  <a:pt x="190" y="248"/>
                  <a:pt x="154" y="176"/>
                  <a:pt x="82" y="128"/>
                </a:cubicBezTo>
                <a:cubicBezTo>
                  <a:pt x="76" y="119"/>
                  <a:pt x="71" y="108"/>
                  <a:pt x="64" y="100"/>
                </a:cubicBezTo>
                <a:cubicBezTo>
                  <a:pt x="50" y="84"/>
                  <a:pt x="18" y="55"/>
                  <a:pt x="18" y="55"/>
                </a:cubicBezTo>
                <a:cubicBezTo>
                  <a:pt x="12" y="37"/>
                  <a:pt x="0" y="0"/>
                  <a:pt x="0"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79" name="Freeform 15"/>
          <p:cNvSpPr>
            <a:spLocks/>
          </p:cNvSpPr>
          <p:nvPr/>
        </p:nvSpPr>
        <p:spPr bwMode="auto">
          <a:xfrm>
            <a:off x="536575" y="4049713"/>
            <a:ext cx="406400" cy="744537"/>
          </a:xfrm>
          <a:custGeom>
            <a:avLst/>
            <a:gdLst>
              <a:gd name="T0" fmla="*/ 46 w 256"/>
              <a:gd name="T1" fmla="*/ 430 h 469"/>
              <a:gd name="T2" fmla="*/ 19 w 256"/>
              <a:gd name="T3" fmla="*/ 375 h 469"/>
              <a:gd name="T4" fmla="*/ 0 w 256"/>
              <a:gd name="T5" fmla="*/ 320 h 469"/>
              <a:gd name="T6" fmla="*/ 46 w 256"/>
              <a:gd name="T7" fmla="*/ 119 h 469"/>
              <a:gd name="T8" fmla="*/ 201 w 256"/>
              <a:gd name="T9" fmla="*/ 64 h 469"/>
              <a:gd name="T10" fmla="*/ 238 w 256"/>
              <a:gd name="T11" fmla="*/ 27 h 469"/>
              <a:gd name="T12" fmla="*/ 256 w 25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256" h="469">
                <a:moveTo>
                  <a:pt x="46" y="430"/>
                </a:moveTo>
                <a:cubicBezTo>
                  <a:pt x="17" y="339"/>
                  <a:pt x="61" y="469"/>
                  <a:pt x="19" y="375"/>
                </a:cubicBezTo>
                <a:cubicBezTo>
                  <a:pt x="11" y="357"/>
                  <a:pt x="0" y="320"/>
                  <a:pt x="0" y="320"/>
                </a:cubicBezTo>
                <a:cubicBezTo>
                  <a:pt x="2" y="293"/>
                  <a:pt x="0" y="148"/>
                  <a:pt x="46" y="119"/>
                </a:cubicBezTo>
                <a:cubicBezTo>
                  <a:pt x="90" y="91"/>
                  <a:pt x="153" y="80"/>
                  <a:pt x="201" y="64"/>
                </a:cubicBezTo>
                <a:cubicBezTo>
                  <a:pt x="210" y="55"/>
                  <a:pt x="230" y="37"/>
                  <a:pt x="238" y="27"/>
                </a:cubicBezTo>
                <a:cubicBezTo>
                  <a:pt x="245" y="18"/>
                  <a:pt x="256" y="0"/>
                  <a:pt x="256"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80" name="Freeform 16"/>
          <p:cNvSpPr>
            <a:spLocks/>
          </p:cNvSpPr>
          <p:nvPr/>
        </p:nvSpPr>
        <p:spPr bwMode="auto">
          <a:xfrm>
            <a:off x="928688" y="3643313"/>
            <a:ext cx="1103312" cy="434975"/>
          </a:xfrm>
          <a:custGeom>
            <a:avLst/>
            <a:gdLst>
              <a:gd name="T0" fmla="*/ 695 w 695"/>
              <a:gd name="T1" fmla="*/ 274 h 274"/>
              <a:gd name="T2" fmla="*/ 530 w 695"/>
              <a:gd name="T3" fmla="*/ 265 h 274"/>
              <a:gd name="T4" fmla="*/ 402 w 695"/>
              <a:gd name="T5" fmla="*/ 174 h 274"/>
              <a:gd name="T6" fmla="*/ 348 w 695"/>
              <a:gd name="T7" fmla="*/ 100 h 274"/>
              <a:gd name="T8" fmla="*/ 338 w 695"/>
              <a:gd name="T9" fmla="*/ 73 h 274"/>
              <a:gd name="T10" fmla="*/ 311 w 695"/>
              <a:gd name="T11" fmla="*/ 55 h 274"/>
              <a:gd name="T12" fmla="*/ 274 w 695"/>
              <a:gd name="T13" fmla="*/ 18 h 274"/>
              <a:gd name="T14" fmla="*/ 220 w 695"/>
              <a:gd name="T15" fmla="*/ 0 h 274"/>
              <a:gd name="T16" fmla="*/ 0 w 695"/>
              <a:gd name="T17" fmla="*/ 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274">
                <a:moveTo>
                  <a:pt x="695" y="274"/>
                </a:moveTo>
                <a:cubicBezTo>
                  <a:pt x="640" y="271"/>
                  <a:pt x="585" y="270"/>
                  <a:pt x="530" y="265"/>
                </a:cubicBezTo>
                <a:cubicBezTo>
                  <a:pt x="477" y="260"/>
                  <a:pt x="444" y="201"/>
                  <a:pt x="402" y="174"/>
                </a:cubicBezTo>
                <a:cubicBezTo>
                  <a:pt x="361" y="112"/>
                  <a:pt x="381" y="135"/>
                  <a:pt x="348" y="100"/>
                </a:cubicBezTo>
                <a:cubicBezTo>
                  <a:pt x="345" y="91"/>
                  <a:pt x="344" y="80"/>
                  <a:pt x="338" y="73"/>
                </a:cubicBezTo>
                <a:cubicBezTo>
                  <a:pt x="331" y="65"/>
                  <a:pt x="319" y="62"/>
                  <a:pt x="311" y="55"/>
                </a:cubicBezTo>
                <a:cubicBezTo>
                  <a:pt x="305" y="50"/>
                  <a:pt x="281" y="22"/>
                  <a:pt x="274" y="18"/>
                </a:cubicBezTo>
                <a:cubicBezTo>
                  <a:pt x="257" y="10"/>
                  <a:pt x="220" y="0"/>
                  <a:pt x="220" y="0"/>
                </a:cubicBezTo>
                <a:cubicBezTo>
                  <a:pt x="6" y="9"/>
                  <a:pt x="79" y="9"/>
                  <a:pt x="0" y="9"/>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81" name="Freeform 17"/>
          <p:cNvSpPr>
            <a:spLocks/>
          </p:cNvSpPr>
          <p:nvPr/>
        </p:nvSpPr>
        <p:spPr bwMode="auto">
          <a:xfrm>
            <a:off x="1597025" y="2336800"/>
            <a:ext cx="2438400" cy="2278063"/>
          </a:xfrm>
          <a:custGeom>
            <a:avLst/>
            <a:gdLst>
              <a:gd name="T0" fmla="*/ 1490 w 1536"/>
              <a:gd name="T1" fmla="*/ 0 h 1435"/>
              <a:gd name="T2" fmla="*/ 1490 w 1536"/>
              <a:gd name="T3" fmla="*/ 521 h 1435"/>
              <a:gd name="T4" fmla="*/ 1472 w 1536"/>
              <a:gd name="T5" fmla="*/ 594 h 1435"/>
              <a:gd name="T6" fmla="*/ 1463 w 1536"/>
              <a:gd name="T7" fmla="*/ 631 h 1435"/>
              <a:gd name="T8" fmla="*/ 1389 w 1536"/>
              <a:gd name="T9" fmla="*/ 896 h 1435"/>
              <a:gd name="T10" fmla="*/ 1289 w 1536"/>
              <a:gd name="T11" fmla="*/ 1051 h 1435"/>
              <a:gd name="T12" fmla="*/ 1216 w 1536"/>
              <a:gd name="T13" fmla="*/ 1125 h 1435"/>
              <a:gd name="T14" fmla="*/ 1024 w 1536"/>
              <a:gd name="T15" fmla="*/ 1326 h 1435"/>
              <a:gd name="T16" fmla="*/ 877 w 1536"/>
              <a:gd name="T17" fmla="*/ 1317 h 1435"/>
              <a:gd name="T18" fmla="*/ 704 w 1536"/>
              <a:gd name="T19" fmla="*/ 1243 h 1435"/>
              <a:gd name="T20" fmla="*/ 685 w 1536"/>
              <a:gd name="T21" fmla="*/ 1225 h 1435"/>
              <a:gd name="T22" fmla="*/ 631 w 1536"/>
              <a:gd name="T23" fmla="*/ 1207 h 1435"/>
              <a:gd name="T24" fmla="*/ 155 w 1536"/>
              <a:gd name="T25" fmla="*/ 1216 h 1435"/>
              <a:gd name="T26" fmla="*/ 45 w 1536"/>
              <a:gd name="T27" fmla="*/ 1225 h 1435"/>
              <a:gd name="T28" fmla="*/ 36 w 1536"/>
              <a:gd name="T29" fmla="*/ 1298 h 1435"/>
              <a:gd name="T30" fmla="*/ 0 w 1536"/>
              <a:gd name="T31" fmla="*/ 1435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6" h="1435">
                <a:moveTo>
                  <a:pt x="1490" y="0"/>
                </a:moveTo>
                <a:cubicBezTo>
                  <a:pt x="1536" y="190"/>
                  <a:pt x="1512" y="75"/>
                  <a:pt x="1490" y="521"/>
                </a:cubicBezTo>
                <a:cubicBezTo>
                  <a:pt x="1489" y="546"/>
                  <a:pt x="1478" y="570"/>
                  <a:pt x="1472" y="594"/>
                </a:cubicBezTo>
                <a:cubicBezTo>
                  <a:pt x="1469" y="606"/>
                  <a:pt x="1463" y="631"/>
                  <a:pt x="1463" y="631"/>
                </a:cubicBezTo>
                <a:cubicBezTo>
                  <a:pt x="1454" y="721"/>
                  <a:pt x="1442" y="821"/>
                  <a:pt x="1389" y="896"/>
                </a:cubicBezTo>
                <a:cubicBezTo>
                  <a:pt x="1370" y="952"/>
                  <a:pt x="1349" y="1031"/>
                  <a:pt x="1289" y="1051"/>
                </a:cubicBezTo>
                <a:cubicBezTo>
                  <a:pt x="1268" y="1084"/>
                  <a:pt x="1240" y="1094"/>
                  <a:pt x="1216" y="1125"/>
                </a:cubicBezTo>
                <a:cubicBezTo>
                  <a:pt x="1154" y="1204"/>
                  <a:pt x="1116" y="1277"/>
                  <a:pt x="1024" y="1326"/>
                </a:cubicBezTo>
                <a:cubicBezTo>
                  <a:pt x="975" y="1323"/>
                  <a:pt x="926" y="1324"/>
                  <a:pt x="877" y="1317"/>
                </a:cubicBezTo>
                <a:cubicBezTo>
                  <a:pt x="810" y="1308"/>
                  <a:pt x="765" y="1260"/>
                  <a:pt x="704" y="1243"/>
                </a:cubicBezTo>
                <a:cubicBezTo>
                  <a:pt x="698" y="1237"/>
                  <a:pt x="693" y="1229"/>
                  <a:pt x="685" y="1225"/>
                </a:cubicBezTo>
                <a:cubicBezTo>
                  <a:pt x="668" y="1217"/>
                  <a:pt x="631" y="1207"/>
                  <a:pt x="631" y="1207"/>
                </a:cubicBezTo>
                <a:cubicBezTo>
                  <a:pt x="472" y="1210"/>
                  <a:pt x="314" y="1211"/>
                  <a:pt x="155" y="1216"/>
                </a:cubicBezTo>
                <a:cubicBezTo>
                  <a:pt x="118" y="1217"/>
                  <a:pt x="75" y="1204"/>
                  <a:pt x="45" y="1225"/>
                </a:cubicBezTo>
                <a:cubicBezTo>
                  <a:pt x="25" y="1239"/>
                  <a:pt x="40" y="1274"/>
                  <a:pt x="36" y="1298"/>
                </a:cubicBezTo>
                <a:cubicBezTo>
                  <a:pt x="28" y="1343"/>
                  <a:pt x="0" y="1389"/>
                  <a:pt x="0" y="1435"/>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82" name="Freeform 18"/>
          <p:cNvSpPr>
            <a:spLocks/>
          </p:cNvSpPr>
          <p:nvPr/>
        </p:nvSpPr>
        <p:spPr bwMode="auto">
          <a:xfrm>
            <a:off x="1001713" y="5046663"/>
            <a:ext cx="2119312" cy="823912"/>
          </a:xfrm>
          <a:custGeom>
            <a:avLst/>
            <a:gdLst>
              <a:gd name="T0" fmla="*/ 0 w 1335"/>
              <a:gd name="T1" fmla="*/ 432 h 519"/>
              <a:gd name="T2" fmla="*/ 384 w 1335"/>
              <a:gd name="T3" fmla="*/ 460 h 519"/>
              <a:gd name="T4" fmla="*/ 658 w 1335"/>
              <a:gd name="T5" fmla="*/ 250 h 519"/>
              <a:gd name="T6" fmla="*/ 850 w 1335"/>
              <a:gd name="T7" fmla="*/ 94 h 519"/>
              <a:gd name="T8" fmla="*/ 923 w 1335"/>
              <a:gd name="T9" fmla="*/ 39 h 519"/>
              <a:gd name="T10" fmla="*/ 1042 w 1335"/>
              <a:gd name="T11" fmla="*/ 3 h 519"/>
              <a:gd name="T12" fmla="*/ 1335 w 1335"/>
              <a:gd name="T13" fmla="*/ 3 h 519"/>
            </a:gdLst>
            <a:ahLst/>
            <a:cxnLst>
              <a:cxn ang="0">
                <a:pos x="T0" y="T1"/>
              </a:cxn>
              <a:cxn ang="0">
                <a:pos x="T2" y="T3"/>
              </a:cxn>
              <a:cxn ang="0">
                <a:pos x="T4" y="T5"/>
              </a:cxn>
              <a:cxn ang="0">
                <a:pos x="T6" y="T7"/>
              </a:cxn>
              <a:cxn ang="0">
                <a:pos x="T8" y="T9"/>
              </a:cxn>
              <a:cxn ang="0">
                <a:pos x="T10" y="T11"/>
              </a:cxn>
              <a:cxn ang="0">
                <a:pos x="T12" y="T13"/>
              </a:cxn>
            </a:cxnLst>
            <a:rect l="0" t="0" r="r" b="b"/>
            <a:pathLst>
              <a:path w="1335" h="519">
                <a:moveTo>
                  <a:pt x="0" y="432"/>
                </a:moveTo>
                <a:cubicBezTo>
                  <a:pt x="124" y="519"/>
                  <a:pt x="169" y="466"/>
                  <a:pt x="384" y="460"/>
                </a:cubicBezTo>
                <a:cubicBezTo>
                  <a:pt x="495" y="432"/>
                  <a:pt x="566" y="312"/>
                  <a:pt x="658" y="250"/>
                </a:cubicBezTo>
                <a:cubicBezTo>
                  <a:pt x="703" y="179"/>
                  <a:pt x="778" y="133"/>
                  <a:pt x="850" y="94"/>
                </a:cubicBezTo>
                <a:cubicBezTo>
                  <a:pt x="877" y="79"/>
                  <a:pt x="896" y="53"/>
                  <a:pt x="923" y="39"/>
                </a:cubicBezTo>
                <a:cubicBezTo>
                  <a:pt x="944" y="28"/>
                  <a:pt x="1012" y="4"/>
                  <a:pt x="1042" y="3"/>
                </a:cubicBezTo>
                <a:cubicBezTo>
                  <a:pt x="1140" y="0"/>
                  <a:pt x="1237" y="3"/>
                  <a:pt x="1335" y="3"/>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83" name="Freeform 19"/>
          <p:cNvSpPr>
            <a:spLocks/>
          </p:cNvSpPr>
          <p:nvPr/>
        </p:nvSpPr>
        <p:spPr bwMode="auto">
          <a:xfrm>
            <a:off x="3309938" y="3933825"/>
            <a:ext cx="1146175" cy="1422400"/>
          </a:xfrm>
          <a:custGeom>
            <a:avLst/>
            <a:gdLst>
              <a:gd name="T0" fmla="*/ 722 w 722"/>
              <a:gd name="T1" fmla="*/ 0 h 896"/>
              <a:gd name="T2" fmla="*/ 658 w 722"/>
              <a:gd name="T3" fmla="*/ 9 h 896"/>
              <a:gd name="T4" fmla="*/ 566 w 722"/>
              <a:gd name="T5" fmla="*/ 119 h 896"/>
              <a:gd name="T6" fmla="*/ 530 w 722"/>
              <a:gd name="T7" fmla="*/ 192 h 896"/>
              <a:gd name="T8" fmla="*/ 493 w 722"/>
              <a:gd name="T9" fmla="*/ 274 h 896"/>
              <a:gd name="T10" fmla="*/ 448 w 722"/>
              <a:gd name="T11" fmla="*/ 393 h 896"/>
              <a:gd name="T12" fmla="*/ 420 w 722"/>
              <a:gd name="T13" fmla="*/ 466 h 896"/>
              <a:gd name="T14" fmla="*/ 374 w 722"/>
              <a:gd name="T15" fmla="*/ 576 h 896"/>
              <a:gd name="T16" fmla="*/ 365 w 722"/>
              <a:gd name="T17" fmla="*/ 603 h 896"/>
              <a:gd name="T18" fmla="*/ 347 w 722"/>
              <a:gd name="T19" fmla="*/ 631 h 896"/>
              <a:gd name="T20" fmla="*/ 310 w 722"/>
              <a:gd name="T21" fmla="*/ 704 h 896"/>
              <a:gd name="T22" fmla="*/ 292 w 722"/>
              <a:gd name="T23" fmla="*/ 759 h 896"/>
              <a:gd name="T24" fmla="*/ 201 w 722"/>
              <a:gd name="T25" fmla="*/ 832 h 896"/>
              <a:gd name="T26" fmla="*/ 146 w 722"/>
              <a:gd name="T27" fmla="*/ 868 h 896"/>
              <a:gd name="T28" fmla="*/ 128 w 722"/>
              <a:gd name="T29" fmla="*/ 887 h 896"/>
              <a:gd name="T30" fmla="*/ 0 w 722"/>
              <a:gd name="T31"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2" h="896">
                <a:moveTo>
                  <a:pt x="722" y="0"/>
                </a:moveTo>
                <a:cubicBezTo>
                  <a:pt x="701" y="3"/>
                  <a:pt x="678" y="1"/>
                  <a:pt x="658" y="9"/>
                </a:cubicBezTo>
                <a:cubicBezTo>
                  <a:pt x="620" y="24"/>
                  <a:pt x="596" y="89"/>
                  <a:pt x="566" y="119"/>
                </a:cubicBezTo>
                <a:cubicBezTo>
                  <a:pt x="545" y="181"/>
                  <a:pt x="561" y="159"/>
                  <a:pt x="530" y="192"/>
                </a:cubicBezTo>
                <a:cubicBezTo>
                  <a:pt x="519" y="224"/>
                  <a:pt x="518" y="250"/>
                  <a:pt x="493" y="274"/>
                </a:cubicBezTo>
                <a:cubicBezTo>
                  <a:pt x="471" y="364"/>
                  <a:pt x="488" y="325"/>
                  <a:pt x="448" y="393"/>
                </a:cubicBezTo>
                <a:cubicBezTo>
                  <a:pt x="417" y="503"/>
                  <a:pt x="462" y="350"/>
                  <a:pt x="420" y="466"/>
                </a:cubicBezTo>
                <a:cubicBezTo>
                  <a:pt x="405" y="507"/>
                  <a:pt x="406" y="544"/>
                  <a:pt x="374" y="576"/>
                </a:cubicBezTo>
                <a:cubicBezTo>
                  <a:pt x="371" y="585"/>
                  <a:pt x="369" y="594"/>
                  <a:pt x="365" y="603"/>
                </a:cubicBezTo>
                <a:cubicBezTo>
                  <a:pt x="360" y="613"/>
                  <a:pt x="351" y="621"/>
                  <a:pt x="347" y="631"/>
                </a:cubicBezTo>
                <a:cubicBezTo>
                  <a:pt x="314" y="705"/>
                  <a:pt x="348" y="666"/>
                  <a:pt x="310" y="704"/>
                </a:cubicBezTo>
                <a:cubicBezTo>
                  <a:pt x="304" y="722"/>
                  <a:pt x="308" y="748"/>
                  <a:pt x="292" y="759"/>
                </a:cubicBezTo>
                <a:cubicBezTo>
                  <a:pt x="259" y="781"/>
                  <a:pt x="232" y="809"/>
                  <a:pt x="201" y="832"/>
                </a:cubicBezTo>
                <a:cubicBezTo>
                  <a:pt x="183" y="845"/>
                  <a:pt x="161" y="852"/>
                  <a:pt x="146" y="868"/>
                </a:cubicBezTo>
                <a:cubicBezTo>
                  <a:pt x="140" y="874"/>
                  <a:pt x="137" y="885"/>
                  <a:pt x="128" y="887"/>
                </a:cubicBezTo>
                <a:cubicBezTo>
                  <a:pt x="86" y="895"/>
                  <a:pt x="0" y="896"/>
                  <a:pt x="0" y="896"/>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84" name="Freeform 20"/>
          <p:cNvSpPr>
            <a:spLocks/>
          </p:cNvSpPr>
          <p:nvPr/>
        </p:nvSpPr>
        <p:spPr bwMode="auto">
          <a:xfrm>
            <a:off x="4025900" y="3251200"/>
            <a:ext cx="314325" cy="1074738"/>
          </a:xfrm>
          <a:custGeom>
            <a:avLst/>
            <a:gdLst>
              <a:gd name="T0" fmla="*/ 198 w 198"/>
              <a:gd name="T1" fmla="*/ 0 h 677"/>
              <a:gd name="T2" fmla="*/ 134 w 198"/>
              <a:gd name="T3" fmla="*/ 27 h 677"/>
              <a:gd name="T4" fmla="*/ 70 w 198"/>
              <a:gd name="T5" fmla="*/ 82 h 677"/>
              <a:gd name="T6" fmla="*/ 51 w 198"/>
              <a:gd name="T7" fmla="*/ 677 h 677"/>
            </a:gdLst>
            <a:ahLst/>
            <a:cxnLst>
              <a:cxn ang="0">
                <a:pos x="T0" y="T1"/>
              </a:cxn>
              <a:cxn ang="0">
                <a:pos x="T2" y="T3"/>
              </a:cxn>
              <a:cxn ang="0">
                <a:pos x="T4" y="T5"/>
              </a:cxn>
              <a:cxn ang="0">
                <a:pos x="T6" y="T7"/>
              </a:cxn>
            </a:cxnLst>
            <a:rect l="0" t="0" r="r" b="b"/>
            <a:pathLst>
              <a:path w="198" h="677">
                <a:moveTo>
                  <a:pt x="198" y="0"/>
                </a:moveTo>
                <a:cubicBezTo>
                  <a:pt x="161" y="9"/>
                  <a:pt x="162" y="4"/>
                  <a:pt x="134" y="27"/>
                </a:cubicBezTo>
                <a:cubicBezTo>
                  <a:pt x="103" y="52"/>
                  <a:pt x="111" y="68"/>
                  <a:pt x="70" y="82"/>
                </a:cubicBezTo>
                <a:cubicBezTo>
                  <a:pt x="0" y="300"/>
                  <a:pt x="51" y="165"/>
                  <a:pt x="51" y="677"/>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85" name="Freeform 21"/>
          <p:cNvSpPr>
            <a:spLocks/>
          </p:cNvSpPr>
          <p:nvPr/>
        </p:nvSpPr>
        <p:spPr bwMode="auto">
          <a:xfrm>
            <a:off x="4224338" y="3919538"/>
            <a:ext cx="754062" cy="319087"/>
          </a:xfrm>
          <a:custGeom>
            <a:avLst/>
            <a:gdLst>
              <a:gd name="T0" fmla="*/ 475 w 475"/>
              <a:gd name="T1" fmla="*/ 0 h 201"/>
              <a:gd name="T2" fmla="*/ 420 w 475"/>
              <a:gd name="T3" fmla="*/ 155 h 201"/>
              <a:gd name="T4" fmla="*/ 402 w 475"/>
              <a:gd name="T5" fmla="*/ 182 h 201"/>
              <a:gd name="T6" fmla="*/ 347 w 475"/>
              <a:gd name="T7" fmla="*/ 201 h 201"/>
              <a:gd name="T8" fmla="*/ 192 w 475"/>
              <a:gd name="T9" fmla="*/ 192 h 201"/>
              <a:gd name="T10" fmla="*/ 109 w 475"/>
              <a:gd name="T11" fmla="*/ 146 h 201"/>
              <a:gd name="T12" fmla="*/ 0 w 475"/>
              <a:gd name="T13" fmla="*/ 109 h 201"/>
            </a:gdLst>
            <a:ahLst/>
            <a:cxnLst>
              <a:cxn ang="0">
                <a:pos x="T0" y="T1"/>
              </a:cxn>
              <a:cxn ang="0">
                <a:pos x="T2" y="T3"/>
              </a:cxn>
              <a:cxn ang="0">
                <a:pos x="T4" y="T5"/>
              </a:cxn>
              <a:cxn ang="0">
                <a:pos x="T6" y="T7"/>
              </a:cxn>
              <a:cxn ang="0">
                <a:pos x="T8" y="T9"/>
              </a:cxn>
              <a:cxn ang="0">
                <a:pos x="T10" y="T11"/>
              </a:cxn>
              <a:cxn ang="0">
                <a:pos x="T12" y="T13"/>
              </a:cxn>
            </a:cxnLst>
            <a:rect l="0" t="0" r="r" b="b"/>
            <a:pathLst>
              <a:path w="475" h="201">
                <a:moveTo>
                  <a:pt x="475" y="0"/>
                </a:moveTo>
                <a:cubicBezTo>
                  <a:pt x="468" y="63"/>
                  <a:pt x="475" y="119"/>
                  <a:pt x="420" y="155"/>
                </a:cubicBezTo>
                <a:cubicBezTo>
                  <a:pt x="414" y="164"/>
                  <a:pt x="411" y="176"/>
                  <a:pt x="402" y="182"/>
                </a:cubicBezTo>
                <a:cubicBezTo>
                  <a:pt x="386" y="192"/>
                  <a:pt x="347" y="201"/>
                  <a:pt x="347" y="201"/>
                </a:cubicBezTo>
                <a:cubicBezTo>
                  <a:pt x="295" y="198"/>
                  <a:pt x="243" y="197"/>
                  <a:pt x="192" y="192"/>
                </a:cubicBezTo>
                <a:cubicBezTo>
                  <a:pt x="161" y="189"/>
                  <a:pt x="109" y="146"/>
                  <a:pt x="109" y="146"/>
                </a:cubicBezTo>
                <a:cubicBezTo>
                  <a:pt x="78" y="98"/>
                  <a:pt x="59" y="109"/>
                  <a:pt x="0" y="109"/>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86" name="Freeform 22"/>
          <p:cNvSpPr>
            <a:spLocks/>
          </p:cNvSpPr>
          <p:nvPr/>
        </p:nvSpPr>
        <p:spPr bwMode="auto">
          <a:xfrm>
            <a:off x="1190625" y="6018213"/>
            <a:ext cx="2438400" cy="614362"/>
          </a:xfrm>
          <a:custGeom>
            <a:avLst/>
            <a:gdLst>
              <a:gd name="T0" fmla="*/ 0 w 1536"/>
              <a:gd name="T1" fmla="*/ 387 h 387"/>
              <a:gd name="T2" fmla="*/ 183 w 1536"/>
              <a:gd name="T3" fmla="*/ 323 h 387"/>
              <a:gd name="T4" fmla="*/ 237 w 1536"/>
              <a:gd name="T5" fmla="*/ 314 h 387"/>
              <a:gd name="T6" fmla="*/ 292 w 1536"/>
              <a:gd name="T7" fmla="*/ 296 h 387"/>
              <a:gd name="T8" fmla="*/ 420 w 1536"/>
              <a:gd name="T9" fmla="*/ 232 h 387"/>
              <a:gd name="T10" fmla="*/ 466 w 1536"/>
              <a:gd name="T11" fmla="*/ 195 h 387"/>
              <a:gd name="T12" fmla="*/ 557 w 1536"/>
              <a:gd name="T13" fmla="*/ 150 h 387"/>
              <a:gd name="T14" fmla="*/ 695 w 1536"/>
              <a:gd name="T15" fmla="*/ 104 h 387"/>
              <a:gd name="T16" fmla="*/ 795 w 1536"/>
              <a:gd name="T17" fmla="*/ 67 h 387"/>
              <a:gd name="T18" fmla="*/ 1042 w 1536"/>
              <a:gd name="T19" fmla="*/ 3 h 387"/>
              <a:gd name="T20" fmla="*/ 1536 w 1536"/>
              <a:gd name="T21" fmla="*/ 3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6" h="387">
                <a:moveTo>
                  <a:pt x="0" y="387"/>
                </a:moveTo>
                <a:cubicBezTo>
                  <a:pt x="64" y="366"/>
                  <a:pt x="114" y="335"/>
                  <a:pt x="183" y="323"/>
                </a:cubicBezTo>
                <a:cubicBezTo>
                  <a:pt x="201" y="320"/>
                  <a:pt x="219" y="318"/>
                  <a:pt x="237" y="314"/>
                </a:cubicBezTo>
                <a:cubicBezTo>
                  <a:pt x="256" y="309"/>
                  <a:pt x="292" y="296"/>
                  <a:pt x="292" y="296"/>
                </a:cubicBezTo>
                <a:cubicBezTo>
                  <a:pt x="325" y="265"/>
                  <a:pt x="379" y="252"/>
                  <a:pt x="420" y="232"/>
                </a:cubicBezTo>
                <a:cubicBezTo>
                  <a:pt x="494" y="195"/>
                  <a:pt x="410" y="233"/>
                  <a:pt x="466" y="195"/>
                </a:cubicBezTo>
                <a:cubicBezTo>
                  <a:pt x="492" y="177"/>
                  <a:pt x="527" y="160"/>
                  <a:pt x="557" y="150"/>
                </a:cubicBezTo>
                <a:cubicBezTo>
                  <a:pt x="601" y="120"/>
                  <a:pt x="645" y="120"/>
                  <a:pt x="695" y="104"/>
                </a:cubicBezTo>
                <a:cubicBezTo>
                  <a:pt x="743" y="72"/>
                  <a:pt x="712" y="89"/>
                  <a:pt x="795" y="67"/>
                </a:cubicBezTo>
                <a:cubicBezTo>
                  <a:pt x="874" y="46"/>
                  <a:pt x="959" y="4"/>
                  <a:pt x="1042" y="3"/>
                </a:cubicBezTo>
                <a:cubicBezTo>
                  <a:pt x="1207" y="0"/>
                  <a:pt x="1371" y="3"/>
                  <a:pt x="1536" y="3"/>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87" name="Freeform 23"/>
          <p:cNvSpPr>
            <a:spLocks/>
          </p:cNvSpPr>
          <p:nvPr/>
        </p:nvSpPr>
        <p:spPr bwMode="auto">
          <a:xfrm>
            <a:off x="1828800" y="6037263"/>
            <a:ext cx="392113" cy="146050"/>
          </a:xfrm>
          <a:custGeom>
            <a:avLst/>
            <a:gdLst>
              <a:gd name="T0" fmla="*/ 0 w 247"/>
              <a:gd name="T1" fmla="*/ 0 h 92"/>
              <a:gd name="T2" fmla="*/ 165 w 247"/>
              <a:gd name="T3" fmla="*/ 10 h 92"/>
              <a:gd name="T4" fmla="*/ 192 w 247"/>
              <a:gd name="T5" fmla="*/ 19 h 92"/>
              <a:gd name="T6" fmla="*/ 210 w 247"/>
              <a:gd name="T7" fmla="*/ 74 h 92"/>
              <a:gd name="T8" fmla="*/ 247 w 247"/>
              <a:gd name="T9" fmla="*/ 92 h 92"/>
            </a:gdLst>
            <a:ahLst/>
            <a:cxnLst>
              <a:cxn ang="0">
                <a:pos x="T0" y="T1"/>
              </a:cxn>
              <a:cxn ang="0">
                <a:pos x="T2" y="T3"/>
              </a:cxn>
              <a:cxn ang="0">
                <a:pos x="T4" y="T5"/>
              </a:cxn>
              <a:cxn ang="0">
                <a:pos x="T6" y="T7"/>
              </a:cxn>
              <a:cxn ang="0">
                <a:pos x="T8" y="T9"/>
              </a:cxn>
            </a:cxnLst>
            <a:rect l="0" t="0" r="r" b="b"/>
            <a:pathLst>
              <a:path w="247" h="92">
                <a:moveTo>
                  <a:pt x="0" y="0"/>
                </a:moveTo>
                <a:cubicBezTo>
                  <a:pt x="55" y="3"/>
                  <a:pt x="110" y="5"/>
                  <a:pt x="165" y="10"/>
                </a:cubicBezTo>
                <a:cubicBezTo>
                  <a:pt x="174" y="11"/>
                  <a:pt x="187" y="11"/>
                  <a:pt x="192" y="19"/>
                </a:cubicBezTo>
                <a:cubicBezTo>
                  <a:pt x="203" y="35"/>
                  <a:pt x="204" y="56"/>
                  <a:pt x="210" y="74"/>
                </a:cubicBezTo>
                <a:cubicBezTo>
                  <a:pt x="214" y="87"/>
                  <a:pt x="237" y="82"/>
                  <a:pt x="247" y="92"/>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88" name="Freeform 24"/>
          <p:cNvSpPr>
            <a:spLocks/>
          </p:cNvSpPr>
          <p:nvPr/>
        </p:nvSpPr>
        <p:spPr bwMode="auto">
          <a:xfrm>
            <a:off x="3468688" y="4935538"/>
            <a:ext cx="4543425" cy="644525"/>
          </a:xfrm>
          <a:custGeom>
            <a:avLst/>
            <a:gdLst>
              <a:gd name="T0" fmla="*/ 2862 w 2862"/>
              <a:gd name="T1" fmla="*/ 0 h 406"/>
              <a:gd name="T2" fmla="*/ 2706 w 2862"/>
              <a:gd name="T3" fmla="*/ 100 h 406"/>
              <a:gd name="T4" fmla="*/ 2533 w 2862"/>
              <a:gd name="T5" fmla="*/ 164 h 406"/>
              <a:gd name="T6" fmla="*/ 2386 w 2862"/>
              <a:gd name="T7" fmla="*/ 219 h 406"/>
              <a:gd name="T8" fmla="*/ 2313 w 2862"/>
              <a:gd name="T9" fmla="*/ 256 h 406"/>
              <a:gd name="T10" fmla="*/ 2258 w 2862"/>
              <a:gd name="T11" fmla="*/ 274 h 406"/>
              <a:gd name="T12" fmla="*/ 1938 w 2862"/>
              <a:gd name="T13" fmla="*/ 265 h 406"/>
              <a:gd name="T14" fmla="*/ 1874 w 2862"/>
              <a:gd name="T15" fmla="*/ 237 h 406"/>
              <a:gd name="T16" fmla="*/ 1801 w 2862"/>
              <a:gd name="T17" fmla="*/ 219 h 406"/>
              <a:gd name="T18" fmla="*/ 1692 w 2862"/>
              <a:gd name="T19" fmla="*/ 164 h 406"/>
              <a:gd name="T20" fmla="*/ 1490 w 2862"/>
              <a:gd name="T21" fmla="*/ 82 h 406"/>
              <a:gd name="T22" fmla="*/ 878 w 2862"/>
              <a:gd name="T23" fmla="*/ 91 h 406"/>
              <a:gd name="T24" fmla="*/ 722 w 2862"/>
              <a:gd name="T25" fmla="*/ 146 h 406"/>
              <a:gd name="T26" fmla="*/ 640 w 2862"/>
              <a:gd name="T27" fmla="*/ 173 h 406"/>
              <a:gd name="T28" fmla="*/ 530 w 2862"/>
              <a:gd name="T29" fmla="*/ 228 h 406"/>
              <a:gd name="T30" fmla="*/ 311 w 2862"/>
              <a:gd name="T31" fmla="*/ 283 h 406"/>
              <a:gd name="T32" fmla="*/ 256 w 2862"/>
              <a:gd name="T33" fmla="*/ 301 h 406"/>
              <a:gd name="T34" fmla="*/ 229 w 2862"/>
              <a:gd name="T35" fmla="*/ 310 h 406"/>
              <a:gd name="T36" fmla="*/ 92 w 2862"/>
              <a:gd name="T37" fmla="*/ 384 h 406"/>
              <a:gd name="T38" fmla="*/ 64 w 2862"/>
              <a:gd name="T39" fmla="*/ 402 h 406"/>
              <a:gd name="T40" fmla="*/ 0 w 2862"/>
              <a:gd name="T4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62" h="406">
                <a:moveTo>
                  <a:pt x="2862" y="0"/>
                </a:moveTo>
                <a:cubicBezTo>
                  <a:pt x="2813" y="71"/>
                  <a:pt x="2791" y="79"/>
                  <a:pt x="2706" y="100"/>
                </a:cubicBezTo>
                <a:cubicBezTo>
                  <a:pt x="2655" y="134"/>
                  <a:pt x="2591" y="145"/>
                  <a:pt x="2533" y="164"/>
                </a:cubicBezTo>
                <a:cubicBezTo>
                  <a:pt x="2481" y="181"/>
                  <a:pt x="2441" y="208"/>
                  <a:pt x="2386" y="219"/>
                </a:cubicBezTo>
                <a:cubicBezTo>
                  <a:pt x="2362" y="231"/>
                  <a:pt x="2337" y="244"/>
                  <a:pt x="2313" y="256"/>
                </a:cubicBezTo>
                <a:cubicBezTo>
                  <a:pt x="2296" y="265"/>
                  <a:pt x="2258" y="274"/>
                  <a:pt x="2258" y="274"/>
                </a:cubicBezTo>
                <a:cubicBezTo>
                  <a:pt x="2151" y="271"/>
                  <a:pt x="2045" y="271"/>
                  <a:pt x="1938" y="265"/>
                </a:cubicBezTo>
                <a:cubicBezTo>
                  <a:pt x="1918" y="264"/>
                  <a:pt x="1890" y="242"/>
                  <a:pt x="1874" y="237"/>
                </a:cubicBezTo>
                <a:cubicBezTo>
                  <a:pt x="1850" y="229"/>
                  <a:pt x="1801" y="219"/>
                  <a:pt x="1801" y="219"/>
                </a:cubicBezTo>
                <a:cubicBezTo>
                  <a:pt x="1768" y="197"/>
                  <a:pt x="1729" y="176"/>
                  <a:pt x="1692" y="164"/>
                </a:cubicBezTo>
                <a:cubicBezTo>
                  <a:pt x="1641" y="115"/>
                  <a:pt x="1558" y="92"/>
                  <a:pt x="1490" y="82"/>
                </a:cubicBezTo>
                <a:cubicBezTo>
                  <a:pt x="1286" y="85"/>
                  <a:pt x="1082" y="86"/>
                  <a:pt x="878" y="91"/>
                </a:cubicBezTo>
                <a:cubicBezTo>
                  <a:pt x="813" y="93"/>
                  <a:pt x="777" y="122"/>
                  <a:pt x="722" y="146"/>
                </a:cubicBezTo>
                <a:cubicBezTo>
                  <a:pt x="696" y="158"/>
                  <a:pt x="640" y="173"/>
                  <a:pt x="640" y="173"/>
                </a:cubicBezTo>
                <a:cubicBezTo>
                  <a:pt x="613" y="202"/>
                  <a:pt x="568" y="216"/>
                  <a:pt x="530" y="228"/>
                </a:cubicBezTo>
                <a:cubicBezTo>
                  <a:pt x="474" y="286"/>
                  <a:pt x="388" y="276"/>
                  <a:pt x="311" y="283"/>
                </a:cubicBezTo>
                <a:cubicBezTo>
                  <a:pt x="293" y="289"/>
                  <a:pt x="274" y="295"/>
                  <a:pt x="256" y="301"/>
                </a:cubicBezTo>
                <a:cubicBezTo>
                  <a:pt x="247" y="304"/>
                  <a:pt x="229" y="310"/>
                  <a:pt x="229" y="310"/>
                </a:cubicBezTo>
                <a:cubicBezTo>
                  <a:pt x="186" y="339"/>
                  <a:pt x="138" y="361"/>
                  <a:pt x="92" y="384"/>
                </a:cubicBezTo>
                <a:cubicBezTo>
                  <a:pt x="82" y="389"/>
                  <a:pt x="75" y="400"/>
                  <a:pt x="64" y="402"/>
                </a:cubicBezTo>
                <a:cubicBezTo>
                  <a:pt x="43" y="406"/>
                  <a:pt x="21" y="402"/>
                  <a:pt x="0" y="402"/>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89" name="Freeform 25"/>
          <p:cNvSpPr>
            <a:spLocks/>
          </p:cNvSpPr>
          <p:nvPr/>
        </p:nvSpPr>
        <p:spPr bwMode="auto">
          <a:xfrm>
            <a:off x="5122863" y="5080000"/>
            <a:ext cx="1465262" cy="1423988"/>
          </a:xfrm>
          <a:custGeom>
            <a:avLst/>
            <a:gdLst>
              <a:gd name="T0" fmla="*/ 906 w 923"/>
              <a:gd name="T1" fmla="*/ 887 h 897"/>
              <a:gd name="T2" fmla="*/ 860 w 923"/>
              <a:gd name="T3" fmla="*/ 859 h 897"/>
              <a:gd name="T4" fmla="*/ 832 w 923"/>
              <a:gd name="T5" fmla="*/ 850 h 897"/>
              <a:gd name="T6" fmla="*/ 732 w 923"/>
              <a:gd name="T7" fmla="*/ 805 h 897"/>
              <a:gd name="T8" fmla="*/ 695 w 923"/>
              <a:gd name="T9" fmla="*/ 768 h 897"/>
              <a:gd name="T10" fmla="*/ 640 w 923"/>
              <a:gd name="T11" fmla="*/ 741 h 897"/>
              <a:gd name="T12" fmla="*/ 540 w 923"/>
              <a:gd name="T13" fmla="*/ 667 h 897"/>
              <a:gd name="T14" fmla="*/ 439 w 923"/>
              <a:gd name="T15" fmla="*/ 558 h 897"/>
              <a:gd name="T16" fmla="*/ 384 w 923"/>
              <a:gd name="T17" fmla="*/ 475 h 897"/>
              <a:gd name="T18" fmla="*/ 330 w 923"/>
              <a:gd name="T19" fmla="*/ 357 h 897"/>
              <a:gd name="T20" fmla="*/ 320 w 923"/>
              <a:gd name="T21" fmla="*/ 329 h 897"/>
              <a:gd name="T22" fmla="*/ 293 w 923"/>
              <a:gd name="T23" fmla="*/ 311 h 897"/>
              <a:gd name="T24" fmla="*/ 229 w 923"/>
              <a:gd name="T25" fmla="*/ 247 h 897"/>
              <a:gd name="T26" fmla="*/ 192 w 923"/>
              <a:gd name="T27" fmla="*/ 210 h 897"/>
              <a:gd name="T28" fmla="*/ 165 w 923"/>
              <a:gd name="T29" fmla="*/ 155 h 897"/>
              <a:gd name="T30" fmla="*/ 0 w 923"/>
              <a:gd name="T31" fmla="*/ 0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3" h="897">
                <a:moveTo>
                  <a:pt x="906" y="887"/>
                </a:moveTo>
                <a:cubicBezTo>
                  <a:pt x="826" y="861"/>
                  <a:pt x="923" y="897"/>
                  <a:pt x="860" y="859"/>
                </a:cubicBezTo>
                <a:cubicBezTo>
                  <a:pt x="852" y="854"/>
                  <a:pt x="841" y="854"/>
                  <a:pt x="832" y="850"/>
                </a:cubicBezTo>
                <a:cubicBezTo>
                  <a:pt x="716" y="798"/>
                  <a:pt x="797" y="827"/>
                  <a:pt x="732" y="805"/>
                </a:cubicBezTo>
                <a:cubicBezTo>
                  <a:pt x="727" y="800"/>
                  <a:pt x="701" y="771"/>
                  <a:pt x="695" y="768"/>
                </a:cubicBezTo>
                <a:cubicBezTo>
                  <a:pt x="637" y="734"/>
                  <a:pt x="700" y="790"/>
                  <a:pt x="640" y="741"/>
                </a:cubicBezTo>
                <a:cubicBezTo>
                  <a:pt x="607" y="714"/>
                  <a:pt x="580" y="682"/>
                  <a:pt x="540" y="667"/>
                </a:cubicBezTo>
                <a:cubicBezTo>
                  <a:pt x="492" y="619"/>
                  <a:pt x="476" y="607"/>
                  <a:pt x="439" y="558"/>
                </a:cubicBezTo>
                <a:cubicBezTo>
                  <a:pt x="418" y="530"/>
                  <a:pt x="409" y="500"/>
                  <a:pt x="384" y="475"/>
                </a:cubicBezTo>
                <a:cubicBezTo>
                  <a:pt x="373" y="431"/>
                  <a:pt x="350" y="397"/>
                  <a:pt x="330" y="357"/>
                </a:cubicBezTo>
                <a:cubicBezTo>
                  <a:pt x="326" y="348"/>
                  <a:pt x="326" y="337"/>
                  <a:pt x="320" y="329"/>
                </a:cubicBezTo>
                <a:cubicBezTo>
                  <a:pt x="313" y="321"/>
                  <a:pt x="302" y="317"/>
                  <a:pt x="293" y="311"/>
                </a:cubicBezTo>
                <a:cubicBezTo>
                  <a:pt x="273" y="281"/>
                  <a:pt x="259" y="267"/>
                  <a:pt x="229" y="247"/>
                </a:cubicBezTo>
                <a:cubicBezTo>
                  <a:pt x="206" y="174"/>
                  <a:pt x="241" y="257"/>
                  <a:pt x="192" y="210"/>
                </a:cubicBezTo>
                <a:cubicBezTo>
                  <a:pt x="177" y="196"/>
                  <a:pt x="178" y="170"/>
                  <a:pt x="165" y="155"/>
                </a:cubicBezTo>
                <a:cubicBezTo>
                  <a:pt x="115" y="98"/>
                  <a:pt x="56" y="50"/>
                  <a:pt x="0"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90" name="Freeform 26"/>
          <p:cNvSpPr>
            <a:spLocks/>
          </p:cNvSpPr>
          <p:nvPr/>
        </p:nvSpPr>
        <p:spPr bwMode="auto">
          <a:xfrm>
            <a:off x="6240463" y="5240338"/>
            <a:ext cx="1670050" cy="681037"/>
          </a:xfrm>
          <a:custGeom>
            <a:avLst/>
            <a:gdLst>
              <a:gd name="T0" fmla="*/ 1052 w 1052"/>
              <a:gd name="T1" fmla="*/ 393 h 429"/>
              <a:gd name="T2" fmla="*/ 796 w 1052"/>
              <a:gd name="T3" fmla="*/ 429 h 429"/>
              <a:gd name="T4" fmla="*/ 439 w 1052"/>
              <a:gd name="T5" fmla="*/ 402 h 429"/>
              <a:gd name="T6" fmla="*/ 266 w 1052"/>
              <a:gd name="T7" fmla="*/ 329 h 429"/>
              <a:gd name="T8" fmla="*/ 174 w 1052"/>
              <a:gd name="T9" fmla="*/ 265 h 429"/>
              <a:gd name="T10" fmla="*/ 128 w 1052"/>
              <a:gd name="T11" fmla="*/ 219 h 429"/>
              <a:gd name="T12" fmla="*/ 110 w 1052"/>
              <a:gd name="T13" fmla="*/ 192 h 429"/>
              <a:gd name="T14" fmla="*/ 37 w 1052"/>
              <a:gd name="T15" fmla="*/ 137 h 429"/>
              <a:gd name="T16" fmla="*/ 0 w 1052"/>
              <a:gd name="T1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2" h="429">
                <a:moveTo>
                  <a:pt x="1052" y="393"/>
                </a:moveTo>
                <a:cubicBezTo>
                  <a:pt x="966" y="405"/>
                  <a:pt x="882" y="420"/>
                  <a:pt x="796" y="429"/>
                </a:cubicBezTo>
                <a:cubicBezTo>
                  <a:pt x="669" y="424"/>
                  <a:pt x="561" y="417"/>
                  <a:pt x="439" y="402"/>
                </a:cubicBezTo>
                <a:cubicBezTo>
                  <a:pt x="381" y="373"/>
                  <a:pt x="328" y="350"/>
                  <a:pt x="266" y="329"/>
                </a:cubicBezTo>
                <a:cubicBezTo>
                  <a:pt x="236" y="309"/>
                  <a:pt x="201" y="289"/>
                  <a:pt x="174" y="265"/>
                </a:cubicBezTo>
                <a:cubicBezTo>
                  <a:pt x="158" y="251"/>
                  <a:pt x="140" y="237"/>
                  <a:pt x="128" y="219"/>
                </a:cubicBezTo>
                <a:cubicBezTo>
                  <a:pt x="122" y="210"/>
                  <a:pt x="118" y="200"/>
                  <a:pt x="110" y="192"/>
                </a:cubicBezTo>
                <a:cubicBezTo>
                  <a:pt x="91" y="172"/>
                  <a:pt x="60" y="152"/>
                  <a:pt x="37" y="137"/>
                </a:cubicBezTo>
                <a:cubicBezTo>
                  <a:pt x="6" y="88"/>
                  <a:pt x="0" y="56"/>
                  <a:pt x="0"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91" name="Freeform 27"/>
          <p:cNvSpPr>
            <a:spLocks/>
          </p:cNvSpPr>
          <p:nvPr/>
        </p:nvSpPr>
        <p:spPr bwMode="auto">
          <a:xfrm>
            <a:off x="7227888" y="5907088"/>
            <a:ext cx="290512" cy="522287"/>
          </a:xfrm>
          <a:custGeom>
            <a:avLst/>
            <a:gdLst>
              <a:gd name="T0" fmla="*/ 183 w 183"/>
              <a:gd name="T1" fmla="*/ 329 h 329"/>
              <a:gd name="T2" fmla="*/ 82 w 183"/>
              <a:gd name="T3" fmla="*/ 229 h 329"/>
              <a:gd name="T4" fmla="*/ 73 w 183"/>
              <a:gd name="T5" fmla="*/ 201 h 329"/>
              <a:gd name="T6" fmla="*/ 55 w 183"/>
              <a:gd name="T7" fmla="*/ 174 h 329"/>
              <a:gd name="T8" fmla="*/ 28 w 183"/>
              <a:gd name="T9" fmla="*/ 64 h 329"/>
              <a:gd name="T10" fmla="*/ 0 w 183"/>
              <a:gd name="T11" fmla="*/ 0 h 329"/>
            </a:gdLst>
            <a:ahLst/>
            <a:cxnLst>
              <a:cxn ang="0">
                <a:pos x="T0" y="T1"/>
              </a:cxn>
              <a:cxn ang="0">
                <a:pos x="T2" y="T3"/>
              </a:cxn>
              <a:cxn ang="0">
                <a:pos x="T4" y="T5"/>
              </a:cxn>
              <a:cxn ang="0">
                <a:pos x="T6" y="T7"/>
              </a:cxn>
              <a:cxn ang="0">
                <a:pos x="T8" y="T9"/>
              </a:cxn>
              <a:cxn ang="0">
                <a:pos x="T10" y="T11"/>
              </a:cxn>
            </a:cxnLst>
            <a:rect l="0" t="0" r="r" b="b"/>
            <a:pathLst>
              <a:path w="183" h="329">
                <a:moveTo>
                  <a:pt x="183" y="329"/>
                </a:moveTo>
                <a:cubicBezTo>
                  <a:pt x="140" y="301"/>
                  <a:pt x="118" y="263"/>
                  <a:pt x="82" y="229"/>
                </a:cubicBezTo>
                <a:cubicBezTo>
                  <a:pt x="79" y="220"/>
                  <a:pt x="77" y="210"/>
                  <a:pt x="73" y="201"/>
                </a:cubicBezTo>
                <a:cubicBezTo>
                  <a:pt x="68" y="191"/>
                  <a:pt x="58" y="184"/>
                  <a:pt x="55" y="174"/>
                </a:cubicBezTo>
                <a:cubicBezTo>
                  <a:pt x="43" y="138"/>
                  <a:pt x="40" y="100"/>
                  <a:pt x="28" y="64"/>
                </a:cubicBezTo>
                <a:cubicBezTo>
                  <a:pt x="19" y="37"/>
                  <a:pt x="0" y="27"/>
                  <a:pt x="0"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92" name="Freeform 28"/>
          <p:cNvSpPr>
            <a:spLocks/>
          </p:cNvSpPr>
          <p:nvPr/>
        </p:nvSpPr>
        <p:spPr bwMode="auto">
          <a:xfrm>
            <a:off x="3976688" y="2074863"/>
            <a:ext cx="419100" cy="538162"/>
          </a:xfrm>
          <a:custGeom>
            <a:avLst/>
            <a:gdLst>
              <a:gd name="T0" fmla="*/ 247 w 264"/>
              <a:gd name="T1" fmla="*/ 0 h 339"/>
              <a:gd name="T2" fmla="*/ 165 w 264"/>
              <a:gd name="T3" fmla="*/ 266 h 339"/>
              <a:gd name="T4" fmla="*/ 128 w 264"/>
              <a:gd name="T5" fmla="*/ 311 h 339"/>
              <a:gd name="T6" fmla="*/ 0 w 264"/>
              <a:gd name="T7" fmla="*/ 339 h 339"/>
            </a:gdLst>
            <a:ahLst/>
            <a:cxnLst>
              <a:cxn ang="0">
                <a:pos x="T0" y="T1"/>
              </a:cxn>
              <a:cxn ang="0">
                <a:pos x="T2" y="T3"/>
              </a:cxn>
              <a:cxn ang="0">
                <a:pos x="T4" y="T5"/>
              </a:cxn>
              <a:cxn ang="0">
                <a:pos x="T6" y="T7"/>
              </a:cxn>
            </a:cxnLst>
            <a:rect l="0" t="0" r="r" b="b"/>
            <a:pathLst>
              <a:path w="264" h="339">
                <a:moveTo>
                  <a:pt x="247" y="0"/>
                </a:moveTo>
                <a:cubicBezTo>
                  <a:pt x="243" y="78"/>
                  <a:pt x="264" y="229"/>
                  <a:pt x="165" y="266"/>
                </a:cubicBezTo>
                <a:cubicBezTo>
                  <a:pt x="151" y="279"/>
                  <a:pt x="144" y="301"/>
                  <a:pt x="128" y="311"/>
                </a:cubicBezTo>
                <a:cubicBezTo>
                  <a:pt x="94" y="333"/>
                  <a:pt x="39" y="339"/>
                  <a:pt x="0" y="339"/>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6893" name="Freeform 29"/>
          <p:cNvSpPr>
            <a:spLocks/>
          </p:cNvSpPr>
          <p:nvPr/>
        </p:nvSpPr>
        <p:spPr bwMode="auto">
          <a:xfrm>
            <a:off x="3406775" y="2466975"/>
            <a:ext cx="482600" cy="885825"/>
          </a:xfrm>
          <a:custGeom>
            <a:avLst/>
            <a:gdLst>
              <a:gd name="T0" fmla="*/ 12 w 304"/>
              <a:gd name="T1" fmla="*/ 0 h 558"/>
              <a:gd name="T2" fmla="*/ 30 w 304"/>
              <a:gd name="T3" fmla="*/ 147 h 558"/>
              <a:gd name="T4" fmla="*/ 76 w 304"/>
              <a:gd name="T5" fmla="*/ 192 h 558"/>
              <a:gd name="T6" fmla="*/ 286 w 304"/>
              <a:gd name="T7" fmla="*/ 403 h 558"/>
              <a:gd name="T8" fmla="*/ 304 w 304"/>
              <a:gd name="T9" fmla="*/ 558 h 558"/>
            </a:gdLst>
            <a:ahLst/>
            <a:cxnLst>
              <a:cxn ang="0">
                <a:pos x="T0" y="T1"/>
              </a:cxn>
              <a:cxn ang="0">
                <a:pos x="T2" y="T3"/>
              </a:cxn>
              <a:cxn ang="0">
                <a:pos x="T4" y="T5"/>
              </a:cxn>
              <a:cxn ang="0">
                <a:pos x="T6" y="T7"/>
              </a:cxn>
              <a:cxn ang="0">
                <a:pos x="T8" y="T9"/>
              </a:cxn>
            </a:cxnLst>
            <a:rect l="0" t="0" r="r" b="b"/>
            <a:pathLst>
              <a:path w="304" h="558">
                <a:moveTo>
                  <a:pt x="12" y="0"/>
                </a:moveTo>
                <a:cubicBezTo>
                  <a:pt x="16" y="49"/>
                  <a:pt x="0" y="108"/>
                  <a:pt x="30" y="147"/>
                </a:cubicBezTo>
                <a:cubicBezTo>
                  <a:pt x="43" y="164"/>
                  <a:pt x="61" y="177"/>
                  <a:pt x="76" y="192"/>
                </a:cubicBezTo>
                <a:cubicBezTo>
                  <a:pt x="145" y="263"/>
                  <a:pt x="218" y="331"/>
                  <a:pt x="286" y="403"/>
                </a:cubicBezTo>
                <a:cubicBezTo>
                  <a:pt x="303" y="454"/>
                  <a:pt x="304" y="505"/>
                  <a:pt x="304" y="558"/>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68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68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68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68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687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687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68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687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7687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688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7687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7688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689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689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67688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1" nodeType="clickEffect">
                                  <p:stCondLst>
                                    <p:cond delay="0"/>
                                  </p:stCondLst>
                                  <p:childTnLst>
                                    <p:set>
                                      <p:cBhvr>
                                        <p:cTn id="66" dur="1" fill="hold">
                                          <p:stCondLst>
                                            <p:cond delay="0"/>
                                          </p:stCondLst>
                                        </p:cTn>
                                        <p:tgtEl>
                                          <p:spTgt spid="676893"/>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1" nodeType="clickEffect">
                                  <p:stCondLst>
                                    <p:cond delay="0"/>
                                  </p:stCondLst>
                                  <p:childTnLst>
                                    <p:set>
                                      <p:cBhvr>
                                        <p:cTn id="70" dur="1" fill="hold">
                                          <p:stCondLst>
                                            <p:cond delay="0"/>
                                          </p:stCondLst>
                                        </p:cTn>
                                        <p:tgtEl>
                                          <p:spTgt spid="67689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76882"/>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76883"/>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7688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76885"/>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1" nodeType="clickEffect">
                                  <p:stCondLst>
                                    <p:cond delay="0"/>
                                  </p:stCondLst>
                                  <p:childTnLst>
                                    <p:set>
                                      <p:cBhvr>
                                        <p:cTn id="90" dur="1" fill="hold">
                                          <p:stCondLst>
                                            <p:cond delay="0"/>
                                          </p:stCondLst>
                                        </p:cTn>
                                        <p:tgtEl>
                                          <p:spTgt spid="676882"/>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76886"/>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7688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76888"/>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76890"/>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76891"/>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1" nodeType="clickEffect">
                                  <p:stCondLst>
                                    <p:cond delay="0"/>
                                  </p:stCondLst>
                                  <p:childTnLst>
                                    <p:set>
                                      <p:cBhvr>
                                        <p:cTn id="114" dur="1" fill="hold">
                                          <p:stCondLst>
                                            <p:cond delay="0"/>
                                          </p:stCondLst>
                                        </p:cTn>
                                        <p:tgtEl>
                                          <p:spTgt spid="676888"/>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6889"/>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676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69" grpId="0" animBg="1"/>
      <p:bldP spid="676870" grpId="0" animBg="1"/>
      <p:bldP spid="676871" grpId="0" animBg="1"/>
      <p:bldP spid="676872" grpId="0" animBg="1"/>
      <p:bldP spid="676873" grpId="0" animBg="1"/>
      <p:bldP spid="676874" grpId="0" animBg="1"/>
      <p:bldP spid="676875" grpId="0" animBg="1"/>
      <p:bldP spid="676876" grpId="0" animBg="1"/>
      <p:bldP spid="676877" grpId="0" animBg="1"/>
      <p:bldP spid="676878" grpId="0" animBg="1"/>
      <p:bldP spid="676879" grpId="0" animBg="1"/>
      <p:bldP spid="676880" grpId="0" animBg="1"/>
      <p:bldP spid="676881" grpId="0" animBg="1"/>
      <p:bldP spid="676881" grpId="1" animBg="1"/>
      <p:bldP spid="676882" grpId="0" animBg="1"/>
      <p:bldP spid="676882" grpId="1" animBg="1"/>
      <p:bldP spid="676883" grpId="0" animBg="1"/>
      <p:bldP spid="676884" grpId="0" animBg="1"/>
      <p:bldP spid="676885" grpId="0" animBg="1"/>
      <p:bldP spid="676886" grpId="0" animBg="1"/>
      <p:bldP spid="676887" grpId="0" animBg="1"/>
      <p:bldP spid="676888" grpId="0" animBg="1"/>
      <p:bldP spid="676888" grpId="1" animBg="1"/>
      <p:bldP spid="676889" grpId="0" animBg="1"/>
      <p:bldP spid="676890" grpId="0" animBg="1"/>
      <p:bldP spid="676891" grpId="0" animBg="1"/>
      <p:bldP spid="676892" grpId="0" animBg="1"/>
      <p:bldP spid="676892" grpId="1" animBg="1"/>
      <p:bldP spid="676893" grpId="0" animBg="1"/>
      <p:bldP spid="67689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Text Box 2"/>
          <p:cNvSpPr txBox="1">
            <a:spLocks noChangeArrowheads="1"/>
          </p:cNvSpPr>
          <p:nvPr/>
        </p:nvSpPr>
        <p:spPr bwMode="auto">
          <a:xfrm>
            <a:off x="900113" y="6042025"/>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ltLang="de-DE" sz="2400">
              <a:solidFill>
                <a:schemeClr val="bg1"/>
              </a:solidFill>
              <a:latin typeface="Times New Roman" panose="02020603050405020304" pitchFamily="18" charset="0"/>
            </a:endParaRPr>
          </a:p>
        </p:txBody>
      </p:sp>
      <p:pic>
        <p:nvPicPr>
          <p:cNvPr id="691210" name="Picture 10" descr="Image:Globe.svg">
            <a:hlinkClick r:id="rId3"/>
          </p:cNvPr>
          <p:cNvPicPr>
            <a:picLocks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619250" y="1557338"/>
            <a:ext cx="5257800" cy="5257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1212" name="Text Box 12"/>
          <p:cNvSpPr txBox="1">
            <a:spLocks noChangeArrowheads="1"/>
          </p:cNvSpPr>
          <p:nvPr/>
        </p:nvSpPr>
        <p:spPr bwMode="auto">
          <a:xfrm>
            <a:off x="5848350" y="6499225"/>
            <a:ext cx="3540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FB</a:t>
            </a:r>
            <a:endParaRPr lang="de-DE" altLang="de-DE" sz="1000">
              <a:solidFill>
                <a:schemeClr val="bg1"/>
              </a:solidFill>
            </a:endParaRPr>
          </a:p>
        </p:txBody>
      </p:sp>
      <p:sp>
        <p:nvSpPr>
          <p:cNvPr id="691213" name="WordArt 13"/>
          <p:cNvSpPr>
            <a:spLocks noChangeArrowheads="1" noChangeShapeType="1" noTextEdit="1"/>
          </p:cNvSpPr>
          <p:nvPr/>
        </p:nvSpPr>
        <p:spPr bwMode="auto">
          <a:xfrm>
            <a:off x="827088" y="188913"/>
            <a:ext cx="8066087" cy="1368425"/>
          </a:xfrm>
          <a:prstGeom prst="rect">
            <a:avLst/>
          </a:prstGeom>
          <a:extLst>
            <a:ext uri="{AF507438-7753-43E0-B8FC-AC1667EBCBE1}">
              <a14:hiddenEffects xmlns:a14="http://schemas.microsoft.com/office/drawing/2010/main">
                <a:effectLst/>
              </a14:hiddenEffects>
            </a:ext>
          </a:extLst>
        </p:spPr>
        <p:txBody>
          <a:bodyPr wrap="none" fromWordArt="1">
            <a:prstTxWarp prst="textChevron">
              <a:avLst>
                <a:gd name="adj" fmla="val 25000"/>
              </a:avLst>
            </a:prstTxWarp>
            <a:scene3d>
              <a:camera prst="legacyPerspectiveBottomRight">
                <a:rot lat="0" lon="21239999" rev="0"/>
              </a:camera>
              <a:lightRig rig="legacyHarsh3" dir="l"/>
            </a:scene3d>
            <a:sp3d extrusionH="430200" prstMaterial="legacyMatte">
              <a:extrusionClr>
                <a:srgbClr val="C0C0C0"/>
              </a:extrusionClr>
              <a:contourClr>
                <a:srgbClr val="DCEBF5"/>
              </a:contourClr>
            </a:sp3d>
          </a:bodyPr>
          <a:lstStyle/>
          <a:p>
            <a:pPr algn="ctr"/>
            <a:r>
              <a:rPr lang="de-CH"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rPr>
              <a:t>Ein Volk kehrt heim</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8" name="Rectangle 6"/>
          <p:cNvSpPr>
            <a:spLocks noGrp="1" noChangeArrowheads="1"/>
          </p:cNvSpPr>
          <p:nvPr>
            <p:ph type="title"/>
          </p:nvPr>
        </p:nvSpPr>
        <p:spPr>
          <a:xfrm>
            <a:off x="34925" y="333375"/>
            <a:ext cx="9074150" cy="1143000"/>
          </a:xfrm>
        </p:spPr>
        <p:txBody>
          <a:bodyPr/>
          <a:lstStyle/>
          <a:p>
            <a:r>
              <a:rPr lang="de-CH" altLang="de-DE" sz="4000" b="1">
                <a:solidFill>
                  <a:schemeClr val="bg1"/>
                </a:solidFill>
                <a:latin typeface="Arial" panose="020B0604020202020204" pitchFamily="34" charset="0"/>
                <a:cs typeface="Arial" panose="020B0604020202020204" pitchFamily="34" charset="0"/>
              </a:rPr>
              <a:t>Nicht wie die Bäche </a:t>
            </a:r>
            <a:br>
              <a:rPr lang="de-CH" altLang="de-DE" sz="4000" b="1">
                <a:solidFill>
                  <a:schemeClr val="bg1"/>
                </a:solidFill>
                <a:latin typeface="Arial" panose="020B0604020202020204" pitchFamily="34" charset="0"/>
                <a:cs typeface="Arial" panose="020B0604020202020204" pitchFamily="34" charset="0"/>
              </a:rPr>
            </a:br>
            <a:r>
              <a:rPr lang="de-CH" altLang="de-DE" sz="4000" b="1">
                <a:solidFill>
                  <a:schemeClr val="bg1"/>
                </a:solidFill>
                <a:latin typeface="Arial" panose="020B0604020202020204" pitchFamily="34" charset="0"/>
                <a:cs typeface="Arial" panose="020B0604020202020204" pitchFamily="34" charset="0"/>
              </a:rPr>
              <a:t>in der Wüste Judäa</a:t>
            </a:r>
            <a:endParaRPr lang="de-DE" altLang="de-DE" sz="4000" b="1">
              <a:solidFill>
                <a:schemeClr val="bg1"/>
              </a:solidFill>
              <a:latin typeface="Arial" panose="020B0604020202020204" pitchFamily="34" charset="0"/>
              <a:cs typeface="Arial" panose="020B0604020202020204" pitchFamily="34" charset="0"/>
            </a:endParaRPr>
          </a:p>
        </p:txBody>
      </p:sp>
      <p:pic>
        <p:nvPicPr>
          <p:cNvPr id="673797" name="Picture 5" descr="Image:NPratzim ST 04.jpg">
            <a:hlinkClick r:id="rId2"/>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56325" y="2133600"/>
            <a:ext cx="2700338" cy="36004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3800" name="Freeform 8"/>
          <p:cNvSpPr>
            <a:spLocks/>
          </p:cNvSpPr>
          <p:nvPr/>
        </p:nvSpPr>
        <p:spPr bwMode="auto">
          <a:xfrm>
            <a:off x="827088" y="1887538"/>
            <a:ext cx="4441825" cy="4433887"/>
          </a:xfrm>
          <a:custGeom>
            <a:avLst/>
            <a:gdLst>
              <a:gd name="T0" fmla="*/ 0 w 2798"/>
              <a:gd name="T1" fmla="*/ 0 h 2793"/>
              <a:gd name="T2" fmla="*/ 274 w 2798"/>
              <a:gd name="T3" fmla="*/ 64 h 2793"/>
              <a:gd name="T4" fmla="*/ 375 w 2798"/>
              <a:gd name="T5" fmla="*/ 91 h 2793"/>
              <a:gd name="T6" fmla="*/ 512 w 2798"/>
              <a:gd name="T7" fmla="*/ 137 h 2793"/>
              <a:gd name="T8" fmla="*/ 594 w 2798"/>
              <a:gd name="T9" fmla="*/ 164 h 2793"/>
              <a:gd name="T10" fmla="*/ 704 w 2798"/>
              <a:gd name="T11" fmla="*/ 219 h 2793"/>
              <a:gd name="T12" fmla="*/ 805 w 2798"/>
              <a:gd name="T13" fmla="*/ 283 h 2793"/>
              <a:gd name="T14" fmla="*/ 896 w 2798"/>
              <a:gd name="T15" fmla="*/ 356 h 2793"/>
              <a:gd name="T16" fmla="*/ 914 w 2798"/>
              <a:gd name="T17" fmla="*/ 384 h 2793"/>
              <a:gd name="T18" fmla="*/ 942 w 2798"/>
              <a:gd name="T19" fmla="*/ 402 h 2793"/>
              <a:gd name="T20" fmla="*/ 978 w 2798"/>
              <a:gd name="T21" fmla="*/ 457 h 2793"/>
              <a:gd name="T22" fmla="*/ 997 w 2798"/>
              <a:gd name="T23" fmla="*/ 484 h 2793"/>
              <a:gd name="T24" fmla="*/ 1024 w 2798"/>
              <a:gd name="T25" fmla="*/ 521 h 2793"/>
              <a:gd name="T26" fmla="*/ 1061 w 2798"/>
              <a:gd name="T27" fmla="*/ 649 h 2793"/>
              <a:gd name="T28" fmla="*/ 1052 w 2798"/>
              <a:gd name="T29" fmla="*/ 786 h 2793"/>
              <a:gd name="T30" fmla="*/ 978 w 2798"/>
              <a:gd name="T31" fmla="*/ 896 h 2793"/>
              <a:gd name="T32" fmla="*/ 951 w 2798"/>
              <a:gd name="T33" fmla="*/ 950 h 2793"/>
              <a:gd name="T34" fmla="*/ 841 w 2798"/>
              <a:gd name="T35" fmla="*/ 1097 h 2793"/>
              <a:gd name="T36" fmla="*/ 777 w 2798"/>
              <a:gd name="T37" fmla="*/ 1161 h 2793"/>
              <a:gd name="T38" fmla="*/ 768 w 2798"/>
              <a:gd name="T39" fmla="*/ 1188 h 2793"/>
              <a:gd name="T40" fmla="*/ 741 w 2798"/>
              <a:gd name="T41" fmla="*/ 1206 h 2793"/>
              <a:gd name="T42" fmla="*/ 722 w 2798"/>
              <a:gd name="T43" fmla="*/ 1280 h 2793"/>
              <a:gd name="T44" fmla="*/ 832 w 2798"/>
              <a:gd name="T45" fmla="*/ 1609 h 2793"/>
              <a:gd name="T46" fmla="*/ 969 w 2798"/>
              <a:gd name="T47" fmla="*/ 1718 h 2793"/>
              <a:gd name="T48" fmla="*/ 1125 w 2798"/>
              <a:gd name="T49" fmla="*/ 1828 h 2793"/>
              <a:gd name="T50" fmla="*/ 1189 w 2798"/>
              <a:gd name="T51" fmla="*/ 1856 h 2793"/>
              <a:gd name="T52" fmla="*/ 1216 w 2798"/>
              <a:gd name="T53" fmla="*/ 1874 h 2793"/>
              <a:gd name="T54" fmla="*/ 1417 w 2798"/>
              <a:gd name="T55" fmla="*/ 1920 h 2793"/>
              <a:gd name="T56" fmla="*/ 1829 w 2798"/>
              <a:gd name="T57" fmla="*/ 1947 h 2793"/>
              <a:gd name="T58" fmla="*/ 1856 w 2798"/>
              <a:gd name="T59" fmla="*/ 1956 h 2793"/>
              <a:gd name="T60" fmla="*/ 1920 w 2798"/>
              <a:gd name="T61" fmla="*/ 1965 h 2793"/>
              <a:gd name="T62" fmla="*/ 1948 w 2798"/>
              <a:gd name="T63" fmla="*/ 1984 h 2793"/>
              <a:gd name="T64" fmla="*/ 1984 w 2798"/>
              <a:gd name="T65" fmla="*/ 1993 h 2793"/>
              <a:gd name="T66" fmla="*/ 2021 w 2798"/>
              <a:gd name="T67" fmla="*/ 2532 h 2793"/>
              <a:gd name="T68" fmla="*/ 2066 w 2798"/>
              <a:gd name="T69" fmla="*/ 2578 h 2793"/>
              <a:gd name="T70" fmla="*/ 2194 w 2798"/>
              <a:gd name="T71" fmla="*/ 2660 h 2793"/>
              <a:gd name="T72" fmla="*/ 2798 w 2798"/>
              <a:gd name="T73" fmla="*/ 2770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98" h="2793">
                <a:moveTo>
                  <a:pt x="0" y="0"/>
                </a:moveTo>
                <a:cubicBezTo>
                  <a:pt x="91" y="22"/>
                  <a:pt x="182" y="50"/>
                  <a:pt x="274" y="64"/>
                </a:cubicBezTo>
                <a:cubicBezTo>
                  <a:pt x="340" y="96"/>
                  <a:pt x="282" y="73"/>
                  <a:pt x="375" y="91"/>
                </a:cubicBezTo>
                <a:cubicBezTo>
                  <a:pt x="422" y="100"/>
                  <a:pt x="463" y="127"/>
                  <a:pt x="512" y="137"/>
                </a:cubicBezTo>
                <a:cubicBezTo>
                  <a:pt x="639" y="199"/>
                  <a:pt x="450" y="111"/>
                  <a:pt x="594" y="164"/>
                </a:cubicBezTo>
                <a:cubicBezTo>
                  <a:pt x="630" y="177"/>
                  <a:pt x="670" y="200"/>
                  <a:pt x="704" y="219"/>
                </a:cubicBezTo>
                <a:cubicBezTo>
                  <a:pt x="742" y="240"/>
                  <a:pt x="765" y="270"/>
                  <a:pt x="805" y="283"/>
                </a:cubicBezTo>
                <a:cubicBezTo>
                  <a:pt x="837" y="307"/>
                  <a:pt x="864" y="332"/>
                  <a:pt x="896" y="356"/>
                </a:cubicBezTo>
                <a:cubicBezTo>
                  <a:pt x="902" y="365"/>
                  <a:pt x="906" y="376"/>
                  <a:pt x="914" y="384"/>
                </a:cubicBezTo>
                <a:cubicBezTo>
                  <a:pt x="922" y="392"/>
                  <a:pt x="935" y="394"/>
                  <a:pt x="942" y="402"/>
                </a:cubicBezTo>
                <a:cubicBezTo>
                  <a:pt x="956" y="418"/>
                  <a:pt x="966" y="439"/>
                  <a:pt x="978" y="457"/>
                </a:cubicBezTo>
                <a:cubicBezTo>
                  <a:pt x="984" y="466"/>
                  <a:pt x="991" y="475"/>
                  <a:pt x="997" y="484"/>
                </a:cubicBezTo>
                <a:cubicBezTo>
                  <a:pt x="1006" y="496"/>
                  <a:pt x="1024" y="521"/>
                  <a:pt x="1024" y="521"/>
                </a:cubicBezTo>
                <a:cubicBezTo>
                  <a:pt x="1038" y="563"/>
                  <a:pt x="1051" y="606"/>
                  <a:pt x="1061" y="649"/>
                </a:cubicBezTo>
                <a:cubicBezTo>
                  <a:pt x="1058" y="695"/>
                  <a:pt x="1063" y="741"/>
                  <a:pt x="1052" y="786"/>
                </a:cubicBezTo>
                <a:cubicBezTo>
                  <a:pt x="1049" y="800"/>
                  <a:pt x="990" y="882"/>
                  <a:pt x="978" y="896"/>
                </a:cubicBezTo>
                <a:cubicBezTo>
                  <a:pt x="933" y="950"/>
                  <a:pt x="983" y="896"/>
                  <a:pt x="951" y="950"/>
                </a:cubicBezTo>
                <a:cubicBezTo>
                  <a:pt x="923" y="998"/>
                  <a:pt x="882" y="1056"/>
                  <a:pt x="841" y="1097"/>
                </a:cubicBezTo>
                <a:cubicBezTo>
                  <a:pt x="829" y="1134"/>
                  <a:pt x="814" y="1149"/>
                  <a:pt x="777" y="1161"/>
                </a:cubicBezTo>
                <a:cubicBezTo>
                  <a:pt x="774" y="1170"/>
                  <a:pt x="774" y="1181"/>
                  <a:pt x="768" y="1188"/>
                </a:cubicBezTo>
                <a:cubicBezTo>
                  <a:pt x="761" y="1196"/>
                  <a:pt x="746" y="1197"/>
                  <a:pt x="741" y="1206"/>
                </a:cubicBezTo>
                <a:cubicBezTo>
                  <a:pt x="729" y="1228"/>
                  <a:pt x="731" y="1256"/>
                  <a:pt x="722" y="1280"/>
                </a:cubicBezTo>
                <a:cubicBezTo>
                  <a:pt x="731" y="1410"/>
                  <a:pt x="720" y="1530"/>
                  <a:pt x="832" y="1609"/>
                </a:cubicBezTo>
                <a:cubicBezTo>
                  <a:pt x="864" y="1657"/>
                  <a:pt x="922" y="1687"/>
                  <a:pt x="969" y="1718"/>
                </a:cubicBezTo>
                <a:cubicBezTo>
                  <a:pt x="1020" y="1752"/>
                  <a:pt x="1072" y="1797"/>
                  <a:pt x="1125" y="1828"/>
                </a:cubicBezTo>
                <a:cubicBezTo>
                  <a:pt x="1145" y="1840"/>
                  <a:pt x="1169" y="1844"/>
                  <a:pt x="1189" y="1856"/>
                </a:cubicBezTo>
                <a:cubicBezTo>
                  <a:pt x="1198" y="1861"/>
                  <a:pt x="1206" y="1870"/>
                  <a:pt x="1216" y="1874"/>
                </a:cubicBezTo>
                <a:cubicBezTo>
                  <a:pt x="1277" y="1897"/>
                  <a:pt x="1353" y="1910"/>
                  <a:pt x="1417" y="1920"/>
                </a:cubicBezTo>
                <a:cubicBezTo>
                  <a:pt x="1541" y="1960"/>
                  <a:pt x="1724" y="1944"/>
                  <a:pt x="1829" y="1947"/>
                </a:cubicBezTo>
                <a:cubicBezTo>
                  <a:pt x="1838" y="1950"/>
                  <a:pt x="1847" y="1954"/>
                  <a:pt x="1856" y="1956"/>
                </a:cubicBezTo>
                <a:cubicBezTo>
                  <a:pt x="1877" y="1960"/>
                  <a:pt x="1899" y="1959"/>
                  <a:pt x="1920" y="1965"/>
                </a:cubicBezTo>
                <a:cubicBezTo>
                  <a:pt x="1931" y="1968"/>
                  <a:pt x="1938" y="1979"/>
                  <a:pt x="1948" y="1984"/>
                </a:cubicBezTo>
                <a:cubicBezTo>
                  <a:pt x="1959" y="1989"/>
                  <a:pt x="1972" y="1990"/>
                  <a:pt x="1984" y="1993"/>
                </a:cubicBezTo>
                <a:cubicBezTo>
                  <a:pt x="2041" y="2167"/>
                  <a:pt x="1978" y="2356"/>
                  <a:pt x="2021" y="2532"/>
                </a:cubicBezTo>
                <a:cubicBezTo>
                  <a:pt x="2028" y="2560"/>
                  <a:pt x="2046" y="2563"/>
                  <a:pt x="2066" y="2578"/>
                </a:cubicBezTo>
                <a:cubicBezTo>
                  <a:pt x="2107" y="2610"/>
                  <a:pt x="2145" y="2644"/>
                  <a:pt x="2194" y="2660"/>
                </a:cubicBezTo>
                <a:cubicBezTo>
                  <a:pt x="2327" y="2793"/>
                  <a:pt x="2639" y="2770"/>
                  <a:pt x="2798" y="2770"/>
                </a:cubicBezTo>
              </a:path>
            </a:pathLst>
          </a:custGeom>
          <a:noFill/>
          <a:ln w="920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3801" name="Text Box 9"/>
          <p:cNvSpPr txBox="1">
            <a:spLocks noChangeArrowheads="1"/>
          </p:cNvSpPr>
          <p:nvPr/>
        </p:nvSpPr>
        <p:spPr bwMode="auto">
          <a:xfrm>
            <a:off x="7667625" y="1844675"/>
            <a:ext cx="10683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b="0">
                <a:solidFill>
                  <a:schemeClr val="bg1"/>
                </a:solidFill>
              </a:rPr>
              <a:t>Ester Inbar / FB</a:t>
            </a:r>
            <a:endParaRPr lang="de-DE" altLang="de-DE" sz="1000" b="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0" y="333375"/>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(3) Sammlung in vielen Phasen:</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Gleich den Wadi-Bächen im Negev</a:t>
            </a:r>
            <a:endParaRPr lang="de-DE" altLang="de-DE" sz="4000" b="1">
              <a:solidFill>
                <a:srgbClr val="00FF00"/>
              </a:solidFill>
              <a:latin typeface="Arial" panose="020B0604020202020204" pitchFamily="34" charset="0"/>
              <a:cs typeface="Arial" panose="020B0604020202020204" pitchFamily="34" charset="0"/>
            </a:endParaRPr>
          </a:p>
        </p:txBody>
      </p:sp>
      <p:sp>
        <p:nvSpPr>
          <p:cNvPr id="677891" name="Rectangle 3"/>
          <p:cNvSpPr>
            <a:spLocks noGrp="1" noChangeArrowheads="1"/>
          </p:cNvSpPr>
          <p:nvPr>
            <p:ph type="body" sz="half" idx="1"/>
          </p:nvPr>
        </p:nvSpPr>
        <p:spPr>
          <a:xfrm>
            <a:off x="5148263" y="2060575"/>
            <a:ext cx="3995737" cy="4114800"/>
          </a:xfrm>
        </p:spPr>
        <p:txBody>
          <a:bodyPr/>
          <a:lstStyle/>
          <a:p>
            <a:r>
              <a:rPr lang="en-US" altLang="de-DE" sz="2800" b="1">
                <a:solidFill>
                  <a:schemeClr val="bg1"/>
                </a:solidFill>
                <a:latin typeface="Arial" panose="020B0604020202020204" pitchFamily="34" charset="0"/>
                <a:cs typeface="Arial" panose="020B0604020202020204" pitchFamily="34" charset="0"/>
              </a:rPr>
              <a:t>Psalm 126,4             </a:t>
            </a:r>
            <a:r>
              <a:rPr lang="en-US" altLang="de-DE" sz="2800" b="1">
                <a:solidFill>
                  <a:srgbClr val="FFFF00"/>
                </a:solidFill>
                <a:latin typeface="Arial" panose="020B0604020202020204" pitchFamily="34" charset="0"/>
                <a:cs typeface="Arial" panose="020B0604020202020204" pitchFamily="34" charset="0"/>
              </a:rPr>
              <a:t>4  Bringe zurück, HERR, unsere Gefangenen, </a:t>
            </a:r>
            <a:r>
              <a:rPr lang="en-US" altLang="de-DE" sz="2800" b="1">
                <a:solidFill>
                  <a:srgbClr val="00FF00"/>
                </a:solidFill>
                <a:latin typeface="Arial" panose="020B0604020202020204" pitchFamily="34" charset="0"/>
                <a:cs typeface="Arial" panose="020B0604020202020204" pitchFamily="34" charset="0"/>
              </a:rPr>
              <a:t>gleich den Wadi-Bächen im Negev</a:t>
            </a:r>
            <a:r>
              <a:rPr lang="en-US" altLang="de-DE" sz="2800" b="1">
                <a:solidFill>
                  <a:srgbClr val="FFFF00"/>
                </a:solidFill>
                <a:latin typeface="Arial" panose="020B0604020202020204" pitchFamily="34" charset="0"/>
                <a:cs typeface="Arial" panose="020B0604020202020204" pitchFamily="34" charset="0"/>
              </a:rPr>
              <a:t>! </a:t>
            </a:r>
            <a:endParaRPr lang="de-DE" altLang="de-DE" sz="2800" b="1">
              <a:solidFill>
                <a:srgbClr val="FFFF00"/>
              </a:solidFill>
              <a:latin typeface="Arial" panose="020B0604020202020204" pitchFamily="34" charset="0"/>
              <a:cs typeface="Arial" panose="020B0604020202020204" pitchFamily="34" charset="0"/>
            </a:endParaRPr>
          </a:p>
        </p:txBody>
      </p:sp>
      <p:sp>
        <p:nvSpPr>
          <p:cNvPr id="677892" name="Freeform 4"/>
          <p:cNvSpPr>
            <a:spLocks/>
          </p:cNvSpPr>
          <p:nvPr/>
        </p:nvSpPr>
        <p:spPr bwMode="auto">
          <a:xfrm>
            <a:off x="465138" y="2074863"/>
            <a:ext cx="3308350" cy="4165600"/>
          </a:xfrm>
          <a:custGeom>
            <a:avLst/>
            <a:gdLst>
              <a:gd name="T0" fmla="*/ 0 w 2084"/>
              <a:gd name="T1" fmla="*/ 0 h 2624"/>
              <a:gd name="T2" fmla="*/ 777 w 2084"/>
              <a:gd name="T3" fmla="*/ 10 h 2624"/>
              <a:gd name="T4" fmla="*/ 886 w 2084"/>
              <a:gd name="T5" fmla="*/ 37 h 2624"/>
              <a:gd name="T6" fmla="*/ 905 w 2084"/>
              <a:gd name="T7" fmla="*/ 55 h 2624"/>
              <a:gd name="T8" fmla="*/ 960 w 2084"/>
              <a:gd name="T9" fmla="*/ 74 h 2624"/>
              <a:gd name="T10" fmla="*/ 1033 w 2084"/>
              <a:gd name="T11" fmla="*/ 138 h 2624"/>
              <a:gd name="T12" fmla="*/ 1024 w 2084"/>
              <a:gd name="T13" fmla="*/ 293 h 2624"/>
              <a:gd name="T14" fmla="*/ 1005 w 2084"/>
              <a:gd name="T15" fmla="*/ 311 h 2624"/>
              <a:gd name="T16" fmla="*/ 923 w 2084"/>
              <a:gd name="T17" fmla="*/ 384 h 2624"/>
              <a:gd name="T18" fmla="*/ 850 w 2084"/>
              <a:gd name="T19" fmla="*/ 421 h 2624"/>
              <a:gd name="T20" fmla="*/ 804 w 2084"/>
              <a:gd name="T21" fmla="*/ 458 h 2624"/>
              <a:gd name="T22" fmla="*/ 722 w 2084"/>
              <a:gd name="T23" fmla="*/ 476 h 2624"/>
              <a:gd name="T24" fmla="*/ 630 w 2084"/>
              <a:gd name="T25" fmla="*/ 503 h 2624"/>
              <a:gd name="T26" fmla="*/ 603 w 2084"/>
              <a:gd name="T27" fmla="*/ 512 h 2624"/>
              <a:gd name="T28" fmla="*/ 557 w 2084"/>
              <a:gd name="T29" fmla="*/ 549 h 2624"/>
              <a:gd name="T30" fmla="*/ 502 w 2084"/>
              <a:gd name="T31" fmla="*/ 567 h 2624"/>
              <a:gd name="T32" fmla="*/ 457 w 2084"/>
              <a:gd name="T33" fmla="*/ 595 h 2624"/>
              <a:gd name="T34" fmla="*/ 411 w 2084"/>
              <a:gd name="T35" fmla="*/ 640 h 2624"/>
              <a:gd name="T36" fmla="*/ 374 w 2084"/>
              <a:gd name="T37" fmla="*/ 695 h 2624"/>
              <a:gd name="T38" fmla="*/ 347 w 2084"/>
              <a:gd name="T39" fmla="*/ 750 h 2624"/>
              <a:gd name="T40" fmla="*/ 301 w 2084"/>
              <a:gd name="T41" fmla="*/ 915 h 2624"/>
              <a:gd name="T42" fmla="*/ 310 w 2084"/>
              <a:gd name="T43" fmla="*/ 1189 h 2624"/>
              <a:gd name="T44" fmla="*/ 320 w 2084"/>
              <a:gd name="T45" fmla="*/ 1235 h 2624"/>
              <a:gd name="T46" fmla="*/ 338 w 2084"/>
              <a:gd name="T47" fmla="*/ 1326 h 2624"/>
              <a:gd name="T48" fmla="*/ 502 w 2084"/>
              <a:gd name="T49" fmla="*/ 1472 h 2624"/>
              <a:gd name="T50" fmla="*/ 667 w 2084"/>
              <a:gd name="T51" fmla="*/ 1582 h 2624"/>
              <a:gd name="T52" fmla="*/ 1261 w 2084"/>
              <a:gd name="T53" fmla="*/ 1628 h 2624"/>
              <a:gd name="T54" fmla="*/ 1426 w 2084"/>
              <a:gd name="T55" fmla="*/ 1674 h 2624"/>
              <a:gd name="T56" fmla="*/ 1517 w 2084"/>
              <a:gd name="T57" fmla="*/ 1728 h 2624"/>
              <a:gd name="T58" fmla="*/ 1572 w 2084"/>
              <a:gd name="T59" fmla="*/ 1765 h 2624"/>
              <a:gd name="T60" fmla="*/ 1673 w 2084"/>
              <a:gd name="T61" fmla="*/ 1866 h 2624"/>
              <a:gd name="T62" fmla="*/ 1746 w 2084"/>
              <a:gd name="T63" fmla="*/ 1930 h 2624"/>
              <a:gd name="T64" fmla="*/ 1792 w 2084"/>
              <a:gd name="T65" fmla="*/ 2039 h 2624"/>
              <a:gd name="T66" fmla="*/ 1883 w 2084"/>
              <a:gd name="T67" fmla="*/ 2204 h 2624"/>
              <a:gd name="T68" fmla="*/ 1910 w 2084"/>
              <a:gd name="T69" fmla="*/ 2259 h 2624"/>
              <a:gd name="T70" fmla="*/ 1920 w 2084"/>
              <a:gd name="T71" fmla="*/ 2295 h 2624"/>
              <a:gd name="T72" fmla="*/ 1938 w 2084"/>
              <a:gd name="T73" fmla="*/ 2314 h 2624"/>
              <a:gd name="T74" fmla="*/ 1974 w 2084"/>
              <a:gd name="T75" fmla="*/ 2414 h 2624"/>
              <a:gd name="T76" fmla="*/ 2038 w 2084"/>
              <a:gd name="T77" fmla="*/ 2551 h 2624"/>
              <a:gd name="T78" fmla="*/ 2057 w 2084"/>
              <a:gd name="T79" fmla="*/ 2606 h 2624"/>
              <a:gd name="T80" fmla="*/ 2084 w 2084"/>
              <a:gd name="T81" fmla="*/ 2624 h 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4" h="2624">
                <a:moveTo>
                  <a:pt x="0" y="0"/>
                </a:moveTo>
                <a:cubicBezTo>
                  <a:pt x="259" y="3"/>
                  <a:pt x="518" y="1"/>
                  <a:pt x="777" y="10"/>
                </a:cubicBezTo>
                <a:cubicBezTo>
                  <a:pt x="814" y="11"/>
                  <a:pt x="886" y="37"/>
                  <a:pt x="886" y="37"/>
                </a:cubicBezTo>
                <a:cubicBezTo>
                  <a:pt x="892" y="43"/>
                  <a:pt x="897" y="51"/>
                  <a:pt x="905" y="55"/>
                </a:cubicBezTo>
                <a:cubicBezTo>
                  <a:pt x="922" y="64"/>
                  <a:pt x="960" y="74"/>
                  <a:pt x="960" y="74"/>
                </a:cubicBezTo>
                <a:cubicBezTo>
                  <a:pt x="984" y="98"/>
                  <a:pt x="1010" y="115"/>
                  <a:pt x="1033" y="138"/>
                </a:cubicBezTo>
                <a:cubicBezTo>
                  <a:pt x="1030" y="190"/>
                  <a:pt x="1032" y="242"/>
                  <a:pt x="1024" y="293"/>
                </a:cubicBezTo>
                <a:cubicBezTo>
                  <a:pt x="1023" y="302"/>
                  <a:pt x="1011" y="305"/>
                  <a:pt x="1005" y="311"/>
                </a:cubicBezTo>
                <a:cubicBezTo>
                  <a:pt x="975" y="341"/>
                  <a:pt x="966" y="370"/>
                  <a:pt x="923" y="384"/>
                </a:cubicBezTo>
                <a:cubicBezTo>
                  <a:pt x="892" y="417"/>
                  <a:pt x="913" y="400"/>
                  <a:pt x="850" y="421"/>
                </a:cubicBezTo>
                <a:cubicBezTo>
                  <a:pt x="805" y="436"/>
                  <a:pt x="838" y="437"/>
                  <a:pt x="804" y="458"/>
                </a:cubicBezTo>
                <a:cubicBezTo>
                  <a:pt x="787" y="468"/>
                  <a:pt x="732" y="474"/>
                  <a:pt x="722" y="476"/>
                </a:cubicBezTo>
                <a:cubicBezTo>
                  <a:pt x="687" y="483"/>
                  <a:pt x="666" y="491"/>
                  <a:pt x="630" y="503"/>
                </a:cubicBezTo>
                <a:cubicBezTo>
                  <a:pt x="621" y="506"/>
                  <a:pt x="603" y="512"/>
                  <a:pt x="603" y="512"/>
                </a:cubicBezTo>
                <a:cubicBezTo>
                  <a:pt x="587" y="523"/>
                  <a:pt x="575" y="540"/>
                  <a:pt x="557" y="549"/>
                </a:cubicBezTo>
                <a:cubicBezTo>
                  <a:pt x="540" y="557"/>
                  <a:pt x="502" y="567"/>
                  <a:pt x="502" y="567"/>
                </a:cubicBezTo>
                <a:cubicBezTo>
                  <a:pt x="436" y="637"/>
                  <a:pt x="538" y="535"/>
                  <a:pt x="457" y="595"/>
                </a:cubicBezTo>
                <a:cubicBezTo>
                  <a:pt x="440" y="608"/>
                  <a:pt x="426" y="625"/>
                  <a:pt x="411" y="640"/>
                </a:cubicBezTo>
                <a:cubicBezTo>
                  <a:pt x="395" y="655"/>
                  <a:pt x="374" y="695"/>
                  <a:pt x="374" y="695"/>
                </a:cubicBezTo>
                <a:cubicBezTo>
                  <a:pt x="342" y="795"/>
                  <a:pt x="392" y="647"/>
                  <a:pt x="347" y="750"/>
                </a:cubicBezTo>
                <a:cubicBezTo>
                  <a:pt x="324" y="802"/>
                  <a:pt x="318" y="861"/>
                  <a:pt x="301" y="915"/>
                </a:cubicBezTo>
                <a:cubicBezTo>
                  <a:pt x="304" y="1006"/>
                  <a:pt x="305" y="1098"/>
                  <a:pt x="310" y="1189"/>
                </a:cubicBezTo>
                <a:cubicBezTo>
                  <a:pt x="311" y="1205"/>
                  <a:pt x="317" y="1220"/>
                  <a:pt x="320" y="1235"/>
                </a:cubicBezTo>
                <a:cubicBezTo>
                  <a:pt x="323" y="1253"/>
                  <a:pt x="325" y="1303"/>
                  <a:pt x="338" y="1326"/>
                </a:cubicBezTo>
                <a:cubicBezTo>
                  <a:pt x="377" y="1397"/>
                  <a:pt x="437" y="1428"/>
                  <a:pt x="502" y="1472"/>
                </a:cubicBezTo>
                <a:cubicBezTo>
                  <a:pt x="556" y="1508"/>
                  <a:pt x="607" y="1557"/>
                  <a:pt x="667" y="1582"/>
                </a:cubicBezTo>
                <a:cubicBezTo>
                  <a:pt x="840" y="1655"/>
                  <a:pt x="1121" y="1625"/>
                  <a:pt x="1261" y="1628"/>
                </a:cubicBezTo>
                <a:cubicBezTo>
                  <a:pt x="1315" y="1641"/>
                  <a:pt x="1377" y="1649"/>
                  <a:pt x="1426" y="1674"/>
                </a:cubicBezTo>
                <a:cubicBezTo>
                  <a:pt x="1455" y="1689"/>
                  <a:pt x="1492" y="1707"/>
                  <a:pt x="1517" y="1728"/>
                </a:cubicBezTo>
                <a:cubicBezTo>
                  <a:pt x="1563" y="1766"/>
                  <a:pt x="1524" y="1749"/>
                  <a:pt x="1572" y="1765"/>
                </a:cubicBezTo>
                <a:cubicBezTo>
                  <a:pt x="1613" y="1795"/>
                  <a:pt x="1637" y="1830"/>
                  <a:pt x="1673" y="1866"/>
                </a:cubicBezTo>
                <a:cubicBezTo>
                  <a:pt x="1697" y="1890"/>
                  <a:pt x="1723" y="1906"/>
                  <a:pt x="1746" y="1930"/>
                </a:cubicBezTo>
                <a:cubicBezTo>
                  <a:pt x="1760" y="1973"/>
                  <a:pt x="1767" y="2003"/>
                  <a:pt x="1792" y="2039"/>
                </a:cubicBezTo>
                <a:cubicBezTo>
                  <a:pt x="1811" y="2099"/>
                  <a:pt x="1849" y="2151"/>
                  <a:pt x="1883" y="2204"/>
                </a:cubicBezTo>
                <a:cubicBezTo>
                  <a:pt x="1887" y="2210"/>
                  <a:pt x="1907" y="2254"/>
                  <a:pt x="1910" y="2259"/>
                </a:cubicBezTo>
                <a:cubicBezTo>
                  <a:pt x="1913" y="2271"/>
                  <a:pt x="1914" y="2284"/>
                  <a:pt x="1920" y="2295"/>
                </a:cubicBezTo>
                <a:cubicBezTo>
                  <a:pt x="1924" y="2303"/>
                  <a:pt x="1934" y="2306"/>
                  <a:pt x="1938" y="2314"/>
                </a:cubicBezTo>
                <a:cubicBezTo>
                  <a:pt x="1952" y="2343"/>
                  <a:pt x="1961" y="2383"/>
                  <a:pt x="1974" y="2414"/>
                </a:cubicBezTo>
                <a:cubicBezTo>
                  <a:pt x="1996" y="2463"/>
                  <a:pt x="2000" y="2513"/>
                  <a:pt x="2038" y="2551"/>
                </a:cubicBezTo>
                <a:cubicBezTo>
                  <a:pt x="2044" y="2569"/>
                  <a:pt x="2051" y="2588"/>
                  <a:pt x="2057" y="2606"/>
                </a:cubicBezTo>
                <a:cubicBezTo>
                  <a:pt x="2061" y="2616"/>
                  <a:pt x="2084" y="2624"/>
                  <a:pt x="2084" y="2624"/>
                </a:cubicBezTo>
              </a:path>
            </a:pathLst>
          </a:custGeom>
          <a:noFill/>
          <a:ln w="38100"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893" name="Freeform 5"/>
          <p:cNvSpPr>
            <a:spLocks/>
          </p:cNvSpPr>
          <p:nvPr/>
        </p:nvSpPr>
        <p:spPr bwMode="auto">
          <a:xfrm>
            <a:off x="739775" y="1363663"/>
            <a:ext cx="784225" cy="711200"/>
          </a:xfrm>
          <a:custGeom>
            <a:avLst/>
            <a:gdLst>
              <a:gd name="T0" fmla="*/ 0 w 494"/>
              <a:gd name="T1" fmla="*/ 0 h 448"/>
              <a:gd name="T2" fmla="*/ 110 w 494"/>
              <a:gd name="T3" fmla="*/ 19 h 448"/>
              <a:gd name="T4" fmla="*/ 165 w 494"/>
              <a:gd name="T5" fmla="*/ 37 h 448"/>
              <a:gd name="T6" fmla="*/ 192 w 494"/>
              <a:gd name="T7" fmla="*/ 46 h 448"/>
              <a:gd name="T8" fmla="*/ 275 w 494"/>
              <a:gd name="T9" fmla="*/ 83 h 448"/>
              <a:gd name="T10" fmla="*/ 348 w 494"/>
              <a:gd name="T11" fmla="*/ 138 h 448"/>
              <a:gd name="T12" fmla="*/ 384 w 494"/>
              <a:gd name="T13" fmla="*/ 192 h 448"/>
              <a:gd name="T14" fmla="*/ 412 w 494"/>
              <a:gd name="T15" fmla="*/ 330 h 448"/>
              <a:gd name="T16" fmla="*/ 430 w 494"/>
              <a:gd name="T17" fmla="*/ 384 h 448"/>
              <a:gd name="T18" fmla="*/ 467 w 494"/>
              <a:gd name="T19" fmla="*/ 430 h 448"/>
              <a:gd name="T20" fmla="*/ 494 w 494"/>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4" h="448">
                <a:moveTo>
                  <a:pt x="0" y="0"/>
                </a:moveTo>
                <a:cubicBezTo>
                  <a:pt x="37" y="6"/>
                  <a:pt x="73" y="13"/>
                  <a:pt x="110" y="19"/>
                </a:cubicBezTo>
                <a:cubicBezTo>
                  <a:pt x="129" y="22"/>
                  <a:pt x="147" y="31"/>
                  <a:pt x="165" y="37"/>
                </a:cubicBezTo>
                <a:cubicBezTo>
                  <a:pt x="174" y="40"/>
                  <a:pt x="192" y="46"/>
                  <a:pt x="192" y="46"/>
                </a:cubicBezTo>
                <a:cubicBezTo>
                  <a:pt x="218" y="71"/>
                  <a:pt x="240" y="74"/>
                  <a:pt x="275" y="83"/>
                </a:cubicBezTo>
                <a:cubicBezTo>
                  <a:pt x="295" y="97"/>
                  <a:pt x="331" y="115"/>
                  <a:pt x="348" y="138"/>
                </a:cubicBezTo>
                <a:cubicBezTo>
                  <a:pt x="361" y="155"/>
                  <a:pt x="384" y="192"/>
                  <a:pt x="384" y="192"/>
                </a:cubicBezTo>
                <a:cubicBezTo>
                  <a:pt x="399" y="239"/>
                  <a:pt x="402" y="281"/>
                  <a:pt x="412" y="330"/>
                </a:cubicBezTo>
                <a:cubicBezTo>
                  <a:pt x="416" y="349"/>
                  <a:pt x="417" y="370"/>
                  <a:pt x="430" y="384"/>
                </a:cubicBezTo>
                <a:cubicBezTo>
                  <a:pt x="444" y="398"/>
                  <a:pt x="453" y="416"/>
                  <a:pt x="467" y="430"/>
                </a:cubicBezTo>
                <a:cubicBezTo>
                  <a:pt x="475" y="438"/>
                  <a:pt x="494" y="448"/>
                  <a:pt x="494" y="448"/>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894" name="Freeform 6"/>
          <p:cNvSpPr>
            <a:spLocks/>
          </p:cNvSpPr>
          <p:nvPr/>
        </p:nvSpPr>
        <p:spPr bwMode="auto">
          <a:xfrm>
            <a:off x="914400" y="2235200"/>
            <a:ext cx="1108075" cy="203200"/>
          </a:xfrm>
          <a:custGeom>
            <a:avLst/>
            <a:gdLst>
              <a:gd name="T0" fmla="*/ 0 w 698"/>
              <a:gd name="T1" fmla="*/ 101 h 128"/>
              <a:gd name="T2" fmla="*/ 375 w 698"/>
              <a:gd name="T3" fmla="*/ 128 h 128"/>
              <a:gd name="T4" fmla="*/ 521 w 698"/>
              <a:gd name="T5" fmla="*/ 119 h 128"/>
              <a:gd name="T6" fmla="*/ 640 w 698"/>
              <a:gd name="T7" fmla="*/ 27 h 128"/>
              <a:gd name="T8" fmla="*/ 695 w 698"/>
              <a:gd name="T9" fmla="*/ 0 h 128"/>
            </a:gdLst>
            <a:ahLst/>
            <a:cxnLst>
              <a:cxn ang="0">
                <a:pos x="T0" y="T1"/>
              </a:cxn>
              <a:cxn ang="0">
                <a:pos x="T2" y="T3"/>
              </a:cxn>
              <a:cxn ang="0">
                <a:pos x="T4" y="T5"/>
              </a:cxn>
              <a:cxn ang="0">
                <a:pos x="T6" y="T7"/>
              </a:cxn>
              <a:cxn ang="0">
                <a:pos x="T8" y="T9"/>
              </a:cxn>
            </a:cxnLst>
            <a:rect l="0" t="0" r="r" b="b"/>
            <a:pathLst>
              <a:path w="698" h="128">
                <a:moveTo>
                  <a:pt x="0" y="101"/>
                </a:moveTo>
                <a:cubicBezTo>
                  <a:pt x="134" y="108"/>
                  <a:pt x="241" y="121"/>
                  <a:pt x="375" y="128"/>
                </a:cubicBezTo>
                <a:cubicBezTo>
                  <a:pt x="424" y="125"/>
                  <a:pt x="472" y="124"/>
                  <a:pt x="521" y="119"/>
                </a:cubicBezTo>
                <a:cubicBezTo>
                  <a:pt x="572" y="114"/>
                  <a:pt x="602" y="40"/>
                  <a:pt x="640" y="27"/>
                </a:cubicBezTo>
                <a:cubicBezTo>
                  <a:pt x="698" y="8"/>
                  <a:pt x="695" y="28"/>
                  <a:pt x="695"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895" name="Freeform 7"/>
          <p:cNvSpPr>
            <a:spLocks/>
          </p:cNvSpPr>
          <p:nvPr/>
        </p:nvSpPr>
        <p:spPr bwMode="auto">
          <a:xfrm>
            <a:off x="739775" y="2438400"/>
            <a:ext cx="720725" cy="303213"/>
          </a:xfrm>
          <a:custGeom>
            <a:avLst/>
            <a:gdLst>
              <a:gd name="T0" fmla="*/ 0 w 454"/>
              <a:gd name="T1" fmla="*/ 174 h 191"/>
              <a:gd name="T2" fmla="*/ 357 w 454"/>
              <a:gd name="T3" fmla="*/ 137 h 191"/>
              <a:gd name="T4" fmla="*/ 403 w 454"/>
              <a:gd name="T5" fmla="*/ 37 h 191"/>
              <a:gd name="T6" fmla="*/ 421 w 454"/>
              <a:gd name="T7" fmla="*/ 0 h 191"/>
            </a:gdLst>
            <a:ahLst/>
            <a:cxnLst>
              <a:cxn ang="0">
                <a:pos x="T0" y="T1"/>
              </a:cxn>
              <a:cxn ang="0">
                <a:pos x="T2" y="T3"/>
              </a:cxn>
              <a:cxn ang="0">
                <a:pos x="T4" y="T5"/>
              </a:cxn>
              <a:cxn ang="0">
                <a:pos x="T6" y="T7"/>
              </a:cxn>
            </a:cxnLst>
            <a:rect l="0" t="0" r="r" b="b"/>
            <a:pathLst>
              <a:path w="454" h="191">
                <a:moveTo>
                  <a:pt x="0" y="174"/>
                </a:moveTo>
                <a:cubicBezTo>
                  <a:pt x="454" y="160"/>
                  <a:pt x="189" y="191"/>
                  <a:pt x="357" y="137"/>
                </a:cubicBezTo>
                <a:cubicBezTo>
                  <a:pt x="371" y="95"/>
                  <a:pt x="373" y="66"/>
                  <a:pt x="403" y="37"/>
                </a:cubicBezTo>
                <a:cubicBezTo>
                  <a:pt x="413" y="5"/>
                  <a:pt x="405" y="16"/>
                  <a:pt x="421"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896" name="Freeform 8"/>
          <p:cNvSpPr>
            <a:spLocks/>
          </p:cNvSpPr>
          <p:nvPr/>
        </p:nvSpPr>
        <p:spPr bwMode="auto">
          <a:xfrm>
            <a:off x="1871663" y="1408113"/>
            <a:ext cx="682625" cy="754062"/>
          </a:xfrm>
          <a:custGeom>
            <a:avLst/>
            <a:gdLst>
              <a:gd name="T0" fmla="*/ 0 w 430"/>
              <a:gd name="T1" fmla="*/ 0 h 475"/>
              <a:gd name="T2" fmla="*/ 311 w 430"/>
              <a:gd name="T3" fmla="*/ 36 h 475"/>
              <a:gd name="T4" fmla="*/ 394 w 430"/>
              <a:gd name="T5" fmla="*/ 73 h 475"/>
              <a:gd name="T6" fmla="*/ 430 w 430"/>
              <a:gd name="T7" fmla="*/ 119 h 475"/>
              <a:gd name="T8" fmla="*/ 421 w 430"/>
              <a:gd name="T9" fmla="*/ 283 h 475"/>
              <a:gd name="T10" fmla="*/ 384 w 430"/>
              <a:gd name="T11" fmla="*/ 320 h 475"/>
              <a:gd name="T12" fmla="*/ 138 w 430"/>
              <a:gd name="T13" fmla="*/ 366 h 475"/>
              <a:gd name="T14" fmla="*/ 19 w 430"/>
              <a:gd name="T15" fmla="*/ 475 h 4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475">
                <a:moveTo>
                  <a:pt x="0" y="0"/>
                </a:moveTo>
                <a:cubicBezTo>
                  <a:pt x="105" y="9"/>
                  <a:pt x="207" y="26"/>
                  <a:pt x="311" y="36"/>
                </a:cubicBezTo>
                <a:cubicBezTo>
                  <a:pt x="341" y="47"/>
                  <a:pt x="364" y="63"/>
                  <a:pt x="394" y="73"/>
                </a:cubicBezTo>
                <a:cubicBezTo>
                  <a:pt x="416" y="87"/>
                  <a:pt x="430" y="89"/>
                  <a:pt x="430" y="119"/>
                </a:cubicBezTo>
                <a:cubicBezTo>
                  <a:pt x="430" y="174"/>
                  <a:pt x="429" y="229"/>
                  <a:pt x="421" y="283"/>
                </a:cubicBezTo>
                <a:cubicBezTo>
                  <a:pt x="421" y="286"/>
                  <a:pt x="386" y="319"/>
                  <a:pt x="384" y="320"/>
                </a:cubicBezTo>
                <a:cubicBezTo>
                  <a:pt x="288" y="391"/>
                  <a:pt x="318" y="357"/>
                  <a:pt x="138" y="366"/>
                </a:cubicBezTo>
                <a:cubicBezTo>
                  <a:pt x="82" y="384"/>
                  <a:pt x="45" y="423"/>
                  <a:pt x="19" y="475"/>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897" name="Freeform 9"/>
          <p:cNvSpPr>
            <a:spLocks/>
          </p:cNvSpPr>
          <p:nvPr/>
        </p:nvSpPr>
        <p:spPr bwMode="auto">
          <a:xfrm>
            <a:off x="2060575" y="2530475"/>
            <a:ext cx="1016000" cy="373063"/>
          </a:xfrm>
          <a:custGeom>
            <a:avLst/>
            <a:gdLst>
              <a:gd name="T0" fmla="*/ 640 w 640"/>
              <a:gd name="T1" fmla="*/ 161 h 235"/>
              <a:gd name="T2" fmla="*/ 457 w 640"/>
              <a:gd name="T3" fmla="*/ 235 h 235"/>
              <a:gd name="T4" fmla="*/ 366 w 640"/>
              <a:gd name="T5" fmla="*/ 225 h 235"/>
              <a:gd name="T6" fmla="*/ 265 w 640"/>
              <a:gd name="T7" fmla="*/ 134 h 235"/>
              <a:gd name="T8" fmla="*/ 211 w 640"/>
              <a:gd name="T9" fmla="*/ 70 h 235"/>
              <a:gd name="T10" fmla="*/ 0 w 640"/>
              <a:gd name="T11" fmla="*/ 24 h 235"/>
            </a:gdLst>
            <a:ahLst/>
            <a:cxnLst>
              <a:cxn ang="0">
                <a:pos x="T0" y="T1"/>
              </a:cxn>
              <a:cxn ang="0">
                <a:pos x="T2" y="T3"/>
              </a:cxn>
              <a:cxn ang="0">
                <a:pos x="T4" y="T5"/>
              </a:cxn>
              <a:cxn ang="0">
                <a:pos x="T6" y="T7"/>
              </a:cxn>
              <a:cxn ang="0">
                <a:pos x="T8" y="T9"/>
              </a:cxn>
              <a:cxn ang="0">
                <a:pos x="T10" y="T11"/>
              </a:cxn>
            </a:cxnLst>
            <a:rect l="0" t="0" r="r" b="b"/>
            <a:pathLst>
              <a:path w="640" h="235">
                <a:moveTo>
                  <a:pt x="640" y="161"/>
                </a:moveTo>
                <a:cubicBezTo>
                  <a:pt x="584" y="200"/>
                  <a:pt x="523" y="217"/>
                  <a:pt x="457" y="235"/>
                </a:cubicBezTo>
                <a:cubicBezTo>
                  <a:pt x="427" y="232"/>
                  <a:pt x="396" y="230"/>
                  <a:pt x="366" y="225"/>
                </a:cubicBezTo>
                <a:cubicBezTo>
                  <a:pt x="320" y="218"/>
                  <a:pt x="296" y="164"/>
                  <a:pt x="265" y="134"/>
                </a:cubicBezTo>
                <a:cubicBezTo>
                  <a:pt x="253" y="97"/>
                  <a:pt x="241" y="93"/>
                  <a:pt x="211" y="70"/>
                </a:cubicBezTo>
                <a:cubicBezTo>
                  <a:pt x="121" y="0"/>
                  <a:pt x="173" y="24"/>
                  <a:pt x="0" y="24"/>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898" name="Freeform 10"/>
          <p:cNvSpPr>
            <a:spLocks/>
          </p:cNvSpPr>
          <p:nvPr/>
        </p:nvSpPr>
        <p:spPr bwMode="auto">
          <a:xfrm>
            <a:off x="2554288" y="2105025"/>
            <a:ext cx="508000" cy="725488"/>
          </a:xfrm>
          <a:custGeom>
            <a:avLst/>
            <a:gdLst>
              <a:gd name="T0" fmla="*/ 320 w 320"/>
              <a:gd name="T1" fmla="*/ 0 h 457"/>
              <a:gd name="T2" fmla="*/ 293 w 320"/>
              <a:gd name="T3" fmla="*/ 9 h 457"/>
              <a:gd name="T4" fmla="*/ 183 w 320"/>
              <a:gd name="T5" fmla="*/ 18 h 457"/>
              <a:gd name="T6" fmla="*/ 110 w 320"/>
              <a:gd name="T7" fmla="*/ 82 h 457"/>
              <a:gd name="T8" fmla="*/ 55 w 320"/>
              <a:gd name="T9" fmla="*/ 356 h 457"/>
              <a:gd name="T10" fmla="*/ 0 w 320"/>
              <a:gd name="T11" fmla="*/ 457 h 457"/>
            </a:gdLst>
            <a:ahLst/>
            <a:cxnLst>
              <a:cxn ang="0">
                <a:pos x="T0" y="T1"/>
              </a:cxn>
              <a:cxn ang="0">
                <a:pos x="T2" y="T3"/>
              </a:cxn>
              <a:cxn ang="0">
                <a:pos x="T4" y="T5"/>
              </a:cxn>
              <a:cxn ang="0">
                <a:pos x="T6" y="T7"/>
              </a:cxn>
              <a:cxn ang="0">
                <a:pos x="T8" y="T9"/>
              </a:cxn>
              <a:cxn ang="0">
                <a:pos x="T10" y="T11"/>
              </a:cxn>
            </a:cxnLst>
            <a:rect l="0" t="0" r="r" b="b"/>
            <a:pathLst>
              <a:path w="320" h="457">
                <a:moveTo>
                  <a:pt x="320" y="0"/>
                </a:moveTo>
                <a:cubicBezTo>
                  <a:pt x="311" y="3"/>
                  <a:pt x="302" y="8"/>
                  <a:pt x="293" y="9"/>
                </a:cubicBezTo>
                <a:cubicBezTo>
                  <a:pt x="257" y="14"/>
                  <a:pt x="219" y="11"/>
                  <a:pt x="183" y="18"/>
                </a:cubicBezTo>
                <a:cubicBezTo>
                  <a:pt x="151" y="24"/>
                  <a:pt x="110" y="82"/>
                  <a:pt x="110" y="82"/>
                </a:cubicBezTo>
                <a:cubicBezTo>
                  <a:pt x="80" y="173"/>
                  <a:pt x="76" y="264"/>
                  <a:pt x="55" y="356"/>
                </a:cubicBezTo>
                <a:cubicBezTo>
                  <a:pt x="42" y="415"/>
                  <a:pt x="49" y="433"/>
                  <a:pt x="0" y="457"/>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899" name="Freeform 11"/>
          <p:cNvSpPr>
            <a:spLocks/>
          </p:cNvSpPr>
          <p:nvPr/>
        </p:nvSpPr>
        <p:spPr bwMode="auto">
          <a:xfrm>
            <a:off x="2605088" y="2903538"/>
            <a:ext cx="660400" cy="512762"/>
          </a:xfrm>
          <a:custGeom>
            <a:avLst/>
            <a:gdLst>
              <a:gd name="T0" fmla="*/ 416 w 416"/>
              <a:gd name="T1" fmla="*/ 265 h 323"/>
              <a:gd name="T2" fmla="*/ 151 w 416"/>
              <a:gd name="T3" fmla="*/ 283 h 323"/>
              <a:gd name="T4" fmla="*/ 96 w 416"/>
              <a:gd name="T5" fmla="*/ 265 h 323"/>
              <a:gd name="T6" fmla="*/ 60 w 416"/>
              <a:gd name="T7" fmla="*/ 219 h 323"/>
              <a:gd name="T8" fmla="*/ 23 w 416"/>
              <a:gd name="T9" fmla="*/ 182 h 323"/>
              <a:gd name="T10" fmla="*/ 78 w 416"/>
              <a:gd name="T11" fmla="*/ 54 h 323"/>
              <a:gd name="T12" fmla="*/ 96 w 416"/>
              <a:gd name="T13" fmla="*/ 27 h 323"/>
              <a:gd name="T14" fmla="*/ 105 w 416"/>
              <a:gd name="T15" fmla="*/ 0 h 3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323">
                <a:moveTo>
                  <a:pt x="416" y="265"/>
                </a:moveTo>
                <a:cubicBezTo>
                  <a:pt x="330" y="323"/>
                  <a:pt x="283" y="289"/>
                  <a:pt x="151" y="283"/>
                </a:cubicBezTo>
                <a:cubicBezTo>
                  <a:pt x="133" y="277"/>
                  <a:pt x="114" y="271"/>
                  <a:pt x="96" y="265"/>
                </a:cubicBezTo>
                <a:cubicBezTo>
                  <a:pt x="86" y="262"/>
                  <a:pt x="64" y="224"/>
                  <a:pt x="60" y="219"/>
                </a:cubicBezTo>
                <a:cubicBezTo>
                  <a:pt x="49" y="206"/>
                  <a:pt x="35" y="195"/>
                  <a:pt x="23" y="182"/>
                </a:cubicBezTo>
                <a:cubicBezTo>
                  <a:pt x="0" y="113"/>
                  <a:pt x="42" y="100"/>
                  <a:pt x="78" y="54"/>
                </a:cubicBezTo>
                <a:cubicBezTo>
                  <a:pt x="85" y="45"/>
                  <a:pt x="91" y="37"/>
                  <a:pt x="96" y="27"/>
                </a:cubicBezTo>
                <a:cubicBezTo>
                  <a:pt x="100" y="19"/>
                  <a:pt x="105" y="0"/>
                  <a:pt x="105"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00" name="Freeform 12"/>
          <p:cNvSpPr>
            <a:spLocks/>
          </p:cNvSpPr>
          <p:nvPr/>
        </p:nvSpPr>
        <p:spPr bwMode="auto">
          <a:xfrm>
            <a:off x="217488" y="2989263"/>
            <a:ext cx="755650" cy="349250"/>
          </a:xfrm>
          <a:custGeom>
            <a:avLst/>
            <a:gdLst>
              <a:gd name="T0" fmla="*/ 0 w 476"/>
              <a:gd name="T1" fmla="*/ 0 h 220"/>
              <a:gd name="T2" fmla="*/ 439 w 476"/>
              <a:gd name="T3" fmla="*/ 174 h 220"/>
              <a:gd name="T4" fmla="*/ 448 w 476"/>
              <a:gd name="T5" fmla="*/ 202 h 220"/>
              <a:gd name="T6" fmla="*/ 476 w 476"/>
              <a:gd name="T7" fmla="*/ 220 h 220"/>
            </a:gdLst>
            <a:ahLst/>
            <a:cxnLst>
              <a:cxn ang="0">
                <a:pos x="T0" y="T1"/>
              </a:cxn>
              <a:cxn ang="0">
                <a:pos x="T2" y="T3"/>
              </a:cxn>
              <a:cxn ang="0">
                <a:pos x="T4" y="T5"/>
              </a:cxn>
              <a:cxn ang="0">
                <a:pos x="T6" y="T7"/>
              </a:cxn>
            </a:cxnLst>
            <a:rect l="0" t="0" r="r" b="b"/>
            <a:pathLst>
              <a:path w="476" h="220">
                <a:moveTo>
                  <a:pt x="0" y="0"/>
                </a:moveTo>
                <a:cubicBezTo>
                  <a:pt x="62" y="190"/>
                  <a:pt x="274" y="167"/>
                  <a:pt x="439" y="174"/>
                </a:cubicBezTo>
                <a:cubicBezTo>
                  <a:pt x="442" y="183"/>
                  <a:pt x="442" y="194"/>
                  <a:pt x="448" y="202"/>
                </a:cubicBezTo>
                <a:cubicBezTo>
                  <a:pt x="455" y="211"/>
                  <a:pt x="476" y="220"/>
                  <a:pt x="476" y="22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01" name="Freeform 13"/>
          <p:cNvSpPr>
            <a:spLocks/>
          </p:cNvSpPr>
          <p:nvPr/>
        </p:nvSpPr>
        <p:spPr bwMode="auto">
          <a:xfrm>
            <a:off x="1219200" y="3048000"/>
            <a:ext cx="885825" cy="303213"/>
          </a:xfrm>
          <a:custGeom>
            <a:avLst/>
            <a:gdLst>
              <a:gd name="T0" fmla="*/ 558 w 558"/>
              <a:gd name="T1" fmla="*/ 110 h 191"/>
              <a:gd name="T2" fmla="*/ 448 w 558"/>
              <a:gd name="T3" fmla="*/ 165 h 191"/>
              <a:gd name="T4" fmla="*/ 119 w 558"/>
              <a:gd name="T5" fmla="*/ 110 h 191"/>
              <a:gd name="T6" fmla="*/ 46 w 558"/>
              <a:gd name="T7" fmla="*/ 18 h 191"/>
              <a:gd name="T8" fmla="*/ 0 w 558"/>
              <a:gd name="T9" fmla="*/ 0 h 191"/>
            </a:gdLst>
            <a:ahLst/>
            <a:cxnLst>
              <a:cxn ang="0">
                <a:pos x="T0" y="T1"/>
              </a:cxn>
              <a:cxn ang="0">
                <a:pos x="T2" y="T3"/>
              </a:cxn>
              <a:cxn ang="0">
                <a:pos x="T4" y="T5"/>
              </a:cxn>
              <a:cxn ang="0">
                <a:pos x="T6" y="T7"/>
              </a:cxn>
              <a:cxn ang="0">
                <a:pos x="T8" y="T9"/>
              </a:cxn>
            </a:cxnLst>
            <a:rect l="0" t="0" r="r" b="b"/>
            <a:pathLst>
              <a:path w="558" h="191">
                <a:moveTo>
                  <a:pt x="558" y="110"/>
                </a:moveTo>
                <a:cubicBezTo>
                  <a:pt x="513" y="140"/>
                  <a:pt x="495" y="147"/>
                  <a:pt x="448" y="165"/>
                </a:cubicBezTo>
                <a:cubicBezTo>
                  <a:pt x="208" y="156"/>
                  <a:pt x="241" y="191"/>
                  <a:pt x="119" y="110"/>
                </a:cubicBezTo>
                <a:cubicBezTo>
                  <a:pt x="105" y="89"/>
                  <a:pt x="66" y="30"/>
                  <a:pt x="46" y="18"/>
                </a:cubicBezTo>
                <a:cubicBezTo>
                  <a:pt x="32" y="9"/>
                  <a:pt x="15" y="7"/>
                  <a:pt x="0"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02" name="Freeform 14"/>
          <p:cNvSpPr>
            <a:spLocks/>
          </p:cNvSpPr>
          <p:nvPr/>
        </p:nvSpPr>
        <p:spPr bwMode="auto">
          <a:xfrm>
            <a:off x="1800225" y="3338513"/>
            <a:ext cx="477838" cy="393700"/>
          </a:xfrm>
          <a:custGeom>
            <a:avLst/>
            <a:gdLst>
              <a:gd name="T0" fmla="*/ 301 w 301"/>
              <a:gd name="T1" fmla="*/ 174 h 248"/>
              <a:gd name="T2" fmla="*/ 82 w 301"/>
              <a:gd name="T3" fmla="*/ 128 h 248"/>
              <a:gd name="T4" fmla="*/ 64 w 301"/>
              <a:gd name="T5" fmla="*/ 100 h 248"/>
              <a:gd name="T6" fmla="*/ 18 w 301"/>
              <a:gd name="T7" fmla="*/ 55 h 248"/>
              <a:gd name="T8" fmla="*/ 0 w 301"/>
              <a:gd name="T9" fmla="*/ 0 h 248"/>
            </a:gdLst>
            <a:ahLst/>
            <a:cxnLst>
              <a:cxn ang="0">
                <a:pos x="T0" y="T1"/>
              </a:cxn>
              <a:cxn ang="0">
                <a:pos x="T2" y="T3"/>
              </a:cxn>
              <a:cxn ang="0">
                <a:pos x="T4" y="T5"/>
              </a:cxn>
              <a:cxn ang="0">
                <a:pos x="T6" y="T7"/>
              </a:cxn>
              <a:cxn ang="0">
                <a:pos x="T8" y="T9"/>
              </a:cxn>
            </a:cxnLst>
            <a:rect l="0" t="0" r="r" b="b"/>
            <a:pathLst>
              <a:path w="301" h="248">
                <a:moveTo>
                  <a:pt x="301" y="174"/>
                </a:moveTo>
                <a:cubicBezTo>
                  <a:pt x="190" y="248"/>
                  <a:pt x="154" y="176"/>
                  <a:pt x="82" y="128"/>
                </a:cubicBezTo>
                <a:cubicBezTo>
                  <a:pt x="76" y="119"/>
                  <a:pt x="71" y="108"/>
                  <a:pt x="64" y="100"/>
                </a:cubicBezTo>
                <a:cubicBezTo>
                  <a:pt x="50" y="84"/>
                  <a:pt x="18" y="55"/>
                  <a:pt x="18" y="55"/>
                </a:cubicBezTo>
                <a:cubicBezTo>
                  <a:pt x="12" y="37"/>
                  <a:pt x="0" y="0"/>
                  <a:pt x="0"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03" name="Freeform 15"/>
          <p:cNvSpPr>
            <a:spLocks/>
          </p:cNvSpPr>
          <p:nvPr/>
        </p:nvSpPr>
        <p:spPr bwMode="auto">
          <a:xfrm>
            <a:off x="536575" y="4049713"/>
            <a:ext cx="406400" cy="744537"/>
          </a:xfrm>
          <a:custGeom>
            <a:avLst/>
            <a:gdLst>
              <a:gd name="T0" fmla="*/ 46 w 256"/>
              <a:gd name="T1" fmla="*/ 430 h 469"/>
              <a:gd name="T2" fmla="*/ 19 w 256"/>
              <a:gd name="T3" fmla="*/ 375 h 469"/>
              <a:gd name="T4" fmla="*/ 0 w 256"/>
              <a:gd name="T5" fmla="*/ 320 h 469"/>
              <a:gd name="T6" fmla="*/ 46 w 256"/>
              <a:gd name="T7" fmla="*/ 119 h 469"/>
              <a:gd name="T8" fmla="*/ 201 w 256"/>
              <a:gd name="T9" fmla="*/ 64 h 469"/>
              <a:gd name="T10" fmla="*/ 238 w 256"/>
              <a:gd name="T11" fmla="*/ 27 h 469"/>
              <a:gd name="T12" fmla="*/ 256 w 25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256" h="469">
                <a:moveTo>
                  <a:pt x="46" y="430"/>
                </a:moveTo>
                <a:cubicBezTo>
                  <a:pt x="17" y="339"/>
                  <a:pt x="61" y="469"/>
                  <a:pt x="19" y="375"/>
                </a:cubicBezTo>
                <a:cubicBezTo>
                  <a:pt x="11" y="357"/>
                  <a:pt x="0" y="320"/>
                  <a:pt x="0" y="320"/>
                </a:cubicBezTo>
                <a:cubicBezTo>
                  <a:pt x="2" y="293"/>
                  <a:pt x="0" y="148"/>
                  <a:pt x="46" y="119"/>
                </a:cubicBezTo>
                <a:cubicBezTo>
                  <a:pt x="90" y="91"/>
                  <a:pt x="153" y="80"/>
                  <a:pt x="201" y="64"/>
                </a:cubicBezTo>
                <a:cubicBezTo>
                  <a:pt x="210" y="55"/>
                  <a:pt x="230" y="37"/>
                  <a:pt x="238" y="27"/>
                </a:cubicBezTo>
                <a:cubicBezTo>
                  <a:pt x="245" y="18"/>
                  <a:pt x="256" y="0"/>
                  <a:pt x="256"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04" name="Freeform 16"/>
          <p:cNvSpPr>
            <a:spLocks/>
          </p:cNvSpPr>
          <p:nvPr/>
        </p:nvSpPr>
        <p:spPr bwMode="auto">
          <a:xfrm>
            <a:off x="928688" y="3643313"/>
            <a:ext cx="1103312" cy="434975"/>
          </a:xfrm>
          <a:custGeom>
            <a:avLst/>
            <a:gdLst>
              <a:gd name="T0" fmla="*/ 695 w 695"/>
              <a:gd name="T1" fmla="*/ 274 h 274"/>
              <a:gd name="T2" fmla="*/ 530 w 695"/>
              <a:gd name="T3" fmla="*/ 265 h 274"/>
              <a:gd name="T4" fmla="*/ 402 w 695"/>
              <a:gd name="T5" fmla="*/ 174 h 274"/>
              <a:gd name="T6" fmla="*/ 348 w 695"/>
              <a:gd name="T7" fmla="*/ 100 h 274"/>
              <a:gd name="T8" fmla="*/ 338 w 695"/>
              <a:gd name="T9" fmla="*/ 73 h 274"/>
              <a:gd name="T10" fmla="*/ 311 w 695"/>
              <a:gd name="T11" fmla="*/ 55 h 274"/>
              <a:gd name="T12" fmla="*/ 274 w 695"/>
              <a:gd name="T13" fmla="*/ 18 h 274"/>
              <a:gd name="T14" fmla="*/ 220 w 695"/>
              <a:gd name="T15" fmla="*/ 0 h 274"/>
              <a:gd name="T16" fmla="*/ 0 w 695"/>
              <a:gd name="T17" fmla="*/ 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274">
                <a:moveTo>
                  <a:pt x="695" y="274"/>
                </a:moveTo>
                <a:cubicBezTo>
                  <a:pt x="640" y="271"/>
                  <a:pt x="585" y="270"/>
                  <a:pt x="530" y="265"/>
                </a:cubicBezTo>
                <a:cubicBezTo>
                  <a:pt x="477" y="260"/>
                  <a:pt x="444" y="201"/>
                  <a:pt x="402" y="174"/>
                </a:cubicBezTo>
                <a:cubicBezTo>
                  <a:pt x="361" y="112"/>
                  <a:pt x="381" y="135"/>
                  <a:pt x="348" y="100"/>
                </a:cubicBezTo>
                <a:cubicBezTo>
                  <a:pt x="345" y="91"/>
                  <a:pt x="344" y="80"/>
                  <a:pt x="338" y="73"/>
                </a:cubicBezTo>
                <a:cubicBezTo>
                  <a:pt x="331" y="65"/>
                  <a:pt x="319" y="62"/>
                  <a:pt x="311" y="55"/>
                </a:cubicBezTo>
                <a:cubicBezTo>
                  <a:pt x="305" y="50"/>
                  <a:pt x="281" y="22"/>
                  <a:pt x="274" y="18"/>
                </a:cubicBezTo>
                <a:cubicBezTo>
                  <a:pt x="257" y="10"/>
                  <a:pt x="220" y="0"/>
                  <a:pt x="220" y="0"/>
                </a:cubicBezTo>
                <a:cubicBezTo>
                  <a:pt x="6" y="9"/>
                  <a:pt x="79" y="9"/>
                  <a:pt x="0" y="9"/>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05" name="Freeform 17"/>
          <p:cNvSpPr>
            <a:spLocks/>
          </p:cNvSpPr>
          <p:nvPr/>
        </p:nvSpPr>
        <p:spPr bwMode="auto">
          <a:xfrm>
            <a:off x="1597025" y="2336800"/>
            <a:ext cx="2438400" cy="2278063"/>
          </a:xfrm>
          <a:custGeom>
            <a:avLst/>
            <a:gdLst>
              <a:gd name="T0" fmla="*/ 1490 w 1536"/>
              <a:gd name="T1" fmla="*/ 0 h 1435"/>
              <a:gd name="T2" fmla="*/ 1490 w 1536"/>
              <a:gd name="T3" fmla="*/ 521 h 1435"/>
              <a:gd name="T4" fmla="*/ 1472 w 1536"/>
              <a:gd name="T5" fmla="*/ 594 h 1435"/>
              <a:gd name="T6" fmla="*/ 1463 w 1536"/>
              <a:gd name="T7" fmla="*/ 631 h 1435"/>
              <a:gd name="T8" fmla="*/ 1389 w 1536"/>
              <a:gd name="T9" fmla="*/ 896 h 1435"/>
              <a:gd name="T10" fmla="*/ 1289 w 1536"/>
              <a:gd name="T11" fmla="*/ 1051 h 1435"/>
              <a:gd name="T12" fmla="*/ 1216 w 1536"/>
              <a:gd name="T13" fmla="*/ 1125 h 1435"/>
              <a:gd name="T14" fmla="*/ 1024 w 1536"/>
              <a:gd name="T15" fmla="*/ 1326 h 1435"/>
              <a:gd name="T16" fmla="*/ 877 w 1536"/>
              <a:gd name="T17" fmla="*/ 1317 h 1435"/>
              <a:gd name="T18" fmla="*/ 704 w 1536"/>
              <a:gd name="T19" fmla="*/ 1243 h 1435"/>
              <a:gd name="T20" fmla="*/ 685 w 1536"/>
              <a:gd name="T21" fmla="*/ 1225 h 1435"/>
              <a:gd name="T22" fmla="*/ 631 w 1536"/>
              <a:gd name="T23" fmla="*/ 1207 h 1435"/>
              <a:gd name="T24" fmla="*/ 155 w 1536"/>
              <a:gd name="T25" fmla="*/ 1216 h 1435"/>
              <a:gd name="T26" fmla="*/ 45 w 1536"/>
              <a:gd name="T27" fmla="*/ 1225 h 1435"/>
              <a:gd name="T28" fmla="*/ 36 w 1536"/>
              <a:gd name="T29" fmla="*/ 1298 h 1435"/>
              <a:gd name="T30" fmla="*/ 0 w 1536"/>
              <a:gd name="T31" fmla="*/ 1435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6" h="1435">
                <a:moveTo>
                  <a:pt x="1490" y="0"/>
                </a:moveTo>
                <a:cubicBezTo>
                  <a:pt x="1536" y="190"/>
                  <a:pt x="1512" y="75"/>
                  <a:pt x="1490" y="521"/>
                </a:cubicBezTo>
                <a:cubicBezTo>
                  <a:pt x="1489" y="546"/>
                  <a:pt x="1478" y="570"/>
                  <a:pt x="1472" y="594"/>
                </a:cubicBezTo>
                <a:cubicBezTo>
                  <a:pt x="1469" y="606"/>
                  <a:pt x="1463" y="631"/>
                  <a:pt x="1463" y="631"/>
                </a:cubicBezTo>
                <a:cubicBezTo>
                  <a:pt x="1454" y="721"/>
                  <a:pt x="1442" y="821"/>
                  <a:pt x="1389" y="896"/>
                </a:cubicBezTo>
                <a:cubicBezTo>
                  <a:pt x="1370" y="952"/>
                  <a:pt x="1349" y="1031"/>
                  <a:pt x="1289" y="1051"/>
                </a:cubicBezTo>
                <a:cubicBezTo>
                  <a:pt x="1268" y="1084"/>
                  <a:pt x="1240" y="1094"/>
                  <a:pt x="1216" y="1125"/>
                </a:cubicBezTo>
                <a:cubicBezTo>
                  <a:pt x="1154" y="1204"/>
                  <a:pt x="1116" y="1277"/>
                  <a:pt x="1024" y="1326"/>
                </a:cubicBezTo>
                <a:cubicBezTo>
                  <a:pt x="975" y="1323"/>
                  <a:pt x="926" y="1324"/>
                  <a:pt x="877" y="1317"/>
                </a:cubicBezTo>
                <a:cubicBezTo>
                  <a:pt x="810" y="1308"/>
                  <a:pt x="765" y="1260"/>
                  <a:pt x="704" y="1243"/>
                </a:cubicBezTo>
                <a:cubicBezTo>
                  <a:pt x="698" y="1237"/>
                  <a:pt x="693" y="1229"/>
                  <a:pt x="685" y="1225"/>
                </a:cubicBezTo>
                <a:cubicBezTo>
                  <a:pt x="668" y="1217"/>
                  <a:pt x="631" y="1207"/>
                  <a:pt x="631" y="1207"/>
                </a:cubicBezTo>
                <a:cubicBezTo>
                  <a:pt x="472" y="1210"/>
                  <a:pt x="314" y="1211"/>
                  <a:pt x="155" y="1216"/>
                </a:cubicBezTo>
                <a:cubicBezTo>
                  <a:pt x="118" y="1217"/>
                  <a:pt x="75" y="1204"/>
                  <a:pt x="45" y="1225"/>
                </a:cubicBezTo>
                <a:cubicBezTo>
                  <a:pt x="25" y="1239"/>
                  <a:pt x="40" y="1274"/>
                  <a:pt x="36" y="1298"/>
                </a:cubicBezTo>
                <a:cubicBezTo>
                  <a:pt x="28" y="1343"/>
                  <a:pt x="0" y="1389"/>
                  <a:pt x="0" y="1435"/>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06" name="Freeform 18"/>
          <p:cNvSpPr>
            <a:spLocks/>
          </p:cNvSpPr>
          <p:nvPr/>
        </p:nvSpPr>
        <p:spPr bwMode="auto">
          <a:xfrm>
            <a:off x="1001713" y="5046663"/>
            <a:ext cx="2119312" cy="823912"/>
          </a:xfrm>
          <a:custGeom>
            <a:avLst/>
            <a:gdLst>
              <a:gd name="T0" fmla="*/ 0 w 1335"/>
              <a:gd name="T1" fmla="*/ 432 h 519"/>
              <a:gd name="T2" fmla="*/ 384 w 1335"/>
              <a:gd name="T3" fmla="*/ 460 h 519"/>
              <a:gd name="T4" fmla="*/ 658 w 1335"/>
              <a:gd name="T5" fmla="*/ 250 h 519"/>
              <a:gd name="T6" fmla="*/ 850 w 1335"/>
              <a:gd name="T7" fmla="*/ 94 h 519"/>
              <a:gd name="T8" fmla="*/ 923 w 1335"/>
              <a:gd name="T9" fmla="*/ 39 h 519"/>
              <a:gd name="T10" fmla="*/ 1042 w 1335"/>
              <a:gd name="T11" fmla="*/ 3 h 519"/>
              <a:gd name="T12" fmla="*/ 1335 w 1335"/>
              <a:gd name="T13" fmla="*/ 3 h 519"/>
            </a:gdLst>
            <a:ahLst/>
            <a:cxnLst>
              <a:cxn ang="0">
                <a:pos x="T0" y="T1"/>
              </a:cxn>
              <a:cxn ang="0">
                <a:pos x="T2" y="T3"/>
              </a:cxn>
              <a:cxn ang="0">
                <a:pos x="T4" y="T5"/>
              </a:cxn>
              <a:cxn ang="0">
                <a:pos x="T6" y="T7"/>
              </a:cxn>
              <a:cxn ang="0">
                <a:pos x="T8" y="T9"/>
              </a:cxn>
              <a:cxn ang="0">
                <a:pos x="T10" y="T11"/>
              </a:cxn>
              <a:cxn ang="0">
                <a:pos x="T12" y="T13"/>
              </a:cxn>
            </a:cxnLst>
            <a:rect l="0" t="0" r="r" b="b"/>
            <a:pathLst>
              <a:path w="1335" h="519">
                <a:moveTo>
                  <a:pt x="0" y="432"/>
                </a:moveTo>
                <a:cubicBezTo>
                  <a:pt x="124" y="519"/>
                  <a:pt x="169" y="466"/>
                  <a:pt x="384" y="460"/>
                </a:cubicBezTo>
                <a:cubicBezTo>
                  <a:pt x="495" y="432"/>
                  <a:pt x="566" y="312"/>
                  <a:pt x="658" y="250"/>
                </a:cubicBezTo>
                <a:cubicBezTo>
                  <a:pt x="703" y="179"/>
                  <a:pt x="778" y="133"/>
                  <a:pt x="850" y="94"/>
                </a:cubicBezTo>
                <a:cubicBezTo>
                  <a:pt x="877" y="79"/>
                  <a:pt x="896" y="53"/>
                  <a:pt x="923" y="39"/>
                </a:cubicBezTo>
                <a:cubicBezTo>
                  <a:pt x="944" y="28"/>
                  <a:pt x="1012" y="4"/>
                  <a:pt x="1042" y="3"/>
                </a:cubicBezTo>
                <a:cubicBezTo>
                  <a:pt x="1140" y="0"/>
                  <a:pt x="1237" y="3"/>
                  <a:pt x="1335" y="3"/>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07" name="Freeform 19"/>
          <p:cNvSpPr>
            <a:spLocks/>
          </p:cNvSpPr>
          <p:nvPr/>
        </p:nvSpPr>
        <p:spPr bwMode="auto">
          <a:xfrm>
            <a:off x="3309938" y="3933825"/>
            <a:ext cx="1146175" cy="1422400"/>
          </a:xfrm>
          <a:custGeom>
            <a:avLst/>
            <a:gdLst>
              <a:gd name="T0" fmla="*/ 722 w 722"/>
              <a:gd name="T1" fmla="*/ 0 h 896"/>
              <a:gd name="T2" fmla="*/ 658 w 722"/>
              <a:gd name="T3" fmla="*/ 9 h 896"/>
              <a:gd name="T4" fmla="*/ 566 w 722"/>
              <a:gd name="T5" fmla="*/ 119 h 896"/>
              <a:gd name="T6" fmla="*/ 530 w 722"/>
              <a:gd name="T7" fmla="*/ 192 h 896"/>
              <a:gd name="T8" fmla="*/ 493 w 722"/>
              <a:gd name="T9" fmla="*/ 274 h 896"/>
              <a:gd name="T10" fmla="*/ 448 w 722"/>
              <a:gd name="T11" fmla="*/ 393 h 896"/>
              <a:gd name="T12" fmla="*/ 420 w 722"/>
              <a:gd name="T13" fmla="*/ 466 h 896"/>
              <a:gd name="T14" fmla="*/ 374 w 722"/>
              <a:gd name="T15" fmla="*/ 576 h 896"/>
              <a:gd name="T16" fmla="*/ 365 w 722"/>
              <a:gd name="T17" fmla="*/ 603 h 896"/>
              <a:gd name="T18" fmla="*/ 347 w 722"/>
              <a:gd name="T19" fmla="*/ 631 h 896"/>
              <a:gd name="T20" fmla="*/ 310 w 722"/>
              <a:gd name="T21" fmla="*/ 704 h 896"/>
              <a:gd name="T22" fmla="*/ 292 w 722"/>
              <a:gd name="T23" fmla="*/ 759 h 896"/>
              <a:gd name="T24" fmla="*/ 201 w 722"/>
              <a:gd name="T25" fmla="*/ 832 h 896"/>
              <a:gd name="T26" fmla="*/ 146 w 722"/>
              <a:gd name="T27" fmla="*/ 868 h 896"/>
              <a:gd name="T28" fmla="*/ 128 w 722"/>
              <a:gd name="T29" fmla="*/ 887 h 896"/>
              <a:gd name="T30" fmla="*/ 0 w 722"/>
              <a:gd name="T31"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2" h="896">
                <a:moveTo>
                  <a:pt x="722" y="0"/>
                </a:moveTo>
                <a:cubicBezTo>
                  <a:pt x="701" y="3"/>
                  <a:pt x="678" y="1"/>
                  <a:pt x="658" y="9"/>
                </a:cubicBezTo>
                <a:cubicBezTo>
                  <a:pt x="620" y="24"/>
                  <a:pt x="596" y="89"/>
                  <a:pt x="566" y="119"/>
                </a:cubicBezTo>
                <a:cubicBezTo>
                  <a:pt x="545" y="181"/>
                  <a:pt x="561" y="159"/>
                  <a:pt x="530" y="192"/>
                </a:cubicBezTo>
                <a:cubicBezTo>
                  <a:pt x="519" y="224"/>
                  <a:pt x="518" y="250"/>
                  <a:pt x="493" y="274"/>
                </a:cubicBezTo>
                <a:cubicBezTo>
                  <a:pt x="471" y="364"/>
                  <a:pt x="488" y="325"/>
                  <a:pt x="448" y="393"/>
                </a:cubicBezTo>
                <a:cubicBezTo>
                  <a:pt x="417" y="503"/>
                  <a:pt x="462" y="350"/>
                  <a:pt x="420" y="466"/>
                </a:cubicBezTo>
                <a:cubicBezTo>
                  <a:pt x="405" y="507"/>
                  <a:pt x="406" y="544"/>
                  <a:pt x="374" y="576"/>
                </a:cubicBezTo>
                <a:cubicBezTo>
                  <a:pt x="371" y="585"/>
                  <a:pt x="369" y="594"/>
                  <a:pt x="365" y="603"/>
                </a:cubicBezTo>
                <a:cubicBezTo>
                  <a:pt x="360" y="613"/>
                  <a:pt x="351" y="621"/>
                  <a:pt x="347" y="631"/>
                </a:cubicBezTo>
                <a:cubicBezTo>
                  <a:pt x="314" y="705"/>
                  <a:pt x="348" y="666"/>
                  <a:pt x="310" y="704"/>
                </a:cubicBezTo>
                <a:cubicBezTo>
                  <a:pt x="304" y="722"/>
                  <a:pt x="308" y="748"/>
                  <a:pt x="292" y="759"/>
                </a:cubicBezTo>
                <a:cubicBezTo>
                  <a:pt x="259" y="781"/>
                  <a:pt x="232" y="809"/>
                  <a:pt x="201" y="832"/>
                </a:cubicBezTo>
                <a:cubicBezTo>
                  <a:pt x="183" y="845"/>
                  <a:pt x="161" y="852"/>
                  <a:pt x="146" y="868"/>
                </a:cubicBezTo>
                <a:cubicBezTo>
                  <a:pt x="140" y="874"/>
                  <a:pt x="137" y="885"/>
                  <a:pt x="128" y="887"/>
                </a:cubicBezTo>
                <a:cubicBezTo>
                  <a:pt x="86" y="895"/>
                  <a:pt x="0" y="896"/>
                  <a:pt x="0" y="896"/>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08" name="Freeform 20"/>
          <p:cNvSpPr>
            <a:spLocks/>
          </p:cNvSpPr>
          <p:nvPr/>
        </p:nvSpPr>
        <p:spPr bwMode="auto">
          <a:xfrm>
            <a:off x="4025900" y="3251200"/>
            <a:ext cx="314325" cy="1074738"/>
          </a:xfrm>
          <a:custGeom>
            <a:avLst/>
            <a:gdLst>
              <a:gd name="T0" fmla="*/ 198 w 198"/>
              <a:gd name="T1" fmla="*/ 0 h 677"/>
              <a:gd name="T2" fmla="*/ 134 w 198"/>
              <a:gd name="T3" fmla="*/ 27 h 677"/>
              <a:gd name="T4" fmla="*/ 70 w 198"/>
              <a:gd name="T5" fmla="*/ 82 h 677"/>
              <a:gd name="T6" fmla="*/ 51 w 198"/>
              <a:gd name="T7" fmla="*/ 677 h 677"/>
            </a:gdLst>
            <a:ahLst/>
            <a:cxnLst>
              <a:cxn ang="0">
                <a:pos x="T0" y="T1"/>
              </a:cxn>
              <a:cxn ang="0">
                <a:pos x="T2" y="T3"/>
              </a:cxn>
              <a:cxn ang="0">
                <a:pos x="T4" y="T5"/>
              </a:cxn>
              <a:cxn ang="0">
                <a:pos x="T6" y="T7"/>
              </a:cxn>
            </a:cxnLst>
            <a:rect l="0" t="0" r="r" b="b"/>
            <a:pathLst>
              <a:path w="198" h="677">
                <a:moveTo>
                  <a:pt x="198" y="0"/>
                </a:moveTo>
                <a:cubicBezTo>
                  <a:pt x="161" y="9"/>
                  <a:pt x="162" y="4"/>
                  <a:pt x="134" y="27"/>
                </a:cubicBezTo>
                <a:cubicBezTo>
                  <a:pt x="103" y="52"/>
                  <a:pt x="111" y="68"/>
                  <a:pt x="70" y="82"/>
                </a:cubicBezTo>
                <a:cubicBezTo>
                  <a:pt x="0" y="300"/>
                  <a:pt x="51" y="165"/>
                  <a:pt x="51" y="677"/>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09" name="Freeform 21"/>
          <p:cNvSpPr>
            <a:spLocks/>
          </p:cNvSpPr>
          <p:nvPr/>
        </p:nvSpPr>
        <p:spPr bwMode="auto">
          <a:xfrm>
            <a:off x="4224338" y="3919538"/>
            <a:ext cx="754062" cy="319087"/>
          </a:xfrm>
          <a:custGeom>
            <a:avLst/>
            <a:gdLst>
              <a:gd name="T0" fmla="*/ 475 w 475"/>
              <a:gd name="T1" fmla="*/ 0 h 201"/>
              <a:gd name="T2" fmla="*/ 420 w 475"/>
              <a:gd name="T3" fmla="*/ 155 h 201"/>
              <a:gd name="T4" fmla="*/ 402 w 475"/>
              <a:gd name="T5" fmla="*/ 182 h 201"/>
              <a:gd name="T6" fmla="*/ 347 w 475"/>
              <a:gd name="T7" fmla="*/ 201 h 201"/>
              <a:gd name="T8" fmla="*/ 192 w 475"/>
              <a:gd name="T9" fmla="*/ 192 h 201"/>
              <a:gd name="T10" fmla="*/ 109 w 475"/>
              <a:gd name="T11" fmla="*/ 146 h 201"/>
              <a:gd name="T12" fmla="*/ 0 w 475"/>
              <a:gd name="T13" fmla="*/ 109 h 201"/>
            </a:gdLst>
            <a:ahLst/>
            <a:cxnLst>
              <a:cxn ang="0">
                <a:pos x="T0" y="T1"/>
              </a:cxn>
              <a:cxn ang="0">
                <a:pos x="T2" y="T3"/>
              </a:cxn>
              <a:cxn ang="0">
                <a:pos x="T4" y="T5"/>
              </a:cxn>
              <a:cxn ang="0">
                <a:pos x="T6" y="T7"/>
              </a:cxn>
              <a:cxn ang="0">
                <a:pos x="T8" y="T9"/>
              </a:cxn>
              <a:cxn ang="0">
                <a:pos x="T10" y="T11"/>
              </a:cxn>
              <a:cxn ang="0">
                <a:pos x="T12" y="T13"/>
              </a:cxn>
            </a:cxnLst>
            <a:rect l="0" t="0" r="r" b="b"/>
            <a:pathLst>
              <a:path w="475" h="201">
                <a:moveTo>
                  <a:pt x="475" y="0"/>
                </a:moveTo>
                <a:cubicBezTo>
                  <a:pt x="468" y="63"/>
                  <a:pt x="475" y="119"/>
                  <a:pt x="420" y="155"/>
                </a:cubicBezTo>
                <a:cubicBezTo>
                  <a:pt x="414" y="164"/>
                  <a:pt x="411" y="176"/>
                  <a:pt x="402" y="182"/>
                </a:cubicBezTo>
                <a:cubicBezTo>
                  <a:pt x="386" y="192"/>
                  <a:pt x="347" y="201"/>
                  <a:pt x="347" y="201"/>
                </a:cubicBezTo>
                <a:cubicBezTo>
                  <a:pt x="295" y="198"/>
                  <a:pt x="243" y="197"/>
                  <a:pt x="192" y="192"/>
                </a:cubicBezTo>
                <a:cubicBezTo>
                  <a:pt x="161" y="189"/>
                  <a:pt x="109" y="146"/>
                  <a:pt x="109" y="146"/>
                </a:cubicBezTo>
                <a:cubicBezTo>
                  <a:pt x="78" y="98"/>
                  <a:pt x="59" y="109"/>
                  <a:pt x="0" y="109"/>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10" name="Freeform 22"/>
          <p:cNvSpPr>
            <a:spLocks/>
          </p:cNvSpPr>
          <p:nvPr/>
        </p:nvSpPr>
        <p:spPr bwMode="auto">
          <a:xfrm>
            <a:off x="1190625" y="6018213"/>
            <a:ext cx="2438400" cy="614362"/>
          </a:xfrm>
          <a:custGeom>
            <a:avLst/>
            <a:gdLst>
              <a:gd name="T0" fmla="*/ 0 w 1536"/>
              <a:gd name="T1" fmla="*/ 387 h 387"/>
              <a:gd name="T2" fmla="*/ 183 w 1536"/>
              <a:gd name="T3" fmla="*/ 323 h 387"/>
              <a:gd name="T4" fmla="*/ 237 w 1536"/>
              <a:gd name="T5" fmla="*/ 314 h 387"/>
              <a:gd name="T6" fmla="*/ 292 w 1536"/>
              <a:gd name="T7" fmla="*/ 296 h 387"/>
              <a:gd name="T8" fmla="*/ 420 w 1536"/>
              <a:gd name="T9" fmla="*/ 232 h 387"/>
              <a:gd name="T10" fmla="*/ 466 w 1536"/>
              <a:gd name="T11" fmla="*/ 195 h 387"/>
              <a:gd name="T12" fmla="*/ 557 w 1536"/>
              <a:gd name="T13" fmla="*/ 150 h 387"/>
              <a:gd name="T14" fmla="*/ 695 w 1536"/>
              <a:gd name="T15" fmla="*/ 104 h 387"/>
              <a:gd name="T16" fmla="*/ 795 w 1536"/>
              <a:gd name="T17" fmla="*/ 67 h 387"/>
              <a:gd name="T18" fmla="*/ 1042 w 1536"/>
              <a:gd name="T19" fmla="*/ 3 h 387"/>
              <a:gd name="T20" fmla="*/ 1536 w 1536"/>
              <a:gd name="T21" fmla="*/ 3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6" h="387">
                <a:moveTo>
                  <a:pt x="0" y="387"/>
                </a:moveTo>
                <a:cubicBezTo>
                  <a:pt x="64" y="366"/>
                  <a:pt x="114" y="335"/>
                  <a:pt x="183" y="323"/>
                </a:cubicBezTo>
                <a:cubicBezTo>
                  <a:pt x="201" y="320"/>
                  <a:pt x="219" y="318"/>
                  <a:pt x="237" y="314"/>
                </a:cubicBezTo>
                <a:cubicBezTo>
                  <a:pt x="256" y="309"/>
                  <a:pt x="292" y="296"/>
                  <a:pt x="292" y="296"/>
                </a:cubicBezTo>
                <a:cubicBezTo>
                  <a:pt x="325" y="265"/>
                  <a:pt x="379" y="252"/>
                  <a:pt x="420" y="232"/>
                </a:cubicBezTo>
                <a:cubicBezTo>
                  <a:pt x="494" y="195"/>
                  <a:pt x="410" y="233"/>
                  <a:pt x="466" y="195"/>
                </a:cubicBezTo>
                <a:cubicBezTo>
                  <a:pt x="492" y="177"/>
                  <a:pt x="527" y="160"/>
                  <a:pt x="557" y="150"/>
                </a:cubicBezTo>
                <a:cubicBezTo>
                  <a:pt x="601" y="120"/>
                  <a:pt x="645" y="120"/>
                  <a:pt x="695" y="104"/>
                </a:cubicBezTo>
                <a:cubicBezTo>
                  <a:pt x="743" y="72"/>
                  <a:pt x="712" y="89"/>
                  <a:pt x="795" y="67"/>
                </a:cubicBezTo>
                <a:cubicBezTo>
                  <a:pt x="874" y="46"/>
                  <a:pt x="959" y="4"/>
                  <a:pt x="1042" y="3"/>
                </a:cubicBezTo>
                <a:cubicBezTo>
                  <a:pt x="1207" y="0"/>
                  <a:pt x="1371" y="3"/>
                  <a:pt x="1536" y="3"/>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11" name="Freeform 23"/>
          <p:cNvSpPr>
            <a:spLocks/>
          </p:cNvSpPr>
          <p:nvPr/>
        </p:nvSpPr>
        <p:spPr bwMode="auto">
          <a:xfrm>
            <a:off x="1828800" y="6037263"/>
            <a:ext cx="392113" cy="146050"/>
          </a:xfrm>
          <a:custGeom>
            <a:avLst/>
            <a:gdLst>
              <a:gd name="T0" fmla="*/ 0 w 247"/>
              <a:gd name="T1" fmla="*/ 0 h 92"/>
              <a:gd name="T2" fmla="*/ 165 w 247"/>
              <a:gd name="T3" fmla="*/ 10 h 92"/>
              <a:gd name="T4" fmla="*/ 192 w 247"/>
              <a:gd name="T5" fmla="*/ 19 h 92"/>
              <a:gd name="T6" fmla="*/ 210 w 247"/>
              <a:gd name="T7" fmla="*/ 74 h 92"/>
              <a:gd name="T8" fmla="*/ 247 w 247"/>
              <a:gd name="T9" fmla="*/ 92 h 92"/>
            </a:gdLst>
            <a:ahLst/>
            <a:cxnLst>
              <a:cxn ang="0">
                <a:pos x="T0" y="T1"/>
              </a:cxn>
              <a:cxn ang="0">
                <a:pos x="T2" y="T3"/>
              </a:cxn>
              <a:cxn ang="0">
                <a:pos x="T4" y="T5"/>
              </a:cxn>
              <a:cxn ang="0">
                <a:pos x="T6" y="T7"/>
              </a:cxn>
              <a:cxn ang="0">
                <a:pos x="T8" y="T9"/>
              </a:cxn>
            </a:cxnLst>
            <a:rect l="0" t="0" r="r" b="b"/>
            <a:pathLst>
              <a:path w="247" h="92">
                <a:moveTo>
                  <a:pt x="0" y="0"/>
                </a:moveTo>
                <a:cubicBezTo>
                  <a:pt x="55" y="3"/>
                  <a:pt x="110" y="5"/>
                  <a:pt x="165" y="10"/>
                </a:cubicBezTo>
                <a:cubicBezTo>
                  <a:pt x="174" y="11"/>
                  <a:pt x="187" y="11"/>
                  <a:pt x="192" y="19"/>
                </a:cubicBezTo>
                <a:cubicBezTo>
                  <a:pt x="203" y="35"/>
                  <a:pt x="204" y="56"/>
                  <a:pt x="210" y="74"/>
                </a:cubicBezTo>
                <a:cubicBezTo>
                  <a:pt x="214" y="87"/>
                  <a:pt x="237" y="82"/>
                  <a:pt x="247" y="92"/>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12" name="Freeform 24"/>
          <p:cNvSpPr>
            <a:spLocks/>
          </p:cNvSpPr>
          <p:nvPr/>
        </p:nvSpPr>
        <p:spPr bwMode="auto">
          <a:xfrm>
            <a:off x="3468688" y="4935538"/>
            <a:ext cx="4543425" cy="644525"/>
          </a:xfrm>
          <a:custGeom>
            <a:avLst/>
            <a:gdLst>
              <a:gd name="T0" fmla="*/ 2862 w 2862"/>
              <a:gd name="T1" fmla="*/ 0 h 406"/>
              <a:gd name="T2" fmla="*/ 2706 w 2862"/>
              <a:gd name="T3" fmla="*/ 100 h 406"/>
              <a:gd name="T4" fmla="*/ 2533 w 2862"/>
              <a:gd name="T5" fmla="*/ 164 h 406"/>
              <a:gd name="T6" fmla="*/ 2386 w 2862"/>
              <a:gd name="T7" fmla="*/ 219 h 406"/>
              <a:gd name="T8" fmla="*/ 2313 w 2862"/>
              <a:gd name="T9" fmla="*/ 256 h 406"/>
              <a:gd name="T10" fmla="*/ 2258 w 2862"/>
              <a:gd name="T11" fmla="*/ 274 h 406"/>
              <a:gd name="T12" fmla="*/ 1938 w 2862"/>
              <a:gd name="T13" fmla="*/ 265 h 406"/>
              <a:gd name="T14" fmla="*/ 1874 w 2862"/>
              <a:gd name="T15" fmla="*/ 237 h 406"/>
              <a:gd name="T16" fmla="*/ 1801 w 2862"/>
              <a:gd name="T17" fmla="*/ 219 h 406"/>
              <a:gd name="T18" fmla="*/ 1692 w 2862"/>
              <a:gd name="T19" fmla="*/ 164 h 406"/>
              <a:gd name="T20" fmla="*/ 1490 w 2862"/>
              <a:gd name="T21" fmla="*/ 82 h 406"/>
              <a:gd name="T22" fmla="*/ 878 w 2862"/>
              <a:gd name="T23" fmla="*/ 91 h 406"/>
              <a:gd name="T24" fmla="*/ 722 w 2862"/>
              <a:gd name="T25" fmla="*/ 146 h 406"/>
              <a:gd name="T26" fmla="*/ 640 w 2862"/>
              <a:gd name="T27" fmla="*/ 173 h 406"/>
              <a:gd name="T28" fmla="*/ 530 w 2862"/>
              <a:gd name="T29" fmla="*/ 228 h 406"/>
              <a:gd name="T30" fmla="*/ 311 w 2862"/>
              <a:gd name="T31" fmla="*/ 283 h 406"/>
              <a:gd name="T32" fmla="*/ 256 w 2862"/>
              <a:gd name="T33" fmla="*/ 301 h 406"/>
              <a:gd name="T34" fmla="*/ 229 w 2862"/>
              <a:gd name="T35" fmla="*/ 310 h 406"/>
              <a:gd name="T36" fmla="*/ 92 w 2862"/>
              <a:gd name="T37" fmla="*/ 384 h 406"/>
              <a:gd name="T38" fmla="*/ 64 w 2862"/>
              <a:gd name="T39" fmla="*/ 402 h 406"/>
              <a:gd name="T40" fmla="*/ 0 w 2862"/>
              <a:gd name="T4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62" h="406">
                <a:moveTo>
                  <a:pt x="2862" y="0"/>
                </a:moveTo>
                <a:cubicBezTo>
                  <a:pt x="2813" y="71"/>
                  <a:pt x="2791" y="79"/>
                  <a:pt x="2706" y="100"/>
                </a:cubicBezTo>
                <a:cubicBezTo>
                  <a:pt x="2655" y="134"/>
                  <a:pt x="2591" y="145"/>
                  <a:pt x="2533" y="164"/>
                </a:cubicBezTo>
                <a:cubicBezTo>
                  <a:pt x="2481" y="181"/>
                  <a:pt x="2441" y="208"/>
                  <a:pt x="2386" y="219"/>
                </a:cubicBezTo>
                <a:cubicBezTo>
                  <a:pt x="2362" y="231"/>
                  <a:pt x="2337" y="244"/>
                  <a:pt x="2313" y="256"/>
                </a:cubicBezTo>
                <a:cubicBezTo>
                  <a:pt x="2296" y="265"/>
                  <a:pt x="2258" y="274"/>
                  <a:pt x="2258" y="274"/>
                </a:cubicBezTo>
                <a:cubicBezTo>
                  <a:pt x="2151" y="271"/>
                  <a:pt x="2045" y="271"/>
                  <a:pt x="1938" y="265"/>
                </a:cubicBezTo>
                <a:cubicBezTo>
                  <a:pt x="1918" y="264"/>
                  <a:pt x="1890" y="242"/>
                  <a:pt x="1874" y="237"/>
                </a:cubicBezTo>
                <a:cubicBezTo>
                  <a:pt x="1850" y="229"/>
                  <a:pt x="1801" y="219"/>
                  <a:pt x="1801" y="219"/>
                </a:cubicBezTo>
                <a:cubicBezTo>
                  <a:pt x="1768" y="197"/>
                  <a:pt x="1729" y="176"/>
                  <a:pt x="1692" y="164"/>
                </a:cubicBezTo>
                <a:cubicBezTo>
                  <a:pt x="1641" y="115"/>
                  <a:pt x="1558" y="92"/>
                  <a:pt x="1490" y="82"/>
                </a:cubicBezTo>
                <a:cubicBezTo>
                  <a:pt x="1286" y="85"/>
                  <a:pt x="1082" y="86"/>
                  <a:pt x="878" y="91"/>
                </a:cubicBezTo>
                <a:cubicBezTo>
                  <a:pt x="813" y="93"/>
                  <a:pt x="777" y="122"/>
                  <a:pt x="722" y="146"/>
                </a:cubicBezTo>
                <a:cubicBezTo>
                  <a:pt x="696" y="158"/>
                  <a:pt x="640" y="173"/>
                  <a:pt x="640" y="173"/>
                </a:cubicBezTo>
                <a:cubicBezTo>
                  <a:pt x="613" y="202"/>
                  <a:pt x="568" y="216"/>
                  <a:pt x="530" y="228"/>
                </a:cubicBezTo>
                <a:cubicBezTo>
                  <a:pt x="474" y="286"/>
                  <a:pt x="388" y="276"/>
                  <a:pt x="311" y="283"/>
                </a:cubicBezTo>
                <a:cubicBezTo>
                  <a:pt x="293" y="289"/>
                  <a:pt x="274" y="295"/>
                  <a:pt x="256" y="301"/>
                </a:cubicBezTo>
                <a:cubicBezTo>
                  <a:pt x="247" y="304"/>
                  <a:pt x="229" y="310"/>
                  <a:pt x="229" y="310"/>
                </a:cubicBezTo>
                <a:cubicBezTo>
                  <a:pt x="186" y="339"/>
                  <a:pt x="138" y="361"/>
                  <a:pt x="92" y="384"/>
                </a:cubicBezTo>
                <a:cubicBezTo>
                  <a:pt x="82" y="389"/>
                  <a:pt x="75" y="400"/>
                  <a:pt x="64" y="402"/>
                </a:cubicBezTo>
                <a:cubicBezTo>
                  <a:pt x="43" y="406"/>
                  <a:pt x="21" y="402"/>
                  <a:pt x="0" y="402"/>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13" name="Freeform 25"/>
          <p:cNvSpPr>
            <a:spLocks/>
          </p:cNvSpPr>
          <p:nvPr/>
        </p:nvSpPr>
        <p:spPr bwMode="auto">
          <a:xfrm>
            <a:off x="5122863" y="5080000"/>
            <a:ext cx="1465262" cy="1423988"/>
          </a:xfrm>
          <a:custGeom>
            <a:avLst/>
            <a:gdLst>
              <a:gd name="T0" fmla="*/ 906 w 923"/>
              <a:gd name="T1" fmla="*/ 887 h 897"/>
              <a:gd name="T2" fmla="*/ 860 w 923"/>
              <a:gd name="T3" fmla="*/ 859 h 897"/>
              <a:gd name="T4" fmla="*/ 832 w 923"/>
              <a:gd name="T5" fmla="*/ 850 h 897"/>
              <a:gd name="T6" fmla="*/ 732 w 923"/>
              <a:gd name="T7" fmla="*/ 805 h 897"/>
              <a:gd name="T8" fmla="*/ 695 w 923"/>
              <a:gd name="T9" fmla="*/ 768 h 897"/>
              <a:gd name="T10" fmla="*/ 640 w 923"/>
              <a:gd name="T11" fmla="*/ 741 h 897"/>
              <a:gd name="T12" fmla="*/ 540 w 923"/>
              <a:gd name="T13" fmla="*/ 667 h 897"/>
              <a:gd name="T14" fmla="*/ 439 w 923"/>
              <a:gd name="T15" fmla="*/ 558 h 897"/>
              <a:gd name="T16" fmla="*/ 384 w 923"/>
              <a:gd name="T17" fmla="*/ 475 h 897"/>
              <a:gd name="T18" fmla="*/ 330 w 923"/>
              <a:gd name="T19" fmla="*/ 357 h 897"/>
              <a:gd name="T20" fmla="*/ 320 w 923"/>
              <a:gd name="T21" fmla="*/ 329 h 897"/>
              <a:gd name="T22" fmla="*/ 293 w 923"/>
              <a:gd name="T23" fmla="*/ 311 h 897"/>
              <a:gd name="T24" fmla="*/ 229 w 923"/>
              <a:gd name="T25" fmla="*/ 247 h 897"/>
              <a:gd name="T26" fmla="*/ 192 w 923"/>
              <a:gd name="T27" fmla="*/ 210 h 897"/>
              <a:gd name="T28" fmla="*/ 165 w 923"/>
              <a:gd name="T29" fmla="*/ 155 h 897"/>
              <a:gd name="T30" fmla="*/ 0 w 923"/>
              <a:gd name="T31" fmla="*/ 0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3" h="897">
                <a:moveTo>
                  <a:pt x="906" y="887"/>
                </a:moveTo>
                <a:cubicBezTo>
                  <a:pt x="826" y="861"/>
                  <a:pt x="923" y="897"/>
                  <a:pt x="860" y="859"/>
                </a:cubicBezTo>
                <a:cubicBezTo>
                  <a:pt x="852" y="854"/>
                  <a:pt x="841" y="854"/>
                  <a:pt x="832" y="850"/>
                </a:cubicBezTo>
                <a:cubicBezTo>
                  <a:pt x="716" y="798"/>
                  <a:pt x="797" y="827"/>
                  <a:pt x="732" y="805"/>
                </a:cubicBezTo>
                <a:cubicBezTo>
                  <a:pt x="727" y="800"/>
                  <a:pt x="701" y="771"/>
                  <a:pt x="695" y="768"/>
                </a:cubicBezTo>
                <a:cubicBezTo>
                  <a:pt x="637" y="734"/>
                  <a:pt x="700" y="790"/>
                  <a:pt x="640" y="741"/>
                </a:cubicBezTo>
                <a:cubicBezTo>
                  <a:pt x="607" y="714"/>
                  <a:pt x="580" y="682"/>
                  <a:pt x="540" y="667"/>
                </a:cubicBezTo>
                <a:cubicBezTo>
                  <a:pt x="492" y="619"/>
                  <a:pt x="476" y="607"/>
                  <a:pt x="439" y="558"/>
                </a:cubicBezTo>
                <a:cubicBezTo>
                  <a:pt x="418" y="530"/>
                  <a:pt x="409" y="500"/>
                  <a:pt x="384" y="475"/>
                </a:cubicBezTo>
                <a:cubicBezTo>
                  <a:pt x="373" y="431"/>
                  <a:pt x="350" y="397"/>
                  <a:pt x="330" y="357"/>
                </a:cubicBezTo>
                <a:cubicBezTo>
                  <a:pt x="326" y="348"/>
                  <a:pt x="326" y="337"/>
                  <a:pt x="320" y="329"/>
                </a:cubicBezTo>
                <a:cubicBezTo>
                  <a:pt x="313" y="321"/>
                  <a:pt x="302" y="317"/>
                  <a:pt x="293" y="311"/>
                </a:cubicBezTo>
                <a:cubicBezTo>
                  <a:pt x="273" y="281"/>
                  <a:pt x="259" y="267"/>
                  <a:pt x="229" y="247"/>
                </a:cubicBezTo>
                <a:cubicBezTo>
                  <a:pt x="206" y="174"/>
                  <a:pt x="241" y="257"/>
                  <a:pt x="192" y="210"/>
                </a:cubicBezTo>
                <a:cubicBezTo>
                  <a:pt x="177" y="196"/>
                  <a:pt x="178" y="170"/>
                  <a:pt x="165" y="155"/>
                </a:cubicBezTo>
                <a:cubicBezTo>
                  <a:pt x="115" y="98"/>
                  <a:pt x="56" y="50"/>
                  <a:pt x="0"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14" name="Freeform 26"/>
          <p:cNvSpPr>
            <a:spLocks/>
          </p:cNvSpPr>
          <p:nvPr/>
        </p:nvSpPr>
        <p:spPr bwMode="auto">
          <a:xfrm>
            <a:off x="6240463" y="5240338"/>
            <a:ext cx="1670050" cy="681037"/>
          </a:xfrm>
          <a:custGeom>
            <a:avLst/>
            <a:gdLst>
              <a:gd name="T0" fmla="*/ 1052 w 1052"/>
              <a:gd name="T1" fmla="*/ 393 h 429"/>
              <a:gd name="T2" fmla="*/ 796 w 1052"/>
              <a:gd name="T3" fmla="*/ 429 h 429"/>
              <a:gd name="T4" fmla="*/ 439 w 1052"/>
              <a:gd name="T5" fmla="*/ 402 h 429"/>
              <a:gd name="T6" fmla="*/ 266 w 1052"/>
              <a:gd name="T7" fmla="*/ 329 h 429"/>
              <a:gd name="T8" fmla="*/ 174 w 1052"/>
              <a:gd name="T9" fmla="*/ 265 h 429"/>
              <a:gd name="T10" fmla="*/ 128 w 1052"/>
              <a:gd name="T11" fmla="*/ 219 h 429"/>
              <a:gd name="T12" fmla="*/ 110 w 1052"/>
              <a:gd name="T13" fmla="*/ 192 h 429"/>
              <a:gd name="T14" fmla="*/ 37 w 1052"/>
              <a:gd name="T15" fmla="*/ 137 h 429"/>
              <a:gd name="T16" fmla="*/ 0 w 1052"/>
              <a:gd name="T1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2" h="429">
                <a:moveTo>
                  <a:pt x="1052" y="393"/>
                </a:moveTo>
                <a:cubicBezTo>
                  <a:pt x="966" y="405"/>
                  <a:pt x="882" y="420"/>
                  <a:pt x="796" y="429"/>
                </a:cubicBezTo>
                <a:cubicBezTo>
                  <a:pt x="669" y="424"/>
                  <a:pt x="561" y="417"/>
                  <a:pt x="439" y="402"/>
                </a:cubicBezTo>
                <a:cubicBezTo>
                  <a:pt x="381" y="373"/>
                  <a:pt x="328" y="350"/>
                  <a:pt x="266" y="329"/>
                </a:cubicBezTo>
                <a:cubicBezTo>
                  <a:pt x="236" y="309"/>
                  <a:pt x="201" y="289"/>
                  <a:pt x="174" y="265"/>
                </a:cubicBezTo>
                <a:cubicBezTo>
                  <a:pt x="158" y="251"/>
                  <a:pt x="140" y="237"/>
                  <a:pt x="128" y="219"/>
                </a:cubicBezTo>
                <a:cubicBezTo>
                  <a:pt x="122" y="210"/>
                  <a:pt x="118" y="200"/>
                  <a:pt x="110" y="192"/>
                </a:cubicBezTo>
                <a:cubicBezTo>
                  <a:pt x="91" y="172"/>
                  <a:pt x="60" y="152"/>
                  <a:pt x="37" y="137"/>
                </a:cubicBezTo>
                <a:cubicBezTo>
                  <a:pt x="6" y="88"/>
                  <a:pt x="0" y="56"/>
                  <a:pt x="0"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15" name="Freeform 27"/>
          <p:cNvSpPr>
            <a:spLocks/>
          </p:cNvSpPr>
          <p:nvPr/>
        </p:nvSpPr>
        <p:spPr bwMode="auto">
          <a:xfrm>
            <a:off x="7227888" y="5907088"/>
            <a:ext cx="290512" cy="522287"/>
          </a:xfrm>
          <a:custGeom>
            <a:avLst/>
            <a:gdLst>
              <a:gd name="T0" fmla="*/ 183 w 183"/>
              <a:gd name="T1" fmla="*/ 329 h 329"/>
              <a:gd name="T2" fmla="*/ 82 w 183"/>
              <a:gd name="T3" fmla="*/ 229 h 329"/>
              <a:gd name="T4" fmla="*/ 73 w 183"/>
              <a:gd name="T5" fmla="*/ 201 h 329"/>
              <a:gd name="T6" fmla="*/ 55 w 183"/>
              <a:gd name="T7" fmla="*/ 174 h 329"/>
              <a:gd name="T8" fmla="*/ 28 w 183"/>
              <a:gd name="T9" fmla="*/ 64 h 329"/>
              <a:gd name="T10" fmla="*/ 0 w 183"/>
              <a:gd name="T11" fmla="*/ 0 h 329"/>
            </a:gdLst>
            <a:ahLst/>
            <a:cxnLst>
              <a:cxn ang="0">
                <a:pos x="T0" y="T1"/>
              </a:cxn>
              <a:cxn ang="0">
                <a:pos x="T2" y="T3"/>
              </a:cxn>
              <a:cxn ang="0">
                <a:pos x="T4" y="T5"/>
              </a:cxn>
              <a:cxn ang="0">
                <a:pos x="T6" y="T7"/>
              </a:cxn>
              <a:cxn ang="0">
                <a:pos x="T8" y="T9"/>
              </a:cxn>
              <a:cxn ang="0">
                <a:pos x="T10" y="T11"/>
              </a:cxn>
            </a:cxnLst>
            <a:rect l="0" t="0" r="r" b="b"/>
            <a:pathLst>
              <a:path w="183" h="329">
                <a:moveTo>
                  <a:pt x="183" y="329"/>
                </a:moveTo>
                <a:cubicBezTo>
                  <a:pt x="140" y="301"/>
                  <a:pt x="118" y="263"/>
                  <a:pt x="82" y="229"/>
                </a:cubicBezTo>
                <a:cubicBezTo>
                  <a:pt x="79" y="220"/>
                  <a:pt x="77" y="210"/>
                  <a:pt x="73" y="201"/>
                </a:cubicBezTo>
                <a:cubicBezTo>
                  <a:pt x="68" y="191"/>
                  <a:pt x="58" y="184"/>
                  <a:pt x="55" y="174"/>
                </a:cubicBezTo>
                <a:cubicBezTo>
                  <a:pt x="43" y="138"/>
                  <a:pt x="40" y="100"/>
                  <a:pt x="28" y="64"/>
                </a:cubicBezTo>
                <a:cubicBezTo>
                  <a:pt x="19" y="37"/>
                  <a:pt x="0" y="27"/>
                  <a:pt x="0" y="0"/>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16" name="Freeform 28"/>
          <p:cNvSpPr>
            <a:spLocks/>
          </p:cNvSpPr>
          <p:nvPr/>
        </p:nvSpPr>
        <p:spPr bwMode="auto">
          <a:xfrm>
            <a:off x="3976688" y="2074863"/>
            <a:ext cx="419100" cy="538162"/>
          </a:xfrm>
          <a:custGeom>
            <a:avLst/>
            <a:gdLst>
              <a:gd name="T0" fmla="*/ 247 w 264"/>
              <a:gd name="T1" fmla="*/ 0 h 339"/>
              <a:gd name="T2" fmla="*/ 165 w 264"/>
              <a:gd name="T3" fmla="*/ 266 h 339"/>
              <a:gd name="T4" fmla="*/ 128 w 264"/>
              <a:gd name="T5" fmla="*/ 311 h 339"/>
              <a:gd name="T6" fmla="*/ 0 w 264"/>
              <a:gd name="T7" fmla="*/ 339 h 339"/>
            </a:gdLst>
            <a:ahLst/>
            <a:cxnLst>
              <a:cxn ang="0">
                <a:pos x="T0" y="T1"/>
              </a:cxn>
              <a:cxn ang="0">
                <a:pos x="T2" y="T3"/>
              </a:cxn>
              <a:cxn ang="0">
                <a:pos x="T4" y="T5"/>
              </a:cxn>
              <a:cxn ang="0">
                <a:pos x="T6" y="T7"/>
              </a:cxn>
            </a:cxnLst>
            <a:rect l="0" t="0" r="r" b="b"/>
            <a:pathLst>
              <a:path w="264" h="339">
                <a:moveTo>
                  <a:pt x="247" y="0"/>
                </a:moveTo>
                <a:cubicBezTo>
                  <a:pt x="243" y="78"/>
                  <a:pt x="264" y="229"/>
                  <a:pt x="165" y="266"/>
                </a:cubicBezTo>
                <a:cubicBezTo>
                  <a:pt x="151" y="279"/>
                  <a:pt x="144" y="301"/>
                  <a:pt x="128" y="311"/>
                </a:cubicBezTo>
                <a:cubicBezTo>
                  <a:pt x="94" y="333"/>
                  <a:pt x="39" y="339"/>
                  <a:pt x="0" y="339"/>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77917" name="Freeform 29"/>
          <p:cNvSpPr>
            <a:spLocks/>
          </p:cNvSpPr>
          <p:nvPr/>
        </p:nvSpPr>
        <p:spPr bwMode="auto">
          <a:xfrm>
            <a:off x="3406775" y="2466975"/>
            <a:ext cx="482600" cy="885825"/>
          </a:xfrm>
          <a:custGeom>
            <a:avLst/>
            <a:gdLst>
              <a:gd name="T0" fmla="*/ 12 w 304"/>
              <a:gd name="T1" fmla="*/ 0 h 558"/>
              <a:gd name="T2" fmla="*/ 30 w 304"/>
              <a:gd name="T3" fmla="*/ 147 h 558"/>
              <a:gd name="T4" fmla="*/ 76 w 304"/>
              <a:gd name="T5" fmla="*/ 192 h 558"/>
              <a:gd name="T6" fmla="*/ 286 w 304"/>
              <a:gd name="T7" fmla="*/ 403 h 558"/>
              <a:gd name="T8" fmla="*/ 304 w 304"/>
              <a:gd name="T9" fmla="*/ 558 h 558"/>
            </a:gdLst>
            <a:ahLst/>
            <a:cxnLst>
              <a:cxn ang="0">
                <a:pos x="T0" y="T1"/>
              </a:cxn>
              <a:cxn ang="0">
                <a:pos x="T2" y="T3"/>
              </a:cxn>
              <a:cxn ang="0">
                <a:pos x="T4" y="T5"/>
              </a:cxn>
              <a:cxn ang="0">
                <a:pos x="T6" y="T7"/>
              </a:cxn>
              <a:cxn ang="0">
                <a:pos x="T8" y="T9"/>
              </a:cxn>
            </a:cxnLst>
            <a:rect l="0" t="0" r="r" b="b"/>
            <a:pathLst>
              <a:path w="304" h="558">
                <a:moveTo>
                  <a:pt x="12" y="0"/>
                </a:moveTo>
                <a:cubicBezTo>
                  <a:pt x="16" y="49"/>
                  <a:pt x="0" y="108"/>
                  <a:pt x="30" y="147"/>
                </a:cubicBezTo>
                <a:cubicBezTo>
                  <a:pt x="43" y="164"/>
                  <a:pt x="61" y="177"/>
                  <a:pt x="76" y="192"/>
                </a:cubicBezTo>
                <a:cubicBezTo>
                  <a:pt x="145" y="263"/>
                  <a:pt x="218" y="331"/>
                  <a:pt x="286" y="403"/>
                </a:cubicBezTo>
                <a:cubicBezTo>
                  <a:pt x="303" y="454"/>
                  <a:pt x="304" y="505"/>
                  <a:pt x="304" y="558"/>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684213" y="333375"/>
            <a:ext cx="7772400" cy="1143000"/>
          </a:xfrm>
        </p:spPr>
        <p:txBody>
          <a:bodyPr/>
          <a:lstStyle/>
          <a:p>
            <a:r>
              <a:rPr lang="de-CH" altLang="de-DE" b="1">
                <a:solidFill>
                  <a:schemeClr val="bg1"/>
                </a:solidFill>
                <a:latin typeface="Arial" panose="020B0604020202020204" pitchFamily="34" charset="0"/>
                <a:cs typeface="Arial" panose="020B0604020202020204" pitchFamily="34" charset="0"/>
              </a:rPr>
              <a:t>Die Einwanderungswellen</a:t>
            </a:r>
            <a:endParaRPr lang="de-DE" altLang="de-DE" b="1">
              <a:solidFill>
                <a:schemeClr val="bg1"/>
              </a:solidFill>
              <a:latin typeface="Arial" panose="020B0604020202020204" pitchFamily="34" charset="0"/>
              <a:cs typeface="Arial" panose="020B0604020202020204" pitchFamily="34" charset="0"/>
            </a:endParaRPr>
          </a:p>
        </p:txBody>
      </p:sp>
      <p:sp>
        <p:nvSpPr>
          <p:cNvPr id="702467" name="Rectangle 3"/>
          <p:cNvSpPr>
            <a:spLocks noGrp="1" noChangeArrowheads="1"/>
          </p:cNvSpPr>
          <p:nvPr>
            <p:ph type="body" idx="1"/>
          </p:nvPr>
        </p:nvSpPr>
        <p:spPr>
          <a:xfrm>
            <a:off x="684213" y="1628775"/>
            <a:ext cx="7772400" cy="4537075"/>
          </a:xfrm>
        </p:spPr>
        <p:txBody>
          <a:bodyPr/>
          <a:lstStyle/>
          <a:p>
            <a:pPr>
              <a:lnSpc>
                <a:spcPct val="80000"/>
              </a:lnSpc>
            </a:pPr>
            <a:r>
              <a:rPr lang="de-CH" altLang="de-DE" sz="2800" b="1">
                <a:solidFill>
                  <a:srgbClr val="00FF00"/>
                </a:solidFill>
                <a:latin typeface="Arial" panose="020B0604020202020204" pitchFamily="34" charset="0"/>
                <a:cs typeface="Arial" panose="020B0604020202020204" pitchFamily="34" charset="0"/>
              </a:rPr>
              <a:t>1. Einwanderungswelle (1882 – 1903):</a:t>
            </a:r>
            <a:r>
              <a:rPr lang="de-CH" altLang="de-DE" sz="2800" b="1">
                <a:solidFill>
                  <a:schemeClr val="bg1"/>
                </a:solidFill>
                <a:latin typeface="Arial" panose="020B0604020202020204" pitchFamily="34" charset="0"/>
                <a:cs typeface="Arial" panose="020B0604020202020204" pitchFamily="34" charset="0"/>
              </a:rPr>
              <a:t> ca. 25'000 Juden aus Russland; ca. 1000 Juden aus Jemen</a:t>
            </a:r>
          </a:p>
          <a:p>
            <a:pPr>
              <a:lnSpc>
                <a:spcPct val="80000"/>
              </a:lnSpc>
            </a:pPr>
            <a:r>
              <a:rPr lang="de-CH" altLang="de-DE" sz="2800" b="1">
                <a:solidFill>
                  <a:srgbClr val="00FF00"/>
                </a:solidFill>
                <a:latin typeface="Arial" panose="020B0604020202020204" pitchFamily="34" charset="0"/>
                <a:cs typeface="Arial" panose="020B0604020202020204" pitchFamily="34" charset="0"/>
              </a:rPr>
              <a:t>2. Einwanderungswelle (1904 – 1914):</a:t>
            </a:r>
            <a:r>
              <a:rPr lang="de-CH" altLang="de-DE" sz="2800" b="1">
                <a:solidFill>
                  <a:schemeClr val="bg1"/>
                </a:solidFill>
                <a:latin typeface="Arial" panose="020B0604020202020204" pitchFamily="34" charset="0"/>
                <a:cs typeface="Arial" panose="020B0604020202020204" pitchFamily="34" charset="0"/>
              </a:rPr>
              <a:t> ca. 40'000 Juden hauptsächlich aus Russland, aber auch aus Polen</a:t>
            </a:r>
          </a:p>
          <a:p>
            <a:pPr>
              <a:lnSpc>
                <a:spcPct val="80000"/>
              </a:lnSpc>
            </a:pPr>
            <a:r>
              <a:rPr lang="de-CH" altLang="de-DE" sz="2800" b="1">
                <a:solidFill>
                  <a:srgbClr val="00FF00"/>
                </a:solidFill>
                <a:latin typeface="Arial" panose="020B0604020202020204" pitchFamily="34" charset="0"/>
                <a:cs typeface="Arial" panose="020B0604020202020204" pitchFamily="34" charset="0"/>
              </a:rPr>
              <a:t>3. Einwanderungswelle (1919 – 1923):</a:t>
            </a:r>
            <a:r>
              <a:rPr lang="de-CH" altLang="de-DE" sz="2800" b="1">
                <a:solidFill>
                  <a:schemeClr val="bg1"/>
                </a:solidFill>
                <a:latin typeface="Arial" panose="020B0604020202020204" pitchFamily="34" charset="0"/>
                <a:cs typeface="Arial" panose="020B0604020202020204" pitchFamily="34" charset="0"/>
              </a:rPr>
              <a:t> ca. 35'000, hauptsächlich aus Russland (53%), aber auch aus Litauen und Rumänien (36%). Der Rest kam aus weiteren osteuropäischen Ländern, abgesehen von 800 Personen, die aus Westeuropa einwanderten.</a:t>
            </a:r>
          </a:p>
          <a:p>
            <a:pPr>
              <a:lnSpc>
                <a:spcPct val="80000"/>
              </a:lnSpc>
            </a:pPr>
            <a:endParaRPr lang="de-DE" altLang="de-DE" sz="280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xfrm>
            <a:off x="684213" y="333375"/>
            <a:ext cx="7772400" cy="1143000"/>
          </a:xfrm>
        </p:spPr>
        <p:txBody>
          <a:bodyPr/>
          <a:lstStyle/>
          <a:p>
            <a:r>
              <a:rPr lang="de-CH" altLang="de-DE" b="1">
                <a:solidFill>
                  <a:schemeClr val="bg1"/>
                </a:solidFill>
                <a:latin typeface="Arial" panose="020B0604020202020204" pitchFamily="34" charset="0"/>
                <a:cs typeface="Arial" panose="020B0604020202020204" pitchFamily="34" charset="0"/>
              </a:rPr>
              <a:t>Die Einwanderungswellen</a:t>
            </a:r>
            <a:endParaRPr lang="de-DE" altLang="de-DE" b="1">
              <a:solidFill>
                <a:schemeClr val="bg1"/>
              </a:solidFill>
              <a:latin typeface="Arial" panose="020B0604020202020204" pitchFamily="34" charset="0"/>
              <a:cs typeface="Arial" panose="020B0604020202020204" pitchFamily="34" charset="0"/>
            </a:endParaRPr>
          </a:p>
        </p:txBody>
      </p:sp>
      <p:sp>
        <p:nvSpPr>
          <p:cNvPr id="703491" name="Rectangle 3"/>
          <p:cNvSpPr>
            <a:spLocks noGrp="1" noChangeArrowheads="1"/>
          </p:cNvSpPr>
          <p:nvPr>
            <p:ph type="body" idx="1"/>
          </p:nvPr>
        </p:nvSpPr>
        <p:spPr>
          <a:xfrm>
            <a:off x="684213" y="1628775"/>
            <a:ext cx="7772400" cy="4114800"/>
          </a:xfrm>
        </p:spPr>
        <p:txBody>
          <a:bodyPr/>
          <a:lstStyle/>
          <a:p>
            <a:pPr>
              <a:lnSpc>
                <a:spcPct val="80000"/>
              </a:lnSpc>
            </a:pPr>
            <a:r>
              <a:rPr lang="de-CH" altLang="de-DE" sz="2800" b="1">
                <a:solidFill>
                  <a:srgbClr val="00FF00"/>
                </a:solidFill>
                <a:latin typeface="Arial" panose="020B0604020202020204" pitchFamily="34" charset="0"/>
                <a:cs typeface="Arial" panose="020B0604020202020204" pitchFamily="34" charset="0"/>
              </a:rPr>
              <a:t>4. Einwanderungswelle (1924 – 1931):</a:t>
            </a:r>
            <a:r>
              <a:rPr lang="de-CH" altLang="de-DE" sz="2800" b="1">
                <a:solidFill>
                  <a:schemeClr val="bg1"/>
                </a:solidFill>
                <a:latin typeface="Arial" panose="020B0604020202020204" pitchFamily="34" charset="0"/>
                <a:cs typeface="Arial" panose="020B0604020202020204" pitchFamily="34" charset="0"/>
              </a:rPr>
              <a:t> ca. 67'000 aus Polen (ca. 50%) und aus der Sowjetunion (ca. 50%)</a:t>
            </a:r>
          </a:p>
          <a:p>
            <a:pPr>
              <a:lnSpc>
                <a:spcPct val="80000"/>
              </a:lnSpc>
            </a:pPr>
            <a:r>
              <a:rPr lang="de-CH" altLang="de-DE" sz="2800" b="1">
                <a:solidFill>
                  <a:srgbClr val="00FF00"/>
                </a:solidFill>
                <a:latin typeface="Arial" panose="020B0604020202020204" pitchFamily="34" charset="0"/>
                <a:cs typeface="Arial" panose="020B0604020202020204" pitchFamily="34" charset="0"/>
              </a:rPr>
              <a:t>5. Einwanderungswelle (1932 - 1938):</a:t>
            </a:r>
            <a:r>
              <a:rPr lang="de-CH" altLang="de-DE" sz="2800" b="1">
                <a:solidFill>
                  <a:schemeClr val="bg1"/>
                </a:solidFill>
                <a:latin typeface="Arial" panose="020B0604020202020204" pitchFamily="34" charset="0"/>
                <a:cs typeface="Arial" panose="020B0604020202020204" pitchFamily="34" charset="0"/>
              </a:rPr>
              <a:t> nach Hitlers Machtergreifung: ca. 250'000 Juden, vor allem aus Deutschland</a:t>
            </a:r>
          </a:p>
          <a:p>
            <a:pPr>
              <a:lnSpc>
                <a:spcPct val="80000"/>
              </a:lnSpc>
            </a:pPr>
            <a:r>
              <a:rPr lang="de-CH" altLang="de-DE" sz="2800" b="1">
                <a:solidFill>
                  <a:srgbClr val="00FF00"/>
                </a:solidFill>
                <a:latin typeface="Arial" panose="020B0604020202020204" pitchFamily="34" charset="0"/>
                <a:cs typeface="Arial" panose="020B0604020202020204" pitchFamily="34" charset="0"/>
              </a:rPr>
              <a:t>Alijah B (1939 – 1947):</a:t>
            </a:r>
            <a:r>
              <a:rPr lang="de-CH" altLang="de-DE" sz="2800" b="1">
                <a:solidFill>
                  <a:schemeClr val="bg1"/>
                </a:solidFill>
                <a:latin typeface="Arial" panose="020B0604020202020204" pitchFamily="34" charset="0"/>
                <a:cs typeface="Arial" panose="020B0604020202020204" pitchFamily="34" charset="0"/>
              </a:rPr>
              <a:t> So genannte illegale Einwanderer während des Zweiten Weltkrieges, trotz massiver britischer Hürden</a:t>
            </a:r>
          </a:p>
          <a:p>
            <a:pPr>
              <a:lnSpc>
                <a:spcPct val="80000"/>
              </a:lnSpc>
            </a:pPr>
            <a:endParaRPr lang="de-DE" altLang="de-DE" sz="280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684213" y="333375"/>
            <a:ext cx="7772400" cy="1143000"/>
          </a:xfrm>
        </p:spPr>
        <p:txBody>
          <a:bodyPr/>
          <a:lstStyle/>
          <a:p>
            <a:r>
              <a:rPr lang="de-CH" altLang="de-DE" b="1">
                <a:solidFill>
                  <a:schemeClr val="bg1"/>
                </a:solidFill>
                <a:latin typeface="Arial" panose="020B0604020202020204" pitchFamily="34" charset="0"/>
                <a:cs typeface="Arial" panose="020B0604020202020204" pitchFamily="34" charset="0"/>
              </a:rPr>
              <a:t>Die Einwanderungswellen</a:t>
            </a:r>
            <a:endParaRPr lang="de-DE" altLang="de-DE" b="1">
              <a:solidFill>
                <a:schemeClr val="bg1"/>
              </a:solidFill>
              <a:latin typeface="Arial" panose="020B0604020202020204" pitchFamily="34" charset="0"/>
              <a:cs typeface="Arial" panose="020B0604020202020204" pitchFamily="34" charset="0"/>
            </a:endParaRPr>
          </a:p>
        </p:txBody>
      </p:sp>
      <p:sp>
        <p:nvSpPr>
          <p:cNvPr id="704515" name="Rectangle 3"/>
          <p:cNvSpPr>
            <a:spLocks noGrp="1" noChangeArrowheads="1"/>
          </p:cNvSpPr>
          <p:nvPr>
            <p:ph type="body" idx="1"/>
          </p:nvPr>
        </p:nvSpPr>
        <p:spPr>
          <a:xfrm>
            <a:off x="684213" y="1628775"/>
            <a:ext cx="7772400" cy="5229225"/>
          </a:xfrm>
        </p:spPr>
        <p:txBody>
          <a:bodyPr/>
          <a:lstStyle/>
          <a:p>
            <a:pPr>
              <a:lnSpc>
                <a:spcPct val="80000"/>
              </a:lnSpc>
            </a:pPr>
            <a:r>
              <a:rPr lang="de-CH" altLang="de-DE" sz="2400" b="1">
                <a:solidFill>
                  <a:schemeClr val="bg1"/>
                </a:solidFill>
                <a:latin typeface="Arial" panose="020B0604020202020204" pitchFamily="34" charset="0"/>
                <a:cs typeface="Arial" panose="020B0604020202020204" pitchFamily="34" charset="0"/>
              </a:rPr>
              <a:t>1948 – 2008: </a:t>
            </a:r>
            <a:r>
              <a:rPr lang="de-CH" altLang="de-DE" sz="2400" b="1">
                <a:solidFill>
                  <a:srgbClr val="00FF00"/>
                </a:solidFill>
                <a:latin typeface="Arial" panose="020B0604020202020204" pitchFamily="34" charset="0"/>
                <a:cs typeface="Arial" panose="020B0604020202020204" pitchFamily="34" charset="0"/>
              </a:rPr>
              <a:t>Masseneinwanderungen aus aller Welt</a:t>
            </a:r>
            <a:r>
              <a:rPr lang="de-CH" altLang="de-DE" sz="2400" b="1">
                <a:solidFill>
                  <a:schemeClr val="bg1"/>
                </a:solidFill>
                <a:latin typeface="Arial" panose="020B0604020202020204" pitchFamily="34" charset="0"/>
                <a:cs typeface="Arial" panose="020B0604020202020204" pitchFamily="34" charset="0"/>
              </a:rPr>
              <a:t>, aus allen fünf Kontinenten</a:t>
            </a:r>
          </a:p>
          <a:p>
            <a:pPr>
              <a:lnSpc>
                <a:spcPct val="80000"/>
              </a:lnSpc>
            </a:pPr>
            <a:r>
              <a:rPr lang="de-CH" altLang="de-DE" sz="2400" b="1">
                <a:solidFill>
                  <a:schemeClr val="bg1"/>
                </a:solidFill>
                <a:latin typeface="Arial" panose="020B0604020202020204" pitchFamily="34" charset="0"/>
                <a:cs typeface="Arial" panose="020B0604020202020204" pitchFamily="34" charset="0"/>
              </a:rPr>
              <a:t>Allein in der Zeit vom 15. Mai 1947 bis zum 31. Dezember 1951 immigrierten Juden aus 70 verschiedenen Ländern heim ins Land der Vorväter, die meisten übrigens auf dem Seeweg.</a:t>
            </a:r>
          </a:p>
          <a:p>
            <a:pPr>
              <a:lnSpc>
                <a:spcPct val="80000"/>
              </a:lnSpc>
            </a:pPr>
            <a:endParaRPr lang="de-CH" altLang="de-DE" sz="2400" b="1">
              <a:solidFill>
                <a:schemeClr val="bg1"/>
              </a:solidFill>
              <a:latin typeface="Arial" panose="020B0604020202020204" pitchFamily="34" charset="0"/>
              <a:cs typeface="Arial" panose="020B0604020202020204" pitchFamily="34" charset="0"/>
            </a:endParaRPr>
          </a:p>
          <a:p>
            <a:pPr lvl="2">
              <a:lnSpc>
                <a:spcPct val="80000"/>
              </a:lnSpc>
            </a:pPr>
            <a:r>
              <a:rPr lang="de-CH" altLang="de-DE" sz="1600" b="1">
                <a:solidFill>
                  <a:schemeClr val="bg1"/>
                </a:solidFill>
                <a:latin typeface="Arial" panose="020B0604020202020204" pitchFamily="34" charset="0"/>
                <a:cs typeface="Arial" panose="020B0604020202020204" pitchFamily="34" charset="0"/>
              </a:rPr>
              <a:t>1948-1957: </a:t>
            </a:r>
            <a:r>
              <a:rPr lang="de-CH" altLang="de-DE" sz="1600" b="1">
                <a:solidFill>
                  <a:srgbClr val="00FF00"/>
                </a:solidFill>
                <a:latin typeface="Arial" panose="020B0604020202020204" pitchFamily="34" charset="0"/>
                <a:cs typeface="Arial" panose="020B0604020202020204" pitchFamily="34" charset="0"/>
              </a:rPr>
              <a:t>Masseneinwanderungen aus den arabischen Ländern</a:t>
            </a:r>
            <a:r>
              <a:rPr lang="de-CH" altLang="de-DE" sz="1600" b="1">
                <a:solidFill>
                  <a:schemeClr val="bg1"/>
                </a:solidFill>
                <a:latin typeface="Arial" panose="020B0604020202020204" pitchFamily="34" charset="0"/>
                <a:cs typeface="Arial" panose="020B0604020202020204" pitchFamily="34" charset="0"/>
              </a:rPr>
              <a:t> rund um Israel: ca. 650’000</a:t>
            </a:r>
          </a:p>
          <a:p>
            <a:pPr lvl="2">
              <a:lnSpc>
                <a:spcPct val="80000"/>
              </a:lnSpc>
            </a:pPr>
            <a:r>
              <a:rPr lang="de-CH" altLang="de-DE" sz="1600" b="1">
                <a:solidFill>
                  <a:schemeClr val="bg1"/>
                </a:solidFill>
                <a:latin typeface="Arial" panose="020B0604020202020204" pitchFamily="34" charset="0"/>
                <a:cs typeface="Arial" panose="020B0604020202020204" pitchFamily="34" charset="0"/>
              </a:rPr>
              <a:t>1948-1970: </a:t>
            </a:r>
            <a:r>
              <a:rPr lang="de-CH" altLang="de-DE" sz="1600" b="1">
                <a:solidFill>
                  <a:srgbClr val="00FF00"/>
                </a:solidFill>
                <a:latin typeface="Arial" panose="020B0604020202020204" pitchFamily="34" charset="0"/>
                <a:cs typeface="Arial" panose="020B0604020202020204" pitchFamily="34" charset="0"/>
              </a:rPr>
              <a:t>Masseneinwanderung aus Europa</a:t>
            </a:r>
            <a:r>
              <a:rPr lang="de-CH" altLang="de-DE" sz="1600" b="1">
                <a:solidFill>
                  <a:schemeClr val="bg1"/>
                </a:solidFill>
                <a:latin typeface="Arial" panose="020B0604020202020204" pitchFamily="34" charset="0"/>
                <a:cs typeface="Arial" panose="020B0604020202020204" pitchFamily="34" charset="0"/>
              </a:rPr>
              <a:t>: 557‘314</a:t>
            </a:r>
          </a:p>
          <a:p>
            <a:pPr lvl="2">
              <a:lnSpc>
                <a:spcPct val="80000"/>
              </a:lnSpc>
            </a:pPr>
            <a:r>
              <a:rPr lang="de-DE" altLang="de-DE" sz="1600" b="1">
                <a:solidFill>
                  <a:schemeClr val="bg1"/>
                </a:solidFill>
                <a:latin typeface="Arial" panose="020B0604020202020204" pitchFamily="34" charset="0"/>
                <a:cs typeface="Arial" panose="020B0604020202020204" pitchFamily="34" charset="0"/>
              </a:rPr>
              <a:t>1984–1985: </a:t>
            </a:r>
            <a:r>
              <a:rPr lang="de-DE" altLang="de-DE" sz="1600" b="1">
                <a:solidFill>
                  <a:srgbClr val="00FF00"/>
                </a:solidFill>
                <a:latin typeface="Arial" panose="020B0604020202020204" pitchFamily="34" charset="0"/>
                <a:cs typeface="Arial" panose="020B0604020202020204" pitchFamily="34" charset="0"/>
              </a:rPr>
              <a:t>Operation Moses</a:t>
            </a:r>
            <a:r>
              <a:rPr lang="de-DE" altLang="de-DE" sz="1600" b="1">
                <a:solidFill>
                  <a:schemeClr val="bg1"/>
                </a:solidFill>
                <a:latin typeface="Arial" panose="020B0604020202020204" pitchFamily="34" charset="0"/>
                <a:cs typeface="Arial" panose="020B0604020202020204" pitchFamily="34" charset="0"/>
              </a:rPr>
              <a:t>: 11.000 äthiopische Juden kommen nach Israel</a:t>
            </a:r>
          </a:p>
          <a:p>
            <a:pPr lvl="2">
              <a:lnSpc>
                <a:spcPct val="80000"/>
              </a:lnSpc>
            </a:pPr>
            <a:r>
              <a:rPr lang="de-CH" altLang="de-DE" sz="1600" b="1">
                <a:solidFill>
                  <a:schemeClr val="bg1"/>
                </a:solidFill>
                <a:latin typeface="Arial" panose="020B0604020202020204" pitchFamily="34" charset="0"/>
                <a:cs typeface="Arial" panose="020B0604020202020204" pitchFamily="34" charset="0"/>
              </a:rPr>
              <a:t>1985: </a:t>
            </a:r>
            <a:r>
              <a:rPr lang="de-CH" altLang="de-DE" sz="1600" b="1">
                <a:solidFill>
                  <a:srgbClr val="00FF00"/>
                </a:solidFill>
                <a:latin typeface="Arial" panose="020B0604020202020204" pitchFamily="34" charset="0"/>
                <a:cs typeface="Arial" panose="020B0604020202020204" pitchFamily="34" charset="0"/>
              </a:rPr>
              <a:t>Operation Saba</a:t>
            </a:r>
            <a:r>
              <a:rPr lang="de-CH" altLang="de-DE" sz="1600" b="1">
                <a:solidFill>
                  <a:schemeClr val="bg1"/>
                </a:solidFill>
                <a:latin typeface="Arial" panose="020B0604020202020204" pitchFamily="34" charset="0"/>
                <a:cs typeface="Arial" panose="020B0604020202020204" pitchFamily="34" charset="0"/>
              </a:rPr>
              <a:t>: 1‘000 äthiopische Juden ausgeflogen</a:t>
            </a:r>
            <a:endParaRPr lang="de-DE" altLang="de-DE" sz="1600" b="1">
              <a:solidFill>
                <a:schemeClr val="bg1"/>
              </a:solidFill>
              <a:latin typeface="Arial" panose="020B0604020202020204" pitchFamily="34" charset="0"/>
              <a:cs typeface="Arial" panose="020B0604020202020204" pitchFamily="34" charset="0"/>
            </a:endParaRPr>
          </a:p>
          <a:p>
            <a:pPr lvl="2">
              <a:lnSpc>
                <a:spcPct val="80000"/>
              </a:lnSpc>
            </a:pPr>
            <a:r>
              <a:rPr lang="de-DE" altLang="de-DE" sz="1600" b="1">
                <a:solidFill>
                  <a:schemeClr val="bg1"/>
                </a:solidFill>
                <a:latin typeface="Arial" panose="020B0604020202020204" pitchFamily="34" charset="0"/>
                <a:cs typeface="Arial" panose="020B0604020202020204" pitchFamily="34" charset="0"/>
              </a:rPr>
              <a:t>1989: </a:t>
            </a:r>
            <a:r>
              <a:rPr lang="de-DE" altLang="de-DE" sz="1600" b="1">
                <a:solidFill>
                  <a:srgbClr val="00FF00"/>
                </a:solidFill>
                <a:latin typeface="Arial" panose="020B0604020202020204" pitchFamily="34" charset="0"/>
                <a:cs typeface="Arial" panose="020B0604020202020204" pitchFamily="34" charset="0"/>
              </a:rPr>
              <a:t>Masseneinwanderung aus Sowjetunion / GUS</a:t>
            </a:r>
            <a:r>
              <a:rPr lang="de-DE" altLang="de-DE" sz="1600" b="1">
                <a:solidFill>
                  <a:schemeClr val="bg1"/>
                </a:solidFill>
                <a:latin typeface="Arial" panose="020B0604020202020204" pitchFamily="34" charset="0"/>
                <a:cs typeface="Arial" panose="020B0604020202020204" pitchFamily="34" charset="0"/>
              </a:rPr>
              <a:t>: ca. 1 Million </a:t>
            </a:r>
          </a:p>
          <a:p>
            <a:pPr lvl="2">
              <a:lnSpc>
                <a:spcPct val="80000"/>
              </a:lnSpc>
            </a:pPr>
            <a:r>
              <a:rPr lang="de-DE" altLang="de-DE" sz="1600" b="1">
                <a:solidFill>
                  <a:schemeClr val="bg1"/>
                </a:solidFill>
                <a:latin typeface="Arial" panose="020B0604020202020204" pitchFamily="34" charset="0"/>
                <a:cs typeface="Arial" panose="020B0604020202020204" pitchFamily="34" charset="0"/>
              </a:rPr>
              <a:t>1991: </a:t>
            </a:r>
            <a:r>
              <a:rPr lang="de-DE" altLang="de-DE" sz="1600" b="1">
                <a:solidFill>
                  <a:srgbClr val="00FF00"/>
                </a:solidFill>
                <a:latin typeface="Arial" panose="020B0604020202020204" pitchFamily="34" charset="0"/>
                <a:cs typeface="Arial" panose="020B0604020202020204" pitchFamily="34" charset="0"/>
              </a:rPr>
              <a:t>Operation Salomon</a:t>
            </a:r>
            <a:r>
              <a:rPr lang="de-DE" altLang="de-DE" sz="1600" b="1">
                <a:solidFill>
                  <a:schemeClr val="bg1"/>
                </a:solidFill>
                <a:latin typeface="Arial" panose="020B0604020202020204" pitchFamily="34" charset="0"/>
                <a:cs typeface="Arial" panose="020B0604020202020204" pitchFamily="34" charset="0"/>
              </a:rPr>
              <a:t>: 14‘800 äthiopische Juden kehren heim.</a:t>
            </a:r>
          </a:p>
          <a:p>
            <a:pPr lvl="2">
              <a:lnSpc>
                <a:spcPct val="80000"/>
              </a:lnSpc>
            </a:pPr>
            <a:r>
              <a:rPr lang="de-CH" altLang="de-DE" sz="1600" b="1">
                <a:solidFill>
                  <a:schemeClr val="bg1"/>
                </a:solidFill>
                <a:latin typeface="Arial" panose="020B0604020202020204" pitchFamily="34" charset="0"/>
                <a:cs typeface="Arial" panose="020B0604020202020204" pitchFamily="34" charset="0"/>
              </a:rPr>
              <a:t>etc. </a:t>
            </a:r>
            <a:endParaRPr lang="de-DE" altLang="de-DE" sz="1600" b="1">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a:xfrm>
            <a:off x="684213" y="333375"/>
            <a:ext cx="7772400" cy="1143000"/>
          </a:xfrm>
        </p:spPr>
        <p:txBody>
          <a:bodyPr/>
          <a:lstStyle/>
          <a:p>
            <a:r>
              <a:rPr lang="de-CH" altLang="de-DE" b="1">
                <a:solidFill>
                  <a:srgbClr val="00FF00"/>
                </a:solidFill>
                <a:latin typeface="Arial" panose="020B0604020202020204" pitchFamily="34" charset="0"/>
                <a:cs typeface="Arial" panose="020B0604020202020204" pitchFamily="34" charset="0"/>
              </a:rPr>
              <a:t>(4) Zuerst: Lock-Phase</a:t>
            </a:r>
            <a:endParaRPr lang="de-DE" altLang="de-DE" b="1">
              <a:solidFill>
                <a:srgbClr val="00FF00"/>
              </a:solidFill>
              <a:latin typeface="Arial" panose="020B0604020202020204" pitchFamily="34" charset="0"/>
              <a:cs typeface="Arial" panose="020B0604020202020204" pitchFamily="34" charset="0"/>
            </a:endParaRPr>
          </a:p>
        </p:txBody>
      </p:sp>
      <p:sp>
        <p:nvSpPr>
          <p:cNvPr id="734217" name="Rectangle 9"/>
          <p:cNvSpPr>
            <a:spLocks noGrp="1" noChangeArrowheads="1"/>
          </p:cNvSpPr>
          <p:nvPr>
            <p:ph type="body" sz="half" idx="1"/>
          </p:nvPr>
        </p:nvSpPr>
        <p:spPr>
          <a:xfrm>
            <a:off x="971550" y="2565400"/>
            <a:ext cx="6121400" cy="4114800"/>
          </a:xfrm>
        </p:spPr>
        <p:txBody>
          <a:bodyPr/>
          <a:lstStyle/>
          <a:p>
            <a:r>
              <a:rPr lang="de-CH" altLang="de-DE" sz="2000" b="1">
                <a:solidFill>
                  <a:schemeClr val="bg1"/>
                </a:solidFill>
                <a:latin typeface="Arial" panose="020B0604020202020204" pitchFamily="34" charset="0"/>
                <a:cs typeface="Arial" panose="020B0604020202020204" pitchFamily="34" charset="0"/>
              </a:rPr>
              <a:t>Moses Montefiori (1784-1885): </a:t>
            </a:r>
          </a:p>
          <a:p>
            <a:r>
              <a:rPr lang="de-CH" altLang="de-DE" sz="2000" b="1">
                <a:solidFill>
                  <a:schemeClr val="bg1"/>
                </a:solidFill>
                <a:latin typeface="Arial" panose="020B0604020202020204" pitchFamily="34" charset="0"/>
                <a:cs typeface="Arial" panose="020B0604020202020204" pitchFamily="34" charset="0"/>
              </a:rPr>
              <a:t>Er förderte ab 1827 die Rückkehr von Juden ins Gelobte Land durch finanzielle Unterstützung.</a:t>
            </a:r>
            <a:endParaRPr lang="de-DE" altLang="de-DE" sz="2000" b="1">
              <a:solidFill>
                <a:schemeClr val="bg1"/>
              </a:solidFill>
              <a:latin typeface="Arial" panose="020B0604020202020204" pitchFamily="34" charset="0"/>
              <a:cs typeface="Arial" panose="020B0604020202020204" pitchFamily="34" charset="0"/>
            </a:endParaRPr>
          </a:p>
          <a:p>
            <a:endParaRPr lang="de-DE" altLang="de-DE" sz="2000">
              <a:solidFill>
                <a:schemeClr val="bg1"/>
              </a:solidFill>
              <a:latin typeface="Arial" panose="020B0604020202020204" pitchFamily="34" charset="0"/>
              <a:cs typeface="Arial" panose="020B0604020202020204" pitchFamily="34" charset="0"/>
            </a:endParaRPr>
          </a:p>
        </p:txBody>
      </p:sp>
      <p:sp>
        <p:nvSpPr>
          <p:cNvPr id="734221" name="Rectangle 13"/>
          <p:cNvSpPr>
            <a:spLocks noGrp="1" noChangeArrowheads="1"/>
          </p:cNvSpPr>
          <p:nvPr>
            <p:ph type="body" sz="half" idx="2"/>
          </p:nvPr>
        </p:nvSpPr>
        <p:spPr>
          <a:xfrm>
            <a:off x="1763713" y="4221163"/>
            <a:ext cx="4968875" cy="2089150"/>
          </a:xfrm>
        </p:spPr>
        <p:txBody>
          <a:bodyPr/>
          <a:lstStyle/>
          <a:p>
            <a:r>
              <a:rPr lang="de-CH" altLang="de-DE" sz="2000" b="1">
                <a:solidFill>
                  <a:schemeClr val="bg1"/>
                </a:solidFill>
                <a:latin typeface="Arial" panose="020B0604020202020204" pitchFamily="34" charset="0"/>
                <a:cs typeface="Arial" panose="020B0604020202020204" pitchFamily="34" charset="0"/>
              </a:rPr>
              <a:t>Moses Hess (1812-1875):</a:t>
            </a:r>
          </a:p>
          <a:p>
            <a:r>
              <a:rPr lang="de-CH" altLang="de-DE" sz="2000" b="1">
                <a:solidFill>
                  <a:schemeClr val="bg1"/>
                </a:solidFill>
                <a:latin typeface="Arial" panose="020B0604020202020204" pitchFamily="34" charset="0"/>
                <a:cs typeface="Arial" panose="020B0604020202020204" pitchFamily="34" charset="0"/>
              </a:rPr>
              <a:t>Schrieb 1862 ein grundsätzliches Werk über die Heimkehr der Juden („Rom und Jerusalem“).</a:t>
            </a:r>
            <a:endParaRPr lang="de-DE" altLang="de-DE" sz="2000" b="1">
              <a:solidFill>
                <a:schemeClr val="bg1"/>
              </a:solidFill>
              <a:latin typeface="Arial" panose="020B0604020202020204" pitchFamily="34" charset="0"/>
              <a:cs typeface="Arial" panose="020B0604020202020204" pitchFamily="34" charset="0"/>
            </a:endParaRPr>
          </a:p>
        </p:txBody>
      </p:sp>
      <p:pic>
        <p:nvPicPr>
          <p:cNvPr id="734213" name="Picture 5" descr="Montefiore100"/>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010400" y="2565400"/>
            <a:ext cx="2133600"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34219" name="Picture 11" descr="Moses_Hess"/>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4221163"/>
            <a:ext cx="1665288" cy="2016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4222" name="Text Box 14"/>
          <p:cNvSpPr txBox="1">
            <a:spLocks noChangeArrowheads="1"/>
          </p:cNvSpPr>
          <p:nvPr/>
        </p:nvSpPr>
        <p:spPr bwMode="auto">
          <a:xfrm>
            <a:off x="158750" y="1547813"/>
            <a:ext cx="696436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600">
                <a:solidFill>
                  <a:srgbClr val="FFCC66"/>
                </a:solidFill>
              </a:rPr>
              <a:t>19. Jh.: Zeitalter des Zionismus: </a:t>
            </a:r>
          </a:p>
          <a:p>
            <a:r>
              <a:rPr lang="de-CH" altLang="de-DE" sz="2600">
                <a:solidFill>
                  <a:srgbClr val="FFCC66"/>
                </a:solidFill>
              </a:rPr>
              <a:t>Juden sollen nach Palästina zurückkehren!</a:t>
            </a:r>
            <a:endParaRPr lang="de-DE" altLang="de-DE" sz="2600">
              <a:solidFill>
                <a:srgbClr val="FFCC6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a:xfrm>
            <a:off x="684213" y="333375"/>
            <a:ext cx="7772400" cy="1143000"/>
          </a:xfrm>
        </p:spPr>
        <p:txBody>
          <a:bodyPr/>
          <a:lstStyle/>
          <a:p>
            <a:r>
              <a:rPr lang="de-CH" altLang="de-DE" b="1">
                <a:solidFill>
                  <a:srgbClr val="00FF00"/>
                </a:solidFill>
                <a:latin typeface="Arial" panose="020B0604020202020204" pitchFamily="34" charset="0"/>
                <a:cs typeface="Arial" panose="020B0604020202020204" pitchFamily="34" charset="0"/>
              </a:rPr>
              <a:t>(4) Zuerst: Lock-Phase</a:t>
            </a:r>
            <a:endParaRPr lang="de-DE" altLang="de-DE" b="1">
              <a:solidFill>
                <a:srgbClr val="00FF00"/>
              </a:solidFill>
              <a:latin typeface="Arial" panose="020B0604020202020204" pitchFamily="34" charset="0"/>
              <a:cs typeface="Arial" panose="020B0604020202020204" pitchFamily="34" charset="0"/>
            </a:endParaRPr>
          </a:p>
        </p:txBody>
      </p:sp>
      <p:pic>
        <p:nvPicPr>
          <p:cNvPr id="753669" name="Picture 5" descr="Montefiore100"/>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010400" y="2565400"/>
            <a:ext cx="2133600"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53670" name="Picture 6" descr="Moses_Hess"/>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4221163"/>
            <a:ext cx="1665288" cy="2016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3671" name="Text Box 7"/>
          <p:cNvSpPr txBox="1">
            <a:spLocks noChangeArrowheads="1"/>
          </p:cNvSpPr>
          <p:nvPr/>
        </p:nvSpPr>
        <p:spPr bwMode="auto">
          <a:xfrm>
            <a:off x="158750" y="1547813"/>
            <a:ext cx="696436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600">
                <a:solidFill>
                  <a:srgbClr val="FFCC66"/>
                </a:solidFill>
              </a:rPr>
              <a:t>19. Jh.: Zeitalter des Zionismus: </a:t>
            </a:r>
          </a:p>
          <a:p>
            <a:r>
              <a:rPr lang="de-CH" altLang="de-DE" sz="2600">
                <a:solidFill>
                  <a:srgbClr val="FFCC66"/>
                </a:solidFill>
              </a:rPr>
              <a:t>Juden sollen nach Palästina zurückkehren!</a:t>
            </a:r>
            <a:endParaRPr lang="de-DE" altLang="de-DE" sz="2600">
              <a:solidFill>
                <a:srgbClr val="FFCC66"/>
              </a:solidFill>
            </a:endParaRPr>
          </a:p>
        </p:txBody>
      </p:sp>
      <p:sp>
        <p:nvSpPr>
          <p:cNvPr id="753674" name="Rectangle 10"/>
          <p:cNvSpPr>
            <a:spLocks noGrp="1" noChangeArrowheads="1"/>
          </p:cNvSpPr>
          <p:nvPr>
            <p:ph type="body" sz="half" idx="1"/>
          </p:nvPr>
        </p:nvSpPr>
        <p:spPr>
          <a:xfrm>
            <a:off x="1979613" y="2565400"/>
            <a:ext cx="4537075" cy="4114800"/>
          </a:xfrm>
          <a:noFill/>
          <a:ln/>
        </p:spPr>
        <p:txBody>
          <a:bodyPr/>
          <a:lstStyle/>
          <a:p>
            <a:pPr>
              <a:lnSpc>
                <a:spcPct val="80000"/>
              </a:lnSpc>
              <a:spcBef>
                <a:spcPct val="0"/>
              </a:spcBef>
              <a:buFontTx/>
              <a:buNone/>
            </a:pPr>
            <a:r>
              <a:rPr lang="en-US" altLang="de-DE" sz="2400" b="1">
                <a:solidFill>
                  <a:srgbClr val="FFFF00"/>
                </a:solidFill>
                <a:latin typeface="Arial" panose="020B0604020202020204" pitchFamily="34" charset="0"/>
                <a:cs typeface="Arial" panose="020B0604020202020204" pitchFamily="34" charset="0"/>
              </a:rPr>
              <a:t>	</a:t>
            </a:r>
            <a:r>
              <a:rPr lang="en-US" altLang="de-DE" sz="2400" b="1">
                <a:solidFill>
                  <a:schemeClr val="bg1"/>
                </a:solidFill>
                <a:latin typeface="Arial" panose="020B0604020202020204" pitchFamily="34" charset="0"/>
                <a:cs typeface="Arial" panose="020B0604020202020204" pitchFamily="34" charset="0"/>
              </a:rPr>
              <a:t>Jeremia 16,15-16:</a:t>
            </a:r>
            <a:r>
              <a:rPr lang="en-US" altLang="de-DE" sz="2400" b="1">
                <a:solidFill>
                  <a:srgbClr val="FFFF00"/>
                </a:solidFill>
                <a:latin typeface="Arial" panose="020B0604020202020204" pitchFamily="34" charset="0"/>
                <a:cs typeface="Arial" panose="020B0604020202020204" pitchFamily="34" charset="0"/>
              </a:rPr>
              <a:t>  15b Und ich werde sie in ihr Land zurückbringen, das ich ihren Vätern gegeben habe.  16 Siehe, ich will zu </a:t>
            </a:r>
            <a:r>
              <a:rPr lang="en-US" altLang="de-DE" sz="2400" b="1">
                <a:solidFill>
                  <a:srgbClr val="00FF00"/>
                </a:solidFill>
                <a:latin typeface="Arial" panose="020B0604020202020204" pitchFamily="34" charset="0"/>
                <a:cs typeface="Arial" panose="020B0604020202020204" pitchFamily="34" charset="0"/>
              </a:rPr>
              <a:t>vielen Fischern</a:t>
            </a:r>
            <a:r>
              <a:rPr lang="en-US" altLang="de-DE" sz="2400" b="1">
                <a:solidFill>
                  <a:srgbClr val="FFFF00"/>
                </a:solidFill>
                <a:latin typeface="Arial" panose="020B0604020202020204" pitchFamily="34" charset="0"/>
                <a:cs typeface="Arial" panose="020B0604020202020204" pitchFamily="34" charset="0"/>
              </a:rPr>
              <a:t> senden, spricht der HERR, </a:t>
            </a:r>
            <a:r>
              <a:rPr lang="en-US" altLang="de-DE" sz="2400" b="1">
                <a:solidFill>
                  <a:srgbClr val="00FF00"/>
                </a:solidFill>
                <a:latin typeface="Arial" panose="020B0604020202020204" pitchFamily="34" charset="0"/>
                <a:cs typeface="Arial" panose="020B0604020202020204" pitchFamily="34" charset="0"/>
              </a:rPr>
              <a:t>die sollen sie fischen</a:t>
            </a:r>
            <a:r>
              <a:rPr lang="en-US" altLang="de-DE" sz="2400" b="1">
                <a:solidFill>
                  <a:srgbClr val="FFFF00"/>
                </a:solidFill>
                <a:latin typeface="Arial" panose="020B0604020202020204" pitchFamily="34" charset="0"/>
                <a:cs typeface="Arial" panose="020B0604020202020204" pitchFamily="34" charset="0"/>
              </a:rPr>
              <a:t>. Und danach will ich zu vielen Jägern senden, die sollen sie jagen von jedem Berg und von jedem Hügel und aus den Felsenklüften.</a:t>
            </a:r>
            <a:r>
              <a:rPr lang="en-US" altLang="de-DE" sz="2400">
                <a:solidFill>
                  <a:srgbClr val="FFFF00"/>
                </a:solidFill>
                <a:latin typeface="Arial" panose="020B0604020202020204" pitchFamily="34" charset="0"/>
                <a:cs typeface="Arial" panose="020B0604020202020204" pitchFamily="34" charset="0"/>
              </a:rPr>
              <a:t> </a:t>
            </a:r>
            <a:endParaRPr lang="de-DE" altLang="de-DE" sz="240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p:txBody>
          <a:bodyPr/>
          <a:lstStyle/>
          <a:p>
            <a:r>
              <a:rPr lang="de-CH" altLang="de-DE" b="1">
                <a:solidFill>
                  <a:srgbClr val="00FF00"/>
                </a:solidFill>
                <a:latin typeface="Arial" panose="020B0604020202020204" pitchFamily="34" charset="0"/>
                <a:cs typeface="Arial" panose="020B0604020202020204" pitchFamily="34" charset="0"/>
              </a:rPr>
              <a:t>(5) Dann: Jagd-Phase</a:t>
            </a:r>
            <a:endParaRPr lang="de-DE" altLang="de-DE" b="1">
              <a:solidFill>
                <a:srgbClr val="00FF00"/>
              </a:solidFill>
              <a:latin typeface="Arial" panose="020B0604020202020204" pitchFamily="34" charset="0"/>
              <a:cs typeface="Arial" panose="020B0604020202020204" pitchFamily="34" charset="0"/>
            </a:endParaRPr>
          </a:p>
        </p:txBody>
      </p:sp>
      <p:sp>
        <p:nvSpPr>
          <p:cNvPr id="749572" name="Text Box 4"/>
          <p:cNvSpPr txBox="1">
            <a:spLocks noChangeArrowheads="1"/>
          </p:cNvSpPr>
          <p:nvPr/>
        </p:nvSpPr>
        <p:spPr bwMode="auto">
          <a:xfrm>
            <a:off x="971550" y="1547813"/>
            <a:ext cx="7158038"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2600">
                <a:solidFill>
                  <a:srgbClr val="FFCC66"/>
                </a:solidFill>
              </a:rPr>
              <a:t>1882-2008: Judenverfolgung war der Hauptgrund für die Rückkehr ins Land der Väter!</a:t>
            </a:r>
            <a:endParaRPr lang="de-DE" altLang="de-DE" sz="2600">
              <a:solidFill>
                <a:srgbClr val="FFCC66"/>
              </a:solidFill>
            </a:endParaRPr>
          </a:p>
        </p:txBody>
      </p:sp>
      <p:sp>
        <p:nvSpPr>
          <p:cNvPr id="749574" name="Rectangle 6"/>
          <p:cNvSpPr>
            <a:spLocks noChangeArrowheads="1"/>
          </p:cNvSpPr>
          <p:nvPr/>
        </p:nvSpPr>
        <p:spPr bwMode="auto">
          <a:xfrm>
            <a:off x="250825" y="2924175"/>
            <a:ext cx="48974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80000"/>
              </a:lnSpc>
              <a:spcBef>
                <a:spcPct val="0"/>
              </a:spcBef>
            </a:pPr>
            <a:r>
              <a:rPr lang="de-CH" altLang="de-DE" sz="2400">
                <a:solidFill>
                  <a:schemeClr val="bg1"/>
                </a:solidFill>
                <a:latin typeface="Arial" panose="020B0604020202020204" pitchFamily="34" charset="0"/>
                <a:cs typeface="Arial" panose="020B0604020202020204" pitchFamily="34" charset="0"/>
              </a:rPr>
              <a:t>Verfolgung durch den Zaren Alexander III. in Russland (1881-1884)</a:t>
            </a:r>
          </a:p>
          <a:p>
            <a:r>
              <a:rPr lang="de-CH" altLang="de-DE" sz="2400">
                <a:solidFill>
                  <a:schemeClr val="bg1"/>
                </a:solidFill>
                <a:latin typeface="Arial" panose="020B0604020202020204" pitchFamily="34" charset="0"/>
                <a:cs typeface="Arial" panose="020B0604020202020204" pitchFamily="34" charset="0"/>
              </a:rPr>
              <a:t>Russischen Revolution und Verfolgung in der Ukraine (ab 1917)</a:t>
            </a:r>
          </a:p>
          <a:p>
            <a:r>
              <a:rPr lang="de-CH" altLang="de-DE" sz="2400">
                <a:solidFill>
                  <a:schemeClr val="bg1"/>
                </a:solidFill>
                <a:latin typeface="Arial" panose="020B0604020202020204" pitchFamily="34" charset="0"/>
                <a:cs typeface="Arial" panose="020B0604020202020204" pitchFamily="34" charset="0"/>
              </a:rPr>
              <a:t>Verfolgung durch die Nazis (ab 1933)</a:t>
            </a:r>
          </a:p>
          <a:p>
            <a:r>
              <a:rPr lang="de-CH" altLang="de-DE" sz="2400">
                <a:solidFill>
                  <a:schemeClr val="bg1"/>
                </a:solidFill>
                <a:latin typeface="Arial" panose="020B0604020202020204" pitchFamily="34" charset="0"/>
                <a:cs typeface="Arial" panose="020B0604020202020204" pitchFamily="34" charset="0"/>
              </a:rPr>
              <a:t>Verfolgung in den arabischen Ländern (ab 1948)</a:t>
            </a:r>
          </a:p>
        </p:txBody>
      </p:sp>
      <p:pic>
        <p:nvPicPr>
          <p:cNvPr id="749577" name="Picture 9" descr="Image:Earth Eastern Hemisphere.jpg">
            <a:hlinkClick r:id="rId2"/>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08625" y="2997200"/>
            <a:ext cx="3240088" cy="32400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9579" name="Text Box 11"/>
          <p:cNvSpPr txBox="1">
            <a:spLocks noChangeArrowheads="1"/>
          </p:cNvSpPr>
          <p:nvPr/>
        </p:nvSpPr>
        <p:spPr bwMode="auto">
          <a:xfrm>
            <a:off x="5508625" y="6237288"/>
            <a:ext cx="544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de-CH" altLang="de-DE" b="1">
                <a:solidFill>
                  <a:srgbClr val="00FF00"/>
                </a:solidFill>
                <a:latin typeface="Arial" panose="020B0604020202020204" pitchFamily="34" charset="0"/>
                <a:cs typeface="Arial" panose="020B0604020202020204" pitchFamily="34" charset="0"/>
              </a:rPr>
              <a:t>(5) Dann: Jagd-Phase</a:t>
            </a:r>
            <a:endParaRPr lang="de-DE" altLang="de-DE" b="1">
              <a:solidFill>
                <a:srgbClr val="00FF00"/>
              </a:solidFill>
              <a:latin typeface="Arial" panose="020B0604020202020204" pitchFamily="34" charset="0"/>
              <a:cs typeface="Arial" panose="020B0604020202020204" pitchFamily="34" charset="0"/>
            </a:endParaRPr>
          </a:p>
        </p:txBody>
      </p:sp>
      <p:sp>
        <p:nvSpPr>
          <p:cNvPr id="861187" name="Text Box 3"/>
          <p:cNvSpPr txBox="1">
            <a:spLocks noChangeArrowheads="1"/>
          </p:cNvSpPr>
          <p:nvPr/>
        </p:nvSpPr>
        <p:spPr bwMode="auto">
          <a:xfrm>
            <a:off x="971550" y="1547813"/>
            <a:ext cx="7158038"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2600">
                <a:solidFill>
                  <a:srgbClr val="FFCC66"/>
                </a:solidFill>
              </a:rPr>
              <a:t>1882-2008: Judenverfolgung war der Hauptgrund für die Rückkehr ins Land der Väter!</a:t>
            </a:r>
            <a:endParaRPr lang="de-DE" altLang="de-DE" sz="2600">
              <a:solidFill>
                <a:srgbClr val="FFCC66"/>
              </a:solidFill>
            </a:endParaRPr>
          </a:p>
        </p:txBody>
      </p:sp>
      <p:pic>
        <p:nvPicPr>
          <p:cNvPr id="861189" name="Picture 5" descr="Image:Earth Eastern Hemisphere.jpg">
            <a:hlinkClick r:id="rId2"/>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08625" y="2997200"/>
            <a:ext cx="3240088" cy="32400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1190" name="Text Box 6"/>
          <p:cNvSpPr txBox="1">
            <a:spLocks noChangeArrowheads="1"/>
          </p:cNvSpPr>
          <p:nvPr/>
        </p:nvSpPr>
        <p:spPr bwMode="auto">
          <a:xfrm>
            <a:off x="5508625" y="6237288"/>
            <a:ext cx="544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
        <p:nvSpPr>
          <p:cNvPr id="861191" name="Rectangle 7"/>
          <p:cNvSpPr>
            <a:spLocks noChangeArrowheads="1"/>
          </p:cNvSpPr>
          <p:nvPr/>
        </p:nvSpPr>
        <p:spPr bwMode="auto">
          <a:xfrm>
            <a:off x="0" y="2924175"/>
            <a:ext cx="50768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80000"/>
              </a:lnSpc>
              <a:spcBef>
                <a:spcPct val="0"/>
              </a:spcBef>
              <a:buFontTx/>
              <a:buNone/>
            </a:pPr>
            <a:r>
              <a:rPr lang="en-US" altLang="de-DE" sz="2400">
                <a:solidFill>
                  <a:srgbClr val="FFFF00"/>
                </a:solidFill>
              </a:rPr>
              <a:t>	</a:t>
            </a:r>
            <a:r>
              <a:rPr lang="en-US" altLang="de-DE" sz="2400">
                <a:solidFill>
                  <a:schemeClr val="bg1"/>
                </a:solidFill>
                <a:latin typeface="Arial" panose="020B0604020202020204" pitchFamily="34" charset="0"/>
                <a:cs typeface="Arial" panose="020B0604020202020204" pitchFamily="34" charset="0"/>
              </a:rPr>
              <a:t>Jeremia 16,15b-16:</a:t>
            </a:r>
            <a:r>
              <a:rPr lang="en-US" altLang="de-DE" sz="2400">
                <a:solidFill>
                  <a:srgbClr val="FFFF00"/>
                </a:solidFill>
                <a:latin typeface="Arial" panose="020B0604020202020204" pitchFamily="34" charset="0"/>
                <a:cs typeface="Arial" panose="020B0604020202020204" pitchFamily="34" charset="0"/>
              </a:rPr>
              <a:t>  15b Und ich werde sie in ihr Land zurückbringen, das ich ihren Vätern gegeben habe.  16 Siehe, ich will zu vielen Fischern senden, spricht der HERR, die sollen sie fischen. Und </a:t>
            </a:r>
            <a:r>
              <a:rPr lang="en-US" altLang="de-DE" sz="2400">
                <a:solidFill>
                  <a:srgbClr val="00FF00"/>
                </a:solidFill>
                <a:latin typeface="Arial" panose="020B0604020202020204" pitchFamily="34" charset="0"/>
                <a:cs typeface="Arial" panose="020B0604020202020204" pitchFamily="34" charset="0"/>
              </a:rPr>
              <a:t>danach</a:t>
            </a:r>
            <a:r>
              <a:rPr lang="en-US" altLang="de-DE" sz="2400">
                <a:solidFill>
                  <a:srgbClr val="FFFF00"/>
                </a:solidFill>
                <a:latin typeface="Arial" panose="020B0604020202020204" pitchFamily="34" charset="0"/>
                <a:cs typeface="Arial" panose="020B0604020202020204" pitchFamily="34" charset="0"/>
              </a:rPr>
              <a:t> will ich zu </a:t>
            </a:r>
            <a:r>
              <a:rPr lang="en-US" altLang="de-DE" sz="2400">
                <a:solidFill>
                  <a:srgbClr val="00FF00"/>
                </a:solidFill>
                <a:latin typeface="Arial" panose="020B0604020202020204" pitchFamily="34" charset="0"/>
                <a:cs typeface="Arial" panose="020B0604020202020204" pitchFamily="34" charset="0"/>
              </a:rPr>
              <a:t>vielen Jägern</a:t>
            </a:r>
            <a:r>
              <a:rPr lang="en-US" altLang="de-DE" sz="2400">
                <a:solidFill>
                  <a:srgbClr val="FFFF00"/>
                </a:solidFill>
                <a:latin typeface="Arial" panose="020B0604020202020204" pitchFamily="34" charset="0"/>
                <a:cs typeface="Arial" panose="020B0604020202020204" pitchFamily="34" charset="0"/>
              </a:rPr>
              <a:t> senden, die sollen sie </a:t>
            </a:r>
            <a:r>
              <a:rPr lang="en-US" altLang="de-DE" sz="2400">
                <a:solidFill>
                  <a:srgbClr val="00FF00"/>
                </a:solidFill>
                <a:latin typeface="Arial" panose="020B0604020202020204" pitchFamily="34" charset="0"/>
                <a:cs typeface="Arial" panose="020B0604020202020204" pitchFamily="34" charset="0"/>
              </a:rPr>
              <a:t>jagen von jedem Berg und von jedem Hügel und aus den Felsenklüften</a:t>
            </a:r>
            <a:r>
              <a:rPr lang="en-US" altLang="de-DE" sz="2400">
                <a:solidFill>
                  <a:srgbClr val="FFFF00"/>
                </a:solidFill>
                <a:latin typeface="Arial" panose="020B0604020202020204" pitchFamily="34" charset="0"/>
                <a:cs typeface="Arial" panose="020B0604020202020204" pitchFamily="34" charset="0"/>
              </a:rPr>
              <a:t>. </a:t>
            </a:r>
            <a:endParaRPr lang="de-DE" altLang="de-DE" sz="240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0" y="609600"/>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(6) Rückkehr aus dem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äussersten Norden</a:t>
            </a:r>
            <a:endParaRPr lang="de-DE" altLang="de-DE" sz="4000" b="1">
              <a:solidFill>
                <a:srgbClr val="00FF00"/>
              </a:solidFill>
              <a:latin typeface="Arial" panose="020B0604020202020204" pitchFamily="34" charset="0"/>
              <a:cs typeface="Arial" panose="020B0604020202020204" pitchFamily="34" charset="0"/>
            </a:endParaRPr>
          </a:p>
        </p:txBody>
      </p:sp>
      <p:sp>
        <p:nvSpPr>
          <p:cNvPr id="712707" name="Rectangle 3"/>
          <p:cNvSpPr>
            <a:spLocks noGrp="1" noChangeArrowheads="1"/>
          </p:cNvSpPr>
          <p:nvPr>
            <p:ph type="body" sz="half" idx="1"/>
          </p:nvPr>
        </p:nvSpPr>
        <p:spPr>
          <a:xfrm>
            <a:off x="250825" y="1989138"/>
            <a:ext cx="5757863" cy="4114800"/>
          </a:xfrm>
        </p:spPr>
        <p:txBody>
          <a:bodyPr/>
          <a:lstStyle/>
          <a:p>
            <a:pPr>
              <a:buFontTx/>
              <a:buNone/>
            </a:pPr>
            <a:r>
              <a:rPr lang="de-CH" altLang="de-DE" sz="2800" b="1">
                <a:solidFill>
                  <a:schemeClr val="bg1"/>
                </a:solidFill>
                <a:latin typeface="Arial" panose="020B0604020202020204" pitchFamily="34" charset="0"/>
                <a:cs typeface="Arial" panose="020B0604020202020204" pitchFamily="34" charset="0"/>
              </a:rPr>
              <a:t>	Jer 31,8:</a:t>
            </a:r>
            <a:r>
              <a:rPr lang="de-CH" altLang="de-DE" sz="2800" b="1">
                <a:solidFill>
                  <a:srgbClr val="FFFF00"/>
                </a:solidFill>
                <a:latin typeface="Arial" panose="020B0604020202020204" pitchFamily="34" charset="0"/>
                <a:cs typeface="Arial" panose="020B0604020202020204" pitchFamily="34" charset="0"/>
              </a:rPr>
              <a:t>  8 Siehe, ich bringe sie </a:t>
            </a:r>
            <a:r>
              <a:rPr lang="de-CH" altLang="de-DE" sz="2800" b="1">
                <a:solidFill>
                  <a:srgbClr val="00FF00"/>
                </a:solidFill>
                <a:latin typeface="Arial" panose="020B0604020202020204" pitchFamily="34" charset="0"/>
                <a:cs typeface="Arial" panose="020B0604020202020204" pitchFamily="34" charset="0"/>
              </a:rPr>
              <a:t>aus dem Land des Nordens</a:t>
            </a:r>
            <a:r>
              <a:rPr lang="de-CH" altLang="de-DE" sz="2800" b="1">
                <a:solidFill>
                  <a:srgbClr val="FFFF00"/>
                </a:solidFill>
                <a:latin typeface="Arial" panose="020B0604020202020204" pitchFamily="34" charset="0"/>
                <a:cs typeface="Arial" panose="020B0604020202020204" pitchFamily="34" charset="0"/>
              </a:rPr>
              <a:t>, ja, ich sammle sie </a:t>
            </a:r>
            <a:r>
              <a:rPr lang="de-CH" altLang="de-DE" sz="2800" b="1">
                <a:solidFill>
                  <a:srgbClr val="00FF00"/>
                </a:solidFill>
                <a:latin typeface="Arial" panose="020B0604020202020204" pitchFamily="34" charset="0"/>
                <a:cs typeface="Arial" panose="020B0604020202020204" pitchFamily="34" charset="0"/>
              </a:rPr>
              <a:t>von dem äussersten Ende der Erde</a:t>
            </a:r>
            <a:r>
              <a:rPr lang="de-CH" altLang="de-DE" sz="2800" b="1">
                <a:solidFill>
                  <a:srgbClr val="FFFF00"/>
                </a:solidFill>
                <a:latin typeface="Arial" panose="020B0604020202020204" pitchFamily="34" charset="0"/>
                <a:cs typeface="Arial" panose="020B0604020202020204" pitchFamily="34" charset="0"/>
              </a:rPr>
              <a:t>, unter ihnen Blinde und Lahme, Schwangere und Gebärende allzumal; in grosser Versammlung kehren sie hierher zurück.</a:t>
            </a:r>
            <a:endParaRPr lang="de-DE" altLang="de-DE" sz="2800" b="1">
              <a:solidFill>
                <a:srgbClr val="FFFF00"/>
              </a:solidFill>
              <a:latin typeface="Arial" panose="020B0604020202020204" pitchFamily="34" charset="0"/>
              <a:cs typeface="Arial" panose="020B0604020202020204" pitchFamily="34" charset="0"/>
            </a:endParaRPr>
          </a:p>
        </p:txBody>
      </p:sp>
      <p:pic>
        <p:nvPicPr>
          <p:cNvPr id="712712" name="Picture 8" descr="Image:Russia 87.74494E 66.20034N.jpg">
            <a:hlinkClick r:id="rId2"/>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11863" y="2133600"/>
            <a:ext cx="2949575" cy="22082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2714" name="Text Box 10"/>
          <p:cNvSpPr txBox="1">
            <a:spLocks noChangeArrowheads="1"/>
          </p:cNvSpPr>
          <p:nvPr/>
        </p:nvSpPr>
        <p:spPr bwMode="auto">
          <a:xfrm>
            <a:off x="8388350" y="1916113"/>
            <a:ext cx="544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684213" y="260350"/>
            <a:ext cx="7772400" cy="1143000"/>
          </a:xfrm>
        </p:spPr>
        <p:txBody>
          <a:bodyPr/>
          <a:lstStyle/>
          <a:p>
            <a:r>
              <a:rPr lang="de-DE" altLang="de-DE" sz="4000" b="1">
                <a:solidFill>
                  <a:srgbClr val="00FF00"/>
                </a:solidFill>
                <a:latin typeface="Arial" panose="020B0604020202020204" pitchFamily="34" charset="0"/>
                <a:cs typeface="Arial" panose="020B0604020202020204" pitchFamily="34" charset="0"/>
              </a:rPr>
              <a:t>Vor 2000 Jahren: </a:t>
            </a:r>
            <a:br>
              <a:rPr lang="de-DE" altLang="de-DE" sz="4000" b="1">
                <a:solidFill>
                  <a:srgbClr val="00FF00"/>
                </a:solidFill>
                <a:latin typeface="Arial" panose="020B0604020202020204" pitchFamily="34" charset="0"/>
                <a:cs typeface="Arial" panose="020B0604020202020204" pitchFamily="34" charset="0"/>
              </a:rPr>
            </a:br>
            <a:r>
              <a:rPr lang="de-DE" altLang="de-DE" sz="4000" b="1">
                <a:solidFill>
                  <a:srgbClr val="00FF00"/>
                </a:solidFill>
                <a:latin typeface="Arial" panose="020B0604020202020204" pitchFamily="34" charset="0"/>
                <a:cs typeface="Arial" panose="020B0604020202020204" pitchFamily="34" charset="0"/>
              </a:rPr>
              <a:t>Der Messias Jesus</a:t>
            </a:r>
          </a:p>
        </p:txBody>
      </p:sp>
      <p:sp>
        <p:nvSpPr>
          <p:cNvPr id="651267" name="Rectangle 3"/>
          <p:cNvSpPr>
            <a:spLocks noGrp="1" noChangeArrowheads="1"/>
          </p:cNvSpPr>
          <p:nvPr>
            <p:ph type="body" sz="half" idx="1"/>
          </p:nvPr>
        </p:nvSpPr>
        <p:spPr>
          <a:xfrm>
            <a:off x="179388" y="1844675"/>
            <a:ext cx="4249737" cy="4824413"/>
          </a:xfrm>
        </p:spPr>
        <p:txBody>
          <a:bodyPr/>
          <a:lstStyle/>
          <a:p>
            <a:pPr>
              <a:lnSpc>
                <a:spcPct val="90000"/>
              </a:lnSpc>
            </a:pPr>
            <a:r>
              <a:rPr lang="de-DE" altLang="de-DE" sz="2800" b="1">
                <a:solidFill>
                  <a:schemeClr val="bg1"/>
                </a:solidFill>
                <a:latin typeface="Arial" panose="020B0604020202020204" pitchFamily="34" charset="0"/>
                <a:cs typeface="Arial" panose="020B0604020202020204" pitchFamily="34" charset="0"/>
              </a:rPr>
              <a:t>Jesus Christus erfüllte durch sein Kommen vor 2000 Jahren über 300 Prophezeiungen aus dem AT über den Messias, den verheissenen Erlöser.</a:t>
            </a:r>
          </a:p>
          <a:p>
            <a:pPr>
              <a:lnSpc>
                <a:spcPct val="90000"/>
              </a:lnSpc>
            </a:pPr>
            <a:r>
              <a:rPr lang="de-CH" altLang="de-DE" sz="2800" b="1">
                <a:solidFill>
                  <a:schemeClr val="bg1"/>
                </a:solidFill>
                <a:latin typeface="Arial" panose="020B0604020202020204" pitchFamily="34" charset="0"/>
                <a:cs typeface="Arial" panose="020B0604020202020204" pitchFamily="34" charset="0"/>
              </a:rPr>
              <a:t>Dennoch: Die Masse seines Volkes verwarf ihn.</a:t>
            </a:r>
            <a:endParaRPr lang="de-DE" altLang="de-DE" sz="2800" b="1">
              <a:solidFill>
                <a:schemeClr val="bg1"/>
              </a:solidFill>
              <a:latin typeface="Arial" panose="020B0604020202020204" pitchFamily="34" charset="0"/>
              <a:cs typeface="Arial" panose="020B0604020202020204" pitchFamily="34" charset="0"/>
            </a:endParaRPr>
          </a:p>
        </p:txBody>
      </p:sp>
      <p:sp>
        <p:nvSpPr>
          <p:cNvPr id="651268" name="Text Box 4"/>
          <p:cNvSpPr txBox="1">
            <a:spLocks noChangeArrowheads="1"/>
          </p:cNvSpPr>
          <p:nvPr/>
        </p:nvSpPr>
        <p:spPr bwMode="auto">
          <a:xfrm>
            <a:off x="4787900" y="4221163"/>
            <a:ext cx="4356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de-DE" altLang="de-DE" sz="1800">
                <a:cs typeface="Arial" panose="020B0604020202020204" pitchFamily="34" charset="0"/>
              </a:rPr>
              <a:t>Der Golgatha-Felsen, Jerusalem</a:t>
            </a:r>
            <a:r>
              <a:rPr lang="de-DE" altLang="de-DE" sz="1800" b="0">
                <a:cs typeface="Arial" panose="020B0604020202020204" pitchFamily="34" charset="0"/>
              </a:rPr>
              <a:t> </a:t>
            </a:r>
          </a:p>
        </p:txBody>
      </p:sp>
      <p:sp>
        <p:nvSpPr>
          <p:cNvPr id="651269" name="Text Box 5"/>
          <p:cNvSpPr txBox="1">
            <a:spLocks noChangeArrowheads="1"/>
          </p:cNvSpPr>
          <p:nvPr/>
        </p:nvSpPr>
        <p:spPr bwMode="auto">
          <a:xfrm>
            <a:off x="6227763" y="1557338"/>
            <a:ext cx="26828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CH" altLang="de-DE" sz="1000" b="0">
                <a:solidFill>
                  <a:schemeClr val="bg1"/>
                </a:solidFill>
                <a:latin typeface="Verdana" panose="020B0604030504040204" pitchFamily="34" charset="0"/>
                <a:cs typeface="Arial" panose="020B0604020202020204" pitchFamily="34" charset="0"/>
              </a:rPr>
              <a:t>Holyland Corp. Jerusalem / Roger Liebi</a:t>
            </a:r>
            <a:endParaRPr lang="de-DE" altLang="de-DE" sz="1000" b="0">
              <a:solidFill>
                <a:schemeClr val="bg1"/>
              </a:solidFill>
              <a:latin typeface="Verdana" panose="020B0604030504040204" pitchFamily="34" charset="0"/>
              <a:cs typeface="Arial" panose="020B0604020202020204" pitchFamily="34" charset="0"/>
            </a:endParaRPr>
          </a:p>
        </p:txBody>
      </p:sp>
      <p:pic>
        <p:nvPicPr>
          <p:cNvPr id="651270" name="Picture 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3438" y="1844675"/>
            <a:ext cx="4325937" cy="2840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1271" name="Line 7"/>
          <p:cNvSpPr>
            <a:spLocks noChangeShapeType="1"/>
          </p:cNvSpPr>
          <p:nvPr/>
        </p:nvSpPr>
        <p:spPr bwMode="auto">
          <a:xfrm>
            <a:off x="4643438" y="2276475"/>
            <a:ext cx="1657350" cy="12969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51272" name="Text Box 8"/>
          <p:cNvSpPr txBox="1">
            <a:spLocks noChangeArrowheads="1"/>
          </p:cNvSpPr>
          <p:nvPr/>
        </p:nvSpPr>
        <p:spPr bwMode="auto">
          <a:xfrm>
            <a:off x="4572000" y="4724400"/>
            <a:ext cx="3244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800">
                <a:solidFill>
                  <a:schemeClr val="bg1"/>
                </a:solidFill>
              </a:rPr>
              <a:t>Kreuzigung Jesu vor den</a:t>
            </a:r>
          </a:p>
          <a:p>
            <a:r>
              <a:rPr lang="de-CH" altLang="de-DE" sz="1800">
                <a:solidFill>
                  <a:schemeClr val="bg1"/>
                </a:solidFill>
              </a:rPr>
              <a:t>Stadtmauern von Jerusalem</a:t>
            </a:r>
            <a:endParaRPr lang="de-DE" altLang="de-DE" sz="180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ChangeArrowheads="1"/>
          </p:cNvSpPr>
          <p:nvPr>
            <p:ph type="title"/>
          </p:nvPr>
        </p:nvSpPr>
        <p:spPr>
          <a:xfrm>
            <a:off x="0" y="609600"/>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(6) Rückkehr aus dem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äussersten Norden</a:t>
            </a:r>
            <a:endParaRPr lang="de-DE" altLang="de-DE" sz="4000" b="1">
              <a:solidFill>
                <a:srgbClr val="00FF00"/>
              </a:solidFill>
              <a:latin typeface="Arial" panose="020B0604020202020204" pitchFamily="34" charset="0"/>
              <a:cs typeface="Arial" panose="020B0604020202020204" pitchFamily="34" charset="0"/>
            </a:endParaRPr>
          </a:p>
        </p:txBody>
      </p:sp>
      <p:pic>
        <p:nvPicPr>
          <p:cNvPr id="862212" name="Picture 4" descr="Image:Russia 87.74494E 66.20034N.jpg">
            <a:hlinkClick r:id="rId2"/>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11863" y="2133600"/>
            <a:ext cx="2949575" cy="22082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2216" name="Rectangle 8"/>
          <p:cNvSpPr>
            <a:spLocks noGrp="1" noChangeArrowheads="1"/>
          </p:cNvSpPr>
          <p:nvPr>
            <p:ph type="body" sz="half" idx="1"/>
          </p:nvPr>
        </p:nvSpPr>
        <p:spPr>
          <a:xfrm>
            <a:off x="250825" y="1989138"/>
            <a:ext cx="5545138" cy="4114800"/>
          </a:xfrm>
          <a:noFill/>
          <a:ln/>
        </p:spPr>
        <p:txBody>
          <a:bodyPr/>
          <a:lstStyle/>
          <a:p>
            <a:pPr>
              <a:buFontTx/>
              <a:buNone/>
            </a:pPr>
            <a:r>
              <a:rPr lang="de-CH" altLang="de-DE" sz="2800" b="1"/>
              <a:t>	</a:t>
            </a:r>
            <a:r>
              <a:rPr lang="de-CH" altLang="de-DE" sz="2800" b="1">
                <a:solidFill>
                  <a:schemeClr val="bg1"/>
                </a:solidFill>
                <a:latin typeface="Arial" panose="020B0604020202020204" pitchFamily="34" charset="0"/>
                <a:cs typeface="Arial" panose="020B0604020202020204" pitchFamily="34" charset="0"/>
              </a:rPr>
              <a:t>Jesaja 49,12:  </a:t>
            </a:r>
            <a:r>
              <a:rPr lang="de-CH" altLang="de-DE" sz="2800" b="1">
                <a:solidFill>
                  <a:srgbClr val="FFFF00"/>
                </a:solidFill>
                <a:latin typeface="Arial" panose="020B0604020202020204" pitchFamily="34" charset="0"/>
                <a:cs typeface="Arial" panose="020B0604020202020204" pitchFamily="34" charset="0"/>
              </a:rPr>
              <a:t>[12] Siehe, diese werden </a:t>
            </a:r>
            <a:r>
              <a:rPr lang="de-CH" altLang="de-DE" sz="2800" b="1">
                <a:solidFill>
                  <a:srgbClr val="00FF00"/>
                </a:solidFill>
                <a:latin typeface="Arial" panose="020B0604020202020204" pitchFamily="34" charset="0"/>
                <a:cs typeface="Arial" panose="020B0604020202020204" pitchFamily="34" charset="0"/>
              </a:rPr>
              <a:t>von ferne</a:t>
            </a:r>
            <a:r>
              <a:rPr lang="de-CH" altLang="de-DE" sz="2800" b="1">
                <a:solidFill>
                  <a:srgbClr val="FFFF00"/>
                </a:solidFill>
                <a:latin typeface="Arial" panose="020B0604020202020204" pitchFamily="34" charset="0"/>
                <a:cs typeface="Arial" panose="020B0604020202020204" pitchFamily="34" charset="0"/>
              </a:rPr>
              <a:t> kommen [S], und siehe, diese </a:t>
            </a:r>
            <a:r>
              <a:rPr lang="de-CH" altLang="de-DE" sz="2800" b="1">
                <a:solidFill>
                  <a:srgbClr val="00FF00"/>
                </a:solidFill>
                <a:latin typeface="Arial" panose="020B0604020202020204" pitchFamily="34" charset="0"/>
                <a:cs typeface="Arial" panose="020B0604020202020204" pitchFamily="34" charset="0"/>
              </a:rPr>
              <a:t>von Norden</a:t>
            </a:r>
            <a:r>
              <a:rPr lang="de-CH" altLang="de-DE" sz="2800" b="1">
                <a:solidFill>
                  <a:srgbClr val="FFFF00"/>
                </a:solidFill>
                <a:latin typeface="Arial" panose="020B0604020202020204" pitchFamily="34" charset="0"/>
                <a:cs typeface="Arial" panose="020B0604020202020204" pitchFamily="34" charset="0"/>
              </a:rPr>
              <a:t> und von Westen, und diese aus dem Land der Sinim [O].</a:t>
            </a:r>
          </a:p>
          <a:p>
            <a:pPr>
              <a:buFontTx/>
              <a:buNone/>
            </a:pPr>
            <a:endParaRPr lang="de-DE" altLang="de-DE" sz="2800" b="1">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0" y="609600"/>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(6) Rückkehr aus dem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äussersten Norden</a:t>
            </a:r>
            <a:endParaRPr lang="de-DE" altLang="de-DE" sz="4000" b="1">
              <a:solidFill>
                <a:srgbClr val="00FF00"/>
              </a:solidFill>
              <a:latin typeface="Arial" panose="020B0604020202020204" pitchFamily="34" charset="0"/>
              <a:cs typeface="Arial" panose="020B0604020202020204" pitchFamily="34" charset="0"/>
            </a:endParaRPr>
          </a:p>
        </p:txBody>
      </p:sp>
      <p:pic>
        <p:nvPicPr>
          <p:cNvPr id="863236" name="Picture 4" descr="Image:Russia 87.74494E 66.20034N.jpg">
            <a:hlinkClick r:id="rId2"/>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11863" y="2133600"/>
            <a:ext cx="2949575" cy="22082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3238" name="Rectangle 6"/>
          <p:cNvSpPr>
            <a:spLocks noGrp="1" noChangeArrowheads="1"/>
          </p:cNvSpPr>
          <p:nvPr>
            <p:ph type="body" sz="half" idx="1"/>
          </p:nvPr>
        </p:nvSpPr>
        <p:spPr>
          <a:xfrm>
            <a:off x="250825" y="1989138"/>
            <a:ext cx="5757863" cy="4114800"/>
          </a:xfrm>
          <a:noFill/>
          <a:ln/>
        </p:spPr>
        <p:txBody>
          <a:bodyPr/>
          <a:lstStyle/>
          <a:p>
            <a:pPr>
              <a:buFontTx/>
              <a:buNone/>
            </a:pPr>
            <a:r>
              <a:rPr lang="de-CH" altLang="de-DE" sz="2800" b="1"/>
              <a:t>	</a:t>
            </a:r>
            <a:r>
              <a:rPr lang="de-CH" altLang="de-DE" sz="2800" b="1">
                <a:solidFill>
                  <a:schemeClr val="bg1"/>
                </a:solidFill>
                <a:latin typeface="Arial" panose="020B0604020202020204" pitchFamily="34" charset="0"/>
                <a:cs typeface="Arial" panose="020B0604020202020204" pitchFamily="34" charset="0"/>
              </a:rPr>
              <a:t>Jes 43,5-6a:   </a:t>
            </a:r>
            <a:r>
              <a:rPr lang="de-CH" altLang="de-DE" sz="2800" b="1">
                <a:solidFill>
                  <a:srgbClr val="FFFF00"/>
                </a:solidFill>
                <a:latin typeface="Arial" panose="020B0604020202020204" pitchFamily="34" charset="0"/>
                <a:cs typeface="Arial" panose="020B0604020202020204" pitchFamily="34" charset="0"/>
              </a:rPr>
              <a:t>[5] Fürchte dich nicht, denn ich bin mit dir; vom Aufgang her [O] werde ich deinen Samen bringen, und vom Niedergang her [W] werde ich dich sammeln. [6] </a:t>
            </a:r>
            <a:r>
              <a:rPr lang="de-CH" altLang="de-DE" sz="2800" b="1">
                <a:solidFill>
                  <a:srgbClr val="00FF00"/>
                </a:solidFill>
                <a:latin typeface="Arial" panose="020B0604020202020204" pitchFamily="34" charset="0"/>
                <a:cs typeface="Arial" panose="020B0604020202020204" pitchFamily="34" charset="0"/>
              </a:rPr>
              <a:t>Ich werde zum Norden sagen: Gib heraus!</a:t>
            </a:r>
            <a:r>
              <a:rPr lang="de-CH" altLang="de-DE" sz="2800" b="1">
                <a:solidFill>
                  <a:srgbClr val="FFFF00"/>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a:xfrm>
            <a:off x="611188" y="6921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(6) Rückkehr aus dem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äussersten Norden</a:t>
            </a:r>
            <a:endParaRPr lang="de-DE" altLang="de-DE" sz="4000" b="1">
              <a:solidFill>
                <a:srgbClr val="00FF00"/>
              </a:solidFill>
              <a:latin typeface="Arial" panose="020B0604020202020204" pitchFamily="34" charset="0"/>
              <a:cs typeface="Arial" panose="020B0604020202020204" pitchFamily="34" charset="0"/>
            </a:endParaRPr>
          </a:p>
        </p:txBody>
      </p:sp>
      <p:pic>
        <p:nvPicPr>
          <p:cNvPr id="757763" name="Picture 3" descr="Image:Political world3.jpg"/>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42988" y="2133600"/>
            <a:ext cx="7343775" cy="4102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764" name="Line 4"/>
          <p:cNvSpPr>
            <a:spLocks noChangeShapeType="1"/>
          </p:cNvSpPr>
          <p:nvPr/>
        </p:nvSpPr>
        <p:spPr bwMode="auto">
          <a:xfrm>
            <a:off x="5219700" y="2924175"/>
            <a:ext cx="0" cy="5762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57765" name="Text Box 5"/>
          <p:cNvSpPr txBox="1">
            <a:spLocks noChangeArrowheads="1"/>
          </p:cNvSpPr>
          <p:nvPr/>
        </p:nvSpPr>
        <p:spPr bwMode="auto">
          <a:xfrm>
            <a:off x="1116013" y="6308725"/>
            <a:ext cx="403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CIA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a:xfrm>
            <a:off x="684213" y="333375"/>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(6) Rückkehr aus dem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äussersten Norden</a:t>
            </a:r>
            <a:endParaRPr lang="de-DE" altLang="de-DE" sz="4000" b="1">
              <a:solidFill>
                <a:srgbClr val="00FF00"/>
              </a:solidFill>
              <a:latin typeface="Arial" panose="020B0604020202020204" pitchFamily="34" charset="0"/>
              <a:cs typeface="Arial" panose="020B0604020202020204" pitchFamily="34" charset="0"/>
            </a:endParaRPr>
          </a:p>
        </p:txBody>
      </p:sp>
      <p:sp>
        <p:nvSpPr>
          <p:cNvPr id="759814" name="Rectangle 6"/>
          <p:cNvSpPr>
            <a:spLocks noGrp="1" noChangeArrowheads="1"/>
          </p:cNvSpPr>
          <p:nvPr>
            <p:ph type="body" sz="half" idx="1"/>
          </p:nvPr>
        </p:nvSpPr>
        <p:spPr>
          <a:xfrm>
            <a:off x="179388" y="1981200"/>
            <a:ext cx="4316412" cy="4114800"/>
          </a:xfrm>
        </p:spPr>
        <p:txBody>
          <a:bodyPr/>
          <a:lstStyle/>
          <a:p>
            <a:pPr>
              <a:lnSpc>
                <a:spcPct val="80000"/>
              </a:lnSpc>
            </a:pPr>
            <a:r>
              <a:rPr lang="de-CH" altLang="de-DE" sz="2400" b="1">
                <a:solidFill>
                  <a:srgbClr val="EAEAEA"/>
                </a:solidFill>
                <a:latin typeface="Arial" panose="020B0604020202020204" pitchFamily="34" charset="0"/>
                <a:cs typeface="Arial" panose="020B0604020202020204" pitchFamily="34" charset="0"/>
              </a:rPr>
              <a:t>Die Sammlung der Juden aus aller Welt nahm ihren Anfang im „Land des Nordens“.</a:t>
            </a:r>
          </a:p>
          <a:p>
            <a:pPr>
              <a:lnSpc>
                <a:spcPct val="80000"/>
              </a:lnSpc>
            </a:pPr>
            <a:r>
              <a:rPr lang="de-CH" altLang="de-DE" sz="2400" b="1">
                <a:solidFill>
                  <a:srgbClr val="EAEAEA"/>
                </a:solidFill>
                <a:latin typeface="Arial" panose="020B0604020202020204" pitchFamily="34" charset="0"/>
                <a:cs typeface="Arial" panose="020B0604020202020204" pitchFamily="34" charset="0"/>
              </a:rPr>
              <a:t>Die ersten Jahrzehnte waren geprägt durch die „aus dem Norden“, aus Russland und Polen, heimkehrenden Juden. Die vier ersten Alijoth: 1882 – 1932:</a:t>
            </a:r>
          </a:p>
          <a:p>
            <a:pPr>
              <a:lnSpc>
                <a:spcPct val="80000"/>
              </a:lnSpc>
            </a:pPr>
            <a:r>
              <a:rPr lang="de-CH" altLang="de-DE" sz="2400" b="1">
                <a:solidFill>
                  <a:srgbClr val="EAEAEA"/>
                </a:solidFill>
                <a:latin typeface="Arial" panose="020B0604020202020204" pitchFamily="34" charset="0"/>
                <a:cs typeface="Arial" panose="020B0604020202020204" pitchFamily="34" charset="0"/>
              </a:rPr>
              <a:t>1. Einwanderungswelle (1882 – 1903): ca. 25'000 Juden aus Russland</a:t>
            </a:r>
          </a:p>
          <a:p>
            <a:pPr>
              <a:lnSpc>
                <a:spcPct val="80000"/>
              </a:lnSpc>
            </a:pPr>
            <a:endParaRPr lang="de-DE" altLang="de-DE" sz="2400">
              <a:solidFill>
                <a:srgbClr val="EAEAEA"/>
              </a:solidFill>
              <a:latin typeface="Arial" panose="020B0604020202020204" pitchFamily="34" charset="0"/>
              <a:cs typeface="Arial" panose="020B0604020202020204" pitchFamily="34" charset="0"/>
            </a:endParaRPr>
          </a:p>
        </p:txBody>
      </p:sp>
      <p:pic>
        <p:nvPicPr>
          <p:cNvPr id="759821" name="Picture 13" descr="Bild:LocationRussia.svg">
            <a:hlinkClick r:id="rId2"/>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48200" y="2019300"/>
            <a:ext cx="3810000" cy="1905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9823" name="Text Box 15"/>
          <p:cNvSpPr txBox="1">
            <a:spLocks noChangeArrowheads="1"/>
          </p:cNvSpPr>
          <p:nvPr/>
        </p:nvSpPr>
        <p:spPr bwMode="auto">
          <a:xfrm>
            <a:off x="7524750" y="1773238"/>
            <a:ext cx="915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Kevinc GNU</a:t>
            </a:r>
            <a:endParaRPr lang="de-DE" altLang="de-DE" sz="1000">
              <a:solidFill>
                <a:schemeClr val="bg1"/>
              </a:solidFill>
            </a:endParaRPr>
          </a:p>
        </p:txBody>
      </p:sp>
      <p:pic>
        <p:nvPicPr>
          <p:cNvPr id="759825" name="Picture 17" descr="Image:First aliyah BILU in kuffiyeh.jpg">
            <a:hlinkClick r:id="rId4"/>
          </p:cNvP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643438" y="4076700"/>
            <a:ext cx="3816350" cy="21304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9827" name="Text Box 19"/>
          <p:cNvSpPr txBox="1">
            <a:spLocks noChangeArrowheads="1"/>
          </p:cNvSpPr>
          <p:nvPr/>
        </p:nvSpPr>
        <p:spPr bwMode="auto">
          <a:xfrm>
            <a:off x="8532813" y="4149725"/>
            <a:ext cx="354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FB</a:t>
            </a:r>
            <a:endParaRPr lang="de-DE" altLang="de-DE" sz="1000">
              <a:solidFill>
                <a:schemeClr val="bg1"/>
              </a:solidFill>
            </a:endParaRPr>
          </a:p>
        </p:txBody>
      </p:sp>
      <p:sp>
        <p:nvSpPr>
          <p:cNvPr id="759828" name="Text Box 20"/>
          <p:cNvSpPr txBox="1">
            <a:spLocks noChangeArrowheads="1"/>
          </p:cNvSpPr>
          <p:nvPr/>
        </p:nvSpPr>
        <p:spPr bwMode="auto">
          <a:xfrm>
            <a:off x="4624388" y="6256338"/>
            <a:ext cx="409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800">
                <a:solidFill>
                  <a:schemeClr val="bg1"/>
                </a:solidFill>
              </a:rPr>
              <a:t>Immigranten aus den 1880er-Jahren</a:t>
            </a:r>
            <a:endParaRPr lang="de-DE" altLang="de-DE" sz="180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a:xfrm>
            <a:off x="684213" y="333375"/>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(6) Rückkehr aus dem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äussersten Norden</a:t>
            </a:r>
            <a:endParaRPr lang="de-DE" altLang="de-DE" sz="4000" b="1">
              <a:solidFill>
                <a:srgbClr val="00FF00"/>
              </a:solidFill>
              <a:latin typeface="Arial" panose="020B0604020202020204" pitchFamily="34" charset="0"/>
              <a:cs typeface="Arial" panose="020B0604020202020204" pitchFamily="34" charset="0"/>
            </a:endParaRPr>
          </a:p>
        </p:txBody>
      </p:sp>
      <p:sp>
        <p:nvSpPr>
          <p:cNvPr id="765955" name="Rectangle 3"/>
          <p:cNvSpPr>
            <a:spLocks noGrp="1" noChangeArrowheads="1"/>
          </p:cNvSpPr>
          <p:nvPr>
            <p:ph type="body" sz="half" idx="1"/>
          </p:nvPr>
        </p:nvSpPr>
        <p:spPr>
          <a:xfrm>
            <a:off x="0" y="1981200"/>
            <a:ext cx="4643438" cy="4876800"/>
          </a:xfrm>
        </p:spPr>
        <p:txBody>
          <a:bodyPr/>
          <a:lstStyle/>
          <a:p>
            <a:pPr>
              <a:lnSpc>
                <a:spcPct val="80000"/>
              </a:lnSpc>
            </a:pPr>
            <a:r>
              <a:rPr lang="de-CH" altLang="de-DE" sz="2400" b="1">
                <a:solidFill>
                  <a:srgbClr val="EAEAEA"/>
                </a:solidFill>
                <a:latin typeface="Arial" panose="020B0604020202020204" pitchFamily="34" charset="0"/>
                <a:cs typeface="Arial" panose="020B0604020202020204" pitchFamily="34" charset="0"/>
              </a:rPr>
              <a:t>2. Einwanderungswelle (1904 – 1914): ca. 40'000 Juden hautsächlich aus Russland, aber auch aus Polen</a:t>
            </a:r>
          </a:p>
          <a:p>
            <a:pPr>
              <a:lnSpc>
                <a:spcPct val="80000"/>
              </a:lnSpc>
            </a:pPr>
            <a:r>
              <a:rPr lang="de-CH" altLang="de-DE" sz="2400" b="1">
                <a:solidFill>
                  <a:srgbClr val="EAEAEA"/>
                </a:solidFill>
                <a:latin typeface="Arial" panose="020B0604020202020204" pitchFamily="34" charset="0"/>
                <a:cs typeface="Arial" panose="020B0604020202020204" pitchFamily="34" charset="0"/>
              </a:rPr>
              <a:t>3. Einwanderungswelle (1919 – 1923): ca. 35'000, hauptsächlich aus Russland</a:t>
            </a:r>
          </a:p>
          <a:p>
            <a:pPr>
              <a:lnSpc>
                <a:spcPct val="80000"/>
              </a:lnSpc>
            </a:pPr>
            <a:r>
              <a:rPr lang="de-CH" altLang="de-DE" sz="2400" b="1">
                <a:solidFill>
                  <a:srgbClr val="EAEAEA"/>
                </a:solidFill>
                <a:latin typeface="Arial" panose="020B0604020202020204" pitchFamily="34" charset="0"/>
                <a:cs typeface="Arial" panose="020B0604020202020204" pitchFamily="34" charset="0"/>
              </a:rPr>
              <a:t>4. Einwanderungswelle (1924 – 1931): ca. 80'000 aus Polen und aus der Sowjetunion</a:t>
            </a:r>
          </a:p>
          <a:p>
            <a:pPr>
              <a:lnSpc>
                <a:spcPct val="80000"/>
              </a:lnSpc>
            </a:pPr>
            <a:endParaRPr lang="de-DE" altLang="de-DE" sz="2400">
              <a:solidFill>
                <a:srgbClr val="EAEAEA"/>
              </a:solidFill>
              <a:latin typeface="Arial" panose="020B0604020202020204" pitchFamily="34" charset="0"/>
              <a:cs typeface="Arial" panose="020B0604020202020204" pitchFamily="34" charset="0"/>
            </a:endParaRPr>
          </a:p>
        </p:txBody>
      </p:sp>
      <p:pic>
        <p:nvPicPr>
          <p:cNvPr id="765956" name="Picture 4" descr="Bild:LocationRussia.svg">
            <a:hlinkClick r:id="rId2"/>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3438" y="2060575"/>
            <a:ext cx="4249737" cy="21256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5957" name="Text Box 5"/>
          <p:cNvSpPr txBox="1">
            <a:spLocks noChangeArrowheads="1"/>
          </p:cNvSpPr>
          <p:nvPr/>
        </p:nvSpPr>
        <p:spPr bwMode="auto">
          <a:xfrm>
            <a:off x="7956550" y="4221163"/>
            <a:ext cx="915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Kevinc GNU</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a:xfrm>
            <a:off x="684213" y="333375"/>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(6) Rückkehr aus dem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äussersten Norden</a:t>
            </a:r>
            <a:endParaRPr lang="de-DE" altLang="de-DE" sz="4000" b="1">
              <a:solidFill>
                <a:srgbClr val="00FF00"/>
              </a:solidFill>
              <a:latin typeface="Arial" panose="020B0604020202020204" pitchFamily="34" charset="0"/>
              <a:cs typeface="Arial" panose="020B0604020202020204" pitchFamily="34" charset="0"/>
            </a:endParaRPr>
          </a:p>
        </p:txBody>
      </p:sp>
      <p:sp>
        <p:nvSpPr>
          <p:cNvPr id="766979" name="Rectangle 3"/>
          <p:cNvSpPr>
            <a:spLocks noGrp="1" noChangeArrowheads="1"/>
          </p:cNvSpPr>
          <p:nvPr>
            <p:ph type="body" sz="half" idx="1"/>
          </p:nvPr>
        </p:nvSpPr>
        <p:spPr>
          <a:xfrm>
            <a:off x="0" y="1981200"/>
            <a:ext cx="4643438" cy="4876800"/>
          </a:xfrm>
        </p:spPr>
        <p:txBody>
          <a:bodyPr/>
          <a:lstStyle/>
          <a:p>
            <a:pPr>
              <a:lnSpc>
                <a:spcPct val="80000"/>
              </a:lnSpc>
            </a:pPr>
            <a:r>
              <a:rPr lang="de-CH" altLang="de-DE" sz="2400" b="1">
                <a:solidFill>
                  <a:srgbClr val="EAEAEA"/>
                </a:solidFill>
                <a:latin typeface="Arial" panose="020B0604020202020204" pitchFamily="34" charset="0"/>
                <a:cs typeface="Arial" panose="020B0604020202020204" pitchFamily="34" charset="0"/>
              </a:rPr>
              <a:t>In den 1970er-Jahren liess die Sowjetunion wieder Auswanderungen nach Israel zu. Von 1971 – 1973 gelangten etwa 100'000 Sowjet-Juden nach Israel.</a:t>
            </a:r>
          </a:p>
          <a:p>
            <a:pPr>
              <a:lnSpc>
                <a:spcPct val="80000"/>
              </a:lnSpc>
            </a:pPr>
            <a:r>
              <a:rPr lang="de-CH" altLang="de-DE" sz="2400" b="1">
                <a:solidFill>
                  <a:srgbClr val="EAEAEA"/>
                </a:solidFill>
                <a:latin typeface="Arial" panose="020B0604020202020204" pitchFamily="34" charset="0"/>
                <a:cs typeface="Arial" panose="020B0604020202020204" pitchFamily="34" charset="0"/>
              </a:rPr>
              <a:t>Ab 1989-2008: Mit dem Zusammenbruch der Sowjetunion konnten ca.     1 Million Juden nach Israel ausreisen.</a:t>
            </a:r>
          </a:p>
          <a:p>
            <a:pPr>
              <a:lnSpc>
                <a:spcPct val="80000"/>
              </a:lnSpc>
            </a:pPr>
            <a:endParaRPr lang="de-CH" altLang="de-DE" sz="2400" b="1">
              <a:solidFill>
                <a:srgbClr val="EAEAEA"/>
              </a:solidFill>
              <a:latin typeface="Arial" panose="020B0604020202020204" pitchFamily="34" charset="0"/>
              <a:cs typeface="Arial" panose="020B0604020202020204" pitchFamily="34" charset="0"/>
            </a:endParaRPr>
          </a:p>
        </p:txBody>
      </p:sp>
      <p:pic>
        <p:nvPicPr>
          <p:cNvPr id="766980" name="Picture 4" descr="Bild:LocationRussia.svg">
            <a:hlinkClick r:id="rId2"/>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3438" y="2060575"/>
            <a:ext cx="4249737" cy="21256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6981" name="Text Box 5"/>
          <p:cNvSpPr txBox="1">
            <a:spLocks noChangeArrowheads="1"/>
          </p:cNvSpPr>
          <p:nvPr/>
        </p:nvSpPr>
        <p:spPr bwMode="auto">
          <a:xfrm>
            <a:off x="7956550" y="4221163"/>
            <a:ext cx="915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Kevinc GNU</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0" y="260350"/>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(7) Rückkehr aus dem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äussersten Norden </a:t>
            </a:r>
            <a:r>
              <a:rPr lang="de-CH" altLang="de-DE" sz="4000" b="1" u="sng">
                <a:solidFill>
                  <a:srgbClr val="00FF00"/>
                </a:solidFill>
                <a:latin typeface="Arial" panose="020B0604020202020204" pitchFamily="34" charset="0"/>
                <a:cs typeface="Arial" panose="020B0604020202020204" pitchFamily="34" charset="0"/>
              </a:rPr>
              <a:t>in grosser Zahl</a:t>
            </a:r>
            <a:endParaRPr lang="de-DE" altLang="de-DE" sz="4000" b="1" u="sng">
              <a:solidFill>
                <a:srgbClr val="00FF00"/>
              </a:solidFill>
              <a:latin typeface="Arial" panose="020B0604020202020204" pitchFamily="34" charset="0"/>
              <a:cs typeface="Arial" panose="020B0604020202020204" pitchFamily="34" charset="0"/>
            </a:endParaRPr>
          </a:p>
        </p:txBody>
      </p:sp>
      <p:sp>
        <p:nvSpPr>
          <p:cNvPr id="769027" name="Rectangle 3"/>
          <p:cNvSpPr>
            <a:spLocks noGrp="1" noChangeArrowheads="1"/>
          </p:cNvSpPr>
          <p:nvPr>
            <p:ph type="body" sz="half" idx="1"/>
          </p:nvPr>
        </p:nvSpPr>
        <p:spPr>
          <a:xfrm>
            <a:off x="250825" y="1989138"/>
            <a:ext cx="5757863" cy="4114800"/>
          </a:xfrm>
        </p:spPr>
        <p:txBody>
          <a:bodyPr/>
          <a:lstStyle/>
          <a:p>
            <a:pPr>
              <a:buFontTx/>
              <a:buNone/>
            </a:pPr>
            <a:r>
              <a:rPr lang="de-CH" altLang="de-DE" sz="2800" b="1">
                <a:solidFill>
                  <a:schemeClr val="bg1"/>
                </a:solidFill>
                <a:latin typeface="Arial" panose="020B0604020202020204" pitchFamily="34" charset="0"/>
                <a:cs typeface="Arial" panose="020B0604020202020204" pitchFamily="34" charset="0"/>
              </a:rPr>
              <a:t>	Jer 31,8:</a:t>
            </a:r>
            <a:r>
              <a:rPr lang="de-CH" altLang="de-DE" sz="2800" b="1">
                <a:solidFill>
                  <a:srgbClr val="FFFF00"/>
                </a:solidFill>
                <a:latin typeface="Arial" panose="020B0604020202020204" pitchFamily="34" charset="0"/>
                <a:cs typeface="Arial" panose="020B0604020202020204" pitchFamily="34" charset="0"/>
              </a:rPr>
              <a:t>  [8] Siehe, ich bringe sie </a:t>
            </a:r>
            <a:r>
              <a:rPr lang="de-CH" altLang="de-DE" sz="2800" b="1">
                <a:solidFill>
                  <a:srgbClr val="00FF00"/>
                </a:solidFill>
                <a:latin typeface="Arial" panose="020B0604020202020204" pitchFamily="34" charset="0"/>
                <a:cs typeface="Arial" panose="020B0604020202020204" pitchFamily="34" charset="0"/>
              </a:rPr>
              <a:t>aus dem Land des Nordens</a:t>
            </a:r>
            <a:r>
              <a:rPr lang="de-CH" altLang="de-DE" sz="2800" b="1">
                <a:solidFill>
                  <a:srgbClr val="FFFF00"/>
                </a:solidFill>
                <a:latin typeface="Arial" panose="020B0604020202020204" pitchFamily="34" charset="0"/>
                <a:cs typeface="Arial" panose="020B0604020202020204" pitchFamily="34" charset="0"/>
              </a:rPr>
              <a:t>, ja, ich sammle sie </a:t>
            </a:r>
            <a:r>
              <a:rPr lang="de-CH" altLang="de-DE" sz="2800" b="1">
                <a:solidFill>
                  <a:srgbClr val="00FF00"/>
                </a:solidFill>
                <a:latin typeface="Arial" panose="020B0604020202020204" pitchFamily="34" charset="0"/>
                <a:cs typeface="Arial" panose="020B0604020202020204" pitchFamily="34" charset="0"/>
              </a:rPr>
              <a:t>von dem äussersten Ende der Erde</a:t>
            </a:r>
            <a:r>
              <a:rPr lang="de-CH" altLang="de-DE" sz="2800" b="1">
                <a:solidFill>
                  <a:srgbClr val="FFFF00"/>
                </a:solidFill>
                <a:latin typeface="Arial" panose="020B0604020202020204" pitchFamily="34" charset="0"/>
                <a:cs typeface="Arial" panose="020B0604020202020204" pitchFamily="34" charset="0"/>
              </a:rPr>
              <a:t>, unter ihnen Blinde und Lahme, Schwangere und Gebärende allzumal; </a:t>
            </a:r>
            <a:r>
              <a:rPr lang="de-CH" altLang="de-DE" sz="2800" b="1">
                <a:solidFill>
                  <a:srgbClr val="00FF00"/>
                </a:solidFill>
                <a:latin typeface="Arial" panose="020B0604020202020204" pitchFamily="34" charset="0"/>
                <a:cs typeface="Arial" panose="020B0604020202020204" pitchFamily="34" charset="0"/>
              </a:rPr>
              <a:t>in grosser Versammlung kehren sie hierher zurück</a:t>
            </a:r>
            <a:r>
              <a:rPr lang="de-CH" altLang="de-DE" sz="2800" b="1">
                <a:solidFill>
                  <a:srgbClr val="FFFF00"/>
                </a:solidFill>
                <a:latin typeface="Arial" panose="020B0604020202020204" pitchFamily="34" charset="0"/>
                <a:cs typeface="Arial" panose="020B0604020202020204" pitchFamily="34" charset="0"/>
              </a:rPr>
              <a:t>.</a:t>
            </a:r>
            <a:endParaRPr lang="de-DE" altLang="de-DE" sz="2800" b="1">
              <a:solidFill>
                <a:srgbClr val="FFFF00"/>
              </a:solidFill>
              <a:latin typeface="Arial" panose="020B0604020202020204" pitchFamily="34" charset="0"/>
              <a:cs typeface="Arial" panose="020B0604020202020204" pitchFamily="34" charset="0"/>
            </a:endParaRPr>
          </a:p>
        </p:txBody>
      </p:sp>
      <p:sp>
        <p:nvSpPr>
          <p:cNvPr id="769029" name="Text Box 5"/>
          <p:cNvSpPr txBox="1">
            <a:spLocks noChangeArrowheads="1"/>
          </p:cNvSpPr>
          <p:nvPr/>
        </p:nvSpPr>
        <p:spPr bwMode="auto">
          <a:xfrm>
            <a:off x="6300788" y="2060575"/>
            <a:ext cx="2843212"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2400">
                <a:solidFill>
                  <a:schemeClr val="bg1"/>
                </a:solidFill>
              </a:rPr>
              <a:t>1882-2008:        Ca. 1,3 Millionen Juden aus Russland / </a:t>
            </a:r>
          </a:p>
          <a:p>
            <a:r>
              <a:rPr lang="de-CH" altLang="de-DE" sz="2400">
                <a:solidFill>
                  <a:schemeClr val="bg1"/>
                </a:solidFill>
              </a:rPr>
              <a:t>Sowjetunion / GUS</a:t>
            </a:r>
            <a:endParaRPr lang="de-DE" altLang="de-DE" sz="240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title"/>
          </p:nvPr>
        </p:nvSpPr>
        <p:spPr>
          <a:xfrm>
            <a:off x="684213" y="333375"/>
            <a:ext cx="7772400" cy="1143000"/>
          </a:xfrm>
        </p:spPr>
        <p:txBody>
          <a:bodyPr/>
          <a:lstStyle/>
          <a:p>
            <a:r>
              <a:rPr lang="de-CH" altLang="de-DE" b="1">
                <a:solidFill>
                  <a:srgbClr val="00FF00"/>
                </a:solidFill>
                <a:latin typeface="Arial" panose="020B0604020202020204" pitchFamily="34" charset="0"/>
                <a:cs typeface="Arial" panose="020B0604020202020204" pitchFamily="34" charset="0"/>
              </a:rPr>
              <a:t>(8) Flucht aus dem Norden</a:t>
            </a:r>
            <a:endParaRPr lang="de-DE" altLang="de-DE" b="1">
              <a:solidFill>
                <a:srgbClr val="00FF00"/>
              </a:solidFill>
              <a:latin typeface="Arial" panose="020B0604020202020204" pitchFamily="34" charset="0"/>
              <a:cs typeface="Arial" panose="020B0604020202020204" pitchFamily="34" charset="0"/>
            </a:endParaRPr>
          </a:p>
        </p:txBody>
      </p:sp>
      <p:pic>
        <p:nvPicPr>
          <p:cNvPr id="839683" name="Picture 3" descr="Image:First aliyah BILU in kuffiyeh.jpg">
            <a:hlinkClick r:id="rId2"/>
          </p:cNvPr>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827088" y="1628775"/>
            <a:ext cx="354965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684" name="Rectangle 4"/>
          <p:cNvSpPr>
            <a:spLocks noGrp="1" noChangeArrowheads="1"/>
          </p:cNvSpPr>
          <p:nvPr>
            <p:ph sz="quarter" idx="2"/>
          </p:nvPr>
        </p:nvSpPr>
        <p:spPr>
          <a:xfrm>
            <a:off x="0" y="3860800"/>
            <a:ext cx="8964613" cy="1981200"/>
          </a:xfrm>
        </p:spPr>
        <p:txBody>
          <a:bodyPr/>
          <a:lstStyle/>
          <a:p>
            <a:r>
              <a:rPr lang="de-CH" altLang="de-DE" sz="2400" b="1">
                <a:solidFill>
                  <a:srgbClr val="EAEAEA"/>
                </a:solidFill>
                <a:latin typeface="Arial" panose="020B0604020202020204" pitchFamily="34" charset="0"/>
                <a:cs typeface="Arial" panose="020B0604020202020204" pitchFamily="34" charset="0"/>
              </a:rPr>
              <a:t>Die Erste Alijah von 1882-1903: 25'000 Juden verliessen Russland fluchtartig als Folge der antisemitischen Verfolgungen um 1881-1882. </a:t>
            </a:r>
          </a:p>
          <a:p>
            <a:r>
              <a:rPr lang="de-CH" altLang="de-DE" sz="2400" b="1">
                <a:solidFill>
                  <a:srgbClr val="EAEAEA"/>
                </a:solidFill>
                <a:latin typeface="Arial" panose="020B0604020202020204" pitchFamily="34" charset="0"/>
                <a:cs typeface="Arial" panose="020B0604020202020204" pitchFamily="34" charset="0"/>
              </a:rPr>
              <a:t>Als der Immigranten-Fluss am Ende der Ersten Alijah fast versiegte, kam es zu neuen Judenverfolgungen in Russland. </a:t>
            </a:r>
            <a:r>
              <a:rPr lang="de-DE" altLang="de-DE" sz="2400" b="1">
                <a:solidFill>
                  <a:srgbClr val="EAEAEA"/>
                </a:solidFill>
                <a:latin typeface="Arial" panose="020B0604020202020204" pitchFamily="34" charset="0"/>
                <a:cs typeface="Arial" panose="020B0604020202020204" pitchFamily="34" charset="0"/>
              </a:rPr>
              <a:t/>
            </a:r>
            <a:br>
              <a:rPr lang="de-DE" altLang="de-DE" sz="2400" b="1">
                <a:solidFill>
                  <a:srgbClr val="EAEAEA"/>
                </a:solidFill>
                <a:latin typeface="Arial" panose="020B0604020202020204" pitchFamily="34" charset="0"/>
                <a:cs typeface="Arial" panose="020B0604020202020204" pitchFamily="34" charset="0"/>
              </a:rPr>
            </a:br>
            <a:endParaRPr lang="de-DE" altLang="de-DE" sz="2400" b="1">
              <a:solidFill>
                <a:srgbClr val="EAEAEA"/>
              </a:solidFill>
              <a:latin typeface="Arial" panose="020B0604020202020204" pitchFamily="34" charset="0"/>
              <a:cs typeface="Arial" panose="020B0604020202020204" pitchFamily="34" charset="0"/>
            </a:endParaRPr>
          </a:p>
        </p:txBody>
      </p:sp>
      <p:sp>
        <p:nvSpPr>
          <p:cNvPr id="839685" name="Rectangle 5"/>
          <p:cNvSpPr>
            <a:spLocks noGrp="1" noChangeArrowheads="1"/>
          </p:cNvSpPr>
          <p:nvPr>
            <p:ph type="body" sz="half" idx="3"/>
          </p:nvPr>
        </p:nvSpPr>
        <p:spPr>
          <a:xfrm>
            <a:off x="4643438" y="1557338"/>
            <a:ext cx="3810000" cy="4114800"/>
          </a:xfrm>
        </p:spPr>
        <p:txBody>
          <a:bodyPr/>
          <a:lstStyle/>
          <a:p>
            <a:pPr>
              <a:buFontTx/>
              <a:buNone/>
            </a:pPr>
            <a:r>
              <a:rPr lang="de-CH" altLang="de-DE" sz="2800" b="1">
                <a:solidFill>
                  <a:schemeClr val="bg1"/>
                </a:solidFill>
                <a:latin typeface="Arial" panose="020B0604020202020204" pitchFamily="34" charset="0"/>
                <a:cs typeface="Arial" panose="020B0604020202020204" pitchFamily="34" charset="0"/>
              </a:rPr>
              <a:t> 	Sach 2,10:</a:t>
            </a:r>
            <a:r>
              <a:rPr lang="de-CH" altLang="de-DE" sz="2800" b="1">
                <a:solidFill>
                  <a:srgbClr val="FFFF00"/>
                </a:solidFill>
                <a:latin typeface="Arial" panose="020B0604020202020204" pitchFamily="34" charset="0"/>
                <a:cs typeface="Arial" panose="020B0604020202020204" pitchFamily="34" charset="0"/>
              </a:rPr>
              <a:t>  10 </a:t>
            </a:r>
            <a:r>
              <a:rPr lang="de-DE" altLang="de-DE" sz="2800" b="1">
                <a:solidFill>
                  <a:srgbClr val="00FF00"/>
                </a:solidFill>
                <a:latin typeface="Arial" panose="020B0604020202020204" pitchFamily="34" charset="0"/>
                <a:cs typeface="Arial" panose="020B0604020202020204" pitchFamily="34" charset="0"/>
              </a:rPr>
              <a:t>Wehe! Wehe! Flieht aus dem Land des Nordens!</a:t>
            </a:r>
            <a:r>
              <a:rPr lang="de-DE" altLang="de-DE" sz="2800" b="1">
                <a:solidFill>
                  <a:srgbClr val="FFFF00"/>
                </a:solidFill>
                <a:latin typeface="Arial" panose="020B0604020202020204" pitchFamily="34" charset="0"/>
                <a:cs typeface="Arial" panose="020B0604020202020204" pitchFamily="34" charset="0"/>
              </a:rPr>
              <a:t> spricht der HERR; …</a:t>
            </a:r>
            <a:endParaRPr lang="de-DE" altLang="de-DE" sz="28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a:xfrm>
            <a:off x="684213" y="333375"/>
            <a:ext cx="7772400" cy="1143000"/>
          </a:xfrm>
        </p:spPr>
        <p:txBody>
          <a:bodyPr/>
          <a:lstStyle/>
          <a:p>
            <a:r>
              <a:rPr lang="de-CH" altLang="de-DE" b="1">
                <a:solidFill>
                  <a:srgbClr val="00FF00"/>
                </a:solidFill>
                <a:latin typeface="Arial" panose="020B0604020202020204" pitchFamily="34" charset="0"/>
                <a:cs typeface="Arial" panose="020B0604020202020204" pitchFamily="34" charset="0"/>
              </a:rPr>
              <a:t>(8) Flucht aus dem Norden</a:t>
            </a:r>
            <a:endParaRPr lang="de-DE" altLang="de-DE" b="1">
              <a:solidFill>
                <a:srgbClr val="00FF00"/>
              </a:solidFill>
              <a:latin typeface="Arial" panose="020B0604020202020204" pitchFamily="34" charset="0"/>
              <a:cs typeface="Arial" panose="020B0604020202020204" pitchFamily="34" charset="0"/>
            </a:endParaRPr>
          </a:p>
        </p:txBody>
      </p:sp>
      <p:pic>
        <p:nvPicPr>
          <p:cNvPr id="838659" name="Picture 3" descr="Image:First aliyah BILU in kuffiyeh.jpg">
            <a:hlinkClick r:id="rId2"/>
          </p:cNvPr>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827088" y="1628775"/>
            <a:ext cx="354965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8660" name="Rectangle 4"/>
          <p:cNvSpPr>
            <a:spLocks noGrp="1" noChangeArrowheads="1"/>
          </p:cNvSpPr>
          <p:nvPr>
            <p:ph sz="quarter" idx="2"/>
          </p:nvPr>
        </p:nvSpPr>
        <p:spPr>
          <a:xfrm>
            <a:off x="0" y="3860800"/>
            <a:ext cx="8964613" cy="1981200"/>
          </a:xfrm>
        </p:spPr>
        <p:txBody>
          <a:bodyPr/>
          <a:lstStyle/>
          <a:p>
            <a:r>
              <a:rPr lang="de-CH" altLang="de-DE" sz="2400" b="1">
                <a:solidFill>
                  <a:srgbClr val="EAEAEA"/>
                </a:solidFill>
                <a:latin typeface="Arial" panose="020B0604020202020204" pitchFamily="34" charset="0"/>
                <a:cs typeface="Arial" panose="020B0604020202020204" pitchFamily="34" charset="0"/>
              </a:rPr>
              <a:t>Dies motivierte die Zweite Alija (1904-1914), die ihrerseits Abertausende von Flüchtlingen ins Land der Väter zurückbrachte. </a:t>
            </a:r>
          </a:p>
          <a:p>
            <a:r>
              <a:rPr lang="de-CH" altLang="de-DE" sz="2400" b="1">
                <a:solidFill>
                  <a:srgbClr val="EAEAEA"/>
                </a:solidFill>
                <a:latin typeface="Arial" panose="020B0604020202020204" pitchFamily="34" charset="0"/>
                <a:cs typeface="Arial" panose="020B0604020202020204" pitchFamily="34" charset="0"/>
              </a:rPr>
              <a:t>Auch die Dritte Alijah führte viele Flüchtlinge aus dem Norden ins Heimatland der Juden: Auslöser waren u.a. die Russische Revolution und die Nachkriegs-Verfolgungen in der Ukraine.</a:t>
            </a:r>
            <a:endParaRPr lang="de-DE" altLang="de-DE" sz="2400" b="1">
              <a:solidFill>
                <a:srgbClr val="EAEAEA"/>
              </a:solidFill>
              <a:latin typeface="Arial" panose="020B0604020202020204" pitchFamily="34" charset="0"/>
              <a:cs typeface="Arial" panose="020B0604020202020204" pitchFamily="34" charset="0"/>
            </a:endParaRPr>
          </a:p>
        </p:txBody>
      </p:sp>
      <p:sp>
        <p:nvSpPr>
          <p:cNvPr id="838661" name="Rectangle 5"/>
          <p:cNvSpPr>
            <a:spLocks noGrp="1" noChangeArrowheads="1"/>
          </p:cNvSpPr>
          <p:nvPr>
            <p:ph type="body" sz="half" idx="3"/>
          </p:nvPr>
        </p:nvSpPr>
        <p:spPr>
          <a:xfrm>
            <a:off x="4643438" y="1557338"/>
            <a:ext cx="3810000" cy="4114800"/>
          </a:xfrm>
        </p:spPr>
        <p:txBody>
          <a:bodyPr/>
          <a:lstStyle/>
          <a:p>
            <a:pPr>
              <a:buFontTx/>
              <a:buNone/>
            </a:pPr>
            <a:r>
              <a:rPr lang="de-CH" altLang="de-DE" sz="2800" b="1">
                <a:solidFill>
                  <a:schemeClr val="bg1"/>
                </a:solidFill>
                <a:latin typeface="Arial" panose="020B0604020202020204" pitchFamily="34" charset="0"/>
                <a:cs typeface="Arial" panose="020B0604020202020204" pitchFamily="34" charset="0"/>
              </a:rPr>
              <a:t> 	Sach 2,10:</a:t>
            </a:r>
            <a:r>
              <a:rPr lang="de-CH" altLang="de-DE" sz="2800" b="1">
                <a:solidFill>
                  <a:srgbClr val="FFFF00"/>
                </a:solidFill>
                <a:latin typeface="Arial" panose="020B0604020202020204" pitchFamily="34" charset="0"/>
                <a:cs typeface="Arial" panose="020B0604020202020204" pitchFamily="34" charset="0"/>
              </a:rPr>
              <a:t>  10 </a:t>
            </a:r>
            <a:r>
              <a:rPr lang="de-DE" altLang="de-DE" sz="2800" b="1">
                <a:solidFill>
                  <a:srgbClr val="00FF00"/>
                </a:solidFill>
                <a:latin typeface="Arial" panose="020B0604020202020204" pitchFamily="34" charset="0"/>
                <a:cs typeface="Arial" panose="020B0604020202020204" pitchFamily="34" charset="0"/>
              </a:rPr>
              <a:t>Wehe! Wehe! Flieht aus dem Land des Nordens!</a:t>
            </a:r>
            <a:r>
              <a:rPr lang="de-DE" altLang="de-DE" sz="2800" b="1">
                <a:solidFill>
                  <a:srgbClr val="FFFF00"/>
                </a:solidFill>
                <a:latin typeface="Arial" panose="020B0604020202020204" pitchFamily="34" charset="0"/>
                <a:cs typeface="Arial" panose="020B0604020202020204" pitchFamily="34" charset="0"/>
              </a:rPr>
              <a:t> spricht der HERR; …</a:t>
            </a:r>
            <a:endParaRPr lang="de-DE" altLang="de-DE" sz="28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ChangeArrowheads="1"/>
          </p:cNvSpPr>
          <p:nvPr>
            <p:ph type="title"/>
          </p:nvPr>
        </p:nvSpPr>
        <p:spPr>
          <a:xfrm>
            <a:off x="684213" y="333375"/>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Rückkehr aus dem (9) Nord- und dem (10) Südirak</a:t>
            </a:r>
            <a:endParaRPr lang="de-DE" altLang="de-DE" sz="4000" b="1">
              <a:solidFill>
                <a:srgbClr val="00FF00"/>
              </a:solidFill>
              <a:latin typeface="Arial" panose="020B0604020202020204" pitchFamily="34" charset="0"/>
              <a:cs typeface="Arial" panose="020B0604020202020204" pitchFamily="34" charset="0"/>
            </a:endParaRPr>
          </a:p>
        </p:txBody>
      </p:sp>
      <p:sp>
        <p:nvSpPr>
          <p:cNvPr id="774147" name="Rectangle 3"/>
          <p:cNvSpPr>
            <a:spLocks noGrp="1" noChangeArrowheads="1"/>
          </p:cNvSpPr>
          <p:nvPr>
            <p:ph type="body" sz="half" idx="1"/>
          </p:nvPr>
        </p:nvSpPr>
        <p:spPr>
          <a:xfrm>
            <a:off x="0" y="1628775"/>
            <a:ext cx="5435600" cy="5229225"/>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t>
            </a:r>
            <a:r>
              <a:rPr lang="de-CH" altLang="de-DE" sz="2400" b="1">
                <a:solidFill>
                  <a:srgbClr val="00FF00"/>
                </a:solidFill>
                <a:latin typeface="Arial" panose="020B0604020202020204" pitchFamily="34" charset="0"/>
                <a:cs typeface="Arial" panose="020B0604020202020204" pitchFamily="34" charset="0"/>
              </a:rPr>
              <a:t>aus Assyrien</a:t>
            </a:r>
            <a:r>
              <a:rPr lang="de-CH" altLang="de-DE" sz="2400" b="1">
                <a:solidFill>
                  <a:srgbClr val="FFFF00"/>
                </a:solidFill>
                <a:latin typeface="Arial" panose="020B0604020202020204" pitchFamily="34" charset="0"/>
                <a:cs typeface="Arial" panose="020B0604020202020204" pitchFamily="34" charset="0"/>
              </a:rPr>
              <a:t> und aus Mizrajim und aus Pathros und aus Kusch und aus Elam und </a:t>
            </a:r>
            <a:r>
              <a:rPr lang="de-CH" altLang="de-DE" sz="2400" b="1">
                <a:solidFill>
                  <a:srgbClr val="00FF00"/>
                </a:solidFill>
                <a:latin typeface="Arial" panose="020B0604020202020204" pitchFamily="34" charset="0"/>
                <a:cs typeface="Arial" panose="020B0604020202020204" pitchFamily="34" charset="0"/>
              </a:rPr>
              <a:t>aus Schinear </a:t>
            </a:r>
            <a:r>
              <a:rPr lang="de-CH" altLang="de-DE" sz="2400" b="1">
                <a:solidFill>
                  <a:srgbClr val="FFFF00"/>
                </a:solidFill>
                <a:latin typeface="Arial" panose="020B0604020202020204" pitchFamily="34" charset="0"/>
                <a:cs typeface="Arial" panose="020B0604020202020204" pitchFamily="34" charset="0"/>
              </a:rPr>
              <a:t>und aus Hamath und aus den Inseln des Meeres. 12 Und er wird den Nationen ein Panier erheben und die Vertriebenen Israels zusammenbringen, und die Zerstreuten Judas wird er sammeln von den vier Enden der Erde.</a:t>
            </a:r>
            <a:endParaRPr lang="de-DE" altLang="de-DE" sz="2400" b="1">
              <a:solidFill>
                <a:srgbClr val="FFFF00"/>
              </a:solidFill>
              <a:latin typeface="Arial" panose="020B0604020202020204" pitchFamily="34" charset="0"/>
              <a:cs typeface="Arial" panose="020B0604020202020204" pitchFamily="34" charset="0"/>
            </a:endParaRPr>
          </a:p>
        </p:txBody>
      </p:sp>
      <p:pic>
        <p:nvPicPr>
          <p:cNvPr id="774148" name="Picture 4" descr="Bild:Nasa sat irak.jpg">
            <a:hlinkClick r:id="rId2"/>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1628775"/>
            <a:ext cx="3313113" cy="25495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4149" name="Text Box 5"/>
          <p:cNvSpPr txBox="1">
            <a:spLocks noChangeArrowheads="1"/>
          </p:cNvSpPr>
          <p:nvPr/>
        </p:nvSpPr>
        <p:spPr bwMode="auto">
          <a:xfrm>
            <a:off x="8388350" y="1341438"/>
            <a:ext cx="544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
        <p:nvSpPr>
          <p:cNvPr id="774150" name="Line 6"/>
          <p:cNvSpPr>
            <a:spLocks noChangeShapeType="1"/>
          </p:cNvSpPr>
          <p:nvPr/>
        </p:nvSpPr>
        <p:spPr bwMode="auto">
          <a:xfrm flipV="1">
            <a:off x="5076825" y="3644900"/>
            <a:ext cx="2808288" cy="5048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74153" name="Text Box 9"/>
          <p:cNvSpPr txBox="1">
            <a:spLocks noChangeArrowheads="1"/>
          </p:cNvSpPr>
          <p:nvPr/>
        </p:nvSpPr>
        <p:spPr bwMode="auto">
          <a:xfrm>
            <a:off x="5632450" y="4311650"/>
            <a:ext cx="333216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2000">
                <a:solidFill>
                  <a:schemeClr val="bg1"/>
                </a:solidFill>
              </a:rPr>
              <a:t>In den Jahren 1941 –</a:t>
            </a:r>
          </a:p>
          <a:p>
            <a:r>
              <a:rPr lang="de-CH" altLang="de-DE" sz="2000">
                <a:solidFill>
                  <a:schemeClr val="bg1"/>
                </a:solidFill>
              </a:rPr>
              <a:t>2008 verliess die </a:t>
            </a:r>
          </a:p>
          <a:p>
            <a:r>
              <a:rPr lang="de-CH" altLang="de-DE" sz="2000">
                <a:solidFill>
                  <a:schemeClr val="bg1"/>
                </a:solidFill>
              </a:rPr>
              <a:t>jüdische Gemeinschaft</a:t>
            </a:r>
          </a:p>
          <a:p>
            <a:r>
              <a:rPr lang="de-CH" altLang="de-DE" sz="2000">
                <a:solidFill>
                  <a:schemeClr val="bg1"/>
                </a:solidFill>
              </a:rPr>
              <a:t>von 150‘000 Menschen</a:t>
            </a:r>
          </a:p>
          <a:p>
            <a:r>
              <a:rPr lang="de-CH" altLang="de-DE" sz="2000">
                <a:solidFill>
                  <a:schemeClr val="bg1"/>
                </a:solidFill>
              </a:rPr>
              <a:t>den Nord- und den </a:t>
            </a:r>
          </a:p>
          <a:p>
            <a:r>
              <a:rPr lang="de-CH" altLang="de-DE" sz="2000">
                <a:solidFill>
                  <a:schemeClr val="bg1"/>
                </a:solidFill>
              </a:rPr>
              <a:t>Südirak.</a:t>
            </a:r>
            <a:endParaRPr lang="de-DE" altLang="de-DE" sz="2000">
              <a:solidFill>
                <a:schemeClr val="bg1"/>
              </a:solidFill>
            </a:endParaRPr>
          </a:p>
        </p:txBody>
      </p:sp>
      <p:sp>
        <p:nvSpPr>
          <p:cNvPr id="774154" name="Line 10"/>
          <p:cNvSpPr>
            <a:spLocks noChangeShapeType="1"/>
          </p:cNvSpPr>
          <p:nvPr/>
        </p:nvSpPr>
        <p:spPr bwMode="auto">
          <a:xfrm flipV="1">
            <a:off x="2339975" y="2133600"/>
            <a:ext cx="4895850" cy="14398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a:xfrm>
            <a:off x="684213" y="260350"/>
            <a:ext cx="7772400" cy="1143000"/>
          </a:xfrm>
        </p:spPr>
        <p:txBody>
          <a:bodyPr/>
          <a:lstStyle/>
          <a:p>
            <a:r>
              <a:rPr lang="de-DE" altLang="de-DE" sz="4000" b="1">
                <a:solidFill>
                  <a:srgbClr val="00FF00"/>
                </a:solidFill>
                <a:latin typeface="Arial" panose="020B0604020202020204" pitchFamily="34" charset="0"/>
                <a:cs typeface="Arial" panose="020B0604020202020204" pitchFamily="34" charset="0"/>
              </a:rPr>
              <a:t>Verlust des Landes und weltweite Zerstreuung</a:t>
            </a:r>
            <a:endParaRPr lang="de-DE" altLang="de-DE" sz="4000" b="1">
              <a:solidFill>
                <a:srgbClr val="FF3300"/>
              </a:solidFill>
              <a:latin typeface="Arial" panose="020B0604020202020204" pitchFamily="34" charset="0"/>
              <a:cs typeface="Arial" panose="020B0604020202020204" pitchFamily="34" charset="0"/>
            </a:endParaRPr>
          </a:p>
        </p:txBody>
      </p:sp>
      <p:sp>
        <p:nvSpPr>
          <p:cNvPr id="652291" name="Rectangle 3"/>
          <p:cNvSpPr>
            <a:spLocks noGrp="1" noChangeArrowheads="1"/>
          </p:cNvSpPr>
          <p:nvPr>
            <p:ph sz="quarter" idx="1"/>
          </p:nvPr>
        </p:nvSpPr>
        <p:spPr>
          <a:xfrm>
            <a:off x="5148263" y="5013325"/>
            <a:ext cx="3851275" cy="2179638"/>
          </a:xfrm>
        </p:spPr>
        <p:txBody>
          <a:bodyPr/>
          <a:lstStyle/>
          <a:p>
            <a:pPr>
              <a:buFontTx/>
              <a:buNone/>
            </a:pPr>
            <a:r>
              <a:rPr lang="de-DE" altLang="de-DE" sz="2400" b="1"/>
              <a:t>	</a:t>
            </a:r>
            <a:r>
              <a:rPr lang="de-DE" altLang="de-DE" sz="1800" b="1">
                <a:solidFill>
                  <a:schemeClr val="bg1"/>
                </a:solidFill>
                <a:latin typeface="Arial" panose="020B0604020202020204" pitchFamily="34" charset="0"/>
                <a:cs typeface="Arial" panose="020B0604020202020204" pitchFamily="34" charset="0"/>
              </a:rPr>
              <a:t>Ab 70 n. Chr.: In einem Jahrhunderte dauernden Prozess wurden die Juden unter alle Völker der Welt zerstreut.</a:t>
            </a:r>
          </a:p>
          <a:p>
            <a:pPr>
              <a:buFontTx/>
              <a:buNone/>
            </a:pPr>
            <a:endParaRPr lang="fr-FR" altLang="de-DE" sz="1800" b="1">
              <a:solidFill>
                <a:schemeClr val="bg1"/>
              </a:solidFill>
              <a:latin typeface="Arial" panose="020B0604020202020204" pitchFamily="34" charset="0"/>
              <a:cs typeface="Arial" panose="020B0604020202020204" pitchFamily="34" charset="0"/>
            </a:endParaRPr>
          </a:p>
          <a:p>
            <a:pPr>
              <a:buFontTx/>
              <a:buNone/>
            </a:pPr>
            <a:endParaRPr lang="fr-FR" altLang="de-DE" sz="1800">
              <a:solidFill>
                <a:schemeClr val="bg1"/>
              </a:solidFill>
              <a:latin typeface="Arial" panose="020B0604020202020204" pitchFamily="34" charset="0"/>
              <a:cs typeface="Arial" panose="020B0604020202020204" pitchFamily="34" charset="0"/>
            </a:endParaRPr>
          </a:p>
        </p:txBody>
      </p:sp>
      <p:sp>
        <p:nvSpPr>
          <p:cNvPr id="652292" name="Rectangle 4"/>
          <p:cNvSpPr>
            <a:spLocks noGrp="1" noChangeArrowheads="1"/>
          </p:cNvSpPr>
          <p:nvPr>
            <p:ph type="body" sz="half" idx="3"/>
          </p:nvPr>
        </p:nvSpPr>
        <p:spPr>
          <a:xfrm>
            <a:off x="0" y="1628775"/>
            <a:ext cx="5580063" cy="4895850"/>
          </a:xfrm>
        </p:spPr>
        <p:txBody>
          <a:bodyPr/>
          <a:lstStyle/>
          <a:p>
            <a:r>
              <a:rPr lang="de-DE" altLang="de-DE" sz="2800" b="1">
                <a:solidFill>
                  <a:schemeClr val="bg1"/>
                </a:solidFill>
                <a:latin typeface="Arial" panose="020B0604020202020204" pitchFamily="34" charset="0"/>
                <a:cs typeface="Arial" panose="020B0604020202020204" pitchFamily="34" charset="0"/>
              </a:rPr>
              <a:t>5Mo 28,63-64 (1566 v. Chr.):</a:t>
            </a:r>
            <a:r>
              <a:rPr lang="en-US" altLang="de-DE" sz="2800" b="1"/>
              <a:t>  </a:t>
            </a:r>
            <a:r>
              <a:rPr lang="en-US" altLang="de-DE" sz="2800" b="1">
                <a:solidFill>
                  <a:srgbClr val="FFFF00"/>
                </a:solidFill>
              </a:rPr>
              <a:t>... </a:t>
            </a:r>
            <a:r>
              <a:rPr lang="en-US" altLang="de-DE" sz="2800" b="1">
                <a:solidFill>
                  <a:srgbClr val="FFFF00"/>
                </a:solidFill>
                <a:latin typeface="Arial" panose="020B0604020202020204" pitchFamily="34" charset="0"/>
                <a:cs typeface="Arial" panose="020B0604020202020204" pitchFamily="34" charset="0"/>
              </a:rPr>
              <a:t>und ihr werdet </a:t>
            </a:r>
            <a:r>
              <a:rPr lang="en-US" altLang="de-DE" sz="2800" b="1">
                <a:solidFill>
                  <a:srgbClr val="FF0000"/>
                </a:solidFill>
                <a:latin typeface="Arial" panose="020B0604020202020204" pitchFamily="34" charset="0"/>
                <a:cs typeface="Arial" panose="020B0604020202020204" pitchFamily="34" charset="0"/>
              </a:rPr>
              <a:t>herausgerissen werden aus dem Lande</a:t>
            </a:r>
            <a:r>
              <a:rPr lang="en-US" altLang="de-DE" sz="2800" b="1">
                <a:solidFill>
                  <a:srgbClr val="FFFF00"/>
                </a:solidFill>
                <a:latin typeface="Arial" panose="020B0604020202020204" pitchFamily="34" charset="0"/>
                <a:cs typeface="Arial" panose="020B0604020202020204" pitchFamily="34" charset="0"/>
              </a:rPr>
              <a:t>, wohin du kommst, um es in Besitz zu nehmen. </a:t>
            </a:r>
            <a:r>
              <a:rPr lang="de-DE" altLang="de-DE" sz="2800" b="1">
                <a:solidFill>
                  <a:srgbClr val="FFFF00"/>
                </a:solidFill>
                <a:latin typeface="Arial" panose="020B0604020202020204" pitchFamily="34" charset="0"/>
                <a:cs typeface="Arial" panose="020B0604020202020204" pitchFamily="34" charset="0"/>
              </a:rPr>
              <a:t>Und der HERR wird dich </a:t>
            </a:r>
            <a:r>
              <a:rPr lang="de-DE" altLang="de-DE" sz="2800" b="1">
                <a:solidFill>
                  <a:srgbClr val="FF0000"/>
                </a:solidFill>
                <a:latin typeface="Arial" panose="020B0604020202020204" pitchFamily="34" charset="0"/>
                <a:cs typeface="Arial" panose="020B0604020202020204" pitchFamily="34" charset="0"/>
              </a:rPr>
              <a:t>unter alle Völker zerstreuen</a:t>
            </a:r>
            <a:r>
              <a:rPr lang="de-DE" altLang="de-DE" sz="2800" b="1">
                <a:solidFill>
                  <a:srgbClr val="FFFF00"/>
                </a:solidFill>
                <a:latin typeface="Arial" panose="020B0604020202020204" pitchFamily="34" charset="0"/>
                <a:cs typeface="Arial" panose="020B0604020202020204" pitchFamily="34" charset="0"/>
              </a:rPr>
              <a:t>, von einem Ende der Erde bis zum anderen Ende der Erde; …</a:t>
            </a:r>
          </a:p>
          <a:p>
            <a:endParaRPr lang="de-DE" altLang="de-DE" sz="2400">
              <a:solidFill>
                <a:srgbClr val="FFFF00"/>
              </a:solidFill>
              <a:latin typeface="Arial" panose="020B0604020202020204" pitchFamily="34" charset="0"/>
              <a:cs typeface="Arial" panose="020B0604020202020204" pitchFamily="34" charset="0"/>
            </a:endParaRPr>
          </a:p>
        </p:txBody>
      </p:sp>
      <p:pic>
        <p:nvPicPr>
          <p:cNvPr id="652293" name="Picture 5" descr="Rotating_earth_%28large%29"/>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80063" y="1773238"/>
            <a:ext cx="3240087" cy="3240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2294" name="Text Box 6"/>
          <p:cNvSpPr txBox="1">
            <a:spLocks noChangeArrowheads="1"/>
          </p:cNvSpPr>
          <p:nvPr/>
        </p:nvSpPr>
        <p:spPr bwMode="auto">
          <a:xfrm>
            <a:off x="7885113" y="1484313"/>
            <a:ext cx="882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CH" altLang="de-DE" sz="1000" b="0">
                <a:solidFill>
                  <a:schemeClr val="bg1"/>
                </a:solidFill>
                <a:cs typeface="Arial" panose="020B0604020202020204" pitchFamily="34" charset="0"/>
              </a:rPr>
              <a:t>Marvel GNU</a:t>
            </a:r>
            <a:endParaRPr lang="de-DE" altLang="de-DE" sz="1000" b="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ChangeArrowheads="1"/>
          </p:cNvSpPr>
          <p:nvPr>
            <p:ph type="title"/>
          </p:nvPr>
        </p:nvSpPr>
        <p:spPr>
          <a:xfrm>
            <a:off x="755650" y="115888"/>
            <a:ext cx="7847013" cy="1492250"/>
          </a:xfrm>
        </p:spPr>
        <p:txBody>
          <a:bodyPr/>
          <a:lstStyle/>
          <a:p>
            <a:r>
              <a:rPr lang="fr-FR" altLang="de-DE" b="1">
                <a:solidFill>
                  <a:srgbClr val="00FF00"/>
                </a:solidFill>
                <a:latin typeface="Arial" panose="020B0604020202020204" pitchFamily="34" charset="0"/>
              </a:rPr>
              <a:t>(11) Flucht und (12) Auszug der Juden aus dem Irak</a:t>
            </a:r>
          </a:p>
        </p:txBody>
      </p:sp>
      <p:sp>
        <p:nvSpPr>
          <p:cNvPr id="776195" name="Rectangle 3"/>
          <p:cNvSpPr>
            <a:spLocks noGrp="1" noChangeArrowheads="1"/>
          </p:cNvSpPr>
          <p:nvPr>
            <p:ph sz="quarter" idx="1"/>
          </p:nvPr>
        </p:nvSpPr>
        <p:spPr>
          <a:xfrm>
            <a:off x="0" y="4149725"/>
            <a:ext cx="4781550" cy="1981200"/>
          </a:xfrm>
        </p:spPr>
        <p:txBody>
          <a:bodyPr/>
          <a:lstStyle/>
          <a:p>
            <a:r>
              <a:rPr lang="de-DE" altLang="de-DE" sz="2400" b="1">
                <a:solidFill>
                  <a:schemeClr val="bg1"/>
                </a:solidFill>
                <a:latin typeface="Arial" panose="020B0604020202020204" pitchFamily="34" charset="0"/>
              </a:rPr>
              <a:t>1941 – 1991: Die jüdische Gemeinschaft (150'000 Personen) verlässt den Irak (Babylonien) nach 2600 Jahren, durch Flucht und durch Auszug (1950-1952). </a:t>
            </a:r>
          </a:p>
          <a:p>
            <a:endParaRPr lang="de-DE" altLang="de-DE" sz="2400" b="1">
              <a:solidFill>
                <a:schemeClr val="bg1"/>
              </a:solidFill>
              <a:latin typeface="Arial" panose="020B0604020202020204" pitchFamily="34" charset="0"/>
            </a:endParaRPr>
          </a:p>
        </p:txBody>
      </p:sp>
      <p:sp>
        <p:nvSpPr>
          <p:cNvPr id="776196" name="Rectangle 4"/>
          <p:cNvSpPr>
            <a:spLocks noGrp="1" noChangeArrowheads="1"/>
          </p:cNvSpPr>
          <p:nvPr>
            <p:ph type="body" sz="half" idx="3"/>
          </p:nvPr>
        </p:nvSpPr>
        <p:spPr/>
        <p:txBody>
          <a:bodyPr/>
          <a:lstStyle/>
          <a:p>
            <a:pPr>
              <a:lnSpc>
                <a:spcPct val="80000"/>
              </a:lnSpc>
            </a:pPr>
            <a:endParaRPr lang="de-DE" altLang="de-DE" sz="2400"/>
          </a:p>
          <a:p>
            <a:pPr>
              <a:lnSpc>
                <a:spcPct val="80000"/>
              </a:lnSpc>
            </a:pPr>
            <a:endParaRPr lang="de-DE" altLang="de-DE" sz="1400"/>
          </a:p>
        </p:txBody>
      </p:sp>
      <p:sp>
        <p:nvSpPr>
          <p:cNvPr id="776197" name="Rectangle 5"/>
          <p:cNvSpPr>
            <a:spLocks noGrp="1" noChangeArrowheads="1"/>
          </p:cNvSpPr>
          <p:nvPr>
            <p:ph type="body" sz="half" idx="4294967295"/>
          </p:nvPr>
        </p:nvSpPr>
        <p:spPr>
          <a:xfrm>
            <a:off x="4643438" y="1773238"/>
            <a:ext cx="4105275" cy="4824412"/>
          </a:xfrm>
        </p:spPr>
        <p:txBody>
          <a:bodyPr/>
          <a:lstStyle/>
          <a:p>
            <a:pPr>
              <a:buFontTx/>
              <a:buNone/>
            </a:pPr>
            <a:r>
              <a:rPr lang="de-DE" altLang="de-DE" sz="2800" b="1">
                <a:solidFill>
                  <a:srgbClr val="00FF00"/>
                </a:solidFill>
                <a:latin typeface="Arial" panose="020B0604020202020204" pitchFamily="34" charset="0"/>
              </a:rPr>
              <a:t>    </a:t>
            </a:r>
            <a:r>
              <a:rPr lang="de-DE" altLang="de-DE" sz="2800" b="1">
                <a:solidFill>
                  <a:schemeClr val="bg1"/>
                </a:solidFill>
                <a:latin typeface="Arial" panose="020B0604020202020204" pitchFamily="34" charset="0"/>
              </a:rPr>
              <a:t>Jer 50,8:</a:t>
            </a:r>
            <a:r>
              <a:rPr lang="de-DE" altLang="de-DE" sz="2800" b="1">
                <a:solidFill>
                  <a:srgbClr val="00FF00"/>
                </a:solidFill>
                <a:latin typeface="Arial" panose="020B0604020202020204" pitchFamily="34" charset="0"/>
              </a:rPr>
              <a:t>  </a:t>
            </a:r>
            <a:r>
              <a:rPr lang="de-DE" altLang="de-DE" sz="2800" b="1">
                <a:solidFill>
                  <a:srgbClr val="FFFF00"/>
                </a:solidFill>
                <a:latin typeface="Arial" panose="020B0604020202020204" pitchFamily="34" charset="0"/>
              </a:rPr>
              <a:t>8 </a:t>
            </a:r>
            <a:r>
              <a:rPr lang="de-DE" altLang="de-DE" sz="2800" b="1">
                <a:solidFill>
                  <a:srgbClr val="00FF00"/>
                </a:solidFill>
                <a:latin typeface="Arial" panose="020B0604020202020204" pitchFamily="34" charset="0"/>
              </a:rPr>
              <a:t>Flieht </a:t>
            </a:r>
            <a:r>
              <a:rPr lang="de-DE" altLang="de-DE" sz="2800" b="1">
                <a:solidFill>
                  <a:srgbClr val="FFFF00"/>
                </a:solidFill>
                <a:latin typeface="Arial" panose="020B0604020202020204" pitchFamily="34" charset="0"/>
              </a:rPr>
              <a:t>aus Babylonien hinaus, </a:t>
            </a:r>
          </a:p>
          <a:p>
            <a:pPr>
              <a:buFontTx/>
              <a:buNone/>
            </a:pPr>
            <a:r>
              <a:rPr lang="de-DE" altLang="de-DE" sz="2800" b="1">
                <a:solidFill>
                  <a:srgbClr val="FFFF00"/>
                </a:solidFill>
                <a:latin typeface="Arial" panose="020B0604020202020204" pitchFamily="34" charset="0"/>
              </a:rPr>
              <a:t>	und </a:t>
            </a:r>
            <a:r>
              <a:rPr lang="de-DE" altLang="de-DE" sz="2800" b="1">
                <a:solidFill>
                  <a:srgbClr val="00FF00"/>
                </a:solidFill>
                <a:latin typeface="Arial" panose="020B0604020202020204" pitchFamily="34" charset="0"/>
              </a:rPr>
              <a:t>zieht</a:t>
            </a:r>
            <a:r>
              <a:rPr lang="de-DE" altLang="de-DE" sz="2800" b="1">
                <a:solidFill>
                  <a:srgbClr val="FFFF00"/>
                </a:solidFill>
                <a:latin typeface="Arial" panose="020B0604020202020204" pitchFamily="34" charset="0"/>
              </a:rPr>
              <a:t> aus dem Land der Chaldäer aus!</a:t>
            </a:r>
          </a:p>
          <a:p>
            <a:pPr>
              <a:buFontTx/>
              <a:buNone/>
            </a:pPr>
            <a:endParaRPr lang="de-DE" altLang="de-DE" sz="2800" b="1">
              <a:solidFill>
                <a:srgbClr val="FFFF00"/>
              </a:solidFill>
              <a:latin typeface="Arial" panose="020B0604020202020204" pitchFamily="34" charset="0"/>
            </a:endParaRPr>
          </a:p>
          <a:p>
            <a:pPr>
              <a:buFontTx/>
              <a:buNone/>
            </a:pPr>
            <a:r>
              <a:rPr lang="de-DE" altLang="de-DE" sz="2800" b="1">
                <a:solidFill>
                  <a:srgbClr val="00FF00"/>
                </a:solidFill>
                <a:latin typeface="Arial" panose="020B0604020202020204" pitchFamily="34" charset="0"/>
              </a:rPr>
              <a:t>	</a:t>
            </a:r>
            <a:r>
              <a:rPr lang="de-DE" altLang="de-DE" sz="2800" b="1">
                <a:solidFill>
                  <a:schemeClr val="bg1"/>
                </a:solidFill>
                <a:latin typeface="Arial" panose="020B0604020202020204" pitchFamily="34" charset="0"/>
                <a:cs typeface="Arial" panose="020B0604020202020204" pitchFamily="34" charset="0"/>
              </a:rPr>
              <a:t>Jes 48,20:</a:t>
            </a:r>
            <a:r>
              <a:rPr lang="de-DE" altLang="de-DE" sz="2800" b="1">
                <a:solidFill>
                  <a:srgbClr val="FFFF00"/>
                </a:solidFill>
                <a:latin typeface="Arial" panose="020B0604020202020204" pitchFamily="34" charset="0"/>
                <a:cs typeface="Arial" panose="020B0604020202020204" pitchFamily="34" charset="0"/>
              </a:rPr>
              <a:t>  </a:t>
            </a:r>
          </a:p>
          <a:p>
            <a:pPr>
              <a:buFontTx/>
              <a:buNone/>
            </a:pPr>
            <a:r>
              <a:rPr lang="de-DE" altLang="de-DE" sz="2800" b="1">
                <a:solidFill>
                  <a:srgbClr val="FFFF00"/>
                </a:solidFill>
                <a:latin typeface="Arial" panose="020B0604020202020204" pitchFamily="34" charset="0"/>
                <a:cs typeface="Arial" panose="020B0604020202020204" pitchFamily="34" charset="0"/>
              </a:rPr>
              <a:t>	20 </a:t>
            </a:r>
            <a:r>
              <a:rPr lang="de-DE" altLang="de-DE" sz="2800" b="1">
                <a:solidFill>
                  <a:srgbClr val="00FF00"/>
                </a:solidFill>
                <a:latin typeface="Arial" panose="020B0604020202020204" pitchFamily="34" charset="0"/>
                <a:cs typeface="Arial" panose="020B0604020202020204" pitchFamily="34" charset="0"/>
              </a:rPr>
              <a:t>Zieht</a:t>
            </a:r>
            <a:r>
              <a:rPr lang="de-DE" altLang="de-DE" sz="2800" b="1">
                <a:solidFill>
                  <a:srgbClr val="FF3300"/>
                </a:solidFill>
                <a:latin typeface="Arial" panose="020B0604020202020204" pitchFamily="34" charset="0"/>
                <a:cs typeface="Arial" panose="020B0604020202020204" pitchFamily="34" charset="0"/>
              </a:rPr>
              <a:t> </a:t>
            </a:r>
            <a:r>
              <a:rPr lang="de-DE" altLang="de-DE" sz="2800" b="1">
                <a:solidFill>
                  <a:srgbClr val="FFFF00"/>
                </a:solidFill>
                <a:latin typeface="Arial" panose="020B0604020202020204" pitchFamily="34" charset="0"/>
                <a:cs typeface="Arial" panose="020B0604020202020204" pitchFamily="34" charset="0"/>
              </a:rPr>
              <a:t>aus Babylonien </a:t>
            </a:r>
            <a:r>
              <a:rPr lang="de-DE" altLang="de-DE" sz="2800" b="1">
                <a:solidFill>
                  <a:srgbClr val="00FF00"/>
                </a:solidFill>
                <a:latin typeface="Arial" panose="020B0604020202020204" pitchFamily="34" charset="0"/>
                <a:cs typeface="Arial" panose="020B0604020202020204" pitchFamily="34" charset="0"/>
              </a:rPr>
              <a:t>aus</a:t>
            </a:r>
            <a:r>
              <a:rPr lang="de-DE" altLang="de-DE" sz="2800" b="1">
                <a:solidFill>
                  <a:srgbClr val="FFFF00"/>
                </a:solidFill>
                <a:latin typeface="Arial" panose="020B0604020202020204" pitchFamily="34" charset="0"/>
                <a:cs typeface="Arial" panose="020B0604020202020204" pitchFamily="34" charset="0"/>
              </a:rPr>
              <a:t>, …!</a:t>
            </a:r>
          </a:p>
        </p:txBody>
      </p:sp>
      <p:pic>
        <p:nvPicPr>
          <p:cNvPr id="776201" name="Picture 9" descr="Bild:LocationIraq.svg">
            <a:hlinkClick r:id="rId3"/>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68313" y="1844675"/>
            <a:ext cx="3810000" cy="1905000"/>
          </a:xfrm>
          <a:extLst>
            <a:ext uri="{909E8E84-426E-40DD-AFC4-6F175D3DCCD1}">
              <a14:hiddenFill xmlns:a14="http://schemas.microsoft.com/office/drawing/2010/main">
                <a:solidFill>
                  <a:srgbClr val="FFFFFF"/>
                </a:solidFill>
              </a14:hiddenFill>
            </a:ext>
          </a:extLst>
        </p:spPr>
      </p:pic>
      <p:sp>
        <p:nvSpPr>
          <p:cNvPr id="776202" name="Text Box 10"/>
          <p:cNvSpPr txBox="1">
            <a:spLocks noChangeArrowheads="1"/>
          </p:cNvSpPr>
          <p:nvPr/>
        </p:nvSpPr>
        <p:spPr bwMode="auto">
          <a:xfrm>
            <a:off x="468313" y="3789363"/>
            <a:ext cx="1052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Rei-Artur GNU</a:t>
            </a:r>
            <a:endParaRPr lang="de-DE" altLang="de-DE" sz="1000">
              <a:solidFill>
                <a:schemeClr val="bg1"/>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755650" y="115888"/>
            <a:ext cx="7847013" cy="1492250"/>
          </a:xfrm>
        </p:spPr>
        <p:txBody>
          <a:bodyPr/>
          <a:lstStyle/>
          <a:p>
            <a:r>
              <a:rPr lang="fr-FR" altLang="de-DE" b="1">
                <a:solidFill>
                  <a:srgbClr val="00FF00"/>
                </a:solidFill>
                <a:latin typeface="Arial" panose="020B0604020202020204" pitchFamily="34" charset="0"/>
              </a:rPr>
              <a:t>(13) Flucht u. Auszug </a:t>
            </a:r>
            <a:r>
              <a:rPr lang="fr-FR" altLang="de-DE" b="1" u="sng">
                <a:solidFill>
                  <a:srgbClr val="00FF00"/>
                </a:solidFill>
                <a:latin typeface="Arial" panose="020B0604020202020204" pitchFamily="34" charset="0"/>
              </a:rPr>
              <a:t>vor</a:t>
            </a:r>
            <a:r>
              <a:rPr lang="fr-FR" altLang="de-DE" b="1">
                <a:solidFill>
                  <a:srgbClr val="00FF00"/>
                </a:solidFill>
                <a:latin typeface="Arial" panose="020B0604020202020204" pitchFamily="34" charset="0"/>
              </a:rPr>
              <a:t> der Katastrophe über Irak</a:t>
            </a:r>
          </a:p>
        </p:txBody>
      </p:sp>
      <p:sp>
        <p:nvSpPr>
          <p:cNvPr id="778244" name="Rectangle 4"/>
          <p:cNvSpPr>
            <a:spLocks noGrp="1" noChangeArrowheads="1"/>
          </p:cNvSpPr>
          <p:nvPr>
            <p:ph type="body" sz="half" idx="3"/>
          </p:nvPr>
        </p:nvSpPr>
        <p:spPr/>
        <p:txBody>
          <a:bodyPr/>
          <a:lstStyle/>
          <a:p>
            <a:pPr>
              <a:lnSpc>
                <a:spcPct val="80000"/>
              </a:lnSpc>
            </a:pPr>
            <a:endParaRPr lang="de-DE" altLang="de-DE" sz="2400"/>
          </a:p>
          <a:p>
            <a:pPr>
              <a:lnSpc>
                <a:spcPct val="80000"/>
              </a:lnSpc>
            </a:pPr>
            <a:endParaRPr lang="de-DE" altLang="de-DE" sz="1400"/>
          </a:p>
        </p:txBody>
      </p:sp>
      <p:sp>
        <p:nvSpPr>
          <p:cNvPr id="778245" name="Rectangle 5"/>
          <p:cNvSpPr>
            <a:spLocks noGrp="1" noChangeArrowheads="1"/>
          </p:cNvSpPr>
          <p:nvPr>
            <p:ph type="body" sz="half" idx="4294967295"/>
          </p:nvPr>
        </p:nvSpPr>
        <p:spPr>
          <a:xfrm>
            <a:off x="4643438" y="1773238"/>
            <a:ext cx="4500562" cy="4824412"/>
          </a:xfrm>
        </p:spPr>
        <p:txBody>
          <a:bodyPr/>
          <a:lstStyle/>
          <a:p>
            <a:pPr>
              <a:lnSpc>
                <a:spcPct val="80000"/>
              </a:lnSpc>
              <a:buFontTx/>
              <a:buNone/>
            </a:pPr>
            <a:r>
              <a:rPr lang="de-DE" altLang="de-DE" sz="2400" b="1">
                <a:solidFill>
                  <a:srgbClr val="FFFF00"/>
                </a:solidFill>
                <a:latin typeface="Arial" panose="020B0604020202020204" pitchFamily="34" charset="0"/>
              </a:rPr>
              <a:t> 	</a:t>
            </a:r>
            <a:r>
              <a:rPr lang="de-DE" altLang="de-DE" sz="2400" b="1">
                <a:solidFill>
                  <a:schemeClr val="bg1"/>
                </a:solidFill>
                <a:latin typeface="Arial" panose="020B0604020202020204" pitchFamily="34" charset="0"/>
              </a:rPr>
              <a:t>Jer 50,8:</a:t>
            </a:r>
            <a:r>
              <a:rPr lang="de-DE" altLang="de-DE" sz="2400" b="1">
                <a:solidFill>
                  <a:srgbClr val="FFFF00"/>
                </a:solidFill>
                <a:latin typeface="Arial" panose="020B0604020202020204" pitchFamily="34" charset="0"/>
              </a:rPr>
              <a:t>  8 Flieht aus Babylonien hinaus, und zieht aus dem Land der Chaldäer aus!</a:t>
            </a:r>
          </a:p>
          <a:p>
            <a:pPr>
              <a:lnSpc>
                <a:spcPct val="80000"/>
              </a:lnSpc>
              <a:buFontTx/>
              <a:buNone/>
            </a:pPr>
            <a:endParaRPr lang="de-DE" altLang="de-DE" sz="2400" b="1">
              <a:solidFill>
                <a:srgbClr val="FFFF00"/>
              </a:solidFill>
              <a:latin typeface="Arial" panose="020B0604020202020204" pitchFamily="34" charset="0"/>
            </a:endParaRPr>
          </a:p>
          <a:p>
            <a:pPr>
              <a:lnSpc>
                <a:spcPct val="80000"/>
              </a:lnSpc>
              <a:buFontTx/>
              <a:buNone/>
            </a:pPr>
            <a:r>
              <a:rPr lang="de-DE" altLang="de-DE" sz="2400" b="1">
                <a:solidFill>
                  <a:srgbClr val="FFFF00"/>
                </a:solidFill>
                <a:latin typeface="Arial" panose="020B0604020202020204" pitchFamily="34" charset="0"/>
              </a:rPr>
              <a:t>	</a:t>
            </a:r>
            <a:r>
              <a:rPr lang="de-DE" altLang="de-DE" sz="2400" b="1">
                <a:solidFill>
                  <a:schemeClr val="bg1"/>
                </a:solidFill>
                <a:latin typeface="Arial" panose="020B0604020202020204" pitchFamily="34" charset="0"/>
              </a:rPr>
              <a:t>Jer 51,6:</a:t>
            </a:r>
            <a:r>
              <a:rPr lang="de-DE" altLang="de-DE" sz="2400" b="1">
                <a:solidFill>
                  <a:srgbClr val="FFFF00"/>
                </a:solidFill>
                <a:latin typeface="Arial" panose="020B0604020202020204" pitchFamily="34" charset="0"/>
              </a:rPr>
              <a:t>  6 Flieht aus Babylonien hinaus und rettet, ein jeder, sein Leben! Werdet nicht vertilgt wegen seiner Ungerechtigkeit! </a:t>
            </a:r>
            <a:r>
              <a:rPr lang="de-DE" altLang="de-DE" sz="2400" b="1">
                <a:solidFill>
                  <a:srgbClr val="00FF00"/>
                </a:solidFill>
                <a:latin typeface="Arial" panose="020B0604020202020204" pitchFamily="34" charset="0"/>
              </a:rPr>
              <a:t>Denn es ist die Zeit der Rache des HERRN: was es getan hat, vergilt er ihm</a:t>
            </a:r>
            <a:r>
              <a:rPr lang="de-DE" altLang="de-DE" sz="2400" b="1">
                <a:solidFill>
                  <a:srgbClr val="FFFF00"/>
                </a:solidFill>
                <a:latin typeface="Arial" panose="020B0604020202020204" pitchFamily="34" charset="0"/>
              </a:rPr>
              <a:t>.</a:t>
            </a:r>
          </a:p>
        </p:txBody>
      </p:sp>
      <p:pic>
        <p:nvPicPr>
          <p:cNvPr id="778246" name="Picture 6" descr="Bild:LocationIraq.svg">
            <a:hlinkClick r:id="rId3"/>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68313" y="1844675"/>
            <a:ext cx="3810000" cy="1905000"/>
          </a:xfrm>
        </p:spPr>
      </p:pic>
      <p:sp>
        <p:nvSpPr>
          <p:cNvPr id="778247" name="Text Box 7"/>
          <p:cNvSpPr txBox="1">
            <a:spLocks noChangeArrowheads="1"/>
          </p:cNvSpPr>
          <p:nvPr/>
        </p:nvSpPr>
        <p:spPr bwMode="auto">
          <a:xfrm>
            <a:off x="468313" y="3789363"/>
            <a:ext cx="1052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Rei-Artur GNU</a:t>
            </a:r>
            <a:endParaRPr lang="de-DE" altLang="de-DE" sz="1000">
              <a:solidFill>
                <a:schemeClr val="bg1"/>
              </a:solidFill>
            </a:endParaRPr>
          </a:p>
        </p:txBody>
      </p:sp>
      <p:sp>
        <p:nvSpPr>
          <p:cNvPr id="778249" name="Rectangle 9"/>
          <p:cNvSpPr>
            <a:spLocks noGrp="1" noChangeArrowheads="1"/>
          </p:cNvSpPr>
          <p:nvPr>
            <p:ph sz="quarter" idx="1"/>
          </p:nvPr>
        </p:nvSpPr>
        <p:spPr>
          <a:xfrm>
            <a:off x="0" y="4149725"/>
            <a:ext cx="4781550" cy="1981200"/>
          </a:xfrm>
          <a:noFill/>
          <a:ln/>
        </p:spPr>
        <p:txBody>
          <a:bodyPr/>
          <a:lstStyle/>
          <a:p>
            <a:r>
              <a:rPr lang="de-DE" altLang="de-DE" sz="2400" b="1">
                <a:solidFill>
                  <a:schemeClr val="bg1"/>
                </a:solidFill>
                <a:latin typeface="Arial" panose="020B0604020202020204" pitchFamily="34" charset="0"/>
                <a:cs typeface="Arial" panose="020B0604020202020204" pitchFamily="34" charset="0"/>
              </a:rPr>
              <a:t>1941 – 1991: Die jüdische Gemeinschaft (150'000 Personen) verlässt den Irak vor den Golfkriegen von 1991 und 2003. </a:t>
            </a:r>
          </a:p>
          <a:p>
            <a:endParaRPr lang="de-DE" altLang="de-DE" sz="2400" b="1">
              <a:solidFill>
                <a:schemeClr val="bg1"/>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ChangeArrowheads="1"/>
          </p:cNvSpPr>
          <p:nvPr>
            <p:ph type="body" sz="half" idx="1"/>
          </p:nvPr>
        </p:nvSpPr>
        <p:spPr>
          <a:xfrm>
            <a:off x="179388" y="1412875"/>
            <a:ext cx="5040312" cy="4495800"/>
          </a:xfrm>
        </p:spPr>
        <p:txBody>
          <a:bodyPr/>
          <a:lstStyle/>
          <a:p>
            <a:r>
              <a:rPr lang="de-CH" altLang="de-DE" sz="2800" b="1">
                <a:solidFill>
                  <a:schemeClr val="bg1"/>
                </a:solidFill>
                <a:latin typeface="Arial" panose="020B0604020202020204" pitchFamily="34" charset="0"/>
                <a:cs typeface="Arial" panose="020B0604020202020204" pitchFamily="34" charset="0"/>
              </a:rPr>
              <a:t>Sie hören:</a:t>
            </a:r>
          </a:p>
          <a:p>
            <a:r>
              <a:rPr lang="de-CH" altLang="de-DE" sz="2800" b="1">
                <a:solidFill>
                  <a:srgbClr val="00FF00"/>
                </a:solidFill>
                <a:latin typeface="Arial" panose="020B0604020202020204" pitchFamily="34" charset="0"/>
                <a:cs typeface="Arial" panose="020B0604020202020204" pitchFamily="34" charset="0"/>
              </a:rPr>
              <a:t>F. Küchler: </a:t>
            </a:r>
          </a:p>
          <a:p>
            <a:pPr>
              <a:buFontTx/>
              <a:buNone/>
            </a:pPr>
            <a:r>
              <a:rPr lang="de-CH" altLang="de-DE" sz="2800" b="1">
                <a:solidFill>
                  <a:srgbClr val="00FF00"/>
                </a:solidFill>
                <a:latin typeface="Arial" panose="020B0604020202020204" pitchFamily="34" charset="0"/>
                <a:cs typeface="Arial" panose="020B0604020202020204" pitchFamily="34" charset="0"/>
              </a:rPr>
              <a:t>	Concertino D-Dur im    Stile von Vivaldi op. 15</a:t>
            </a:r>
          </a:p>
          <a:p>
            <a:pPr>
              <a:buFontTx/>
              <a:buNone/>
            </a:pPr>
            <a:r>
              <a:rPr lang="de-CH" altLang="de-DE" sz="2800" b="1">
                <a:solidFill>
                  <a:srgbClr val="FF7C80"/>
                </a:solidFill>
                <a:latin typeface="Arial" panose="020B0604020202020204" pitchFamily="34" charset="0"/>
                <a:cs typeface="Arial" panose="020B0604020202020204" pitchFamily="34" charset="0"/>
              </a:rPr>
              <a:t>	</a:t>
            </a:r>
            <a:r>
              <a:rPr lang="de-CH" altLang="de-DE" sz="2800" b="1">
                <a:solidFill>
                  <a:srgbClr val="FFFF00"/>
                </a:solidFill>
                <a:latin typeface="Arial" panose="020B0604020202020204" pitchFamily="34" charset="0"/>
                <a:cs typeface="Arial" panose="020B0604020202020204" pitchFamily="34" charset="0"/>
              </a:rPr>
              <a:t>I. Allegro </a:t>
            </a:r>
          </a:p>
          <a:p>
            <a:pPr>
              <a:buFontTx/>
              <a:buNone/>
            </a:pPr>
            <a:r>
              <a:rPr lang="de-CH" altLang="de-DE" sz="2800" b="1">
                <a:solidFill>
                  <a:srgbClr val="FFFF00"/>
                </a:solidFill>
                <a:latin typeface="Arial" panose="020B0604020202020204" pitchFamily="34" charset="0"/>
                <a:cs typeface="Arial" panose="020B0604020202020204" pitchFamily="34" charset="0"/>
              </a:rPr>
              <a:t>	II. Largo</a:t>
            </a:r>
          </a:p>
          <a:p>
            <a:pPr>
              <a:buFontTx/>
              <a:buNone/>
            </a:pPr>
            <a:r>
              <a:rPr lang="de-CH" altLang="de-DE" sz="2800" b="1">
                <a:solidFill>
                  <a:srgbClr val="FFFF00"/>
                </a:solidFill>
                <a:latin typeface="Arial" panose="020B0604020202020204" pitchFamily="34" charset="0"/>
                <a:cs typeface="Arial" panose="020B0604020202020204" pitchFamily="34" charset="0"/>
              </a:rPr>
              <a:t>	III. Presto</a:t>
            </a:r>
          </a:p>
          <a:p>
            <a:r>
              <a:rPr lang="de-CH" altLang="de-DE" sz="2800" b="1">
                <a:solidFill>
                  <a:srgbClr val="66FF33"/>
                </a:solidFill>
                <a:latin typeface="Arial" panose="020B0604020202020204" pitchFamily="34" charset="0"/>
                <a:cs typeface="Arial" panose="020B0604020202020204" pitchFamily="34" charset="0"/>
              </a:rPr>
              <a:t>Roger Liebi, Violine</a:t>
            </a:r>
          </a:p>
          <a:p>
            <a:r>
              <a:rPr lang="de-CH" altLang="de-DE" sz="2800" b="1">
                <a:solidFill>
                  <a:srgbClr val="66FF33"/>
                </a:solidFill>
                <a:latin typeface="Arial" panose="020B0604020202020204" pitchFamily="34" charset="0"/>
                <a:cs typeface="Arial" panose="020B0604020202020204" pitchFamily="34" charset="0"/>
              </a:rPr>
              <a:t>Russische Philharmonie</a:t>
            </a:r>
          </a:p>
          <a:p>
            <a:r>
              <a:rPr lang="de-CH" altLang="de-DE" sz="2800" b="1">
                <a:solidFill>
                  <a:schemeClr val="bg1"/>
                </a:solidFill>
                <a:latin typeface="Arial" panose="020B0604020202020204" pitchFamily="34" charset="0"/>
                <a:cs typeface="Arial" panose="020B0604020202020204" pitchFamily="34" charset="0"/>
              </a:rPr>
              <a:t>CD: www.dowani.com</a:t>
            </a:r>
            <a:endParaRPr lang="de-DE" altLang="de-DE" sz="2800" b="1">
              <a:solidFill>
                <a:schemeClr val="bg1"/>
              </a:solidFill>
              <a:latin typeface="Arial" panose="020B0604020202020204" pitchFamily="34" charset="0"/>
              <a:cs typeface="Arial" panose="020B0604020202020204" pitchFamily="34" charset="0"/>
            </a:endParaRPr>
          </a:p>
        </p:txBody>
      </p:sp>
      <p:pic>
        <p:nvPicPr>
          <p:cNvPr id="874499" name="Picture 3" descr="Vivaldi"/>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076825" y="1341438"/>
            <a:ext cx="3919538" cy="4679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4500" name="Text Box 4"/>
          <p:cNvSpPr txBox="1">
            <a:spLocks noChangeArrowheads="1"/>
          </p:cNvSpPr>
          <p:nvPr/>
        </p:nvSpPr>
        <p:spPr bwMode="auto">
          <a:xfrm>
            <a:off x="8027988" y="6021388"/>
            <a:ext cx="9223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1" hangingPunct="1"/>
            <a:r>
              <a:rPr lang="de-CH" altLang="de-DE" sz="1000" b="0">
                <a:solidFill>
                  <a:schemeClr val="bg1"/>
                </a:solidFill>
                <a:latin typeface="Tahoma" panose="020B0604030504040204" pitchFamily="34" charset="0"/>
                <a:cs typeface="Arial" panose="020B0604020202020204" pitchFamily="34" charset="0"/>
              </a:rPr>
              <a:t>wikipedia.org</a:t>
            </a:r>
            <a:endParaRPr lang="de-DE" altLang="de-DE" sz="1000" b="0">
              <a:solidFill>
                <a:schemeClr val="bg1"/>
              </a:solidFill>
              <a:latin typeface="Tahoma" panose="020B0604030504040204" pitchFamily="34" charset="0"/>
              <a:cs typeface="Arial" panose="020B0604020202020204" pitchFamily="34" charset="0"/>
            </a:endParaRPr>
          </a:p>
        </p:txBody>
      </p:sp>
      <p:sp>
        <p:nvSpPr>
          <p:cNvPr id="874501" name="Rectangle 5"/>
          <p:cNvSpPr>
            <a:spLocks noChangeArrowheads="1"/>
          </p:cNvSpPr>
          <p:nvPr/>
        </p:nvSpPr>
        <p:spPr bwMode="auto">
          <a:xfrm>
            <a:off x="468313" y="0"/>
            <a:ext cx="82296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de-CH" altLang="de-DE" b="0">
                <a:solidFill>
                  <a:schemeClr val="bg1"/>
                </a:solidFill>
                <a:latin typeface="Arial" panose="020B0604020202020204" pitchFamily="34" charset="0"/>
                <a:cs typeface="Arial" panose="020B0604020202020204" pitchFamily="34" charset="0"/>
              </a:rPr>
              <a:t>Intermezzo</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0" y="0"/>
            <a:ext cx="7164388" cy="1371600"/>
          </a:xfrm>
        </p:spPr>
        <p:txBody>
          <a:bodyPr/>
          <a:lstStyle/>
          <a:p>
            <a:r>
              <a:rPr lang="de-CH" altLang="de-DE" sz="3600" b="1">
                <a:solidFill>
                  <a:srgbClr val="FFFF00"/>
                </a:solidFill>
                <a:latin typeface="Arial" panose="020B0604020202020204" pitchFamily="34" charset="0"/>
              </a:rPr>
              <a:t>„Sela“</a:t>
            </a:r>
          </a:p>
        </p:txBody>
      </p:sp>
      <p:sp>
        <p:nvSpPr>
          <p:cNvPr id="883715" name="Rectangle 3"/>
          <p:cNvSpPr>
            <a:spLocks noGrp="1" noChangeArrowheads="1"/>
          </p:cNvSpPr>
          <p:nvPr>
            <p:ph type="body" sz="half" idx="1"/>
          </p:nvPr>
        </p:nvSpPr>
        <p:spPr>
          <a:xfrm>
            <a:off x="179388" y="1341438"/>
            <a:ext cx="5051425" cy="5119687"/>
          </a:xfrm>
        </p:spPr>
        <p:txBody>
          <a:bodyPr/>
          <a:lstStyle/>
          <a:p>
            <a:r>
              <a:rPr lang="de-CH" altLang="de-DE" sz="3000" b="1">
                <a:latin typeface="Arial" panose="020B0604020202020204" pitchFamily="34" charset="0"/>
              </a:rPr>
              <a:t>Sie hörten:</a:t>
            </a:r>
          </a:p>
          <a:p>
            <a:r>
              <a:rPr lang="de-CH" altLang="de-DE" sz="3000" b="1">
                <a:solidFill>
                  <a:srgbClr val="84F895"/>
                </a:solidFill>
                <a:latin typeface="Arial" panose="020B0604020202020204" pitchFamily="34" charset="0"/>
              </a:rPr>
              <a:t>Ludwig van Beethoven: </a:t>
            </a:r>
          </a:p>
          <a:p>
            <a:pPr>
              <a:buFontTx/>
              <a:buNone/>
            </a:pPr>
            <a:r>
              <a:rPr lang="de-CH" altLang="de-DE" sz="3000" b="1">
                <a:solidFill>
                  <a:srgbClr val="84F895"/>
                </a:solidFill>
                <a:latin typeface="Arial" panose="020B0604020202020204" pitchFamily="34" charset="0"/>
              </a:rPr>
              <a:t>	</a:t>
            </a:r>
            <a:r>
              <a:rPr lang="de-CH" altLang="de-DE" sz="3000" b="1">
                <a:solidFill>
                  <a:srgbClr val="FF0000"/>
                </a:solidFill>
                <a:latin typeface="Arial" panose="020B0604020202020204" pitchFamily="34" charset="0"/>
              </a:rPr>
              <a:t>Romanze in F-Dur für Violine und Orchester, Op. 50	</a:t>
            </a:r>
          </a:p>
          <a:p>
            <a:pPr>
              <a:buFontTx/>
              <a:buNone/>
            </a:pPr>
            <a:r>
              <a:rPr lang="de-CH" altLang="de-DE" sz="3000" b="1">
                <a:solidFill>
                  <a:schemeClr val="bg1"/>
                </a:solidFill>
                <a:latin typeface="Arial" panose="020B0604020202020204" pitchFamily="34" charset="0"/>
              </a:rPr>
              <a:t>		</a:t>
            </a:r>
            <a:r>
              <a:rPr lang="de-CH" altLang="de-DE" sz="3000" b="1">
                <a:solidFill>
                  <a:srgbClr val="FFCC66"/>
                </a:solidFill>
                <a:latin typeface="Arial" panose="020B0604020202020204" pitchFamily="34" charset="0"/>
              </a:rPr>
              <a:t>I. Adagio Cantabile</a:t>
            </a:r>
            <a:r>
              <a:rPr lang="de-CH" altLang="de-DE" sz="3000" b="1">
                <a:solidFill>
                  <a:srgbClr val="FF9900"/>
                </a:solidFill>
                <a:latin typeface="Arial" panose="020B0604020202020204" pitchFamily="34" charset="0"/>
              </a:rPr>
              <a:t> </a:t>
            </a:r>
          </a:p>
          <a:p>
            <a:r>
              <a:rPr lang="de-CH" altLang="de-DE" sz="3000" b="1">
                <a:solidFill>
                  <a:srgbClr val="84F895"/>
                </a:solidFill>
                <a:latin typeface="Arial" panose="020B0604020202020204" pitchFamily="34" charset="0"/>
              </a:rPr>
              <a:t>Roger Liebi, Violine</a:t>
            </a:r>
          </a:p>
          <a:p>
            <a:r>
              <a:rPr lang="de-CH" altLang="de-DE" sz="3000" b="1">
                <a:solidFill>
                  <a:srgbClr val="84F895"/>
                </a:solidFill>
                <a:latin typeface="Arial" panose="020B0604020202020204" pitchFamily="34" charset="0"/>
              </a:rPr>
              <a:t>Russische Philharmonie</a:t>
            </a:r>
          </a:p>
          <a:p>
            <a:r>
              <a:rPr lang="de-CH" altLang="de-DE" sz="3000" b="1">
                <a:solidFill>
                  <a:srgbClr val="84F895"/>
                </a:solidFill>
                <a:latin typeface="Arial" panose="020B0604020202020204" pitchFamily="34" charset="0"/>
                <a:sym typeface="Wingdings" panose="05000000000000000000" pitchFamily="2" charset="2"/>
              </a:rPr>
              <a:t> </a:t>
            </a:r>
            <a:r>
              <a:rPr lang="de-CH" altLang="de-DE" sz="3000" b="1">
                <a:solidFill>
                  <a:srgbClr val="84F895"/>
                </a:solidFill>
                <a:latin typeface="Arial" panose="020B0604020202020204" pitchFamily="34" charset="0"/>
              </a:rPr>
              <a:t>CD: dowani.com</a:t>
            </a:r>
            <a:endParaRPr lang="de-CH" altLang="de-DE" sz="3000" b="1">
              <a:latin typeface="Arial" panose="020B0604020202020204" pitchFamily="34" charset="0"/>
            </a:endParaRPr>
          </a:p>
        </p:txBody>
      </p:sp>
      <p:pic>
        <p:nvPicPr>
          <p:cNvPr id="883716" name="Picture 4" descr="Bild:Beethoven.jpg">
            <a:hlinkClick r:id="rId2"/>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240588" y="0"/>
            <a:ext cx="1903412" cy="23764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3717" name="Text Box 5"/>
          <p:cNvSpPr txBox="1">
            <a:spLocks noChangeArrowheads="1"/>
          </p:cNvSpPr>
          <p:nvPr/>
        </p:nvSpPr>
        <p:spPr bwMode="auto">
          <a:xfrm>
            <a:off x="5416550" y="46736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de-DE" altLang="de-DE" sz="1800" b="0">
              <a:cs typeface="Arial" panose="020B0604020202020204" pitchFamily="34" charset="0"/>
            </a:endParaRPr>
          </a:p>
        </p:txBody>
      </p:sp>
      <p:sp>
        <p:nvSpPr>
          <p:cNvPr id="883718" name="Text Box 6"/>
          <p:cNvSpPr txBox="1">
            <a:spLocks noChangeArrowheads="1"/>
          </p:cNvSpPr>
          <p:nvPr/>
        </p:nvSpPr>
        <p:spPr bwMode="auto">
          <a:xfrm>
            <a:off x="5148263" y="2492375"/>
            <a:ext cx="37655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de-CH" altLang="de-DE" sz="2000">
                <a:solidFill>
                  <a:schemeClr val="bg1"/>
                </a:solidFill>
                <a:effectLst>
                  <a:outerShdw blurRad="38100" dist="38100" dir="2700000" algn="tl">
                    <a:srgbClr val="808080"/>
                  </a:outerShdw>
                </a:effectLst>
                <a:cs typeface="Arial" panose="020B0604020202020204" pitchFamily="34" charset="0"/>
              </a:rPr>
              <a:t>Ludwig van Beethoven   (1770 - 1827): </a:t>
            </a:r>
          </a:p>
          <a:p>
            <a:pPr eaLnBrk="1" hangingPunct="1"/>
            <a:r>
              <a:rPr lang="de-CH" altLang="de-DE" sz="2000">
                <a:solidFill>
                  <a:srgbClr val="99CCFF"/>
                </a:solidFill>
                <a:cs typeface="Arial" panose="020B0604020202020204" pitchFamily="34" charset="0"/>
              </a:rPr>
              <a:t>„Es war nicht das zufällige Zusammentreffen von Atomen, das die Welt schuf. Betrachtet man die Ordnung und die Schönheit im System des Universums, so muss es einen Gott geben.“</a:t>
            </a:r>
            <a:endParaRPr lang="de-DE" altLang="de-DE" sz="2000">
              <a:solidFill>
                <a:srgbClr val="99CCFF"/>
              </a:solidFill>
              <a:cs typeface="Arial" panose="020B0604020202020204" pitchFamily="34" charset="0"/>
            </a:endParaRPr>
          </a:p>
          <a:p>
            <a:pPr eaLnBrk="1" hangingPunct="1"/>
            <a:endParaRPr lang="de-DE" altLang="de-DE" sz="2000" b="0">
              <a:cs typeface="Arial" panose="020B0604020202020204" pitchFamily="34" charset="0"/>
            </a:endParaRPr>
          </a:p>
        </p:txBody>
      </p:sp>
      <p:sp>
        <p:nvSpPr>
          <p:cNvPr id="883719" name="Text Box 7"/>
          <p:cNvSpPr txBox="1">
            <a:spLocks noChangeArrowheads="1"/>
          </p:cNvSpPr>
          <p:nvPr/>
        </p:nvSpPr>
        <p:spPr bwMode="auto">
          <a:xfrm>
            <a:off x="5219700" y="5373688"/>
            <a:ext cx="3679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CH" altLang="de-DE" sz="1000">
                <a:solidFill>
                  <a:schemeClr val="bg1"/>
                </a:solidFill>
                <a:effectLst>
                  <a:outerShdw blurRad="38100" dist="38100" dir="2700000" algn="tl">
                    <a:srgbClr val="808080"/>
                  </a:outerShdw>
                </a:effectLst>
                <a:cs typeface="Arial" panose="020B0604020202020204" pitchFamily="34" charset="0"/>
              </a:rPr>
              <a:t>Patrick Cavanaugh: Grosse Komponisten und  ihr Glaube,</a:t>
            </a:r>
          </a:p>
          <a:p>
            <a:pPr eaLnBrk="1" hangingPunct="1"/>
            <a:r>
              <a:rPr lang="de-CH" altLang="de-DE" sz="1000">
                <a:solidFill>
                  <a:schemeClr val="bg1"/>
                </a:solidFill>
                <a:effectLst>
                  <a:outerShdw blurRad="38100" dist="38100" dir="2700000" algn="tl">
                    <a:srgbClr val="808080"/>
                  </a:outerShdw>
                </a:effectLst>
                <a:cs typeface="Arial" panose="020B0604020202020204" pitchFamily="34" charset="0"/>
              </a:rPr>
              <a:t>Dettenhausen 1993, S. 48</a:t>
            </a:r>
            <a:endParaRPr lang="de-DE" altLang="de-DE" sz="1000">
              <a:solidFill>
                <a:schemeClr val="bg1"/>
              </a:solidFill>
              <a:effectLst>
                <a:outerShdw blurRad="38100" dist="38100" dir="2700000" algn="tl">
                  <a:srgbClr val="808080"/>
                </a:outerShdw>
              </a:effectLst>
              <a:cs typeface="Arial" panose="020B0604020202020204" pitchFamily="34" charset="0"/>
            </a:endParaRPr>
          </a:p>
        </p:txBody>
      </p:sp>
      <p:sp>
        <p:nvSpPr>
          <p:cNvPr id="883720" name="Text Box 8"/>
          <p:cNvSpPr txBox="1">
            <a:spLocks noChangeArrowheads="1"/>
          </p:cNvSpPr>
          <p:nvPr/>
        </p:nvSpPr>
        <p:spPr bwMode="auto">
          <a:xfrm>
            <a:off x="381000" y="6165850"/>
            <a:ext cx="805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de-CH" altLang="de-DE" sz="1800">
                <a:solidFill>
                  <a:srgbClr val="66FF33"/>
                </a:solidFill>
                <a:effectLst>
                  <a:outerShdw blurRad="38100" dist="38100" dir="2700000" algn="tl">
                    <a:srgbClr val="FFFFFF"/>
                  </a:outerShdw>
                </a:effectLst>
                <a:cs typeface="Arial" panose="020B0604020202020204" pitchFamily="34" charset="0"/>
              </a:rPr>
              <a:t>Zum Nachdenken: Hätte diese Romanze durch Zufall entstehen können?</a:t>
            </a:r>
            <a:endParaRPr lang="de-DE" altLang="de-DE" sz="1800">
              <a:solidFill>
                <a:srgbClr val="66FF33"/>
              </a:solidFill>
              <a:effectLst>
                <a:outerShdw blurRad="38100" dist="38100" dir="2700000" algn="tl">
                  <a:srgbClr val="FFFFFF"/>
                </a:outerShdw>
              </a:effectLst>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p:txBody>
          <a:bodyPr/>
          <a:lstStyle/>
          <a:p>
            <a:r>
              <a:rPr lang="de-CH" altLang="de-DE" sz="6000">
                <a:solidFill>
                  <a:srgbClr val="FFCC66"/>
                </a:solidFill>
                <a:latin typeface="Arial" panose="020B0604020202020204" pitchFamily="34" charset="0"/>
                <a:cs typeface="Arial" panose="020B0604020202020204" pitchFamily="34" charset="0"/>
              </a:rPr>
              <a:t>„Sela“</a:t>
            </a:r>
            <a:endParaRPr lang="de-DE" altLang="de-DE" sz="6000">
              <a:solidFill>
                <a:srgbClr val="FFCC66"/>
              </a:solidFill>
              <a:latin typeface="Arial" panose="020B0604020202020204" pitchFamily="34" charset="0"/>
              <a:cs typeface="Arial" panose="020B0604020202020204" pitchFamily="34" charset="0"/>
            </a:endParaRPr>
          </a:p>
        </p:txBody>
      </p:sp>
      <p:sp>
        <p:nvSpPr>
          <p:cNvPr id="892931" name="Rectangle 3"/>
          <p:cNvSpPr>
            <a:spLocks noGrp="1" noChangeArrowheads="1"/>
          </p:cNvSpPr>
          <p:nvPr>
            <p:ph type="body" idx="1"/>
          </p:nvPr>
        </p:nvSpPr>
        <p:spPr/>
        <p:txBody>
          <a:bodyPr/>
          <a:lstStyle/>
          <a:p>
            <a:r>
              <a:rPr lang="de-CH" altLang="de-DE" sz="4800">
                <a:solidFill>
                  <a:schemeClr val="bg1"/>
                </a:solidFill>
                <a:latin typeface="Arial" panose="020B0604020202020204" pitchFamily="34" charset="0"/>
                <a:cs typeface="Arial" panose="020B0604020202020204" pitchFamily="34" charset="0"/>
              </a:rPr>
              <a:t>Sie hören:</a:t>
            </a:r>
          </a:p>
          <a:p>
            <a:r>
              <a:rPr lang="de-CH" altLang="de-DE">
                <a:solidFill>
                  <a:srgbClr val="00FF00"/>
                </a:solidFill>
                <a:latin typeface="Arial" panose="020B0604020202020204" pitchFamily="34" charset="0"/>
                <a:cs typeface="Arial" panose="020B0604020202020204" pitchFamily="34" charset="0"/>
              </a:rPr>
              <a:t>Roger Liebi:</a:t>
            </a:r>
          </a:p>
          <a:p>
            <a:r>
              <a:rPr lang="de-CH" altLang="de-DE" sz="4800">
                <a:solidFill>
                  <a:srgbClr val="FFFF00"/>
                </a:solidFill>
                <a:latin typeface="Arial" panose="020B0604020202020204" pitchFamily="34" charset="0"/>
                <a:cs typeface="Arial" panose="020B0604020202020204" pitchFamily="34" charset="0"/>
              </a:rPr>
              <a:t>Rhapsodie d-Moll „Hineh mah tov“</a:t>
            </a:r>
          </a:p>
          <a:p>
            <a:r>
              <a:rPr lang="de-CH" altLang="de-DE" sz="2800">
                <a:solidFill>
                  <a:srgbClr val="00FF00"/>
                </a:solidFill>
                <a:latin typeface="Arial" panose="020B0604020202020204" pitchFamily="34" charset="0"/>
                <a:cs typeface="Arial" panose="020B0604020202020204" pitchFamily="34" charset="0"/>
              </a:rPr>
              <a:t>Roger Liebi, Klavier</a:t>
            </a:r>
            <a:endParaRPr lang="de-DE" altLang="de-DE" sz="2800">
              <a:solidFill>
                <a:srgbClr val="00FF00"/>
              </a:solidFill>
              <a:latin typeface="Arial" panose="020B0604020202020204" pitchFamily="34" charset="0"/>
              <a:cs typeface="Arial" panose="020B0604020202020204"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endParaRPr lang="de-DE" altLang="de-DE"/>
          </a:p>
        </p:txBody>
      </p:sp>
      <p:sp>
        <p:nvSpPr>
          <p:cNvPr id="896003" name="Rectangle 3"/>
          <p:cNvSpPr>
            <a:spLocks noGrp="1" noChangeArrowheads="1"/>
          </p:cNvSpPr>
          <p:nvPr>
            <p:ph type="body" idx="1"/>
          </p:nvPr>
        </p:nvSpPr>
        <p:spPr/>
        <p:txBody>
          <a:bodyPr/>
          <a:lstStyle/>
          <a:p>
            <a:pPr algn="ctr">
              <a:buFontTx/>
              <a:buNone/>
            </a:pPr>
            <a:r>
              <a:rPr lang="de-CH" altLang="de-DE" sz="8000">
                <a:solidFill>
                  <a:srgbClr val="FFFF00"/>
                </a:solidFill>
              </a:rPr>
              <a:t>Sela</a:t>
            </a:r>
            <a:endParaRPr lang="de-DE" altLang="de-DE" sz="8000">
              <a:solidFill>
                <a:srgbClr val="FFFF00"/>
              </a:solidFill>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36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0447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6963" name="Rectangle 3"/>
          <p:cNvSpPr>
            <a:spLocks noGrp="1" noChangeArrowheads="1"/>
          </p:cNvSpPr>
          <p:nvPr>
            <p:ph type="title"/>
          </p:nvPr>
        </p:nvSpPr>
        <p:spPr/>
        <p:txBody>
          <a:bodyPr/>
          <a:lstStyle/>
          <a:p>
            <a:r>
              <a:rPr lang="de-CH" altLang="de-DE">
                <a:solidFill>
                  <a:srgbClr val="FF0000"/>
                </a:solidFill>
              </a:rPr>
              <a:t>2000 Jahre Sehnsucht nach Zion</a:t>
            </a:r>
            <a:endParaRPr lang="de-DE" altLang="de-DE">
              <a:solidFill>
                <a:srgbClr val="FF0000"/>
              </a:solidFill>
            </a:endParaRPr>
          </a:p>
        </p:txBody>
      </p:sp>
      <p:sp>
        <p:nvSpPr>
          <p:cNvPr id="936964" name="Rectangle 4"/>
          <p:cNvSpPr>
            <a:spLocks noGrp="1" noChangeArrowheads="1"/>
          </p:cNvSpPr>
          <p:nvPr>
            <p:ph type="body" sz="half" idx="1"/>
          </p:nvPr>
        </p:nvSpPr>
        <p:spPr>
          <a:xfrm>
            <a:off x="250825" y="1600200"/>
            <a:ext cx="4244975" cy="4525963"/>
          </a:xfrm>
        </p:spPr>
        <p:txBody>
          <a:bodyPr/>
          <a:lstStyle/>
          <a:p>
            <a:pPr>
              <a:buFontTx/>
              <a:buNone/>
            </a:pPr>
            <a:r>
              <a:rPr lang="de-CH" altLang="de-DE" sz="2400">
                <a:solidFill>
                  <a:srgbClr val="66FF33"/>
                </a:solidFill>
              </a:rPr>
              <a:t>kol od balevav</a:t>
            </a:r>
          </a:p>
          <a:p>
            <a:pPr>
              <a:buFontTx/>
              <a:buNone/>
            </a:pPr>
            <a:r>
              <a:rPr lang="de-CH" altLang="de-DE" sz="2400">
                <a:solidFill>
                  <a:srgbClr val="66FF33"/>
                </a:solidFill>
              </a:rPr>
              <a:t>nephesch jehudi homijah</a:t>
            </a:r>
          </a:p>
          <a:p>
            <a:pPr>
              <a:buFontTx/>
              <a:buNone/>
            </a:pPr>
            <a:r>
              <a:rPr lang="de-CH" altLang="de-DE" sz="2400">
                <a:solidFill>
                  <a:srgbClr val="66FF33"/>
                </a:solidFill>
              </a:rPr>
              <a:t>ulephatei mizrach qadimah</a:t>
            </a:r>
          </a:p>
          <a:p>
            <a:pPr>
              <a:buFontTx/>
              <a:buNone/>
            </a:pPr>
            <a:r>
              <a:rPr lang="de-CH" altLang="de-DE" sz="2400">
                <a:solidFill>
                  <a:srgbClr val="66FF33"/>
                </a:solidFill>
              </a:rPr>
              <a:t>ajin le zion zophiah</a:t>
            </a:r>
          </a:p>
          <a:p>
            <a:pPr>
              <a:buFontTx/>
              <a:buNone/>
            </a:pPr>
            <a:r>
              <a:rPr lang="de-CH" altLang="de-DE" sz="2400">
                <a:solidFill>
                  <a:srgbClr val="66FF33"/>
                </a:solidFill>
              </a:rPr>
              <a:t>od lo avda tiqvatenu</a:t>
            </a:r>
          </a:p>
          <a:p>
            <a:pPr>
              <a:buFontTx/>
              <a:buNone/>
            </a:pPr>
            <a:r>
              <a:rPr lang="de-CH" altLang="de-DE" sz="2400">
                <a:solidFill>
                  <a:srgbClr val="66FF33"/>
                </a:solidFill>
              </a:rPr>
              <a:t>ha-tiqvah hanoshanot</a:t>
            </a:r>
          </a:p>
          <a:p>
            <a:pPr>
              <a:buFontTx/>
              <a:buNone/>
            </a:pPr>
            <a:r>
              <a:rPr lang="de-CH" altLang="de-DE" sz="2400">
                <a:solidFill>
                  <a:srgbClr val="66FF33"/>
                </a:solidFill>
              </a:rPr>
              <a:t>lashuv le‘eretz avoteinu</a:t>
            </a:r>
          </a:p>
          <a:p>
            <a:pPr>
              <a:buFontTx/>
              <a:buNone/>
            </a:pPr>
            <a:r>
              <a:rPr lang="de-CH" altLang="de-DE" sz="2400">
                <a:solidFill>
                  <a:srgbClr val="66FF33"/>
                </a:solidFill>
              </a:rPr>
              <a:t>ir bah david chanah</a:t>
            </a:r>
            <a:endParaRPr lang="de-DE" altLang="de-DE" sz="2400">
              <a:solidFill>
                <a:srgbClr val="66FF33"/>
              </a:solidFill>
            </a:endParaRPr>
          </a:p>
        </p:txBody>
      </p:sp>
      <p:sp>
        <p:nvSpPr>
          <p:cNvPr id="936965" name="Rectangle 5"/>
          <p:cNvSpPr>
            <a:spLocks noGrp="1" noChangeArrowheads="1"/>
          </p:cNvSpPr>
          <p:nvPr>
            <p:ph type="body" sz="half" idx="2"/>
          </p:nvPr>
        </p:nvSpPr>
        <p:spPr>
          <a:xfrm>
            <a:off x="4211638" y="1600200"/>
            <a:ext cx="5400675" cy="4525963"/>
          </a:xfrm>
        </p:spPr>
        <p:txBody>
          <a:bodyPr/>
          <a:lstStyle/>
          <a:p>
            <a:pPr>
              <a:buFontTx/>
              <a:buNone/>
            </a:pPr>
            <a:r>
              <a:rPr lang="de-CH" altLang="de-DE" sz="2400" b="1">
                <a:solidFill>
                  <a:srgbClr val="FF0000"/>
                </a:solidFill>
              </a:rPr>
              <a:t>Solang im Herzen drinnen</a:t>
            </a:r>
          </a:p>
          <a:p>
            <a:pPr>
              <a:buFontTx/>
              <a:buNone/>
            </a:pPr>
            <a:r>
              <a:rPr lang="de-CH" altLang="de-DE" sz="2400" b="1">
                <a:solidFill>
                  <a:srgbClr val="FF0000"/>
                </a:solidFill>
              </a:rPr>
              <a:t>die jüd‘sche Seele schmachtet,</a:t>
            </a:r>
          </a:p>
          <a:p>
            <a:pPr>
              <a:buFontTx/>
              <a:buNone/>
            </a:pPr>
            <a:r>
              <a:rPr lang="de-CH" altLang="de-DE" sz="2400" b="1">
                <a:solidFill>
                  <a:srgbClr val="FF0000"/>
                </a:solidFill>
              </a:rPr>
              <a:t>und in die Ferne, nach Osten,</a:t>
            </a:r>
          </a:p>
          <a:p>
            <a:pPr>
              <a:buFontTx/>
              <a:buNone/>
            </a:pPr>
            <a:r>
              <a:rPr lang="de-CH" altLang="de-DE" sz="2400" b="1">
                <a:solidFill>
                  <a:srgbClr val="FF0000"/>
                </a:solidFill>
              </a:rPr>
              <a:t>das Auge nach Zion schauet,</a:t>
            </a:r>
          </a:p>
          <a:p>
            <a:pPr>
              <a:buFontTx/>
              <a:buNone/>
            </a:pPr>
            <a:r>
              <a:rPr lang="de-CH" altLang="de-DE" sz="2400" b="1">
                <a:solidFill>
                  <a:srgbClr val="FF0000"/>
                </a:solidFill>
              </a:rPr>
              <a:t>solang ist unsre Hoffnung nicht verloren,</a:t>
            </a:r>
          </a:p>
          <a:p>
            <a:pPr>
              <a:buFontTx/>
              <a:buNone/>
            </a:pPr>
            <a:r>
              <a:rPr lang="de-CH" altLang="de-DE" sz="2400" b="1">
                <a:solidFill>
                  <a:srgbClr val="FF0000"/>
                </a:solidFill>
              </a:rPr>
              <a:t>die uralte Hoffnung,</a:t>
            </a:r>
          </a:p>
          <a:p>
            <a:pPr>
              <a:buFontTx/>
              <a:buNone/>
            </a:pPr>
            <a:r>
              <a:rPr lang="de-CH" altLang="de-DE" sz="2400" b="1">
                <a:solidFill>
                  <a:srgbClr val="FF0000"/>
                </a:solidFill>
              </a:rPr>
              <a:t>zurückzukehren ins Land unserer Väter,</a:t>
            </a:r>
          </a:p>
          <a:p>
            <a:pPr>
              <a:buFontTx/>
              <a:buNone/>
            </a:pPr>
            <a:r>
              <a:rPr lang="de-CH" altLang="de-DE" sz="2400" b="1">
                <a:solidFill>
                  <a:srgbClr val="FF0000"/>
                </a:solidFill>
              </a:rPr>
              <a:t>zur Stadt, wo David lagerte.</a:t>
            </a:r>
            <a:endParaRPr lang="de-DE" altLang="de-DE" sz="2400" b="1">
              <a:solidFill>
                <a:srgbClr val="FF0000"/>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2824" name="Picture 8" descr="Nile_River_and_delta_from_orbi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700213"/>
            <a:ext cx="3097213" cy="2433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2818" name="Rectangle 2"/>
          <p:cNvSpPr>
            <a:spLocks noGrp="1" noChangeArrowheads="1"/>
          </p:cNvSpPr>
          <p:nvPr>
            <p:ph type="title"/>
          </p:nvPr>
        </p:nvSpPr>
        <p:spPr>
          <a:xfrm>
            <a:off x="0" y="333375"/>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(14) Rückkehr aus Ober- und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(15) aus Unterägypten</a:t>
            </a:r>
            <a:endParaRPr lang="de-DE" altLang="de-DE" sz="4000" b="1">
              <a:solidFill>
                <a:srgbClr val="00FF00"/>
              </a:solidFill>
              <a:latin typeface="Arial" panose="020B0604020202020204" pitchFamily="34" charset="0"/>
              <a:cs typeface="Arial" panose="020B0604020202020204" pitchFamily="34" charset="0"/>
            </a:endParaRPr>
          </a:p>
        </p:txBody>
      </p:sp>
      <p:sp>
        <p:nvSpPr>
          <p:cNvPr id="802819" name="Rectangle 3"/>
          <p:cNvSpPr>
            <a:spLocks noGrp="1" noChangeArrowheads="1"/>
          </p:cNvSpPr>
          <p:nvPr>
            <p:ph type="body" sz="half" idx="1"/>
          </p:nvPr>
        </p:nvSpPr>
        <p:spPr>
          <a:xfrm>
            <a:off x="0" y="1628775"/>
            <a:ext cx="5435600" cy="5229225"/>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t>
            </a:r>
            <a:r>
              <a:rPr lang="de-CH" altLang="de-DE" sz="2400" b="1">
                <a:solidFill>
                  <a:srgbClr val="00FF00"/>
                </a:solidFill>
                <a:latin typeface="Arial" panose="020B0604020202020204" pitchFamily="34" charset="0"/>
                <a:cs typeface="Arial" panose="020B0604020202020204" pitchFamily="34" charset="0"/>
              </a:rPr>
              <a:t>aus Mizrajim </a:t>
            </a:r>
            <a:r>
              <a:rPr lang="de-CH" altLang="de-DE" sz="2400" b="1">
                <a:solidFill>
                  <a:srgbClr val="FFFF00"/>
                </a:solidFill>
                <a:latin typeface="Arial" panose="020B0604020202020204" pitchFamily="34" charset="0"/>
                <a:cs typeface="Arial" panose="020B0604020202020204" pitchFamily="34" charset="0"/>
              </a:rPr>
              <a:t>und </a:t>
            </a:r>
            <a:r>
              <a:rPr lang="de-CH" altLang="de-DE" sz="2400" b="1">
                <a:solidFill>
                  <a:srgbClr val="00FF00"/>
                </a:solidFill>
                <a:latin typeface="Arial" panose="020B0604020202020204" pitchFamily="34" charset="0"/>
                <a:cs typeface="Arial" panose="020B0604020202020204" pitchFamily="34" charset="0"/>
              </a:rPr>
              <a:t>aus Pathros</a:t>
            </a:r>
            <a:r>
              <a:rPr lang="de-CH" altLang="de-DE" sz="2400" b="1">
                <a:solidFill>
                  <a:srgbClr val="FFFF00"/>
                </a:solidFill>
                <a:latin typeface="Arial" panose="020B0604020202020204" pitchFamily="34" charset="0"/>
                <a:cs typeface="Arial" panose="020B0604020202020204" pitchFamily="34" charset="0"/>
              </a:rPr>
              <a:t> und aus Kusch und aus Elam und aus Schinear und aus Hamath und aus den Inseln des Meeres. 12 Und er wird den Nationen ein Panier erheben und die Vertriebenen Israels zusammenbringen, und die Zerstreuten Judas wird er sammeln von den vier Enden der Erde.</a:t>
            </a:r>
            <a:endParaRPr lang="de-DE" altLang="de-DE" sz="2400" b="1">
              <a:solidFill>
                <a:srgbClr val="FFFF00"/>
              </a:solidFill>
              <a:latin typeface="Arial" panose="020B0604020202020204" pitchFamily="34" charset="0"/>
              <a:cs typeface="Arial" panose="020B0604020202020204" pitchFamily="34" charset="0"/>
            </a:endParaRPr>
          </a:p>
        </p:txBody>
      </p:sp>
      <p:sp>
        <p:nvSpPr>
          <p:cNvPr id="802821" name="Text Box 5"/>
          <p:cNvSpPr txBox="1">
            <a:spLocks noChangeArrowheads="1"/>
          </p:cNvSpPr>
          <p:nvPr/>
        </p:nvSpPr>
        <p:spPr bwMode="auto">
          <a:xfrm>
            <a:off x="8388350" y="1341438"/>
            <a:ext cx="544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
        <p:nvSpPr>
          <p:cNvPr id="802822" name="Line 6"/>
          <p:cNvSpPr>
            <a:spLocks noChangeShapeType="1"/>
          </p:cNvSpPr>
          <p:nvPr/>
        </p:nvSpPr>
        <p:spPr bwMode="auto">
          <a:xfrm flipV="1">
            <a:off x="4859338" y="2205038"/>
            <a:ext cx="2376487" cy="13684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02825" name="Line 9"/>
          <p:cNvSpPr>
            <a:spLocks noChangeShapeType="1"/>
          </p:cNvSpPr>
          <p:nvPr/>
        </p:nvSpPr>
        <p:spPr bwMode="auto">
          <a:xfrm flipV="1">
            <a:off x="2771775" y="3284538"/>
            <a:ext cx="4032250" cy="5048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3842" name="Picture 2" descr="Nile_River_and_delta_from_orbi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700213"/>
            <a:ext cx="3097213" cy="2433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3843" name="Rectangle 3"/>
          <p:cNvSpPr>
            <a:spLocks noGrp="1" noChangeArrowheads="1"/>
          </p:cNvSpPr>
          <p:nvPr>
            <p:ph type="title"/>
          </p:nvPr>
        </p:nvSpPr>
        <p:spPr>
          <a:xfrm>
            <a:off x="0" y="333375"/>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(14) Rückkehr aus Ober- und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(15) aus Unterägypten</a:t>
            </a:r>
            <a:endParaRPr lang="de-DE" altLang="de-DE" sz="4000" b="1">
              <a:solidFill>
                <a:srgbClr val="00FF00"/>
              </a:solidFill>
              <a:latin typeface="Arial" panose="020B0604020202020204" pitchFamily="34" charset="0"/>
              <a:cs typeface="Arial" panose="020B0604020202020204" pitchFamily="34" charset="0"/>
            </a:endParaRPr>
          </a:p>
        </p:txBody>
      </p:sp>
      <p:sp>
        <p:nvSpPr>
          <p:cNvPr id="803844" name="Rectangle 4"/>
          <p:cNvSpPr>
            <a:spLocks noGrp="1" noChangeArrowheads="1"/>
          </p:cNvSpPr>
          <p:nvPr>
            <p:ph type="body" sz="half" idx="1"/>
          </p:nvPr>
        </p:nvSpPr>
        <p:spPr>
          <a:xfrm>
            <a:off x="0" y="1628775"/>
            <a:ext cx="5435600" cy="5229225"/>
          </a:xfrm>
        </p:spPr>
        <p:txBody>
          <a:bodyPr/>
          <a:lstStyle/>
          <a:p>
            <a:r>
              <a:rPr lang="de-CH" altLang="de-DE" sz="2500" b="1">
                <a:solidFill>
                  <a:srgbClr val="00FF00"/>
                </a:solidFill>
                <a:latin typeface="Arial" panose="020B0604020202020204" pitchFamily="34" charset="0"/>
                <a:cs typeface="Arial" panose="020B0604020202020204" pitchFamily="34" charset="0"/>
              </a:rPr>
              <a:t>„Patros“</a:t>
            </a:r>
            <a:r>
              <a:rPr lang="de-CH" altLang="de-DE" sz="2500" b="1">
                <a:solidFill>
                  <a:srgbClr val="EAEAEA"/>
                </a:solidFill>
                <a:latin typeface="Arial" panose="020B0604020202020204" pitchFamily="34" charset="0"/>
                <a:cs typeface="Arial" panose="020B0604020202020204" pitchFamily="34" charset="0"/>
              </a:rPr>
              <a:t> = ägypt.  </a:t>
            </a:r>
            <a:r>
              <a:rPr lang="de-CH" altLang="de-DE" sz="2500" b="1" i="1">
                <a:solidFill>
                  <a:srgbClr val="EAEAEA"/>
                </a:solidFill>
                <a:latin typeface="Arial" panose="020B0604020202020204" pitchFamily="34" charset="0"/>
                <a:cs typeface="Arial" panose="020B0604020202020204" pitchFamily="34" charset="0"/>
              </a:rPr>
              <a:t>p’t’rs = </a:t>
            </a:r>
            <a:r>
              <a:rPr lang="de-CH" altLang="de-DE" sz="2500" b="1">
                <a:solidFill>
                  <a:srgbClr val="EAEAEA"/>
                </a:solidFill>
                <a:latin typeface="Arial" panose="020B0604020202020204" pitchFamily="34" charset="0"/>
                <a:cs typeface="Arial" panose="020B0604020202020204" pitchFamily="34" charset="0"/>
              </a:rPr>
              <a:t> „das Südland“ </a:t>
            </a:r>
            <a:r>
              <a:rPr lang="de-CH" altLang="de-DE" sz="2500" b="1">
                <a:solidFill>
                  <a:srgbClr val="EAEAEA"/>
                </a:solidFill>
                <a:latin typeface="Arial" panose="020B0604020202020204" pitchFamily="34" charset="0"/>
                <a:cs typeface="Arial" panose="020B0604020202020204" pitchFamily="34" charset="0"/>
                <a:sym typeface="Wingdings" panose="05000000000000000000" pitchFamily="2" charset="2"/>
              </a:rPr>
              <a:t></a:t>
            </a:r>
            <a:r>
              <a:rPr lang="de-CH" altLang="de-DE" sz="2500" b="1">
                <a:solidFill>
                  <a:srgbClr val="EAEAEA"/>
                </a:solidFill>
                <a:latin typeface="Arial" panose="020B0604020202020204" pitchFamily="34" charset="0"/>
                <a:cs typeface="Arial" panose="020B0604020202020204" pitchFamily="34" charset="0"/>
              </a:rPr>
              <a:t>  </a:t>
            </a:r>
            <a:r>
              <a:rPr lang="de-CH" altLang="de-DE" sz="2500" b="1">
                <a:solidFill>
                  <a:srgbClr val="00FF00"/>
                </a:solidFill>
                <a:latin typeface="Arial" panose="020B0604020202020204" pitchFamily="34" charset="0"/>
                <a:cs typeface="Arial" panose="020B0604020202020204" pitchFamily="34" charset="0"/>
              </a:rPr>
              <a:t>Oberägypten </a:t>
            </a:r>
            <a:r>
              <a:rPr lang="de-CH" altLang="de-DE" sz="2500" b="1">
                <a:solidFill>
                  <a:srgbClr val="EAEAEA"/>
                </a:solidFill>
                <a:latin typeface="Arial" panose="020B0604020202020204" pitchFamily="34" charset="0"/>
                <a:cs typeface="Arial" panose="020B0604020202020204" pitchFamily="34" charset="0"/>
              </a:rPr>
              <a:t>(Niltal, das sich in Nord-Süd-Richtung zwischen Kairo und Assuan erstreckt)</a:t>
            </a:r>
          </a:p>
          <a:p>
            <a:r>
              <a:rPr lang="de-CH" altLang="de-DE" sz="2500" b="1">
                <a:solidFill>
                  <a:srgbClr val="00FF00"/>
                </a:solidFill>
                <a:latin typeface="Arial" panose="020B0604020202020204" pitchFamily="34" charset="0"/>
                <a:cs typeface="Arial" panose="020B0604020202020204" pitchFamily="34" charset="0"/>
              </a:rPr>
              <a:t>„Mizrajim“</a:t>
            </a:r>
            <a:r>
              <a:rPr lang="de-CH" altLang="de-DE" sz="2500" b="1">
                <a:solidFill>
                  <a:srgbClr val="EAEAEA"/>
                </a:solidFill>
                <a:latin typeface="Arial" panose="020B0604020202020204" pitchFamily="34" charset="0"/>
                <a:cs typeface="Arial" panose="020B0604020202020204" pitchFamily="34" charset="0"/>
              </a:rPr>
              <a:t> und </a:t>
            </a:r>
            <a:r>
              <a:rPr lang="de-CH" altLang="de-DE" sz="2500" b="1">
                <a:solidFill>
                  <a:srgbClr val="00FF00"/>
                </a:solidFill>
                <a:latin typeface="Arial" panose="020B0604020202020204" pitchFamily="34" charset="0"/>
                <a:cs typeface="Arial" panose="020B0604020202020204" pitchFamily="34" charset="0"/>
              </a:rPr>
              <a:t>„Pathros“</a:t>
            </a:r>
            <a:r>
              <a:rPr lang="de-CH" altLang="de-DE" sz="2500" b="1">
                <a:solidFill>
                  <a:srgbClr val="EAEAEA"/>
                </a:solidFill>
                <a:latin typeface="Arial" panose="020B0604020202020204" pitchFamily="34" charset="0"/>
                <a:cs typeface="Arial" panose="020B0604020202020204" pitchFamily="34" charset="0"/>
              </a:rPr>
              <a:t> als Paare im Text: „Mizrajim“ = Unterägypten</a:t>
            </a:r>
          </a:p>
          <a:p>
            <a:pPr>
              <a:buFontTx/>
              <a:buNone/>
            </a:pPr>
            <a:r>
              <a:rPr lang="de-CH" altLang="de-DE" sz="2500" b="1">
                <a:solidFill>
                  <a:srgbClr val="EAEAEA"/>
                </a:solidFill>
                <a:latin typeface="Arial" panose="020B0604020202020204" pitchFamily="34" charset="0"/>
                <a:cs typeface="Arial" panose="020B0604020202020204" pitchFamily="34" charset="0"/>
                <a:sym typeface="Wingdings" panose="05000000000000000000" pitchFamily="2" charset="2"/>
              </a:rPr>
              <a:t></a:t>
            </a:r>
            <a:r>
              <a:rPr lang="de-CH" altLang="de-DE" sz="2500" b="1">
                <a:solidFill>
                  <a:srgbClr val="EAEAEA"/>
                </a:solidFill>
                <a:latin typeface="Arial" panose="020B0604020202020204" pitchFamily="34" charset="0"/>
                <a:cs typeface="Arial" panose="020B0604020202020204" pitchFamily="34" charset="0"/>
              </a:rPr>
              <a:t>Jes 11,11 besagt daher, dass Juden sowohl aus Ober- als auch aus Unterägypten nach Israel auswandern sollten. </a:t>
            </a:r>
            <a:endParaRPr lang="de-DE" altLang="de-DE" sz="2500" b="1">
              <a:solidFill>
                <a:srgbClr val="EAEAEA"/>
              </a:solidFill>
              <a:latin typeface="Arial" panose="020B0604020202020204" pitchFamily="34" charset="0"/>
              <a:cs typeface="Arial" panose="020B0604020202020204" pitchFamily="34" charset="0"/>
            </a:endParaRPr>
          </a:p>
        </p:txBody>
      </p:sp>
      <p:sp>
        <p:nvSpPr>
          <p:cNvPr id="803845" name="Text Box 5"/>
          <p:cNvSpPr txBox="1">
            <a:spLocks noChangeArrowheads="1"/>
          </p:cNvSpPr>
          <p:nvPr/>
        </p:nvSpPr>
        <p:spPr bwMode="auto">
          <a:xfrm>
            <a:off x="8388350" y="1341438"/>
            <a:ext cx="544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
        <p:nvSpPr>
          <p:cNvPr id="803846" name="Line 6"/>
          <p:cNvSpPr>
            <a:spLocks noChangeShapeType="1"/>
          </p:cNvSpPr>
          <p:nvPr/>
        </p:nvSpPr>
        <p:spPr bwMode="auto">
          <a:xfrm flipV="1">
            <a:off x="2411413" y="2205038"/>
            <a:ext cx="4681537" cy="2160587"/>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03847" name="Rectangle 7"/>
          <p:cNvSpPr>
            <a:spLocks noChangeArrowheads="1"/>
          </p:cNvSpPr>
          <p:nvPr/>
        </p:nvSpPr>
        <p:spPr bwMode="auto">
          <a:xfrm>
            <a:off x="5508625" y="4243388"/>
            <a:ext cx="3419475" cy="261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80000"/>
              </a:lnSpc>
              <a:buFontTx/>
              <a:buNone/>
            </a:pPr>
            <a:r>
              <a:rPr lang="de-CH" altLang="de-DE" sz="2400" i="1">
                <a:solidFill>
                  <a:schemeClr val="bg1"/>
                </a:solidFill>
                <a:latin typeface="Arial" panose="020B0604020202020204" pitchFamily="34" charset="0"/>
                <a:cs typeface="Arial" panose="020B0604020202020204" pitchFamily="34" charset="0"/>
              </a:rPr>
              <a:t>	</a:t>
            </a:r>
            <a:r>
              <a:rPr lang="de-CH" altLang="de-DE" sz="2100">
                <a:solidFill>
                  <a:schemeClr val="bg1"/>
                </a:solidFill>
                <a:latin typeface="Arial" panose="020B0604020202020204" pitchFamily="34" charset="0"/>
                <a:cs typeface="Arial" panose="020B0604020202020204" pitchFamily="34" charset="0"/>
              </a:rPr>
              <a:t>Mit „Unterägypten“ bezeichnet man die ägyptische Region von Kairo an nordwärts. „Oberägypten“ umfasst das Gebiet südlich von Kairo. </a:t>
            </a:r>
            <a:r>
              <a:rPr lang="de-DE" altLang="de-DE" sz="2100">
                <a:solidFill>
                  <a:schemeClr val="bg1"/>
                </a:solidFill>
                <a:latin typeface="Arial" panose="020B0604020202020204" pitchFamily="34" charset="0"/>
                <a:cs typeface="Arial" panose="020B0604020202020204" pitchFamily="34" charset="0"/>
              </a:rPr>
              <a:t/>
            </a:r>
            <a:br>
              <a:rPr lang="de-DE" altLang="de-DE" sz="2100">
                <a:solidFill>
                  <a:schemeClr val="bg1"/>
                </a:solidFill>
                <a:latin typeface="Arial" panose="020B0604020202020204" pitchFamily="34" charset="0"/>
                <a:cs typeface="Arial" panose="020B0604020202020204" pitchFamily="34" charset="0"/>
              </a:rPr>
            </a:br>
            <a:endParaRPr lang="de-DE" altLang="de-DE" sz="2100">
              <a:solidFill>
                <a:schemeClr val="bg1"/>
              </a:solidFill>
              <a:latin typeface="Arial" panose="020B0604020202020204" pitchFamily="34" charset="0"/>
              <a:cs typeface="Arial" panose="020B0604020202020204" pitchFamily="34" charset="0"/>
            </a:endParaRPr>
          </a:p>
        </p:txBody>
      </p:sp>
      <p:sp>
        <p:nvSpPr>
          <p:cNvPr id="803848" name="Line 8"/>
          <p:cNvSpPr>
            <a:spLocks noChangeShapeType="1"/>
          </p:cNvSpPr>
          <p:nvPr/>
        </p:nvSpPr>
        <p:spPr bwMode="auto">
          <a:xfrm>
            <a:off x="2195513" y="2852738"/>
            <a:ext cx="4608512" cy="5048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4866" name="Picture 2" descr="Nile_River_and_delta_from_orbi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700213"/>
            <a:ext cx="3097213" cy="2433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4867" name="Rectangle 3"/>
          <p:cNvSpPr>
            <a:spLocks noGrp="1" noChangeArrowheads="1"/>
          </p:cNvSpPr>
          <p:nvPr>
            <p:ph type="title"/>
          </p:nvPr>
        </p:nvSpPr>
        <p:spPr>
          <a:xfrm>
            <a:off x="0" y="333375"/>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(14) Rückkehr aus Ober- und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(15) aus Unterägypten</a:t>
            </a:r>
            <a:endParaRPr lang="de-DE" altLang="de-DE" sz="4000" b="1">
              <a:solidFill>
                <a:srgbClr val="00FF00"/>
              </a:solidFill>
              <a:latin typeface="Arial" panose="020B0604020202020204" pitchFamily="34" charset="0"/>
              <a:cs typeface="Arial" panose="020B0604020202020204" pitchFamily="34" charset="0"/>
            </a:endParaRPr>
          </a:p>
        </p:txBody>
      </p:sp>
      <p:sp>
        <p:nvSpPr>
          <p:cNvPr id="804868" name="Rectangle 4"/>
          <p:cNvSpPr>
            <a:spLocks noGrp="1" noChangeArrowheads="1"/>
          </p:cNvSpPr>
          <p:nvPr>
            <p:ph type="body" sz="half" idx="1"/>
          </p:nvPr>
        </p:nvSpPr>
        <p:spPr>
          <a:xfrm>
            <a:off x="0" y="1628775"/>
            <a:ext cx="5435600" cy="5229225"/>
          </a:xfrm>
        </p:spPr>
        <p:txBody>
          <a:bodyPr/>
          <a:lstStyle/>
          <a:p>
            <a:pPr>
              <a:lnSpc>
                <a:spcPct val="80000"/>
              </a:lnSpc>
            </a:pPr>
            <a:r>
              <a:rPr lang="de-CH" altLang="de-DE" sz="2400" b="1">
                <a:solidFill>
                  <a:srgbClr val="EAEAEA"/>
                </a:solidFill>
                <a:latin typeface="Arial" panose="020B0604020202020204" pitchFamily="34" charset="0"/>
                <a:cs typeface="Arial" panose="020B0604020202020204" pitchFamily="34" charset="0"/>
              </a:rPr>
              <a:t>Die meisten der etwa 80'000 Juden, die um 1948 noch in Ägypten lebten, hatten ihren Wohnsitz in Kairo und Alexandria. </a:t>
            </a:r>
          </a:p>
          <a:p>
            <a:pPr>
              <a:lnSpc>
                <a:spcPct val="80000"/>
              </a:lnSpc>
            </a:pPr>
            <a:r>
              <a:rPr lang="de-CH" altLang="de-DE" sz="2400" b="1">
                <a:solidFill>
                  <a:srgbClr val="EAEAEA"/>
                </a:solidFill>
                <a:latin typeface="Arial" panose="020B0604020202020204" pitchFamily="34" charset="0"/>
                <a:cs typeface="Arial" panose="020B0604020202020204" pitchFamily="34" charset="0"/>
              </a:rPr>
              <a:t>Kleinere Ortschaften, wo die jüdische Einwohnerschaft im 20. Jh. blühend Gemeinschaften bildeten:</a:t>
            </a:r>
          </a:p>
          <a:p>
            <a:pPr>
              <a:lnSpc>
                <a:spcPct val="80000"/>
              </a:lnSpc>
              <a:buFontTx/>
              <a:buNone/>
            </a:pPr>
            <a:r>
              <a:rPr lang="de-CH" altLang="de-DE" sz="2400" b="1">
                <a:solidFill>
                  <a:srgbClr val="EAEAEA"/>
                </a:solidFill>
                <a:latin typeface="Arial" panose="020B0604020202020204" pitchFamily="34" charset="0"/>
                <a:cs typeface="Arial" panose="020B0604020202020204" pitchFamily="34" charset="0"/>
              </a:rPr>
              <a:t>	Unterägypten: Damanhur, Damietta, Port Said, Mansura, Zifta, Benha, Mohala, Kubra, Tanta. </a:t>
            </a:r>
          </a:p>
          <a:p>
            <a:pPr>
              <a:lnSpc>
                <a:spcPct val="80000"/>
              </a:lnSpc>
            </a:pPr>
            <a:endParaRPr lang="de-DE" altLang="de-DE" sz="2100" b="1">
              <a:solidFill>
                <a:srgbClr val="EAEAEA"/>
              </a:solidFill>
              <a:latin typeface="Arial" panose="020B0604020202020204" pitchFamily="34" charset="0"/>
              <a:cs typeface="Arial" panose="020B0604020202020204" pitchFamily="34" charset="0"/>
            </a:endParaRPr>
          </a:p>
        </p:txBody>
      </p:sp>
      <p:sp>
        <p:nvSpPr>
          <p:cNvPr id="804869" name="Text Box 5"/>
          <p:cNvSpPr txBox="1">
            <a:spLocks noChangeArrowheads="1"/>
          </p:cNvSpPr>
          <p:nvPr/>
        </p:nvSpPr>
        <p:spPr bwMode="auto">
          <a:xfrm>
            <a:off x="8388350" y="1341438"/>
            <a:ext cx="544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
        <p:nvSpPr>
          <p:cNvPr id="804870" name="Line 6"/>
          <p:cNvSpPr>
            <a:spLocks noChangeShapeType="1"/>
          </p:cNvSpPr>
          <p:nvPr/>
        </p:nvSpPr>
        <p:spPr bwMode="auto">
          <a:xfrm flipV="1">
            <a:off x="4932363" y="2205038"/>
            <a:ext cx="2160587" cy="1008062"/>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04871" name="Rectangle 7"/>
          <p:cNvSpPr>
            <a:spLocks noChangeArrowheads="1"/>
          </p:cNvSpPr>
          <p:nvPr/>
        </p:nvSpPr>
        <p:spPr bwMode="auto">
          <a:xfrm>
            <a:off x="5508625" y="4243388"/>
            <a:ext cx="3419475" cy="261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80000"/>
              </a:lnSpc>
              <a:buFontTx/>
              <a:buNone/>
            </a:pPr>
            <a:r>
              <a:rPr lang="de-CH" altLang="de-DE" sz="2400" i="1">
                <a:solidFill>
                  <a:schemeClr val="bg1"/>
                </a:solidFill>
                <a:latin typeface="Arial" panose="020B0604020202020204" pitchFamily="34" charset="0"/>
                <a:cs typeface="Arial" panose="020B0604020202020204" pitchFamily="34" charset="0"/>
              </a:rPr>
              <a:t>	</a:t>
            </a:r>
            <a:r>
              <a:rPr lang="de-CH" altLang="de-DE" sz="2400">
                <a:solidFill>
                  <a:schemeClr val="bg1"/>
                </a:solidFill>
                <a:latin typeface="Arial" panose="020B0604020202020204" pitchFamily="34" charset="0"/>
                <a:cs typeface="Arial" panose="020B0604020202020204" pitchFamily="34" charset="0"/>
              </a:rPr>
              <a:t>Oberägypten: Fajum, Beni Suef, Minja, Assuan und Qena.</a:t>
            </a:r>
            <a:endParaRPr lang="de-DE" altLang="de-DE" sz="2400">
              <a:solidFill>
                <a:schemeClr val="bg1"/>
              </a:solidFill>
              <a:latin typeface="Arial" panose="020B0604020202020204" pitchFamily="34" charset="0"/>
              <a:cs typeface="Arial" panose="020B0604020202020204" pitchFamily="34" charset="0"/>
            </a:endParaRPr>
          </a:p>
          <a:p>
            <a:pPr>
              <a:buFontTx/>
              <a:buNone/>
            </a:pPr>
            <a:r>
              <a:rPr lang="de-DE" altLang="de-DE">
                <a:solidFill>
                  <a:schemeClr val="bg1"/>
                </a:solidFill>
                <a:latin typeface="Arial" panose="020B0604020202020204" pitchFamily="34" charset="0"/>
                <a:cs typeface="Arial" panose="020B0604020202020204" pitchFamily="34" charset="0"/>
              </a:rPr>
              <a:t/>
            </a:r>
            <a:br>
              <a:rPr lang="de-DE" altLang="de-DE">
                <a:solidFill>
                  <a:schemeClr val="bg1"/>
                </a:solidFill>
                <a:latin typeface="Arial" panose="020B0604020202020204" pitchFamily="34" charset="0"/>
                <a:cs typeface="Arial" panose="020B0604020202020204" pitchFamily="34" charset="0"/>
              </a:rPr>
            </a:br>
            <a:endParaRPr lang="de-DE" altLang="de-DE" sz="2100">
              <a:solidFill>
                <a:schemeClr val="bg1"/>
              </a:solidFill>
              <a:latin typeface="Arial" panose="020B0604020202020204" pitchFamily="34" charset="0"/>
              <a:cs typeface="Arial" panose="020B0604020202020204" pitchFamily="34" charset="0"/>
            </a:endParaRPr>
          </a:p>
        </p:txBody>
      </p:sp>
      <p:sp>
        <p:nvSpPr>
          <p:cNvPr id="804872" name="Line 8"/>
          <p:cNvSpPr>
            <a:spLocks noChangeShapeType="1"/>
          </p:cNvSpPr>
          <p:nvPr/>
        </p:nvSpPr>
        <p:spPr bwMode="auto">
          <a:xfrm flipV="1">
            <a:off x="6156325" y="3357563"/>
            <a:ext cx="647700" cy="935037"/>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AutoShape 2">
            <a:hlinkClick r:id="rId3" action="ppaction://hlinkpres?slideindex=1&amp;slidetitle="/>
          </p:cNvPr>
          <p:cNvSpPr>
            <a:spLocks noChangeArrowheads="1"/>
          </p:cNvSpPr>
          <p:nvPr/>
        </p:nvSpPr>
        <p:spPr bwMode="auto">
          <a:xfrm>
            <a:off x="179388" y="4724400"/>
            <a:ext cx="8713787" cy="1225550"/>
          </a:xfrm>
          <a:prstGeom prst="leftRightArrow">
            <a:avLst>
              <a:gd name="adj1" fmla="val 60833"/>
              <a:gd name="adj2" fmla="val 45919"/>
            </a:avLst>
          </a:prstGeom>
          <a:gradFill rotWithShape="0">
            <a:gsLst>
              <a:gs pos="0">
                <a:srgbClr val="660066"/>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altLang="de-DE" sz="3600" b="0">
              <a:solidFill>
                <a:schemeClr val="bg1"/>
              </a:solidFill>
            </a:endParaRPr>
          </a:p>
        </p:txBody>
      </p:sp>
      <p:sp>
        <p:nvSpPr>
          <p:cNvPr id="662531" name="Line 3"/>
          <p:cNvSpPr>
            <a:spLocks noChangeShapeType="1"/>
          </p:cNvSpPr>
          <p:nvPr/>
        </p:nvSpPr>
        <p:spPr bwMode="auto">
          <a:xfrm>
            <a:off x="827088" y="3141663"/>
            <a:ext cx="0" cy="17272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62532" name="Line 4"/>
          <p:cNvSpPr>
            <a:spLocks noChangeShapeType="1"/>
          </p:cNvSpPr>
          <p:nvPr/>
        </p:nvSpPr>
        <p:spPr bwMode="auto">
          <a:xfrm>
            <a:off x="8316913" y="3068638"/>
            <a:ext cx="0" cy="180181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62533" name="Text Box 5"/>
          <p:cNvSpPr txBox="1">
            <a:spLocks noChangeArrowheads="1"/>
          </p:cNvSpPr>
          <p:nvPr/>
        </p:nvSpPr>
        <p:spPr bwMode="auto">
          <a:xfrm>
            <a:off x="0" y="2133600"/>
            <a:ext cx="4067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sz="2400">
                <a:solidFill>
                  <a:schemeClr val="bg1"/>
                </a:solidFill>
              </a:rPr>
              <a:t>1. Kommen: </a:t>
            </a:r>
          </a:p>
          <a:p>
            <a:r>
              <a:rPr lang="fr-FR" altLang="de-DE" sz="2400">
                <a:solidFill>
                  <a:schemeClr val="bg1"/>
                </a:solidFill>
              </a:rPr>
              <a:t>Der leidende Messias</a:t>
            </a:r>
          </a:p>
        </p:txBody>
      </p:sp>
      <p:sp>
        <p:nvSpPr>
          <p:cNvPr id="662534" name="Text Box 6"/>
          <p:cNvSpPr txBox="1">
            <a:spLocks noChangeArrowheads="1"/>
          </p:cNvSpPr>
          <p:nvPr/>
        </p:nvSpPr>
        <p:spPr bwMode="auto">
          <a:xfrm>
            <a:off x="4932363" y="2133600"/>
            <a:ext cx="42116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de-DE" sz="2400">
                <a:solidFill>
                  <a:schemeClr val="bg1"/>
                </a:solidFill>
              </a:rPr>
              <a:t>2. Kommen:</a:t>
            </a:r>
          </a:p>
          <a:p>
            <a:r>
              <a:rPr lang="fr-FR" altLang="de-DE" sz="2400">
                <a:solidFill>
                  <a:schemeClr val="bg1"/>
                </a:solidFill>
              </a:rPr>
              <a:t>Der herrschende Messias</a:t>
            </a:r>
          </a:p>
        </p:txBody>
      </p:sp>
      <p:sp>
        <p:nvSpPr>
          <p:cNvPr id="662535" name="Rectangle 7"/>
          <p:cNvSpPr>
            <a:spLocks noGrp="1" noChangeArrowheads="1"/>
          </p:cNvSpPr>
          <p:nvPr>
            <p:ph type="title"/>
          </p:nvPr>
        </p:nvSpPr>
        <p:spPr>
          <a:xfrm>
            <a:off x="0" y="333375"/>
            <a:ext cx="9144000" cy="1143000"/>
          </a:xfrm>
        </p:spPr>
        <p:txBody>
          <a:bodyPr/>
          <a:lstStyle/>
          <a:p>
            <a:r>
              <a:rPr lang="fr-FR" altLang="de-DE" sz="4000" b="1">
                <a:solidFill>
                  <a:srgbClr val="00FF00"/>
                </a:solidFill>
                <a:latin typeface="Arial" panose="020B0604020202020204" pitchFamily="34" charset="0"/>
              </a:rPr>
              <a:t>Die zwei Erscheinungen </a:t>
            </a:r>
            <a:br>
              <a:rPr lang="fr-FR" altLang="de-DE" sz="4000" b="1">
                <a:solidFill>
                  <a:srgbClr val="00FF00"/>
                </a:solidFill>
                <a:latin typeface="Arial" panose="020B0604020202020204" pitchFamily="34" charset="0"/>
              </a:rPr>
            </a:br>
            <a:r>
              <a:rPr lang="fr-FR" altLang="de-DE" sz="4000" b="1">
                <a:solidFill>
                  <a:srgbClr val="00FF00"/>
                </a:solidFill>
                <a:latin typeface="Arial" panose="020B0604020202020204" pitchFamily="34" charset="0"/>
              </a:rPr>
              <a:t>des Messias</a:t>
            </a:r>
          </a:p>
        </p:txBody>
      </p:sp>
      <p:sp>
        <p:nvSpPr>
          <p:cNvPr id="662536" name="AutoShape 8"/>
          <p:cNvSpPr>
            <a:spLocks noChangeArrowheads="1"/>
          </p:cNvSpPr>
          <p:nvPr/>
        </p:nvSpPr>
        <p:spPr bwMode="auto">
          <a:xfrm rot="-881367">
            <a:off x="971550" y="4660900"/>
            <a:ext cx="595313" cy="2197100"/>
          </a:xfrm>
          <a:prstGeom prst="curvedRightArrow">
            <a:avLst>
              <a:gd name="adj1" fmla="val 73813"/>
              <a:gd name="adj2" fmla="val 14762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62537" name="AutoShape 9"/>
          <p:cNvSpPr>
            <a:spLocks noChangeArrowheads="1"/>
          </p:cNvSpPr>
          <p:nvPr/>
        </p:nvSpPr>
        <p:spPr bwMode="auto">
          <a:xfrm rot="21300862" flipV="1">
            <a:off x="7667625" y="4508500"/>
            <a:ext cx="933450" cy="2089150"/>
          </a:xfrm>
          <a:prstGeom prst="curvedLeftArrow">
            <a:avLst>
              <a:gd name="adj1" fmla="val 44762"/>
              <a:gd name="adj2" fmla="val 89524"/>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62538" name="Oval 10"/>
          <p:cNvSpPr>
            <a:spLocks noChangeArrowheads="1"/>
          </p:cNvSpPr>
          <p:nvPr/>
        </p:nvSpPr>
        <p:spPr bwMode="auto">
          <a:xfrm rot="-4857145">
            <a:off x="7127875" y="4149725"/>
            <a:ext cx="2016125" cy="20161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62539" name="Text Box 11"/>
          <p:cNvSpPr txBox="1">
            <a:spLocks noChangeArrowheads="1"/>
          </p:cNvSpPr>
          <p:nvPr/>
        </p:nvSpPr>
        <p:spPr bwMode="auto">
          <a:xfrm>
            <a:off x="6084888" y="3573463"/>
            <a:ext cx="209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400">
                <a:solidFill>
                  <a:srgbClr val="00FF00"/>
                </a:solidFill>
              </a:rPr>
              <a:t>„die Endzeit“</a:t>
            </a:r>
          </a:p>
        </p:txBody>
      </p:sp>
      <p:sp>
        <p:nvSpPr>
          <p:cNvPr id="662540" name="Text Box 12"/>
          <p:cNvSpPr txBox="1">
            <a:spLocks noChangeArrowheads="1"/>
          </p:cNvSpPr>
          <p:nvPr/>
        </p:nvSpPr>
        <p:spPr bwMode="auto">
          <a:xfrm>
            <a:off x="5580063" y="4437063"/>
            <a:ext cx="147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400">
                <a:solidFill>
                  <a:srgbClr val="00FF00"/>
                </a:solidFill>
              </a:rPr>
              <a:t>seit 1882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2531"/>
                                        </p:tgtEl>
                                        <p:attrNameLst>
                                          <p:attrName>style.visibility</p:attrName>
                                        </p:attrNameLst>
                                      </p:cBhvr>
                                      <p:to>
                                        <p:strVal val="visible"/>
                                      </p:to>
                                    </p:set>
                                    <p:anim calcmode="lin" valueType="num">
                                      <p:cBhvr additive="base">
                                        <p:cTn id="7" dur="500" fill="hold"/>
                                        <p:tgtEl>
                                          <p:spTgt spid="662531"/>
                                        </p:tgtEl>
                                        <p:attrNameLst>
                                          <p:attrName>ppt_x</p:attrName>
                                        </p:attrNameLst>
                                      </p:cBhvr>
                                      <p:tavLst>
                                        <p:tav tm="0">
                                          <p:val>
                                            <p:strVal val="#ppt_x"/>
                                          </p:val>
                                        </p:tav>
                                        <p:tav tm="100000">
                                          <p:val>
                                            <p:strVal val="#ppt_x"/>
                                          </p:val>
                                        </p:tav>
                                      </p:tavLst>
                                    </p:anim>
                                    <p:anim calcmode="lin" valueType="num">
                                      <p:cBhvr additive="base">
                                        <p:cTn id="8" dur="500" fill="hold"/>
                                        <p:tgtEl>
                                          <p:spTgt spid="66253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662533">
                                            <p:txEl>
                                              <p:pRg st="0" end="0"/>
                                            </p:txEl>
                                          </p:spTgt>
                                        </p:tgtEl>
                                        <p:attrNameLst>
                                          <p:attrName>style.visibility</p:attrName>
                                        </p:attrNameLst>
                                      </p:cBhvr>
                                      <p:to>
                                        <p:strVal val="visible"/>
                                      </p:to>
                                    </p:set>
                                    <p:anim calcmode="lin" valueType="num">
                                      <p:cBhvr>
                                        <p:cTn id="13" dur="1000" fill="hold"/>
                                        <p:tgtEl>
                                          <p:spTgt spid="66253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66253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662533">
                                            <p:txEl>
                                              <p:pRg st="0" end="0"/>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662533">
                                            <p:txEl>
                                              <p:pRg st="1" end="1"/>
                                            </p:txEl>
                                          </p:spTgt>
                                        </p:tgtEl>
                                        <p:attrNameLst>
                                          <p:attrName>style.visibility</p:attrName>
                                        </p:attrNameLst>
                                      </p:cBhvr>
                                      <p:to>
                                        <p:strVal val="visible"/>
                                      </p:to>
                                    </p:set>
                                    <p:anim calcmode="lin" valueType="num">
                                      <p:cBhvr>
                                        <p:cTn id="18" dur="1000" fill="hold"/>
                                        <p:tgtEl>
                                          <p:spTgt spid="662533">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662533">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66253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2532"/>
                                        </p:tgtEl>
                                        <p:attrNameLst>
                                          <p:attrName>style.visibility</p:attrName>
                                        </p:attrNameLst>
                                      </p:cBhvr>
                                      <p:to>
                                        <p:strVal val="visible"/>
                                      </p:to>
                                    </p:set>
                                    <p:anim calcmode="lin" valueType="num">
                                      <p:cBhvr additive="base">
                                        <p:cTn id="25" dur="500" fill="hold"/>
                                        <p:tgtEl>
                                          <p:spTgt spid="662532"/>
                                        </p:tgtEl>
                                        <p:attrNameLst>
                                          <p:attrName>ppt_x</p:attrName>
                                        </p:attrNameLst>
                                      </p:cBhvr>
                                      <p:tavLst>
                                        <p:tav tm="0">
                                          <p:val>
                                            <p:strVal val="#ppt_x"/>
                                          </p:val>
                                        </p:tav>
                                        <p:tav tm="100000">
                                          <p:val>
                                            <p:strVal val="#ppt_x"/>
                                          </p:val>
                                        </p:tav>
                                      </p:tavLst>
                                    </p:anim>
                                    <p:anim calcmode="lin" valueType="num">
                                      <p:cBhvr additive="base">
                                        <p:cTn id="26" dur="500" fill="hold"/>
                                        <p:tgtEl>
                                          <p:spTgt spid="662532"/>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662534"/>
                                        </p:tgtEl>
                                        <p:attrNameLst>
                                          <p:attrName>style.visibility</p:attrName>
                                        </p:attrNameLst>
                                      </p:cBhvr>
                                      <p:to>
                                        <p:strVal val="visible"/>
                                      </p:to>
                                    </p:set>
                                    <p:anim calcmode="lin" valueType="num">
                                      <p:cBhvr>
                                        <p:cTn id="31" dur="1000" fill="hold"/>
                                        <p:tgtEl>
                                          <p:spTgt spid="662534"/>
                                        </p:tgtEl>
                                        <p:attrNameLst>
                                          <p:attrName>ppt_w</p:attrName>
                                        </p:attrNameLst>
                                      </p:cBhvr>
                                      <p:tavLst>
                                        <p:tav tm="0">
                                          <p:val>
                                            <p:strVal val="#ppt_w*0.70"/>
                                          </p:val>
                                        </p:tav>
                                        <p:tav tm="100000">
                                          <p:val>
                                            <p:strVal val="#ppt_w"/>
                                          </p:val>
                                        </p:tav>
                                      </p:tavLst>
                                    </p:anim>
                                    <p:anim calcmode="lin" valueType="num">
                                      <p:cBhvr>
                                        <p:cTn id="32" dur="1000" fill="hold"/>
                                        <p:tgtEl>
                                          <p:spTgt spid="662534"/>
                                        </p:tgtEl>
                                        <p:attrNameLst>
                                          <p:attrName>ppt_h</p:attrName>
                                        </p:attrNameLst>
                                      </p:cBhvr>
                                      <p:tavLst>
                                        <p:tav tm="0">
                                          <p:val>
                                            <p:strVal val="#ppt_h"/>
                                          </p:val>
                                        </p:tav>
                                        <p:tav tm="100000">
                                          <p:val>
                                            <p:strVal val="#ppt_h"/>
                                          </p:val>
                                        </p:tav>
                                      </p:tavLst>
                                    </p:anim>
                                    <p:animEffect transition="in" filter="fade">
                                      <p:cBhvr>
                                        <p:cTn id="33" dur="1000"/>
                                        <p:tgtEl>
                                          <p:spTgt spid="66253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662536"/>
                                        </p:tgtEl>
                                        <p:attrNameLst>
                                          <p:attrName>style.visibility</p:attrName>
                                        </p:attrNameLst>
                                      </p:cBhvr>
                                      <p:to>
                                        <p:strVal val="visible"/>
                                      </p:to>
                                    </p:set>
                                    <p:anim calcmode="lin" valueType="num">
                                      <p:cBhvr>
                                        <p:cTn id="38" dur="1000" fill="hold"/>
                                        <p:tgtEl>
                                          <p:spTgt spid="662536"/>
                                        </p:tgtEl>
                                        <p:attrNameLst>
                                          <p:attrName>ppt_w</p:attrName>
                                        </p:attrNameLst>
                                      </p:cBhvr>
                                      <p:tavLst>
                                        <p:tav tm="0">
                                          <p:val>
                                            <p:fltVal val="0"/>
                                          </p:val>
                                        </p:tav>
                                        <p:tav tm="100000">
                                          <p:val>
                                            <p:strVal val="#ppt_w"/>
                                          </p:val>
                                        </p:tav>
                                      </p:tavLst>
                                    </p:anim>
                                    <p:anim calcmode="lin" valueType="num">
                                      <p:cBhvr>
                                        <p:cTn id="39" dur="1000" fill="hold"/>
                                        <p:tgtEl>
                                          <p:spTgt spid="662536"/>
                                        </p:tgtEl>
                                        <p:attrNameLst>
                                          <p:attrName>ppt_h</p:attrName>
                                        </p:attrNameLst>
                                      </p:cBhvr>
                                      <p:tavLst>
                                        <p:tav tm="0">
                                          <p:val>
                                            <p:fltVal val="0"/>
                                          </p:val>
                                        </p:tav>
                                        <p:tav tm="100000">
                                          <p:val>
                                            <p:strVal val="#ppt_h"/>
                                          </p:val>
                                        </p:tav>
                                      </p:tavLst>
                                    </p:anim>
                                    <p:anim calcmode="lin" valueType="num">
                                      <p:cBhvr>
                                        <p:cTn id="40" dur="1000" fill="hold"/>
                                        <p:tgtEl>
                                          <p:spTgt spid="662536"/>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6625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662537"/>
                                        </p:tgtEl>
                                        <p:attrNameLst>
                                          <p:attrName>style.visibility</p:attrName>
                                        </p:attrNameLst>
                                      </p:cBhvr>
                                      <p:to>
                                        <p:strVal val="visible"/>
                                      </p:to>
                                    </p:set>
                                    <p:anim calcmode="lin" valueType="num">
                                      <p:cBhvr additive="base">
                                        <p:cTn id="46" dur="500" fill="hold"/>
                                        <p:tgtEl>
                                          <p:spTgt spid="662537"/>
                                        </p:tgtEl>
                                        <p:attrNameLst>
                                          <p:attrName>ppt_x</p:attrName>
                                        </p:attrNameLst>
                                      </p:cBhvr>
                                      <p:tavLst>
                                        <p:tav tm="0">
                                          <p:val>
                                            <p:strVal val="#ppt_x"/>
                                          </p:val>
                                        </p:tav>
                                        <p:tav tm="100000">
                                          <p:val>
                                            <p:strVal val="#ppt_x"/>
                                          </p:val>
                                        </p:tav>
                                      </p:tavLst>
                                    </p:anim>
                                    <p:anim calcmode="lin" valueType="num">
                                      <p:cBhvr additive="base">
                                        <p:cTn id="47" dur="500" fill="hold"/>
                                        <p:tgtEl>
                                          <p:spTgt spid="662537"/>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62538"/>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7" presetClass="entr" presetSubtype="4" fill="hold" grpId="0" nodeType="clickEffect">
                                  <p:stCondLst>
                                    <p:cond delay="0"/>
                                  </p:stCondLst>
                                  <p:childTnLst>
                                    <p:set>
                                      <p:cBhvr>
                                        <p:cTn id="55" dur="1" fill="hold">
                                          <p:stCondLst>
                                            <p:cond delay="0"/>
                                          </p:stCondLst>
                                        </p:cTn>
                                        <p:tgtEl>
                                          <p:spTgt spid="662539"/>
                                        </p:tgtEl>
                                        <p:attrNameLst>
                                          <p:attrName>style.visibility</p:attrName>
                                        </p:attrNameLst>
                                      </p:cBhvr>
                                      <p:to>
                                        <p:strVal val="visible"/>
                                      </p:to>
                                    </p:set>
                                    <p:anim calcmode="lin" valueType="num">
                                      <p:cBhvr additive="base">
                                        <p:cTn id="56" dur="5000" fill="hold"/>
                                        <p:tgtEl>
                                          <p:spTgt spid="662539"/>
                                        </p:tgtEl>
                                        <p:attrNameLst>
                                          <p:attrName>ppt_x</p:attrName>
                                        </p:attrNameLst>
                                      </p:cBhvr>
                                      <p:tavLst>
                                        <p:tav tm="0">
                                          <p:val>
                                            <p:strVal val="#ppt_x"/>
                                          </p:val>
                                        </p:tav>
                                        <p:tav tm="100000">
                                          <p:val>
                                            <p:strVal val="#ppt_x"/>
                                          </p:val>
                                        </p:tav>
                                      </p:tavLst>
                                    </p:anim>
                                    <p:anim calcmode="lin" valueType="num">
                                      <p:cBhvr additive="base">
                                        <p:cTn id="57" dur="5000" fill="hold"/>
                                        <p:tgtEl>
                                          <p:spTgt spid="662539"/>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7" presetClass="entr" presetSubtype="4" fill="hold" grpId="0" nodeType="clickEffect">
                                  <p:stCondLst>
                                    <p:cond delay="0"/>
                                  </p:stCondLst>
                                  <p:childTnLst>
                                    <p:set>
                                      <p:cBhvr>
                                        <p:cTn id="61" dur="1" fill="hold">
                                          <p:stCondLst>
                                            <p:cond delay="0"/>
                                          </p:stCondLst>
                                        </p:cTn>
                                        <p:tgtEl>
                                          <p:spTgt spid="662540"/>
                                        </p:tgtEl>
                                        <p:attrNameLst>
                                          <p:attrName>style.visibility</p:attrName>
                                        </p:attrNameLst>
                                      </p:cBhvr>
                                      <p:to>
                                        <p:strVal val="visible"/>
                                      </p:to>
                                    </p:set>
                                    <p:anim calcmode="lin" valueType="num">
                                      <p:cBhvr additive="base">
                                        <p:cTn id="62" dur="5000" fill="hold"/>
                                        <p:tgtEl>
                                          <p:spTgt spid="662540"/>
                                        </p:tgtEl>
                                        <p:attrNameLst>
                                          <p:attrName>ppt_x</p:attrName>
                                        </p:attrNameLst>
                                      </p:cBhvr>
                                      <p:tavLst>
                                        <p:tav tm="0">
                                          <p:val>
                                            <p:strVal val="#ppt_x"/>
                                          </p:val>
                                        </p:tav>
                                        <p:tav tm="100000">
                                          <p:val>
                                            <p:strVal val="#ppt_x"/>
                                          </p:val>
                                        </p:tav>
                                      </p:tavLst>
                                    </p:anim>
                                    <p:anim calcmode="lin" valueType="num">
                                      <p:cBhvr additive="base">
                                        <p:cTn id="63" dur="5000" fill="hold"/>
                                        <p:tgtEl>
                                          <p:spTgt spid="6625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1" grpId="0" animBg="1"/>
      <p:bldP spid="662532" grpId="0" animBg="1"/>
      <p:bldP spid="662534" grpId="0"/>
      <p:bldP spid="662536" grpId="0" animBg="1"/>
      <p:bldP spid="662537" grpId="0" animBg="1"/>
      <p:bldP spid="662538" grpId="0" animBg="1"/>
      <p:bldP spid="662539" grpId="0"/>
      <p:bldP spid="66254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5890" name="Picture 2" descr="Nile_River_and_delta_from_orbi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700213"/>
            <a:ext cx="3097213" cy="2433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5891" name="Rectangle 3"/>
          <p:cNvSpPr>
            <a:spLocks noGrp="1" noChangeArrowheads="1"/>
          </p:cNvSpPr>
          <p:nvPr>
            <p:ph type="title"/>
          </p:nvPr>
        </p:nvSpPr>
        <p:spPr>
          <a:xfrm>
            <a:off x="0" y="333375"/>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(14) Rückkehr aus Ober- und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(15) aus Unterägypten</a:t>
            </a:r>
            <a:endParaRPr lang="de-DE" altLang="de-DE" sz="4000" b="1">
              <a:solidFill>
                <a:srgbClr val="00FF00"/>
              </a:solidFill>
              <a:latin typeface="Arial" panose="020B0604020202020204" pitchFamily="34" charset="0"/>
              <a:cs typeface="Arial" panose="020B0604020202020204" pitchFamily="34" charset="0"/>
            </a:endParaRPr>
          </a:p>
        </p:txBody>
      </p:sp>
      <p:sp>
        <p:nvSpPr>
          <p:cNvPr id="805892" name="Rectangle 4"/>
          <p:cNvSpPr>
            <a:spLocks noGrp="1" noChangeArrowheads="1"/>
          </p:cNvSpPr>
          <p:nvPr>
            <p:ph type="body" sz="half" idx="1"/>
          </p:nvPr>
        </p:nvSpPr>
        <p:spPr>
          <a:xfrm>
            <a:off x="0" y="1628775"/>
            <a:ext cx="5435600" cy="5229225"/>
          </a:xfrm>
        </p:spPr>
        <p:txBody>
          <a:bodyPr/>
          <a:lstStyle/>
          <a:p>
            <a:pPr>
              <a:lnSpc>
                <a:spcPct val="80000"/>
              </a:lnSpc>
            </a:pPr>
            <a:r>
              <a:rPr lang="de-CH" altLang="de-DE" sz="2400" b="1">
                <a:solidFill>
                  <a:srgbClr val="EAEAEA"/>
                </a:solidFill>
                <a:latin typeface="Arial" panose="020B0604020202020204" pitchFamily="34" charset="0"/>
                <a:cs typeface="Arial" panose="020B0604020202020204" pitchFamily="34" charset="0"/>
              </a:rPr>
              <a:t>Die Prophetie aus Jes 11,11-12 erfüllte sich</a:t>
            </a:r>
          </a:p>
          <a:p>
            <a:pPr>
              <a:lnSpc>
                <a:spcPct val="80000"/>
              </a:lnSpc>
            </a:pPr>
            <a:r>
              <a:rPr lang="de-CH" altLang="de-DE" sz="2400" b="1">
                <a:solidFill>
                  <a:srgbClr val="EAEAEA"/>
                </a:solidFill>
                <a:latin typeface="Arial" panose="020B0604020202020204" pitchFamily="34" charset="0"/>
                <a:cs typeface="Arial" panose="020B0604020202020204" pitchFamily="34" charset="0"/>
              </a:rPr>
              <a:t>Ab 1948: Praktisch alle ägyptischen Juden verliessen das Land der Pharaonen.</a:t>
            </a:r>
          </a:p>
          <a:p>
            <a:pPr>
              <a:lnSpc>
                <a:spcPct val="80000"/>
              </a:lnSpc>
            </a:pPr>
            <a:r>
              <a:rPr lang="de-CH" altLang="de-DE" sz="2400" b="1">
                <a:solidFill>
                  <a:srgbClr val="EAEAEA"/>
                </a:solidFill>
                <a:latin typeface="Arial" panose="020B0604020202020204" pitchFamily="34" charset="0"/>
                <a:cs typeface="Arial" panose="020B0604020202020204" pitchFamily="34" charset="0"/>
              </a:rPr>
              <a:t>Nach der Gründung des modernen Staates Israel:</a:t>
            </a:r>
          </a:p>
          <a:p>
            <a:pPr>
              <a:lnSpc>
                <a:spcPct val="80000"/>
              </a:lnSpc>
              <a:buFontTx/>
              <a:buNone/>
            </a:pPr>
            <a:r>
              <a:rPr lang="de-CH" altLang="de-DE" sz="2400" b="1">
                <a:solidFill>
                  <a:srgbClr val="EAEAEA"/>
                </a:solidFill>
                <a:latin typeface="Arial" panose="020B0604020202020204" pitchFamily="34" charset="0"/>
                <a:cs typeface="Arial" panose="020B0604020202020204" pitchFamily="34" charset="0"/>
              </a:rPr>
              <a:t>	Furchtbaren Judenverfolgungen mit Massakern, Internierungen, Vertreibungen und schlimmen Demütigungen. </a:t>
            </a:r>
            <a:r>
              <a:rPr lang="de-CH" altLang="de-DE" sz="2400" b="1">
                <a:solidFill>
                  <a:srgbClr val="EAEAEA"/>
                </a:solidFill>
                <a:latin typeface="Arial" panose="020B0604020202020204" pitchFamily="34" charset="0"/>
                <a:cs typeface="Arial" panose="020B0604020202020204" pitchFamily="34" charset="0"/>
                <a:sym typeface="Wingdings" panose="05000000000000000000" pitchFamily="2" charset="2"/>
              </a:rPr>
              <a:t> </a:t>
            </a:r>
            <a:r>
              <a:rPr lang="de-CH" altLang="de-DE" sz="2400" b="1">
                <a:solidFill>
                  <a:srgbClr val="EAEAEA"/>
                </a:solidFill>
                <a:latin typeface="Arial" panose="020B0604020202020204" pitchFamily="34" charset="0"/>
                <a:cs typeface="Arial" panose="020B0604020202020204" pitchFamily="34" charset="0"/>
              </a:rPr>
              <a:t>moderner Exodus aus Ägypten. </a:t>
            </a:r>
          </a:p>
          <a:p>
            <a:pPr>
              <a:lnSpc>
                <a:spcPct val="80000"/>
              </a:lnSpc>
            </a:pPr>
            <a:r>
              <a:rPr lang="de-CH" altLang="de-DE" sz="2400" b="1">
                <a:solidFill>
                  <a:srgbClr val="EAEAEA"/>
                </a:solidFill>
                <a:latin typeface="Arial" panose="020B0604020202020204" pitchFamily="34" charset="0"/>
                <a:cs typeface="Arial" panose="020B0604020202020204" pitchFamily="34" charset="0"/>
              </a:rPr>
              <a:t>Heute: nur noch einige Dutzend Juden in Ägypten; zur Hauptsache handelt es sich um alte Menschen. </a:t>
            </a:r>
            <a:endParaRPr lang="de-DE" altLang="de-DE" sz="2400" b="1">
              <a:solidFill>
                <a:srgbClr val="EAEAEA"/>
              </a:solidFill>
              <a:latin typeface="Arial" panose="020B0604020202020204" pitchFamily="34" charset="0"/>
              <a:cs typeface="Arial" panose="020B0604020202020204" pitchFamily="34" charset="0"/>
            </a:endParaRPr>
          </a:p>
        </p:txBody>
      </p:sp>
      <p:sp>
        <p:nvSpPr>
          <p:cNvPr id="805893" name="Text Box 5"/>
          <p:cNvSpPr txBox="1">
            <a:spLocks noChangeArrowheads="1"/>
          </p:cNvSpPr>
          <p:nvPr/>
        </p:nvSpPr>
        <p:spPr bwMode="auto">
          <a:xfrm>
            <a:off x="8388350" y="1341438"/>
            <a:ext cx="544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
        <p:nvSpPr>
          <p:cNvPr id="805894" name="Line 6"/>
          <p:cNvSpPr>
            <a:spLocks noChangeShapeType="1"/>
          </p:cNvSpPr>
          <p:nvPr/>
        </p:nvSpPr>
        <p:spPr bwMode="auto">
          <a:xfrm flipV="1">
            <a:off x="4500563" y="2205038"/>
            <a:ext cx="2592387" cy="503237"/>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05895" name="Rectangle 7"/>
          <p:cNvSpPr>
            <a:spLocks noChangeArrowheads="1"/>
          </p:cNvSpPr>
          <p:nvPr/>
        </p:nvSpPr>
        <p:spPr bwMode="auto">
          <a:xfrm>
            <a:off x="5508625" y="4243388"/>
            <a:ext cx="3419475" cy="261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80000"/>
              </a:lnSpc>
              <a:buFontTx/>
              <a:buNone/>
            </a:pPr>
            <a:r>
              <a:rPr lang="de-CH" altLang="de-DE" sz="2400" i="1">
                <a:solidFill>
                  <a:schemeClr val="bg1"/>
                </a:solidFill>
                <a:latin typeface="Arial" panose="020B0604020202020204" pitchFamily="34" charset="0"/>
                <a:cs typeface="Arial" panose="020B0604020202020204" pitchFamily="34" charset="0"/>
              </a:rPr>
              <a:t>	</a:t>
            </a:r>
            <a:r>
              <a:rPr lang="de-CH" altLang="de-DE" sz="2000">
                <a:solidFill>
                  <a:schemeClr val="bg1"/>
                </a:solidFill>
                <a:latin typeface="Arial" panose="020B0604020202020204" pitchFamily="34" charset="0"/>
                <a:cs typeface="Arial" panose="020B0604020202020204" pitchFamily="34" charset="0"/>
              </a:rPr>
              <a:t>Der Exodus unter Mose fand um 1606 v. Chr. statt, als der Ewige Israel mit „starker Hand“ aus der Sklaverei in Ägypten erlöste (2Mo 13,3). </a:t>
            </a:r>
            <a:endParaRPr lang="de-DE" altLang="de-DE" sz="2000">
              <a:solidFill>
                <a:schemeClr val="bg1"/>
              </a:solidFill>
              <a:latin typeface="Arial" panose="020B0604020202020204" pitchFamily="34" charset="0"/>
              <a:cs typeface="Arial" panose="020B0604020202020204" pitchFamily="34" charset="0"/>
            </a:endParaRPr>
          </a:p>
        </p:txBody>
      </p:sp>
      <p:sp>
        <p:nvSpPr>
          <p:cNvPr id="805896" name="Line 8"/>
          <p:cNvSpPr>
            <a:spLocks noChangeShapeType="1"/>
          </p:cNvSpPr>
          <p:nvPr/>
        </p:nvSpPr>
        <p:spPr bwMode="auto">
          <a:xfrm>
            <a:off x="4067175" y="2997200"/>
            <a:ext cx="2736850" cy="3603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6914" name="Picture 2" descr="Nile_River_and_delta_from_orbi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700213"/>
            <a:ext cx="3097213" cy="2433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6915" name="Rectangle 3"/>
          <p:cNvSpPr>
            <a:spLocks noGrp="1" noChangeArrowheads="1"/>
          </p:cNvSpPr>
          <p:nvPr>
            <p:ph type="title"/>
          </p:nvPr>
        </p:nvSpPr>
        <p:spPr>
          <a:xfrm>
            <a:off x="0" y="333375"/>
            <a:ext cx="91440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(14) Rückkehr aus Ober- und </a:t>
            </a:r>
            <a:br>
              <a:rPr lang="de-CH" altLang="de-DE" sz="4000" b="1">
                <a:solidFill>
                  <a:srgbClr val="00FF00"/>
                </a:solidFill>
                <a:latin typeface="Arial" panose="020B0604020202020204" pitchFamily="34" charset="0"/>
                <a:cs typeface="Arial" panose="020B0604020202020204" pitchFamily="34" charset="0"/>
              </a:rPr>
            </a:br>
            <a:r>
              <a:rPr lang="de-CH" altLang="de-DE" sz="4000" b="1">
                <a:solidFill>
                  <a:srgbClr val="00FF00"/>
                </a:solidFill>
                <a:latin typeface="Arial" panose="020B0604020202020204" pitchFamily="34" charset="0"/>
                <a:cs typeface="Arial" panose="020B0604020202020204" pitchFamily="34" charset="0"/>
              </a:rPr>
              <a:t>(15) aus Unterägypten</a:t>
            </a:r>
            <a:endParaRPr lang="de-DE" altLang="de-DE" sz="4000" b="1">
              <a:solidFill>
                <a:srgbClr val="00FF00"/>
              </a:solidFill>
              <a:latin typeface="Arial" panose="020B0604020202020204" pitchFamily="34" charset="0"/>
              <a:cs typeface="Arial" panose="020B0604020202020204" pitchFamily="34" charset="0"/>
            </a:endParaRPr>
          </a:p>
        </p:txBody>
      </p:sp>
      <p:sp>
        <p:nvSpPr>
          <p:cNvPr id="806916" name="Rectangle 4"/>
          <p:cNvSpPr>
            <a:spLocks noGrp="1" noChangeArrowheads="1"/>
          </p:cNvSpPr>
          <p:nvPr>
            <p:ph type="body" sz="half" idx="1"/>
          </p:nvPr>
        </p:nvSpPr>
        <p:spPr>
          <a:xfrm>
            <a:off x="0" y="1628775"/>
            <a:ext cx="5435600" cy="5229225"/>
          </a:xfrm>
        </p:spPr>
        <p:txBody>
          <a:bodyPr/>
          <a:lstStyle/>
          <a:p>
            <a:pPr>
              <a:lnSpc>
                <a:spcPct val="80000"/>
              </a:lnSpc>
            </a:pPr>
            <a:r>
              <a:rPr lang="de-CH" altLang="de-DE" sz="2400" b="1">
                <a:solidFill>
                  <a:srgbClr val="EAEAEA"/>
                </a:solidFill>
                <a:latin typeface="Arial" panose="020B0604020202020204" pitchFamily="34" charset="0"/>
                <a:cs typeface="Arial" panose="020B0604020202020204" pitchFamily="34" charset="0"/>
              </a:rPr>
              <a:t>Ein Teil dieser 80'000 Juden fand Zuflucht in verschiedenen Ländern wie Brasilien, Argentinien, Frankreich und  USA. Das Land, das die meisten ägyptischen Juden – Zehntausende von ihnen – aufnahm, war Israel.</a:t>
            </a:r>
            <a:endParaRPr lang="de-DE" altLang="de-DE" sz="2400" b="1">
              <a:solidFill>
                <a:srgbClr val="EAEAEA"/>
              </a:solidFill>
              <a:latin typeface="Arial" panose="020B0604020202020204" pitchFamily="34" charset="0"/>
              <a:cs typeface="Arial" panose="020B0604020202020204" pitchFamily="34" charset="0"/>
            </a:endParaRPr>
          </a:p>
          <a:p>
            <a:pPr>
              <a:lnSpc>
                <a:spcPct val="80000"/>
              </a:lnSpc>
              <a:buFontTx/>
              <a:buNone/>
            </a:pPr>
            <a:endParaRPr lang="de-DE" altLang="de-DE" sz="2400" b="1">
              <a:solidFill>
                <a:srgbClr val="EAEAEA"/>
              </a:solidFill>
              <a:latin typeface="Arial" panose="020B0604020202020204" pitchFamily="34" charset="0"/>
              <a:cs typeface="Arial" panose="020B0604020202020204" pitchFamily="34" charset="0"/>
            </a:endParaRPr>
          </a:p>
        </p:txBody>
      </p:sp>
      <p:sp>
        <p:nvSpPr>
          <p:cNvPr id="806917" name="Text Box 5"/>
          <p:cNvSpPr txBox="1">
            <a:spLocks noChangeArrowheads="1"/>
          </p:cNvSpPr>
          <p:nvPr/>
        </p:nvSpPr>
        <p:spPr bwMode="auto">
          <a:xfrm>
            <a:off x="8388350" y="1341438"/>
            <a:ext cx="544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
        <p:nvSpPr>
          <p:cNvPr id="806918" name="Line 6"/>
          <p:cNvSpPr>
            <a:spLocks noChangeShapeType="1"/>
          </p:cNvSpPr>
          <p:nvPr/>
        </p:nvSpPr>
        <p:spPr bwMode="auto">
          <a:xfrm flipV="1">
            <a:off x="3708400" y="2205038"/>
            <a:ext cx="3384550" cy="3744912"/>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06920" name="Line 8"/>
          <p:cNvSpPr>
            <a:spLocks noChangeShapeType="1"/>
          </p:cNvSpPr>
          <p:nvPr/>
        </p:nvSpPr>
        <p:spPr bwMode="auto">
          <a:xfrm flipV="1">
            <a:off x="6372225" y="3357563"/>
            <a:ext cx="431800" cy="2087562"/>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06921" name="Text Box 9"/>
          <p:cNvSpPr txBox="1">
            <a:spLocks noChangeArrowheads="1"/>
          </p:cNvSpPr>
          <p:nvPr/>
        </p:nvSpPr>
        <p:spPr bwMode="auto">
          <a:xfrm>
            <a:off x="3184525" y="5967413"/>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400">
                <a:solidFill>
                  <a:schemeClr val="bg1"/>
                </a:solidFill>
              </a:rPr>
              <a:t>Mizrajim</a:t>
            </a:r>
            <a:endParaRPr lang="de-DE" altLang="de-DE" sz="2400">
              <a:solidFill>
                <a:schemeClr val="bg1"/>
              </a:solidFill>
            </a:endParaRPr>
          </a:p>
        </p:txBody>
      </p:sp>
      <p:sp>
        <p:nvSpPr>
          <p:cNvPr id="806922" name="Text Box 10"/>
          <p:cNvSpPr txBox="1">
            <a:spLocks noChangeArrowheads="1"/>
          </p:cNvSpPr>
          <p:nvPr/>
        </p:nvSpPr>
        <p:spPr bwMode="auto">
          <a:xfrm>
            <a:off x="5919788" y="5464175"/>
            <a:ext cx="1319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400">
                <a:solidFill>
                  <a:schemeClr val="bg1"/>
                </a:solidFill>
              </a:rPr>
              <a:t>Pathros</a:t>
            </a:r>
            <a:endParaRPr lang="de-DE" altLang="de-DE" sz="240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9" name="Rectangle 3"/>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(16) Rückkehr aus dem Iran</a:t>
            </a:r>
            <a:endParaRPr lang="de-DE" altLang="de-DE" sz="4000" b="1">
              <a:solidFill>
                <a:srgbClr val="00FF00"/>
              </a:solidFill>
              <a:latin typeface="Arial" panose="020B0604020202020204" pitchFamily="34" charset="0"/>
              <a:cs typeface="Arial" panose="020B0604020202020204" pitchFamily="34" charset="0"/>
            </a:endParaRPr>
          </a:p>
        </p:txBody>
      </p:sp>
      <p:pic>
        <p:nvPicPr>
          <p:cNvPr id="807946" name="Picture 10" descr="Iran_topo"/>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996113" y="1700213"/>
            <a:ext cx="2147887"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7948" name="Rectangle 12"/>
          <p:cNvSpPr>
            <a:spLocks noGrp="1" noChangeArrowheads="1"/>
          </p:cNvSpPr>
          <p:nvPr>
            <p:ph sz="quarter" idx="2"/>
          </p:nvPr>
        </p:nvSpPr>
        <p:spPr>
          <a:xfrm>
            <a:off x="0" y="4437063"/>
            <a:ext cx="8964613" cy="1981200"/>
          </a:xfrm>
        </p:spPr>
        <p:txBody>
          <a:bodyPr/>
          <a:lstStyle/>
          <a:p>
            <a:r>
              <a:rPr lang="de-CH" altLang="de-DE" sz="2400" b="1">
                <a:solidFill>
                  <a:srgbClr val="EAEAEA"/>
                </a:solidFill>
                <a:latin typeface="Arial" panose="020B0604020202020204" pitchFamily="34" charset="0"/>
                <a:cs typeface="Arial" panose="020B0604020202020204" pitchFamily="34" charset="0"/>
              </a:rPr>
              <a:t>Ländername </a:t>
            </a:r>
            <a:r>
              <a:rPr lang="de-CH" altLang="de-DE" sz="2400" b="1">
                <a:solidFill>
                  <a:srgbClr val="00FF00"/>
                </a:solidFill>
                <a:latin typeface="Arial" panose="020B0604020202020204" pitchFamily="34" charset="0"/>
                <a:cs typeface="Arial" panose="020B0604020202020204" pitchFamily="34" charset="0"/>
              </a:rPr>
              <a:t>„Elam“</a:t>
            </a:r>
            <a:r>
              <a:rPr lang="de-CH" altLang="de-DE" sz="2400" b="1">
                <a:solidFill>
                  <a:srgbClr val="EAEAEA"/>
                </a:solidFill>
                <a:latin typeface="Arial" panose="020B0604020202020204" pitchFamily="34" charset="0"/>
                <a:cs typeface="Arial" panose="020B0604020202020204" pitchFamily="34" charset="0"/>
              </a:rPr>
              <a:t> = das grosse Gebiet eines altorientalischen Reiches im Südwesten des heutigen Iran (nördlich des Persischen Golfes und östlich des Tigris)</a:t>
            </a:r>
          </a:p>
          <a:p>
            <a:r>
              <a:rPr lang="de-CH" altLang="de-DE" sz="2400" b="1">
                <a:solidFill>
                  <a:srgbClr val="EAEAEA"/>
                </a:solidFill>
                <a:latin typeface="Arial" panose="020B0604020202020204" pitchFamily="34" charset="0"/>
                <a:cs typeface="Arial" panose="020B0604020202020204" pitchFamily="34" charset="0"/>
              </a:rPr>
              <a:t>Elamitische Stadt Susa = Hauptsstadt und Winterresidenz der Könige im Persischen Weltreich)</a:t>
            </a:r>
            <a:endParaRPr lang="de-DE" altLang="de-DE" sz="2400" b="1">
              <a:solidFill>
                <a:srgbClr val="EAEAEA"/>
              </a:solidFill>
              <a:latin typeface="Arial" panose="020B0604020202020204" pitchFamily="34" charset="0"/>
              <a:cs typeface="Arial" panose="020B0604020202020204" pitchFamily="34" charset="0"/>
            </a:endParaRPr>
          </a:p>
        </p:txBody>
      </p:sp>
      <p:sp>
        <p:nvSpPr>
          <p:cNvPr id="807940" name="Rectangle 4"/>
          <p:cNvSpPr>
            <a:spLocks noGrp="1" noChangeArrowheads="1"/>
          </p:cNvSpPr>
          <p:nvPr>
            <p:ph type="body" sz="half" idx="3"/>
          </p:nvPr>
        </p:nvSpPr>
        <p:spPr>
          <a:xfrm>
            <a:off x="0" y="1628775"/>
            <a:ext cx="6804025" cy="4114800"/>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aus Kusch und </a:t>
            </a:r>
            <a:r>
              <a:rPr lang="de-CH" altLang="de-DE" sz="2400" b="1">
                <a:solidFill>
                  <a:srgbClr val="00FF00"/>
                </a:solidFill>
                <a:latin typeface="Arial" panose="020B0604020202020204" pitchFamily="34" charset="0"/>
                <a:cs typeface="Arial" panose="020B0604020202020204" pitchFamily="34" charset="0"/>
              </a:rPr>
              <a:t>aus Elam</a:t>
            </a:r>
            <a:r>
              <a:rPr lang="de-CH" altLang="de-DE" sz="2400" b="1">
                <a:solidFill>
                  <a:srgbClr val="FFFF00"/>
                </a:solidFill>
                <a:latin typeface="Arial" panose="020B0604020202020204" pitchFamily="34" charset="0"/>
                <a:cs typeface="Arial" panose="020B0604020202020204" pitchFamily="34" charset="0"/>
              </a:rPr>
              <a:t> und aus Schinear und aus Hamath und aus den Inseln des Meeres. </a:t>
            </a:r>
            <a:endParaRPr lang="de-DE" altLang="de-DE" sz="2400" b="1">
              <a:solidFill>
                <a:srgbClr val="FFFF00"/>
              </a:solidFill>
              <a:latin typeface="Arial" panose="020B0604020202020204" pitchFamily="34" charset="0"/>
              <a:cs typeface="Arial" panose="020B0604020202020204" pitchFamily="34" charset="0"/>
            </a:endParaRPr>
          </a:p>
        </p:txBody>
      </p:sp>
      <p:sp>
        <p:nvSpPr>
          <p:cNvPr id="807941" name="Text Box 5"/>
          <p:cNvSpPr txBox="1">
            <a:spLocks noChangeArrowheads="1"/>
          </p:cNvSpPr>
          <p:nvPr/>
        </p:nvSpPr>
        <p:spPr bwMode="auto">
          <a:xfrm>
            <a:off x="7596188" y="1412875"/>
            <a:ext cx="1362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Captain Blood GNU</a:t>
            </a:r>
            <a:endParaRPr lang="de-DE" altLang="de-DE" sz="1000">
              <a:solidFill>
                <a:schemeClr val="bg1"/>
              </a:solidFill>
            </a:endParaRPr>
          </a:p>
        </p:txBody>
      </p:sp>
      <p:sp>
        <p:nvSpPr>
          <p:cNvPr id="807949" name="Line 13"/>
          <p:cNvSpPr>
            <a:spLocks noChangeShapeType="1"/>
          </p:cNvSpPr>
          <p:nvPr/>
        </p:nvSpPr>
        <p:spPr bwMode="auto">
          <a:xfrm flipV="1">
            <a:off x="3419475" y="2781300"/>
            <a:ext cx="4392613" cy="7191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(16) Rückkehr aus dem Iran</a:t>
            </a:r>
            <a:endParaRPr lang="de-DE" altLang="de-DE" sz="4000" b="1">
              <a:solidFill>
                <a:srgbClr val="00FF00"/>
              </a:solidFill>
              <a:latin typeface="Arial" panose="020B0604020202020204" pitchFamily="34" charset="0"/>
              <a:cs typeface="Arial" panose="020B0604020202020204" pitchFamily="34" charset="0"/>
            </a:endParaRPr>
          </a:p>
        </p:txBody>
      </p:sp>
      <p:pic>
        <p:nvPicPr>
          <p:cNvPr id="813059" name="Picture 3" descr="Iran_topo"/>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996113" y="1700213"/>
            <a:ext cx="2147887"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3060" name="Rectangle 4"/>
          <p:cNvSpPr>
            <a:spLocks noGrp="1" noChangeArrowheads="1"/>
          </p:cNvSpPr>
          <p:nvPr>
            <p:ph sz="quarter" idx="2"/>
          </p:nvPr>
        </p:nvSpPr>
        <p:spPr>
          <a:xfrm>
            <a:off x="0" y="4437063"/>
            <a:ext cx="8964613" cy="1981200"/>
          </a:xfrm>
        </p:spPr>
        <p:txBody>
          <a:bodyPr/>
          <a:lstStyle/>
          <a:p>
            <a:r>
              <a:rPr lang="de-CH" altLang="de-DE" sz="2400" b="1">
                <a:solidFill>
                  <a:srgbClr val="EAEAEA"/>
                </a:solidFill>
                <a:latin typeface="Arial" panose="020B0604020202020204" pitchFamily="34" charset="0"/>
                <a:cs typeface="Arial" panose="020B0604020202020204" pitchFamily="34" charset="0"/>
              </a:rPr>
              <a:t>Jes 21,2: Eroberung Babyloniens durch die Meder und Perser. Erfüllung: 539 v. Chr.</a:t>
            </a:r>
          </a:p>
          <a:p>
            <a:r>
              <a:rPr lang="de-CH" altLang="de-DE" sz="2400" b="1">
                <a:solidFill>
                  <a:srgbClr val="00FF00"/>
                </a:solidFill>
                <a:latin typeface="Arial" panose="020B0604020202020204" pitchFamily="34" charset="0"/>
                <a:cs typeface="Arial" panose="020B0604020202020204" pitchFamily="34" charset="0"/>
              </a:rPr>
              <a:t>„Elam“</a:t>
            </a:r>
            <a:r>
              <a:rPr lang="de-CH" altLang="de-DE" sz="2400" b="1">
                <a:solidFill>
                  <a:srgbClr val="EAEAEA"/>
                </a:solidFill>
                <a:latin typeface="Arial" panose="020B0604020202020204" pitchFamily="34" charset="0"/>
                <a:cs typeface="Arial" panose="020B0604020202020204" pitchFamily="34" charset="0"/>
              </a:rPr>
              <a:t> steht im Text </a:t>
            </a:r>
            <a:r>
              <a:rPr lang="de-CH" altLang="de-DE" sz="2400" b="1">
                <a:solidFill>
                  <a:srgbClr val="00FF00"/>
                </a:solidFill>
                <a:latin typeface="Arial" panose="020B0604020202020204" pitchFamily="34" charset="0"/>
                <a:cs typeface="Arial" panose="020B0604020202020204" pitchFamily="34" charset="0"/>
              </a:rPr>
              <a:t>„Persien“.</a:t>
            </a:r>
            <a:r>
              <a:rPr lang="de-CH" altLang="de-DE" sz="2400" b="1">
                <a:solidFill>
                  <a:srgbClr val="EAEAEA"/>
                </a:solidFill>
                <a:latin typeface="Arial" panose="020B0604020202020204" pitchFamily="34" charset="0"/>
                <a:cs typeface="Arial" panose="020B0604020202020204" pitchFamily="34" charset="0"/>
              </a:rPr>
              <a:t> </a:t>
            </a:r>
            <a:endParaRPr lang="de-DE" altLang="de-DE" sz="2400" b="1">
              <a:solidFill>
                <a:srgbClr val="EAEAEA"/>
              </a:solidFill>
              <a:latin typeface="Arial" panose="020B0604020202020204" pitchFamily="34" charset="0"/>
              <a:cs typeface="Arial" panose="020B0604020202020204" pitchFamily="34" charset="0"/>
            </a:endParaRPr>
          </a:p>
          <a:p>
            <a:pPr>
              <a:buFontTx/>
              <a:buNone/>
            </a:pPr>
            <a:endParaRPr lang="de-DE" altLang="de-DE" sz="2400" b="1">
              <a:solidFill>
                <a:srgbClr val="EAEAEA"/>
              </a:solidFill>
              <a:latin typeface="Arial" panose="020B0604020202020204" pitchFamily="34" charset="0"/>
              <a:cs typeface="Arial" panose="020B0604020202020204" pitchFamily="34" charset="0"/>
            </a:endParaRPr>
          </a:p>
        </p:txBody>
      </p:sp>
      <p:sp>
        <p:nvSpPr>
          <p:cNvPr id="813061" name="Rectangle 5"/>
          <p:cNvSpPr>
            <a:spLocks noGrp="1" noChangeArrowheads="1"/>
          </p:cNvSpPr>
          <p:nvPr>
            <p:ph type="body" sz="half" idx="3"/>
          </p:nvPr>
        </p:nvSpPr>
        <p:spPr>
          <a:xfrm>
            <a:off x="0" y="1628775"/>
            <a:ext cx="6804025" cy="4114800"/>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aus Kusch und </a:t>
            </a:r>
            <a:r>
              <a:rPr lang="de-CH" altLang="de-DE" sz="2400" b="1">
                <a:solidFill>
                  <a:srgbClr val="00FF00"/>
                </a:solidFill>
                <a:latin typeface="Arial" panose="020B0604020202020204" pitchFamily="34" charset="0"/>
                <a:cs typeface="Arial" panose="020B0604020202020204" pitchFamily="34" charset="0"/>
              </a:rPr>
              <a:t>aus Elam</a:t>
            </a:r>
            <a:r>
              <a:rPr lang="de-CH" altLang="de-DE" sz="2400" b="1">
                <a:solidFill>
                  <a:srgbClr val="FFFF00"/>
                </a:solidFill>
                <a:latin typeface="Arial" panose="020B0604020202020204" pitchFamily="34" charset="0"/>
                <a:cs typeface="Arial" panose="020B0604020202020204" pitchFamily="34" charset="0"/>
              </a:rPr>
              <a:t> und aus Schinear und aus Hamath und aus den Inseln des Meeres. </a:t>
            </a:r>
            <a:endParaRPr lang="de-DE" altLang="de-DE" sz="2400" b="1">
              <a:solidFill>
                <a:srgbClr val="FFFF00"/>
              </a:solidFill>
              <a:latin typeface="Arial" panose="020B0604020202020204" pitchFamily="34" charset="0"/>
              <a:cs typeface="Arial" panose="020B0604020202020204" pitchFamily="34" charset="0"/>
            </a:endParaRPr>
          </a:p>
        </p:txBody>
      </p:sp>
      <p:sp>
        <p:nvSpPr>
          <p:cNvPr id="813063" name="Line 7"/>
          <p:cNvSpPr>
            <a:spLocks noChangeShapeType="1"/>
          </p:cNvSpPr>
          <p:nvPr/>
        </p:nvSpPr>
        <p:spPr bwMode="auto">
          <a:xfrm flipV="1">
            <a:off x="3419475" y="2781300"/>
            <a:ext cx="4392613" cy="7191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(16) Rückkehr aus dem Iran</a:t>
            </a:r>
            <a:endParaRPr lang="de-DE" altLang="de-DE" sz="4000" b="1">
              <a:solidFill>
                <a:srgbClr val="00FF00"/>
              </a:solidFill>
              <a:latin typeface="Arial" panose="020B0604020202020204" pitchFamily="34" charset="0"/>
              <a:cs typeface="Arial" panose="020B0604020202020204" pitchFamily="34" charset="0"/>
            </a:endParaRPr>
          </a:p>
        </p:txBody>
      </p:sp>
      <p:pic>
        <p:nvPicPr>
          <p:cNvPr id="814083" name="Picture 3" descr="Iran_topo"/>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996113" y="1700213"/>
            <a:ext cx="2147887"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4084" name="Rectangle 4"/>
          <p:cNvSpPr>
            <a:spLocks noGrp="1" noChangeArrowheads="1"/>
          </p:cNvSpPr>
          <p:nvPr>
            <p:ph sz="quarter" idx="2"/>
          </p:nvPr>
        </p:nvSpPr>
        <p:spPr>
          <a:xfrm>
            <a:off x="0" y="4437063"/>
            <a:ext cx="8964613" cy="1981200"/>
          </a:xfrm>
        </p:spPr>
        <p:txBody>
          <a:bodyPr/>
          <a:lstStyle/>
          <a:p>
            <a:r>
              <a:rPr lang="de-CH" altLang="de-DE" sz="2400" b="1">
                <a:solidFill>
                  <a:srgbClr val="EAEAEA"/>
                </a:solidFill>
                <a:latin typeface="Arial" panose="020B0604020202020204" pitchFamily="34" charset="0"/>
                <a:cs typeface="Arial" panose="020B0604020202020204" pitchFamily="34" charset="0"/>
              </a:rPr>
              <a:t>In den Jahren 1948 – 1978 verliessen 70'000 Juden den Iran (Persien). </a:t>
            </a:r>
          </a:p>
          <a:p>
            <a:r>
              <a:rPr lang="de-CH" altLang="de-DE" sz="2400" b="1">
                <a:solidFill>
                  <a:srgbClr val="EAEAEA"/>
                </a:solidFill>
                <a:latin typeface="Arial" panose="020B0604020202020204" pitchFamily="34" charset="0"/>
                <a:cs typeface="Arial" panose="020B0604020202020204" pitchFamily="34" charset="0"/>
              </a:rPr>
              <a:t>In der Folge der Islamischen Revolution von 1979 flohen Zehntausende von Juden unter dramatischen Umständen aus dem Iran. </a:t>
            </a:r>
            <a:endParaRPr lang="de-DE" altLang="de-DE" sz="2400" b="1">
              <a:solidFill>
                <a:srgbClr val="EAEAEA"/>
              </a:solidFill>
              <a:latin typeface="Arial" panose="020B0604020202020204" pitchFamily="34" charset="0"/>
              <a:cs typeface="Arial" panose="020B0604020202020204" pitchFamily="34" charset="0"/>
            </a:endParaRPr>
          </a:p>
        </p:txBody>
      </p:sp>
      <p:sp>
        <p:nvSpPr>
          <p:cNvPr id="814085" name="Rectangle 5"/>
          <p:cNvSpPr>
            <a:spLocks noGrp="1" noChangeArrowheads="1"/>
          </p:cNvSpPr>
          <p:nvPr>
            <p:ph type="body" sz="half" idx="3"/>
          </p:nvPr>
        </p:nvSpPr>
        <p:spPr>
          <a:xfrm>
            <a:off x="0" y="1628775"/>
            <a:ext cx="6804025" cy="4114800"/>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aus Kusch und </a:t>
            </a:r>
            <a:r>
              <a:rPr lang="de-CH" altLang="de-DE" sz="2400" b="1">
                <a:solidFill>
                  <a:srgbClr val="00FF00"/>
                </a:solidFill>
                <a:latin typeface="Arial" panose="020B0604020202020204" pitchFamily="34" charset="0"/>
                <a:cs typeface="Arial" panose="020B0604020202020204" pitchFamily="34" charset="0"/>
              </a:rPr>
              <a:t>aus Elam</a:t>
            </a:r>
            <a:r>
              <a:rPr lang="de-CH" altLang="de-DE" sz="2400" b="1">
                <a:solidFill>
                  <a:srgbClr val="FFFF00"/>
                </a:solidFill>
                <a:latin typeface="Arial" panose="020B0604020202020204" pitchFamily="34" charset="0"/>
                <a:cs typeface="Arial" panose="020B0604020202020204" pitchFamily="34" charset="0"/>
              </a:rPr>
              <a:t> und aus Schinear und aus Hamath und aus den Inseln des Meeres. </a:t>
            </a:r>
            <a:endParaRPr lang="de-DE" altLang="de-DE" sz="2400" b="1">
              <a:solidFill>
                <a:srgbClr val="FFFF00"/>
              </a:solidFill>
              <a:latin typeface="Arial" panose="020B0604020202020204" pitchFamily="34" charset="0"/>
              <a:cs typeface="Arial" panose="020B0604020202020204" pitchFamily="34" charset="0"/>
            </a:endParaRPr>
          </a:p>
        </p:txBody>
      </p:sp>
      <p:sp>
        <p:nvSpPr>
          <p:cNvPr id="814087" name="Line 7"/>
          <p:cNvSpPr>
            <a:spLocks noChangeShapeType="1"/>
          </p:cNvSpPr>
          <p:nvPr/>
        </p:nvSpPr>
        <p:spPr bwMode="auto">
          <a:xfrm flipV="1">
            <a:off x="3419475" y="2781300"/>
            <a:ext cx="4392613" cy="7191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(16) Rückkehr aus dem Iran</a:t>
            </a:r>
            <a:endParaRPr lang="de-DE" altLang="de-DE" sz="4000" b="1">
              <a:solidFill>
                <a:srgbClr val="00FF00"/>
              </a:solidFill>
              <a:latin typeface="Arial" panose="020B0604020202020204" pitchFamily="34" charset="0"/>
              <a:cs typeface="Arial" panose="020B0604020202020204" pitchFamily="34" charset="0"/>
            </a:endParaRPr>
          </a:p>
        </p:txBody>
      </p:sp>
      <p:pic>
        <p:nvPicPr>
          <p:cNvPr id="815107" name="Picture 3" descr="Iran_topo"/>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996113" y="1700213"/>
            <a:ext cx="2147887"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5108" name="Rectangle 4"/>
          <p:cNvSpPr>
            <a:spLocks noGrp="1" noChangeArrowheads="1"/>
          </p:cNvSpPr>
          <p:nvPr>
            <p:ph sz="quarter" idx="2"/>
          </p:nvPr>
        </p:nvSpPr>
        <p:spPr>
          <a:xfrm>
            <a:off x="0" y="4437063"/>
            <a:ext cx="8964613" cy="1981200"/>
          </a:xfrm>
        </p:spPr>
        <p:txBody>
          <a:bodyPr/>
          <a:lstStyle/>
          <a:p>
            <a:r>
              <a:rPr lang="de-CH" altLang="de-DE" sz="2400" b="1">
                <a:solidFill>
                  <a:srgbClr val="EAEAEA"/>
                </a:solidFill>
                <a:latin typeface="Arial" panose="020B0604020202020204" pitchFamily="34" charset="0"/>
                <a:cs typeface="Arial" panose="020B0604020202020204" pitchFamily="34" charset="0"/>
              </a:rPr>
              <a:t>Ab 1948 verliessen ca. 125'000 Juden den Iran, um in den USA oder in Israel Zuflucht zu suchen.</a:t>
            </a:r>
          </a:p>
          <a:p>
            <a:r>
              <a:rPr lang="de-CH" altLang="de-DE" sz="2400" b="1">
                <a:solidFill>
                  <a:srgbClr val="EAEAEA"/>
                </a:solidFill>
                <a:latin typeface="Arial" panose="020B0604020202020204" pitchFamily="34" charset="0"/>
                <a:cs typeface="Arial" panose="020B0604020202020204" pitchFamily="34" charset="0"/>
              </a:rPr>
              <a:t>Insgesamt immigrierten im 20. Jh. etwa 80'000 Juden aus dem Iran, um im Land Israel endgültig ihre neue Heimat zu finden.</a:t>
            </a:r>
            <a:endParaRPr lang="de-DE" altLang="de-DE" sz="2400" b="1">
              <a:solidFill>
                <a:srgbClr val="EAEAEA"/>
              </a:solidFill>
              <a:latin typeface="Arial" panose="020B0604020202020204" pitchFamily="34" charset="0"/>
              <a:cs typeface="Arial" panose="020B0604020202020204" pitchFamily="34" charset="0"/>
            </a:endParaRPr>
          </a:p>
          <a:p>
            <a:r>
              <a:rPr lang="de-DE" altLang="de-DE" sz="2400" b="1"/>
              <a:t/>
            </a:r>
            <a:br>
              <a:rPr lang="de-DE" altLang="de-DE" sz="2400" b="1"/>
            </a:br>
            <a:endParaRPr lang="de-DE" altLang="de-DE" sz="2400" b="1">
              <a:solidFill>
                <a:schemeClr val="bg1"/>
              </a:solidFill>
              <a:latin typeface="Arial" panose="020B0604020202020204" pitchFamily="34" charset="0"/>
              <a:cs typeface="Arial" panose="020B0604020202020204" pitchFamily="34" charset="0"/>
            </a:endParaRPr>
          </a:p>
          <a:p>
            <a:r>
              <a:rPr lang="de-DE" altLang="de-DE" sz="2400" b="1"/>
              <a:t/>
            </a:r>
            <a:br>
              <a:rPr lang="de-DE" altLang="de-DE" sz="2400" b="1"/>
            </a:br>
            <a:endParaRPr lang="de-DE" altLang="de-DE" sz="2400" b="1"/>
          </a:p>
        </p:txBody>
      </p:sp>
      <p:sp>
        <p:nvSpPr>
          <p:cNvPr id="815109" name="Rectangle 5"/>
          <p:cNvSpPr>
            <a:spLocks noGrp="1" noChangeArrowheads="1"/>
          </p:cNvSpPr>
          <p:nvPr>
            <p:ph type="body" sz="half" idx="3"/>
          </p:nvPr>
        </p:nvSpPr>
        <p:spPr>
          <a:xfrm>
            <a:off x="0" y="1628775"/>
            <a:ext cx="6804025" cy="4114800"/>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aus Kusch und </a:t>
            </a:r>
            <a:r>
              <a:rPr lang="de-CH" altLang="de-DE" sz="2400" b="1">
                <a:solidFill>
                  <a:srgbClr val="00FF00"/>
                </a:solidFill>
                <a:latin typeface="Arial" panose="020B0604020202020204" pitchFamily="34" charset="0"/>
                <a:cs typeface="Arial" panose="020B0604020202020204" pitchFamily="34" charset="0"/>
              </a:rPr>
              <a:t>aus Elam</a:t>
            </a:r>
            <a:r>
              <a:rPr lang="de-CH" altLang="de-DE" sz="2400" b="1">
                <a:solidFill>
                  <a:srgbClr val="FFFF00"/>
                </a:solidFill>
                <a:latin typeface="Arial" panose="020B0604020202020204" pitchFamily="34" charset="0"/>
                <a:cs typeface="Arial" panose="020B0604020202020204" pitchFamily="34" charset="0"/>
              </a:rPr>
              <a:t> und aus Schinear und aus Hamath und aus den Inseln des Meeres. </a:t>
            </a:r>
            <a:endParaRPr lang="de-DE" altLang="de-DE" sz="2400" b="1">
              <a:solidFill>
                <a:srgbClr val="FFFF00"/>
              </a:solidFill>
              <a:latin typeface="Arial" panose="020B0604020202020204" pitchFamily="34" charset="0"/>
              <a:cs typeface="Arial" panose="020B0604020202020204" pitchFamily="34" charset="0"/>
            </a:endParaRPr>
          </a:p>
        </p:txBody>
      </p:sp>
      <p:sp>
        <p:nvSpPr>
          <p:cNvPr id="815111" name="Line 7"/>
          <p:cNvSpPr>
            <a:spLocks noChangeShapeType="1"/>
          </p:cNvSpPr>
          <p:nvPr/>
        </p:nvSpPr>
        <p:spPr bwMode="auto">
          <a:xfrm flipV="1">
            <a:off x="3419475" y="2781300"/>
            <a:ext cx="4392613" cy="7191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7162" name="Picture 10" descr="Syrien"/>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792913" y="1700213"/>
            <a:ext cx="2351087" cy="2520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7154" name="Rectangle 2"/>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(17) Rückkehr aus Syrien</a:t>
            </a:r>
            <a:endParaRPr lang="de-DE" altLang="de-DE" sz="4000" b="1">
              <a:solidFill>
                <a:srgbClr val="00FF00"/>
              </a:solidFill>
              <a:latin typeface="Arial" panose="020B0604020202020204" pitchFamily="34" charset="0"/>
              <a:cs typeface="Arial" panose="020B0604020202020204" pitchFamily="34" charset="0"/>
            </a:endParaRPr>
          </a:p>
        </p:txBody>
      </p:sp>
      <p:sp>
        <p:nvSpPr>
          <p:cNvPr id="817156" name="Rectangle 4"/>
          <p:cNvSpPr>
            <a:spLocks noGrp="1" noChangeArrowheads="1"/>
          </p:cNvSpPr>
          <p:nvPr>
            <p:ph sz="quarter" idx="2"/>
          </p:nvPr>
        </p:nvSpPr>
        <p:spPr>
          <a:xfrm>
            <a:off x="0" y="4437063"/>
            <a:ext cx="8964613" cy="1981200"/>
          </a:xfrm>
        </p:spPr>
        <p:txBody>
          <a:bodyPr/>
          <a:lstStyle/>
          <a:p>
            <a:r>
              <a:rPr lang="de-CH" altLang="de-DE" sz="2400" b="1">
                <a:solidFill>
                  <a:srgbClr val="00FF00"/>
                </a:solidFill>
                <a:latin typeface="Arial" panose="020B0604020202020204" pitchFamily="34" charset="0"/>
                <a:cs typeface="Arial" panose="020B0604020202020204" pitchFamily="34" charset="0"/>
              </a:rPr>
              <a:t>„Hamath“</a:t>
            </a:r>
            <a:r>
              <a:rPr lang="de-CH" altLang="de-DE" sz="2400" b="1">
                <a:solidFill>
                  <a:srgbClr val="EAEAEA"/>
                </a:solidFill>
                <a:latin typeface="Arial" panose="020B0604020202020204" pitchFamily="34" charset="0"/>
                <a:cs typeface="Arial" panose="020B0604020202020204" pitchFamily="34" charset="0"/>
              </a:rPr>
              <a:t> = </a:t>
            </a:r>
          </a:p>
          <a:p>
            <a:r>
              <a:rPr lang="de-CH" altLang="de-DE" sz="2400" b="1">
                <a:solidFill>
                  <a:srgbClr val="EAEAEA"/>
                </a:solidFill>
                <a:latin typeface="Arial" panose="020B0604020202020204" pitchFamily="34" charset="0"/>
                <a:cs typeface="Arial" panose="020B0604020202020204" pitchFamily="34" charset="0"/>
              </a:rPr>
              <a:t>1. heutige </a:t>
            </a:r>
            <a:r>
              <a:rPr lang="de-CH" altLang="de-DE" sz="2400" b="1">
                <a:solidFill>
                  <a:srgbClr val="00FF00"/>
                </a:solidFill>
                <a:latin typeface="Arial" panose="020B0604020202020204" pitchFamily="34" charset="0"/>
                <a:cs typeface="Arial" panose="020B0604020202020204" pitchFamily="34" charset="0"/>
              </a:rPr>
              <a:t>„Stadt Hama“</a:t>
            </a:r>
            <a:r>
              <a:rPr lang="de-CH" altLang="de-DE" sz="2400" b="1">
                <a:solidFill>
                  <a:srgbClr val="EAEAEA"/>
                </a:solidFill>
                <a:latin typeface="Arial" panose="020B0604020202020204" pitchFamily="34" charset="0"/>
                <a:cs typeface="Arial" panose="020B0604020202020204" pitchFamily="34" charset="0"/>
              </a:rPr>
              <a:t> am Orontes</a:t>
            </a:r>
          </a:p>
          <a:p>
            <a:r>
              <a:rPr lang="de-CH" altLang="de-DE" sz="2400" b="1">
                <a:solidFill>
                  <a:srgbClr val="EAEAEA"/>
                </a:solidFill>
                <a:latin typeface="Arial" panose="020B0604020202020204" pitchFamily="34" charset="0"/>
                <a:cs typeface="Arial" panose="020B0604020202020204" pitchFamily="34" charset="0"/>
              </a:rPr>
              <a:t>2. </a:t>
            </a:r>
            <a:r>
              <a:rPr lang="de-CH" altLang="de-DE" sz="2400" b="1">
                <a:solidFill>
                  <a:srgbClr val="00FF00"/>
                </a:solidFill>
                <a:latin typeface="Arial" panose="020B0604020202020204" pitchFamily="34" charset="0"/>
                <a:cs typeface="Arial" panose="020B0604020202020204" pitchFamily="34" charset="0"/>
              </a:rPr>
              <a:t>„Land Hama“</a:t>
            </a:r>
            <a:r>
              <a:rPr lang="de-CH" altLang="de-DE" sz="2400" b="1">
                <a:solidFill>
                  <a:srgbClr val="EAEAEA"/>
                </a:solidFill>
                <a:latin typeface="Arial" panose="020B0604020202020204" pitchFamily="34" charset="0"/>
                <a:cs typeface="Arial" panose="020B0604020202020204" pitchFamily="34" charset="0"/>
              </a:rPr>
              <a:t> (Land um Stadt Hama herum) </a:t>
            </a:r>
          </a:p>
          <a:p>
            <a:r>
              <a:rPr lang="de-CH" altLang="de-DE" sz="2400" b="1">
                <a:solidFill>
                  <a:srgbClr val="EAEAEA"/>
                </a:solidFill>
                <a:latin typeface="Arial" panose="020B0604020202020204" pitchFamily="34" charset="0"/>
                <a:cs typeface="Arial" panose="020B0604020202020204" pitchFamily="34" charset="0"/>
              </a:rPr>
              <a:t>Im Kontext von Jes 11,11: Hama = Ländername</a:t>
            </a:r>
            <a:endParaRPr lang="de-DE" altLang="de-DE" sz="2400" b="1">
              <a:solidFill>
                <a:srgbClr val="EAEAEA"/>
              </a:solidFill>
              <a:latin typeface="Arial" panose="020B0604020202020204" pitchFamily="34" charset="0"/>
              <a:cs typeface="Arial" panose="020B0604020202020204" pitchFamily="34" charset="0"/>
            </a:endParaRPr>
          </a:p>
        </p:txBody>
      </p:sp>
      <p:sp>
        <p:nvSpPr>
          <p:cNvPr id="817157" name="Rectangle 5"/>
          <p:cNvSpPr>
            <a:spLocks noGrp="1" noChangeArrowheads="1"/>
          </p:cNvSpPr>
          <p:nvPr>
            <p:ph type="body" sz="half" idx="3"/>
          </p:nvPr>
        </p:nvSpPr>
        <p:spPr>
          <a:xfrm>
            <a:off x="0" y="1628775"/>
            <a:ext cx="6804025" cy="4114800"/>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aus Kusch und aus Elam und aus Schinear und </a:t>
            </a:r>
            <a:r>
              <a:rPr lang="de-CH" altLang="de-DE" sz="2400" b="1">
                <a:solidFill>
                  <a:srgbClr val="00FF00"/>
                </a:solidFill>
                <a:latin typeface="Arial" panose="020B0604020202020204" pitchFamily="34" charset="0"/>
                <a:cs typeface="Arial" panose="020B0604020202020204" pitchFamily="34" charset="0"/>
              </a:rPr>
              <a:t>aus Hamath</a:t>
            </a:r>
            <a:r>
              <a:rPr lang="de-CH" altLang="de-DE" sz="2400" b="1">
                <a:solidFill>
                  <a:srgbClr val="FFFF00"/>
                </a:solidFill>
                <a:latin typeface="Arial" panose="020B0604020202020204" pitchFamily="34" charset="0"/>
                <a:cs typeface="Arial" panose="020B0604020202020204" pitchFamily="34" charset="0"/>
              </a:rPr>
              <a:t> und aus den Inseln des Meeres. </a:t>
            </a:r>
            <a:endParaRPr lang="de-DE" altLang="de-DE" sz="2400" b="1">
              <a:solidFill>
                <a:srgbClr val="FFFF00"/>
              </a:solidFill>
              <a:latin typeface="Arial" panose="020B0604020202020204" pitchFamily="34" charset="0"/>
              <a:cs typeface="Arial" panose="020B0604020202020204" pitchFamily="34" charset="0"/>
            </a:endParaRPr>
          </a:p>
        </p:txBody>
      </p:sp>
      <p:sp>
        <p:nvSpPr>
          <p:cNvPr id="817158" name="Text Box 6"/>
          <p:cNvSpPr txBox="1">
            <a:spLocks noChangeArrowheads="1"/>
          </p:cNvSpPr>
          <p:nvPr/>
        </p:nvSpPr>
        <p:spPr bwMode="auto">
          <a:xfrm>
            <a:off x="8691563" y="1484313"/>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USA</a:t>
            </a:r>
            <a:endParaRPr lang="de-DE" altLang="de-DE" sz="1000">
              <a:solidFill>
                <a:schemeClr val="bg1"/>
              </a:solidFill>
            </a:endParaRPr>
          </a:p>
        </p:txBody>
      </p:sp>
      <p:sp>
        <p:nvSpPr>
          <p:cNvPr id="817159" name="Line 7"/>
          <p:cNvSpPr>
            <a:spLocks noChangeShapeType="1"/>
          </p:cNvSpPr>
          <p:nvPr/>
        </p:nvSpPr>
        <p:spPr bwMode="auto">
          <a:xfrm flipV="1">
            <a:off x="2124075" y="2852738"/>
            <a:ext cx="5184775" cy="1008062"/>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8178" name="Picture 2" descr="Syrien"/>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792913" y="1700213"/>
            <a:ext cx="2351087" cy="2520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8179" name="Rectangle 3"/>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(17) Rückkehr aus Syrien</a:t>
            </a:r>
            <a:endParaRPr lang="de-DE" altLang="de-DE" sz="4000" b="1">
              <a:solidFill>
                <a:srgbClr val="00FF00"/>
              </a:solidFill>
              <a:latin typeface="Arial" panose="020B0604020202020204" pitchFamily="34" charset="0"/>
              <a:cs typeface="Arial" panose="020B0604020202020204" pitchFamily="34" charset="0"/>
            </a:endParaRPr>
          </a:p>
        </p:txBody>
      </p:sp>
      <p:sp>
        <p:nvSpPr>
          <p:cNvPr id="818180" name="Rectangle 4"/>
          <p:cNvSpPr>
            <a:spLocks noGrp="1" noChangeArrowheads="1"/>
          </p:cNvSpPr>
          <p:nvPr>
            <p:ph sz="quarter" idx="2"/>
          </p:nvPr>
        </p:nvSpPr>
        <p:spPr>
          <a:xfrm>
            <a:off x="0" y="4437063"/>
            <a:ext cx="8964613" cy="1981200"/>
          </a:xfrm>
        </p:spPr>
        <p:txBody>
          <a:bodyPr/>
          <a:lstStyle/>
          <a:p>
            <a:r>
              <a:rPr lang="de-CH" altLang="de-DE" sz="2400" b="1">
                <a:solidFill>
                  <a:srgbClr val="EAEAEA"/>
                </a:solidFill>
                <a:latin typeface="Arial" panose="020B0604020202020204" pitchFamily="34" charset="0"/>
                <a:cs typeface="Arial" panose="020B0604020202020204" pitchFamily="34" charset="0"/>
              </a:rPr>
              <a:t>In den Jahren von 1948 – 1964 kehrten insgesamt 26'000 syrische Juden nach Israel zurück.</a:t>
            </a:r>
            <a:endParaRPr lang="de-DE" altLang="de-DE" sz="2400" b="1">
              <a:solidFill>
                <a:srgbClr val="EAEAEA"/>
              </a:solidFill>
              <a:latin typeface="Arial" panose="020B0604020202020204" pitchFamily="34" charset="0"/>
              <a:cs typeface="Arial" panose="020B0604020202020204" pitchFamily="34" charset="0"/>
            </a:endParaRPr>
          </a:p>
          <a:p>
            <a:pPr>
              <a:buFontTx/>
              <a:buNone/>
            </a:pPr>
            <a:r>
              <a:rPr lang="de-DE" altLang="de-DE" sz="2400" b="1">
                <a:solidFill>
                  <a:schemeClr val="hlink"/>
                </a:solidFill>
                <a:latin typeface="Arial" panose="020B0604020202020204" pitchFamily="34" charset="0"/>
                <a:cs typeface="Arial" panose="020B0604020202020204" pitchFamily="34" charset="0"/>
              </a:rPr>
              <a:t/>
            </a:r>
            <a:br>
              <a:rPr lang="de-DE" altLang="de-DE" sz="2400" b="1">
                <a:solidFill>
                  <a:schemeClr val="hlink"/>
                </a:solidFill>
                <a:latin typeface="Arial" panose="020B0604020202020204" pitchFamily="34" charset="0"/>
                <a:cs typeface="Arial" panose="020B0604020202020204" pitchFamily="34" charset="0"/>
              </a:rPr>
            </a:br>
            <a:endParaRPr lang="de-DE" altLang="de-DE" sz="2400" b="1">
              <a:solidFill>
                <a:schemeClr val="hlink"/>
              </a:solidFill>
              <a:latin typeface="Arial" panose="020B0604020202020204" pitchFamily="34" charset="0"/>
              <a:cs typeface="Arial" panose="020B0604020202020204" pitchFamily="34" charset="0"/>
            </a:endParaRPr>
          </a:p>
        </p:txBody>
      </p:sp>
      <p:sp>
        <p:nvSpPr>
          <p:cNvPr id="818181" name="Rectangle 5"/>
          <p:cNvSpPr>
            <a:spLocks noGrp="1" noChangeArrowheads="1"/>
          </p:cNvSpPr>
          <p:nvPr>
            <p:ph type="body" sz="half" idx="3"/>
          </p:nvPr>
        </p:nvSpPr>
        <p:spPr>
          <a:xfrm>
            <a:off x="0" y="1628775"/>
            <a:ext cx="6804025" cy="4114800"/>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aus Kusch und aus Elam und aus Schinear und </a:t>
            </a:r>
            <a:r>
              <a:rPr lang="de-CH" altLang="de-DE" sz="2400" b="1">
                <a:solidFill>
                  <a:srgbClr val="00FF00"/>
                </a:solidFill>
                <a:latin typeface="Arial" panose="020B0604020202020204" pitchFamily="34" charset="0"/>
                <a:cs typeface="Arial" panose="020B0604020202020204" pitchFamily="34" charset="0"/>
              </a:rPr>
              <a:t>aus Hamath</a:t>
            </a:r>
            <a:r>
              <a:rPr lang="de-CH" altLang="de-DE" sz="2400" b="1">
                <a:solidFill>
                  <a:srgbClr val="FFFF00"/>
                </a:solidFill>
                <a:latin typeface="Arial" panose="020B0604020202020204" pitchFamily="34" charset="0"/>
                <a:cs typeface="Arial" panose="020B0604020202020204" pitchFamily="34" charset="0"/>
              </a:rPr>
              <a:t> und aus den Inseln des Meeres. </a:t>
            </a:r>
            <a:endParaRPr lang="de-DE" altLang="de-DE" sz="2400" b="1">
              <a:solidFill>
                <a:srgbClr val="FFFF00"/>
              </a:solidFill>
              <a:latin typeface="Arial" panose="020B0604020202020204" pitchFamily="34" charset="0"/>
              <a:cs typeface="Arial" panose="020B0604020202020204" pitchFamily="34" charset="0"/>
            </a:endParaRPr>
          </a:p>
        </p:txBody>
      </p:sp>
      <p:sp>
        <p:nvSpPr>
          <p:cNvPr id="818182" name="Text Box 6"/>
          <p:cNvSpPr txBox="1">
            <a:spLocks noChangeArrowheads="1"/>
          </p:cNvSpPr>
          <p:nvPr/>
        </p:nvSpPr>
        <p:spPr bwMode="auto">
          <a:xfrm>
            <a:off x="8691563" y="1484313"/>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USA</a:t>
            </a:r>
            <a:endParaRPr lang="de-DE" altLang="de-DE" sz="1000">
              <a:solidFill>
                <a:schemeClr val="bg1"/>
              </a:solidFill>
            </a:endParaRPr>
          </a:p>
        </p:txBody>
      </p:sp>
      <p:sp>
        <p:nvSpPr>
          <p:cNvPr id="818183" name="Line 7"/>
          <p:cNvSpPr>
            <a:spLocks noChangeShapeType="1"/>
          </p:cNvSpPr>
          <p:nvPr/>
        </p:nvSpPr>
        <p:spPr bwMode="auto">
          <a:xfrm flipV="1">
            <a:off x="2124075" y="2852738"/>
            <a:ext cx="5184775" cy="1008062"/>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p:txBody>
          <a:bodyPr/>
          <a:lstStyle/>
          <a:p>
            <a:endParaRPr lang="de-DE" altLang="de-DE"/>
          </a:p>
        </p:txBody>
      </p:sp>
      <p:sp>
        <p:nvSpPr>
          <p:cNvPr id="939011" name="Rectangle 3"/>
          <p:cNvSpPr>
            <a:spLocks noGrp="1" noChangeArrowheads="1"/>
          </p:cNvSpPr>
          <p:nvPr>
            <p:ph type="body" idx="1"/>
          </p:nvPr>
        </p:nvSpPr>
        <p:spPr/>
        <p:txBody>
          <a:bodyPr/>
          <a:lstStyle/>
          <a:p>
            <a:pPr algn="ctr">
              <a:buFontTx/>
              <a:buNone/>
            </a:pPr>
            <a:r>
              <a:rPr lang="de-CH" altLang="de-DE" sz="8000">
                <a:solidFill>
                  <a:srgbClr val="FFFF00"/>
                </a:solidFill>
              </a:rPr>
              <a:t>Sela</a:t>
            </a:r>
            <a:endParaRPr lang="de-DE" altLang="de-DE" sz="8000">
              <a:solidFill>
                <a:srgbClr val="FFFF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7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0447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7987" name="Rectangle 3"/>
          <p:cNvSpPr>
            <a:spLocks noGrp="1" noChangeArrowheads="1"/>
          </p:cNvSpPr>
          <p:nvPr>
            <p:ph type="title"/>
          </p:nvPr>
        </p:nvSpPr>
        <p:spPr/>
        <p:txBody>
          <a:bodyPr/>
          <a:lstStyle/>
          <a:p>
            <a:r>
              <a:rPr lang="de-CH" altLang="de-DE">
                <a:solidFill>
                  <a:srgbClr val="FF0000"/>
                </a:solidFill>
              </a:rPr>
              <a:t>2000 Jahre Sehnsucht nach Zion</a:t>
            </a:r>
            <a:endParaRPr lang="de-DE" altLang="de-DE">
              <a:solidFill>
                <a:srgbClr val="FF0000"/>
              </a:solidFill>
            </a:endParaRPr>
          </a:p>
        </p:txBody>
      </p:sp>
      <p:sp>
        <p:nvSpPr>
          <p:cNvPr id="937988" name="Rectangle 4"/>
          <p:cNvSpPr>
            <a:spLocks noGrp="1" noChangeArrowheads="1"/>
          </p:cNvSpPr>
          <p:nvPr>
            <p:ph type="body" sz="half" idx="1"/>
          </p:nvPr>
        </p:nvSpPr>
        <p:spPr>
          <a:xfrm>
            <a:off x="250825" y="1600200"/>
            <a:ext cx="4244975" cy="4525963"/>
          </a:xfrm>
        </p:spPr>
        <p:txBody>
          <a:bodyPr/>
          <a:lstStyle/>
          <a:p>
            <a:pPr>
              <a:buFontTx/>
              <a:buNone/>
            </a:pPr>
            <a:r>
              <a:rPr lang="de-CH" altLang="de-DE" sz="2400">
                <a:solidFill>
                  <a:srgbClr val="66FF33"/>
                </a:solidFill>
              </a:rPr>
              <a:t>kol od balevav</a:t>
            </a:r>
          </a:p>
          <a:p>
            <a:pPr>
              <a:buFontTx/>
              <a:buNone/>
            </a:pPr>
            <a:r>
              <a:rPr lang="de-CH" altLang="de-DE" sz="2400">
                <a:solidFill>
                  <a:srgbClr val="66FF33"/>
                </a:solidFill>
              </a:rPr>
              <a:t>nephesch jehudi homijah</a:t>
            </a:r>
          </a:p>
          <a:p>
            <a:pPr>
              <a:buFontTx/>
              <a:buNone/>
            </a:pPr>
            <a:r>
              <a:rPr lang="de-CH" altLang="de-DE" sz="2400">
                <a:solidFill>
                  <a:srgbClr val="66FF33"/>
                </a:solidFill>
              </a:rPr>
              <a:t>ulephatei mizrach qadimah</a:t>
            </a:r>
          </a:p>
          <a:p>
            <a:pPr>
              <a:buFontTx/>
              <a:buNone/>
            </a:pPr>
            <a:r>
              <a:rPr lang="de-CH" altLang="de-DE" sz="2400">
                <a:solidFill>
                  <a:srgbClr val="66FF33"/>
                </a:solidFill>
              </a:rPr>
              <a:t>ajin le zion zophiah</a:t>
            </a:r>
          </a:p>
          <a:p>
            <a:pPr>
              <a:buFontTx/>
              <a:buNone/>
            </a:pPr>
            <a:r>
              <a:rPr lang="de-CH" altLang="de-DE" sz="2400">
                <a:solidFill>
                  <a:srgbClr val="66FF33"/>
                </a:solidFill>
              </a:rPr>
              <a:t>od lo avda tiqvatenu</a:t>
            </a:r>
          </a:p>
          <a:p>
            <a:pPr>
              <a:buFontTx/>
              <a:buNone/>
            </a:pPr>
            <a:r>
              <a:rPr lang="de-CH" altLang="de-DE" sz="2400">
                <a:solidFill>
                  <a:srgbClr val="66FF33"/>
                </a:solidFill>
              </a:rPr>
              <a:t>ha-tiqvah hanoshanot</a:t>
            </a:r>
          </a:p>
          <a:p>
            <a:pPr>
              <a:buFontTx/>
              <a:buNone/>
            </a:pPr>
            <a:r>
              <a:rPr lang="de-CH" altLang="de-DE" sz="2400">
                <a:solidFill>
                  <a:srgbClr val="66FF33"/>
                </a:solidFill>
              </a:rPr>
              <a:t>lashuv le‘eretz avoteinu</a:t>
            </a:r>
          </a:p>
          <a:p>
            <a:pPr>
              <a:buFontTx/>
              <a:buNone/>
            </a:pPr>
            <a:r>
              <a:rPr lang="de-CH" altLang="de-DE" sz="2400">
                <a:solidFill>
                  <a:srgbClr val="66FF33"/>
                </a:solidFill>
              </a:rPr>
              <a:t>ir bah david chanah</a:t>
            </a:r>
            <a:endParaRPr lang="de-DE" altLang="de-DE" sz="2400">
              <a:solidFill>
                <a:srgbClr val="66FF33"/>
              </a:solidFill>
            </a:endParaRPr>
          </a:p>
        </p:txBody>
      </p:sp>
      <p:sp>
        <p:nvSpPr>
          <p:cNvPr id="937989" name="Rectangle 5"/>
          <p:cNvSpPr>
            <a:spLocks noGrp="1" noChangeArrowheads="1"/>
          </p:cNvSpPr>
          <p:nvPr>
            <p:ph type="body" sz="half" idx="2"/>
          </p:nvPr>
        </p:nvSpPr>
        <p:spPr>
          <a:xfrm>
            <a:off x="4211638" y="1600200"/>
            <a:ext cx="5400675" cy="4525963"/>
          </a:xfrm>
        </p:spPr>
        <p:txBody>
          <a:bodyPr/>
          <a:lstStyle/>
          <a:p>
            <a:pPr>
              <a:buFontTx/>
              <a:buNone/>
            </a:pPr>
            <a:r>
              <a:rPr lang="de-CH" altLang="de-DE" sz="2400" b="1">
                <a:solidFill>
                  <a:srgbClr val="FF0000"/>
                </a:solidFill>
              </a:rPr>
              <a:t>Solang im Herzen drinnen</a:t>
            </a:r>
          </a:p>
          <a:p>
            <a:pPr>
              <a:buFontTx/>
              <a:buNone/>
            </a:pPr>
            <a:r>
              <a:rPr lang="de-CH" altLang="de-DE" sz="2400" b="1">
                <a:solidFill>
                  <a:srgbClr val="FF0000"/>
                </a:solidFill>
              </a:rPr>
              <a:t>die jüd‘sche Seele schmachtet,</a:t>
            </a:r>
          </a:p>
          <a:p>
            <a:pPr>
              <a:buFontTx/>
              <a:buNone/>
            </a:pPr>
            <a:r>
              <a:rPr lang="de-CH" altLang="de-DE" sz="2400" b="1">
                <a:solidFill>
                  <a:srgbClr val="FF0000"/>
                </a:solidFill>
              </a:rPr>
              <a:t>und in die Ferne, nach Osten,</a:t>
            </a:r>
          </a:p>
          <a:p>
            <a:pPr>
              <a:buFontTx/>
              <a:buNone/>
            </a:pPr>
            <a:r>
              <a:rPr lang="de-CH" altLang="de-DE" sz="2400" b="1">
                <a:solidFill>
                  <a:srgbClr val="FF0000"/>
                </a:solidFill>
              </a:rPr>
              <a:t>das Auge nach Zion schauet,</a:t>
            </a:r>
          </a:p>
          <a:p>
            <a:pPr>
              <a:buFontTx/>
              <a:buNone/>
            </a:pPr>
            <a:r>
              <a:rPr lang="de-CH" altLang="de-DE" sz="2400" b="1">
                <a:solidFill>
                  <a:srgbClr val="FF0000"/>
                </a:solidFill>
              </a:rPr>
              <a:t>solang ist unsre Hoffnung nicht verloren,</a:t>
            </a:r>
          </a:p>
          <a:p>
            <a:pPr>
              <a:buFontTx/>
              <a:buNone/>
            </a:pPr>
            <a:r>
              <a:rPr lang="de-CH" altLang="de-DE" sz="2400" b="1">
                <a:solidFill>
                  <a:srgbClr val="FF0000"/>
                </a:solidFill>
              </a:rPr>
              <a:t>die uralte Hoffnung,</a:t>
            </a:r>
          </a:p>
          <a:p>
            <a:pPr>
              <a:buFontTx/>
              <a:buNone/>
            </a:pPr>
            <a:r>
              <a:rPr lang="de-CH" altLang="de-DE" sz="2400" b="1">
                <a:solidFill>
                  <a:srgbClr val="FF0000"/>
                </a:solidFill>
              </a:rPr>
              <a:t>zurückzukehren ins Land unserer Väter,</a:t>
            </a:r>
          </a:p>
          <a:p>
            <a:pPr>
              <a:buFontTx/>
              <a:buNone/>
            </a:pPr>
            <a:r>
              <a:rPr lang="de-CH" altLang="de-DE" sz="2400" b="1">
                <a:solidFill>
                  <a:srgbClr val="FF0000"/>
                </a:solidFill>
              </a:rPr>
              <a:t>zur Stadt, wo David lagerte.</a:t>
            </a:r>
            <a:endParaRPr lang="de-DE" altLang="de-DE" sz="2400" b="1">
              <a:solidFill>
                <a:srgbClr val="FF00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684213" y="188913"/>
            <a:ext cx="7772400" cy="1419225"/>
          </a:xfrm>
        </p:spPr>
        <p:txBody>
          <a:bodyPr/>
          <a:lstStyle/>
          <a:p>
            <a:r>
              <a:rPr lang="de-DE" altLang="de-DE" sz="4000" b="1">
                <a:solidFill>
                  <a:srgbClr val="00FF00"/>
                </a:solidFill>
                <a:latin typeface="Arial" panose="020B0604020202020204" pitchFamily="34" charset="0"/>
                <a:cs typeface="Arial" panose="020B0604020202020204" pitchFamily="34" charset="0"/>
              </a:rPr>
              <a:t>Endzeit: eine Periode von bereits 126 Jahren</a:t>
            </a:r>
          </a:p>
        </p:txBody>
      </p:sp>
      <p:sp>
        <p:nvSpPr>
          <p:cNvPr id="593923" name="AutoShape 3">
            <a:hlinkClick r:id="rId3" action="ppaction://hlinkpres?slideindex=1&amp;slidetitle="/>
          </p:cNvPr>
          <p:cNvSpPr>
            <a:spLocks noChangeArrowheads="1"/>
          </p:cNvSpPr>
          <p:nvPr>
            <p:ph type="body" idx="1"/>
          </p:nvPr>
        </p:nvSpPr>
        <p:spPr>
          <a:xfrm>
            <a:off x="468313" y="3141663"/>
            <a:ext cx="8229600" cy="1512887"/>
          </a:xfrm>
          <a:prstGeom prst="leftRightArrow">
            <a:avLst>
              <a:gd name="adj1" fmla="val 60833"/>
              <a:gd name="adj2" fmla="val 35131"/>
            </a:avLst>
          </a:prstGeom>
          <a:gradFill rotWithShape="0">
            <a:gsLst>
              <a:gs pos="0">
                <a:srgbClr val="660066"/>
              </a:gs>
              <a:gs pos="100000">
                <a:srgbClr val="FFFF00"/>
              </a:gs>
            </a:gsLst>
            <a:lin ang="5400000" scaled="1"/>
          </a:gradFill>
          <a:ln>
            <a:solidFill>
              <a:schemeClr val="tx1"/>
            </a:solidFill>
            <a:miter lim="800000"/>
            <a:headEnd/>
            <a:tailEnd/>
          </a:ln>
        </p:spPr>
        <p:txBody>
          <a:bodyPr/>
          <a:lstStyle/>
          <a:p>
            <a:pPr algn="ctr">
              <a:spcBef>
                <a:spcPct val="0"/>
              </a:spcBef>
              <a:buFontTx/>
              <a:buNone/>
            </a:pPr>
            <a:r>
              <a:rPr lang="fr-FR" altLang="de-DE">
                <a:solidFill>
                  <a:schemeClr val="bg1"/>
                </a:solidFill>
                <a:latin typeface="Arial" panose="020B0604020202020204" pitchFamily="34" charset="0"/>
                <a:cs typeface="Arial" panose="020B0604020202020204" pitchFamily="34" charset="0"/>
              </a:rPr>
              <a:t>Rückkehr der Juden ab 1882</a:t>
            </a:r>
          </a:p>
        </p:txBody>
      </p:sp>
      <p:sp>
        <p:nvSpPr>
          <p:cNvPr id="593924"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593925" name="Line 5"/>
          <p:cNvSpPr>
            <a:spLocks noChangeShapeType="1"/>
          </p:cNvSpPr>
          <p:nvPr/>
        </p:nvSpPr>
        <p:spPr bwMode="auto">
          <a:xfrm>
            <a:off x="8101013" y="1268413"/>
            <a:ext cx="0" cy="20891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26" name="Line 6"/>
          <p:cNvSpPr>
            <a:spLocks noChangeShapeType="1"/>
          </p:cNvSpPr>
          <p:nvPr/>
        </p:nvSpPr>
        <p:spPr bwMode="auto">
          <a:xfrm>
            <a:off x="1042988"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27" name="Line 7"/>
          <p:cNvSpPr>
            <a:spLocks noChangeShapeType="1"/>
          </p:cNvSpPr>
          <p:nvPr/>
        </p:nvSpPr>
        <p:spPr bwMode="auto">
          <a:xfrm>
            <a:off x="1835150"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28" name="Line 8"/>
          <p:cNvSpPr>
            <a:spLocks noChangeShapeType="1"/>
          </p:cNvSpPr>
          <p:nvPr/>
        </p:nvSpPr>
        <p:spPr bwMode="auto">
          <a:xfrm>
            <a:off x="385127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29" name="Line 9"/>
          <p:cNvSpPr>
            <a:spLocks noChangeShapeType="1"/>
          </p:cNvSpPr>
          <p:nvPr/>
        </p:nvSpPr>
        <p:spPr bwMode="auto">
          <a:xfrm>
            <a:off x="4140200"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30" name="Line 10"/>
          <p:cNvSpPr>
            <a:spLocks noChangeShapeType="1"/>
          </p:cNvSpPr>
          <p:nvPr/>
        </p:nvSpPr>
        <p:spPr bwMode="auto">
          <a:xfrm>
            <a:off x="594042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31" name="Line 11"/>
          <p:cNvSpPr>
            <a:spLocks noChangeShapeType="1"/>
          </p:cNvSpPr>
          <p:nvPr/>
        </p:nvSpPr>
        <p:spPr bwMode="auto">
          <a:xfrm>
            <a:off x="701992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593932" name="Text Box 12"/>
          <p:cNvSpPr txBox="1">
            <a:spLocks noChangeArrowheads="1"/>
          </p:cNvSpPr>
          <p:nvPr/>
        </p:nvSpPr>
        <p:spPr bwMode="auto">
          <a:xfrm>
            <a:off x="447675" y="1687513"/>
            <a:ext cx="14287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CH" altLang="de-DE" sz="4400" b="0">
                <a:solidFill>
                  <a:schemeClr val="bg1"/>
                </a:solidFill>
                <a:cs typeface="Arial" panose="020B0604020202020204" pitchFamily="34" charset="0"/>
              </a:rPr>
              <a:t>1882</a:t>
            </a:r>
            <a:endParaRPr lang="de-DE" altLang="de-DE" sz="4400" b="0">
              <a:solidFill>
                <a:schemeClr val="bg1"/>
              </a:solidFill>
              <a:cs typeface="Arial" panose="020B0604020202020204" pitchFamily="34" charset="0"/>
            </a:endParaRPr>
          </a:p>
        </p:txBody>
      </p:sp>
      <p:sp>
        <p:nvSpPr>
          <p:cNvPr id="593933" name="Oval 13"/>
          <p:cNvSpPr>
            <a:spLocks noChangeArrowheads="1"/>
          </p:cNvSpPr>
          <p:nvPr/>
        </p:nvSpPr>
        <p:spPr bwMode="auto">
          <a:xfrm rot="-4857145">
            <a:off x="1404937" y="-1041399"/>
            <a:ext cx="6373813" cy="896461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93924"/>
                                        </p:tgtEl>
                                        <p:attrNameLst>
                                          <p:attrName>style.visibility</p:attrName>
                                        </p:attrNameLst>
                                      </p:cBhvr>
                                      <p:to>
                                        <p:strVal val="visible"/>
                                      </p:to>
                                    </p:set>
                                    <p:animEffect transition="in" filter="fade">
                                      <p:cBhvr>
                                        <p:cTn id="7" dur="2000"/>
                                        <p:tgtEl>
                                          <p:spTgt spid="593924"/>
                                        </p:tgtEl>
                                      </p:cBhvr>
                                    </p:animEffect>
                                    <p:anim calcmode="lin" valueType="num">
                                      <p:cBhvr>
                                        <p:cTn id="8" dur="2000" fill="hold"/>
                                        <p:tgtEl>
                                          <p:spTgt spid="593924"/>
                                        </p:tgtEl>
                                        <p:attrNameLst>
                                          <p:attrName>style.rotation</p:attrName>
                                        </p:attrNameLst>
                                      </p:cBhvr>
                                      <p:tavLst>
                                        <p:tav tm="0">
                                          <p:val>
                                            <p:fltVal val="720"/>
                                          </p:val>
                                        </p:tav>
                                        <p:tav tm="100000">
                                          <p:val>
                                            <p:fltVal val="0"/>
                                          </p:val>
                                        </p:tav>
                                      </p:tavLst>
                                    </p:anim>
                                    <p:anim calcmode="lin" valueType="num">
                                      <p:cBhvr>
                                        <p:cTn id="9" dur="2000" fill="hold"/>
                                        <p:tgtEl>
                                          <p:spTgt spid="593924"/>
                                        </p:tgtEl>
                                        <p:attrNameLst>
                                          <p:attrName>ppt_h</p:attrName>
                                        </p:attrNameLst>
                                      </p:cBhvr>
                                      <p:tavLst>
                                        <p:tav tm="0">
                                          <p:val>
                                            <p:fltVal val="0"/>
                                          </p:val>
                                        </p:tav>
                                        <p:tav tm="100000">
                                          <p:val>
                                            <p:strVal val="#ppt_h"/>
                                          </p:val>
                                        </p:tav>
                                      </p:tavLst>
                                    </p:anim>
                                    <p:anim calcmode="lin" valueType="num">
                                      <p:cBhvr>
                                        <p:cTn id="10" dur="2000" fill="hold"/>
                                        <p:tgtEl>
                                          <p:spTgt spid="59392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392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393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393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392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93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4" grpId="0" animBg="1"/>
      <p:bldP spid="593925" grpId="0" animBg="1"/>
      <p:bldP spid="593926" grpId="0" animBg="1"/>
      <p:bldP spid="593927" grpId="0" animBg="1"/>
      <p:bldP spid="593928" grpId="0" animBg="1"/>
      <p:bldP spid="593929" grpId="0" animBg="1"/>
      <p:bldP spid="593930" grpId="0" animBg="1"/>
      <p:bldP spid="593931" grpId="0" animBg="1"/>
      <p:bldP spid="59393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0" name="Picture 10" descr="Karte_Sudans"/>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04025" y="1700213"/>
            <a:ext cx="2290763" cy="2449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203" name="Rectangle 3"/>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(18) Rückkehr aus dem Sudan und aus Äthiopien</a:t>
            </a:r>
            <a:endParaRPr lang="de-DE" altLang="de-DE" sz="4000" b="1">
              <a:solidFill>
                <a:srgbClr val="00FF00"/>
              </a:solidFill>
              <a:latin typeface="Arial" panose="020B0604020202020204" pitchFamily="34" charset="0"/>
              <a:cs typeface="Arial" panose="020B0604020202020204" pitchFamily="34" charset="0"/>
            </a:endParaRPr>
          </a:p>
        </p:txBody>
      </p:sp>
      <p:sp>
        <p:nvSpPr>
          <p:cNvPr id="819204" name="Rectangle 4"/>
          <p:cNvSpPr>
            <a:spLocks noGrp="1" noChangeArrowheads="1"/>
          </p:cNvSpPr>
          <p:nvPr>
            <p:ph sz="quarter" idx="2"/>
          </p:nvPr>
        </p:nvSpPr>
        <p:spPr>
          <a:xfrm>
            <a:off x="0" y="4437063"/>
            <a:ext cx="8964613" cy="1981200"/>
          </a:xfrm>
        </p:spPr>
        <p:txBody>
          <a:bodyPr/>
          <a:lstStyle/>
          <a:p>
            <a:r>
              <a:rPr lang="de-CH" altLang="de-DE" sz="2400" b="1">
                <a:solidFill>
                  <a:srgbClr val="EAEAEA"/>
                </a:solidFill>
                <a:latin typeface="Arial" panose="020B0604020202020204" pitchFamily="34" charset="0"/>
                <a:cs typeface="Arial" panose="020B0604020202020204" pitchFamily="34" charset="0"/>
              </a:rPr>
              <a:t>Der geographische Name</a:t>
            </a:r>
            <a:r>
              <a:rPr lang="de-CH" altLang="de-DE" sz="2400" b="1">
                <a:solidFill>
                  <a:schemeClr val="bg1"/>
                </a:solidFill>
                <a:latin typeface="Arial" panose="020B0604020202020204" pitchFamily="34" charset="0"/>
                <a:cs typeface="Arial" panose="020B0604020202020204" pitchFamily="34" charset="0"/>
              </a:rPr>
              <a:t> </a:t>
            </a:r>
            <a:r>
              <a:rPr lang="de-CH" altLang="de-DE" sz="2400" b="1">
                <a:solidFill>
                  <a:srgbClr val="00FF00"/>
                </a:solidFill>
                <a:latin typeface="Arial" panose="020B0604020202020204" pitchFamily="34" charset="0"/>
                <a:cs typeface="Arial" panose="020B0604020202020204" pitchFamily="34" charset="0"/>
              </a:rPr>
              <a:t>„Kusch“</a:t>
            </a:r>
            <a:r>
              <a:rPr lang="de-CH" altLang="de-DE" sz="2400" b="1">
                <a:solidFill>
                  <a:schemeClr val="bg1"/>
                </a:solidFill>
                <a:latin typeface="Arial" panose="020B0604020202020204" pitchFamily="34" charset="0"/>
                <a:cs typeface="Arial" panose="020B0604020202020204" pitchFamily="34" charset="0"/>
              </a:rPr>
              <a:t> </a:t>
            </a:r>
            <a:r>
              <a:rPr lang="de-CH" altLang="de-DE" sz="2400" b="1">
                <a:solidFill>
                  <a:srgbClr val="EAEAEA"/>
                </a:solidFill>
                <a:latin typeface="Arial" panose="020B0604020202020204" pitchFamily="34" charset="0"/>
                <a:cs typeface="Arial" panose="020B0604020202020204" pitchFamily="34" charset="0"/>
              </a:rPr>
              <a:t>bezeichnet das Gebiet südlich von Ägypten, und zwar insbesondere das heute als</a:t>
            </a:r>
            <a:r>
              <a:rPr lang="de-CH" altLang="de-DE" sz="2400" b="1">
                <a:solidFill>
                  <a:schemeClr val="bg1"/>
                </a:solidFill>
                <a:latin typeface="Arial" panose="020B0604020202020204" pitchFamily="34" charset="0"/>
                <a:cs typeface="Arial" panose="020B0604020202020204" pitchFamily="34" charset="0"/>
              </a:rPr>
              <a:t> </a:t>
            </a:r>
            <a:r>
              <a:rPr lang="de-CH" altLang="de-DE" sz="2400" b="1">
                <a:solidFill>
                  <a:srgbClr val="00FF00"/>
                </a:solidFill>
                <a:latin typeface="Arial" panose="020B0604020202020204" pitchFamily="34" charset="0"/>
                <a:cs typeface="Arial" panose="020B0604020202020204" pitchFamily="34" charset="0"/>
              </a:rPr>
              <a:t>Sudan</a:t>
            </a:r>
            <a:r>
              <a:rPr lang="de-CH" altLang="de-DE" sz="2400" b="1">
                <a:solidFill>
                  <a:schemeClr val="bg1"/>
                </a:solidFill>
                <a:latin typeface="Arial" panose="020B0604020202020204" pitchFamily="34" charset="0"/>
                <a:cs typeface="Arial" panose="020B0604020202020204" pitchFamily="34" charset="0"/>
              </a:rPr>
              <a:t> </a:t>
            </a:r>
            <a:r>
              <a:rPr lang="de-CH" altLang="de-DE" sz="2400" b="1">
                <a:solidFill>
                  <a:srgbClr val="EAEAEA"/>
                </a:solidFill>
                <a:latin typeface="Arial" panose="020B0604020202020204" pitchFamily="34" charset="0"/>
                <a:cs typeface="Arial" panose="020B0604020202020204" pitchFamily="34" charset="0"/>
              </a:rPr>
              <a:t>bezeichnete Land, aber im weiter gefassten Sinn ebenso</a:t>
            </a:r>
            <a:r>
              <a:rPr lang="de-CH" altLang="de-DE" sz="2400" b="1">
                <a:solidFill>
                  <a:schemeClr val="bg1"/>
                </a:solidFill>
                <a:latin typeface="Arial" panose="020B0604020202020204" pitchFamily="34" charset="0"/>
                <a:cs typeface="Arial" panose="020B0604020202020204" pitchFamily="34" charset="0"/>
              </a:rPr>
              <a:t> </a:t>
            </a:r>
            <a:r>
              <a:rPr lang="de-CH" altLang="de-DE" sz="2400" b="1">
                <a:solidFill>
                  <a:srgbClr val="00FF00"/>
                </a:solidFill>
                <a:latin typeface="Arial" panose="020B0604020202020204" pitchFamily="34" charset="0"/>
                <a:cs typeface="Arial" panose="020B0604020202020204" pitchFamily="34" charset="0"/>
              </a:rPr>
              <a:t>Äthiopien</a:t>
            </a:r>
            <a:r>
              <a:rPr lang="de-CH" altLang="de-DE" sz="2400" b="1">
                <a:solidFill>
                  <a:schemeClr val="bg1"/>
                </a:solidFill>
                <a:latin typeface="Arial" panose="020B0604020202020204" pitchFamily="34" charset="0"/>
                <a:cs typeface="Arial" panose="020B0604020202020204" pitchFamily="34" charset="0"/>
              </a:rPr>
              <a:t>.</a:t>
            </a:r>
            <a:endParaRPr lang="de-DE" altLang="de-DE" sz="2400" b="1">
              <a:solidFill>
                <a:schemeClr val="bg1"/>
              </a:solidFill>
              <a:latin typeface="Arial" panose="020B0604020202020204" pitchFamily="34" charset="0"/>
              <a:cs typeface="Arial" panose="020B0604020202020204" pitchFamily="34" charset="0"/>
            </a:endParaRPr>
          </a:p>
          <a:p>
            <a:pPr>
              <a:buFontTx/>
              <a:buNone/>
            </a:pPr>
            <a:r>
              <a:rPr lang="de-DE" altLang="de-DE" sz="2400" b="1"/>
              <a:t/>
            </a:r>
            <a:br>
              <a:rPr lang="de-DE" altLang="de-DE" sz="2400" b="1"/>
            </a:br>
            <a:endParaRPr lang="de-DE" altLang="de-DE" sz="2400" b="1">
              <a:solidFill>
                <a:schemeClr val="bg1"/>
              </a:solidFill>
              <a:latin typeface="Arial" panose="020B0604020202020204" pitchFamily="34" charset="0"/>
              <a:cs typeface="Arial" panose="020B0604020202020204" pitchFamily="34" charset="0"/>
            </a:endParaRPr>
          </a:p>
        </p:txBody>
      </p:sp>
      <p:sp>
        <p:nvSpPr>
          <p:cNvPr id="819205" name="Rectangle 5"/>
          <p:cNvSpPr>
            <a:spLocks noGrp="1" noChangeArrowheads="1"/>
          </p:cNvSpPr>
          <p:nvPr>
            <p:ph type="body" sz="half" idx="3"/>
          </p:nvPr>
        </p:nvSpPr>
        <p:spPr>
          <a:xfrm>
            <a:off x="0" y="1628775"/>
            <a:ext cx="6804025" cy="4114800"/>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t>
            </a:r>
            <a:r>
              <a:rPr lang="de-CH" altLang="de-DE" sz="2400" b="1">
                <a:solidFill>
                  <a:srgbClr val="00FF00"/>
                </a:solidFill>
                <a:latin typeface="Arial" panose="020B0604020202020204" pitchFamily="34" charset="0"/>
                <a:cs typeface="Arial" panose="020B0604020202020204" pitchFamily="34" charset="0"/>
              </a:rPr>
              <a:t>aus Kusch</a:t>
            </a:r>
            <a:r>
              <a:rPr lang="de-CH" altLang="de-DE" sz="2400" b="1">
                <a:solidFill>
                  <a:srgbClr val="FFFF00"/>
                </a:solidFill>
                <a:latin typeface="Arial" panose="020B0604020202020204" pitchFamily="34" charset="0"/>
                <a:cs typeface="Arial" panose="020B0604020202020204" pitchFamily="34" charset="0"/>
              </a:rPr>
              <a:t> und aus Elam und aus Schinear und aus Hamath und aus den Inseln des Meeres. </a:t>
            </a:r>
            <a:endParaRPr lang="de-DE" altLang="de-DE" sz="2400" b="1">
              <a:solidFill>
                <a:srgbClr val="FFFF00"/>
              </a:solidFill>
              <a:latin typeface="Arial" panose="020B0604020202020204" pitchFamily="34" charset="0"/>
              <a:cs typeface="Arial" panose="020B0604020202020204" pitchFamily="34" charset="0"/>
            </a:endParaRPr>
          </a:p>
        </p:txBody>
      </p:sp>
      <p:sp>
        <p:nvSpPr>
          <p:cNvPr id="819206" name="Text Box 6"/>
          <p:cNvSpPr txBox="1">
            <a:spLocks noChangeArrowheads="1"/>
          </p:cNvSpPr>
          <p:nvPr/>
        </p:nvSpPr>
        <p:spPr bwMode="auto">
          <a:xfrm>
            <a:off x="8691563" y="1484313"/>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USA</a:t>
            </a:r>
            <a:endParaRPr lang="de-DE" altLang="de-DE" sz="1000">
              <a:solidFill>
                <a:schemeClr val="bg1"/>
              </a:solidFill>
            </a:endParaRPr>
          </a:p>
        </p:txBody>
      </p:sp>
      <p:sp>
        <p:nvSpPr>
          <p:cNvPr id="819207" name="Line 7"/>
          <p:cNvSpPr>
            <a:spLocks noChangeShapeType="1"/>
          </p:cNvSpPr>
          <p:nvPr/>
        </p:nvSpPr>
        <p:spPr bwMode="auto">
          <a:xfrm flipV="1">
            <a:off x="1331913" y="2636838"/>
            <a:ext cx="6480175" cy="9366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19212" name="Line 12"/>
          <p:cNvSpPr>
            <a:spLocks noChangeShapeType="1"/>
          </p:cNvSpPr>
          <p:nvPr/>
        </p:nvSpPr>
        <p:spPr bwMode="auto">
          <a:xfrm flipV="1">
            <a:off x="1403350" y="3500438"/>
            <a:ext cx="7416800" cy="730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9314" name="Picture 2" descr="Karte_Sudans"/>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04025" y="1700213"/>
            <a:ext cx="2290763" cy="2449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9315" name="Rectangle 3"/>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(18) Rückkehr aus dem Sudan und aus Äthiopien</a:t>
            </a:r>
            <a:endParaRPr lang="de-DE" altLang="de-DE" sz="4000" b="1">
              <a:solidFill>
                <a:srgbClr val="00FF00"/>
              </a:solidFill>
              <a:latin typeface="Arial" panose="020B0604020202020204" pitchFamily="34" charset="0"/>
              <a:cs typeface="Arial" panose="020B0604020202020204" pitchFamily="34" charset="0"/>
            </a:endParaRPr>
          </a:p>
        </p:txBody>
      </p:sp>
      <p:sp>
        <p:nvSpPr>
          <p:cNvPr id="909316" name="Rectangle 4"/>
          <p:cNvSpPr>
            <a:spLocks noGrp="1" noChangeArrowheads="1"/>
          </p:cNvSpPr>
          <p:nvPr>
            <p:ph type="body" sz="half" idx="3"/>
          </p:nvPr>
        </p:nvSpPr>
        <p:spPr>
          <a:xfrm>
            <a:off x="250825" y="1700213"/>
            <a:ext cx="6624638" cy="5157787"/>
          </a:xfrm>
        </p:spPr>
        <p:txBody>
          <a:bodyPr/>
          <a:lstStyle/>
          <a:p>
            <a:r>
              <a:rPr lang="de-CH" altLang="de-DE" sz="2400" b="1">
                <a:solidFill>
                  <a:schemeClr val="bg1"/>
                </a:solidFill>
                <a:latin typeface="Arial" panose="020B0604020202020204" pitchFamily="34" charset="0"/>
                <a:cs typeface="Arial" panose="020B0604020202020204" pitchFamily="34" charset="0"/>
              </a:rPr>
              <a:t>20. Jh. grauenhafte Verfolgungen und Unterdrückungen in Äthiopien</a:t>
            </a:r>
          </a:p>
          <a:p>
            <a:r>
              <a:rPr lang="de-CH" altLang="de-DE" sz="2400" b="1">
                <a:solidFill>
                  <a:schemeClr val="bg1"/>
                </a:solidFill>
                <a:latin typeface="Arial" panose="020B0604020202020204" pitchFamily="34" charset="0"/>
                <a:cs typeface="Arial" panose="020B0604020202020204" pitchFamily="34" charset="0"/>
              </a:rPr>
              <a:t>Ab 1977: Unter sehr gefährlichen Umständen wanderte eine grosse Anzahl Juden aus Äthiopien zu Fuss über die Grenze nach Sudan. 4300 äthiopische Juden werden in geheimen Operationen aus dem Sudan nach Israel ausgeflogen.</a:t>
            </a:r>
          </a:p>
        </p:txBody>
      </p:sp>
      <p:sp>
        <p:nvSpPr>
          <p:cNvPr id="909317" name="Text Box 5"/>
          <p:cNvSpPr txBox="1">
            <a:spLocks noChangeArrowheads="1"/>
          </p:cNvSpPr>
          <p:nvPr/>
        </p:nvSpPr>
        <p:spPr bwMode="auto">
          <a:xfrm>
            <a:off x="8691563" y="1484313"/>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USA</a:t>
            </a:r>
            <a:endParaRPr lang="de-DE" altLang="de-DE" sz="1000">
              <a:solidFill>
                <a:schemeClr val="bg1"/>
              </a:solidFill>
            </a:endParaRPr>
          </a:p>
        </p:txBody>
      </p:sp>
      <p:sp>
        <p:nvSpPr>
          <p:cNvPr id="909320" name="Rectangle 8"/>
          <p:cNvSpPr>
            <a:spLocks noGrp="1" noChangeArrowheads="1"/>
          </p:cNvSpPr>
          <p:nvPr>
            <p:ph sz="quarter" idx="2"/>
          </p:nvPr>
        </p:nvSpPr>
        <p:spPr>
          <a:xfrm>
            <a:off x="179388" y="4797425"/>
            <a:ext cx="8964612" cy="1871663"/>
          </a:xfrm>
          <a:noFill/>
          <a:ln/>
        </p:spPr>
        <p:txBody>
          <a:bodyPr/>
          <a:lstStyle/>
          <a:p>
            <a:r>
              <a:rPr lang="de-CH" altLang="de-DE" sz="2400" b="1">
                <a:solidFill>
                  <a:schemeClr val="bg1"/>
                </a:solidFill>
                <a:latin typeface="Arial" panose="020B0604020202020204" pitchFamily="34" charset="0"/>
                <a:cs typeface="Arial" panose="020B0604020202020204" pitchFamily="34" charset="0"/>
              </a:rPr>
              <a:t>21. Nov. 1981 - 5. Jan. 1985 : </a:t>
            </a:r>
            <a:r>
              <a:rPr lang="de-CH" altLang="de-DE" sz="2400" b="1">
                <a:solidFill>
                  <a:srgbClr val="00FF00"/>
                </a:solidFill>
                <a:latin typeface="Arial" panose="020B0604020202020204" pitchFamily="34" charset="0"/>
                <a:cs typeface="Arial" panose="020B0604020202020204" pitchFamily="34" charset="0"/>
              </a:rPr>
              <a:t>„Operation Moses“</a:t>
            </a:r>
            <a:r>
              <a:rPr lang="de-CH" altLang="de-DE" sz="2400" b="1">
                <a:solidFill>
                  <a:schemeClr val="bg1"/>
                </a:solidFill>
                <a:latin typeface="Arial" panose="020B0604020202020204" pitchFamily="34" charset="0"/>
                <a:cs typeface="Arial" panose="020B0604020202020204" pitchFamily="34" charset="0"/>
              </a:rPr>
              <a:t>: 11‘000 Juden aus dem Sudan ausgeflogen. Indiskretionen in den Medien </a:t>
            </a:r>
            <a:r>
              <a:rPr lang="de-CH" altLang="de-DE" sz="2400" b="1">
                <a:solidFill>
                  <a:schemeClr val="bg1"/>
                </a:solidFill>
                <a:latin typeface="Arial" panose="020B0604020202020204" pitchFamily="34" charset="0"/>
                <a:cs typeface="Arial" panose="020B0604020202020204" pitchFamily="34" charset="0"/>
                <a:sym typeface="Wingdings" panose="05000000000000000000" pitchFamily="2" charset="2"/>
              </a:rPr>
              <a:t> </a:t>
            </a:r>
            <a:r>
              <a:rPr lang="de-CH" altLang="de-DE" sz="2400" b="1">
                <a:solidFill>
                  <a:schemeClr val="bg1"/>
                </a:solidFill>
                <a:latin typeface="Arial" panose="020B0604020202020204" pitchFamily="34" charset="0"/>
                <a:cs typeface="Arial" panose="020B0604020202020204" pitchFamily="34" charset="0"/>
              </a:rPr>
              <a:t>vorzeitiger Abbruch des Unternehmens. arabische Welt empört. Arabische Liga verurteilte sie als „einen Akt der Piraterie und rassischen Diskriminierung.“</a:t>
            </a:r>
            <a:r>
              <a:rPr lang="de-CH" altLang="de-DE" sz="2000" b="1">
                <a:solidFill>
                  <a:schemeClr val="bg1"/>
                </a:solidFill>
                <a:latin typeface="Arial" panose="020B0604020202020204" pitchFamily="34" charset="0"/>
                <a:cs typeface="Arial" panose="020B0604020202020204" pitchFamily="34" charset="0"/>
              </a:rPr>
              <a:t> </a:t>
            </a:r>
            <a:endParaRPr lang="de-DE" altLang="de-DE" sz="2000" b="1">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8530" name="Picture 2" descr="Karte_Sudans"/>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04025" y="1700213"/>
            <a:ext cx="2290763" cy="2449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8531" name="Rectangle 3"/>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(18) Rückkehr aus dem Sudan und aus Äthiopien</a:t>
            </a:r>
            <a:endParaRPr lang="de-DE" altLang="de-DE" sz="4000" b="1">
              <a:solidFill>
                <a:srgbClr val="00FF00"/>
              </a:solidFill>
              <a:latin typeface="Arial" panose="020B0604020202020204" pitchFamily="34" charset="0"/>
              <a:cs typeface="Arial" panose="020B0604020202020204" pitchFamily="34" charset="0"/>
            </a:endParaRPr>
          </a:p>
        </p:txBody>
      </p:sp>
      <p:sp>
        <p:nvSpPr>
          <p:cNvPr id="918532" name="Rectangle 4"/>
          <p:cNvSpPr>
            <a:spLocks noGrp="1" noChangeArrowheads="1"/>
          </p:cNvSpPr>
          <p:nvPr>
            <p:ph type="body" sz="half" idx="3"/>
          </p:nvPr>
        </p:nvSpPr>
        <p:spPr>
          <a:xfrm>
            <a:off x="179388" y="1628775"/>
            <a:ext cx="6624637" cy="5229225"/>
          </a:xfrm>
        </p:spPr>
        <p:txBody>
          <a:bodyPr/>
          <a:lstStyle/>
          <a:p>
            <a:r>
              <a:rPr lang="de-CH" altLang="de-DE" sz="2400" b="1">
                <a:solidFill>
                  <a:schemeClr val="bg1"/>
                </a:solidFill>
                <a:latin typeface="Arial" panose="020B0604020202020204" pitchFamily="34" charset="0"/>
                <a:cs typeface="Arial" panose="020B0604020202020204" pitchFamily="34" charset="0"/>
              </a:rPr>
              <a:t>Dennoch: USA verhandelt geheim mit Khartum </a:t>
            </a:r>
            <a:r>
              <a:rPr lang="de-CH" altLang="de-DE" sz="2400" b="1">
                <a:solidFill>
                  <a:schemeClr val="bg1"/>
                </a:solidFill>
                <a:latin typeface="Arial" panose="020B0604020202020204" pitchFamily="34" charset="0"/>
                <a:cs typeface="Arial" panose="020B0604020202020204" pitchFamily="34" charset="0"/>
                <a:sym typeface="Wingdings" panose="05000000000000000000" pitchFamily="2" charset="2"/>
              </a:rPr>
              <a:t> </a:t>
            </a:r>
          </a:p>
          <a:p>
            <a:r>
              <a:rPr lang="de-CH" altLang="de-DE" sz="2400" b="1">
                <a:solidFill>
                  <a:srgbClr val="00FF00"/>
                </a:solidFill>
                <a:latin typeface="Arial" panose="020B0604020202020204" pitchFamily="34" charset="0"/>
                <a:cs typeface="Arial" panose="020B0604020202020204" pitchFamily="34" charset="0"/>
              </a:rPr>
              <a:t>„Operation Saba“</a:t>
            </a:r>
            <a:r>
              <a:rPr lang="de-CH" altLang="de-DE" sz="2400" b="1">
                <a:solidFill>
                  <a:schemeClr val="bg1"/>
                </a:solidFill>
                <a:latin typeface="Arial" panose="020B0604020202020204" pitchFamily="34" charset="0"/>
                <a:cs typeface="Arial" panose="020B0604020202020204" pitchFamily="34" charset="0"/>
              </a:rPr>
              <a:t>: in der Nacht vom 28. auf den 29. Mai 1985 mit 6 Turbo-Prob Maschinen vom Typ 130C des US-Luftwaffenstützpunktes bei Frankfurt ca. 1000 Juden aus dem Sudan ins Gelobte Land überführt.</a:t>
            </a:r>
          </a:p>
        </p:txBody>
      </p:sp>
      <p:sp>
        <p:nvSpPr>
          <p:cNvPr id="918533" name="Text Box 5"/>
          <p:cNvSpPr txBox="1">
            <a:spLocks noChangeArrowheads="1"/>
          </p:cNvSpPr>
          <p:nvPr/>
        </p:nvSpPr>
        <p:spPr bwMode="auto">
          <a:xfrm>
            <a:off x="8691563" y="1484313"/>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USA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0578" name="Picture 2" descr="Karte_Sudans"/>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04025" y="1700213"/>
            <a:ext cx="2290763" cy="2449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0579" name="Rectangle 3"/>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(18) Rückkehr aus dem Sudan und aus Äthiopien</a:t>
            </a:r>
            <a:endParaRPr lang="de-DE" altLang="de-DE" sz="4000" b="1">
              <a:solidFill>
                <a:srgbClr val="00FF00"/>
              </a:solidFill>
              <a:latin typeface="Arial" panose="020B0604020202020204" pitchFamily="34" charset="0"/>
              <a:cs typeface="Arial" panose="020B0604020202020204" pitchFamily="34" charset="0"/>
            </a:endParaRPr>
          </a:p>
        </p:txBody>
      </p:sp>
      <p:sp>
        <p:nvSpPr>
          <p:cNvPr id="920580" name="Rectangle 4"/>
          <p:cNvSpPr>
            <a:spLocks noGrp="1" noChangeArrowheads="1"/>
          </p:cNvSpPr>
          <p:nvPr>
            <p:ph type="body" sz="half" idx="3"/>
          </p:nvPr>
        </p:nvSpPr>
        <p:spPr>
          <a:xfrm>
            <a:off x="179388" y="1700213"/>
            <a:ext cx="6553200" cy="5157787"/>
          </a:xfrm>
        </p:spPr>
        <p:txBody>
          <a:bodyPr/>
          <a:lstStyle/>
          <a:p>
            <a:r>
              <a:rPr lang="de-CH" altLang="de-DE" sz="2400" b="1">
                <a:solidFill>
                  <a:schemeClr val="bg1"/>
                </a:solidFill>
                <a:latin typeface="Arial" panose="020B0604020202020204" pitchFamily="34" charset="0"/>
                <a:cs typeface="Arial" panose="020B0604020202020204" pitchFamily="34" charset="0"/>
              </a:rPr>
              <a:t>Dennoch: USA verhandelt geheim mit Khartum </a:t>
            </a:r>
            <a:r>
              <a:rPr lang="de-CH" altLang="de-DE" sz="2400" b="1">
                <a:solidFill>
                  <a:schemeClr val="bg1"/>
                </a:solidFill>
                <a:latin typeface="Arial" panose="020B0604020202020204" pitchFamily="34" charset="0"/>
                <a:cs typeface="Arial" panose="020B0604020202020204" pitchFamily="34" charset="0"/>
                <a:sym typeface="Wingdings" panose="05000000000000000000" pitchFamily="2" charset="2"/>
              </a:rPr>
              <a:t> </a:t>
            </a:r>
          </a:p>
          <a:p>
            <a:r>
              <a:rPr lang="de-CH" altLang="de-DE" sz="2400" b="1">
                <a:solidFill>
                  <a:srgbClr val="00FF00"/>
                </a:solidFill>
                <a:latin typeface="Arial" panose="020B0604020202020204" pitchFamily="34" charset="0"/>
                <a:cs typeface="Arial" panose="020B0604020202020204" pitchFamily="34" charset="0"/>
              </a:rPr>
              <a:t>„Operation Saba“</a:t>
            </a:r>
            <a:r>
              <a:rPr lang="de-CH" altLang="de-DE" sz="2400" b="1">
                <a:solidFill>
                  <a:schemeClr val="bg1"/>
                </a:solidFill>
                <a:latin typeface="Arial" panose="020B0604020202020204" pitchFamily="34" charset="0"/>
                <a:cs typeface="Arial" panose="020B0604020202020204" pitchFamily="34" charset="0"/>
              </a:rPr>
              <a:t>: in der Nacht vom 28. auf den 29. Mai 1985 mit 6 Turbo-Prob Maschinen vom Typ 130C des US-Luftwaffenstützpunktes bei Frankfurt ca. 1000 Juden aus dem Sudan ins Gelobte Land überführt.</a:t>
            </a:r>
          </a:p>
        </p:txBody>
      </p:sp>
      <p:sp>
        <p:nvSpPr>
          <p:cNvPr id="920581" name="Text Box 5"/>
          <p:cNvSpPr txBox="1">
            <a:spLocks noChangeArrowheads="1"/>
          </p:cNvSpPr>
          <p:nvPr/>
        </p:nvSpPr>
        <p:spPr bwMode="auto">
          <a:xfrm>
            <a:off x="8691563" y="1484313"/>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USA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4434" name="Picture 2" descr="Karte_Sudans"/>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04025" y="1700213"/>
            <a:ext cx="2290763" cy="2449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4435" name="Rectangle 3"/>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(18) Rückkehr aus dem Sudan und aus Äthiopien</a:t>
            </a:r>
            <a:endParaRPr lang="de-DE" altLang="de-DE" sz="4000" b="1">
              <a:solidFill>
                <a:srgbClr val="00FF00"/>
              </a:solidFill>
              <a:latin typeface="Arial" panose="020B0604020202020204" pitchFamily="34" charset="0"/>
              <a:cs typeface="Arial" panose="020B0604020202020204" pitchFamily="34" charset="0"/>
            </a:endParaRPr>
          </a:p>
        </p:txBody>
      </p:sp>
      <p:sp>
        <p:nvSpPr>
          <p:cNvPr id="914436" name="Rectangle 4"/>
          <p:cNvSpPr>
            <a:spLocks noGrp="1" noChangeArrowheads="1"/>
          </p:cNvSpPr>
          <p:nvPr>
            <p:ph type="body" sz="half" idx="3"/>
          </p:nvPr>
        </p:nvSpPr>
        <p:spPr>
          <a:xfrm>
            <a:off x="179388" y="1700213"/>
            <a:ext cx="6553200" cy="5157787"/>
          </a:xfrm>
        </p:spPr>
        <p:txBody>
          <a:bodyPr/>
          <a:lstStyle/>
          <a:p>
            <a:r>
              <a:rPr lang="de-CH" altLang="de-DE" sz="2400" b="1">
                <a:solidFill>
                  <a:schemeClr val="bg1"/>
                </a:solidFill>
                <a:latin typeface="Arial" panose="020B0604020202020204" pitchFamily="34" charset="0"/>
                <a:cs typeface="Arial" panose="020B0604020202020204" pitchFamily="34" charset="0"/>
              </a:rPr>
              <a:t>1991 erithräische und tigrinische Rebellen übernehmen die Kontrolle von Adis Abeba.  </a:t>
            </a:r>
          </a:p>
          <a:p>
            <a:r>
              <a:rPr lang="de-CH" altLang="de-DE" sz="2400" b="1">
                <a:solidFill>
                  <a:schemeClr val="bg1"/>
                </a:solidFill>
                <a:latin typeface="Arial" panose="020B0604020202020204" pitchFamily="34" charset="0"/>
                <a:cs typeface="Arial" panose="020B0604020202020204" pitchFamily="34" charset="0"/>
              </a:rPr>
              <a:t>Flucht von Mengistu Haile Mariam</a:t>
            </a:r>
          </a:p>
          <a:p>
            <a:r>
              <a:rPr lang="de-CH" altLang="de-DE" sz="2400" b="1">
                <a:solidFill>
                  <a:schemeClr val="bg1"/>
                </a:solidFill>
                <a:latin typeface="Arial" panose="020B0604020202020204" pitchFamily="34" charset="0"/>
                <a:cs typeface="Arial" panose="020B0604020202020204" pitchFamily="34" charset="0"/>
              </a:rPr>
              <a:t>Ab 24. Mai: </a:t>
            </a:r>
            <a:r>
              <a:rPr lang="de-CH" altLang="de-DE" sz="2400" b="1">
                <a:solidFill>
                  <a:srgbClr val="00FF00"/>
                </a:solidFill>
                <a:latin typeface="Arial" panose="020B0604020202020204" pitchFamily="34" charset="0"/>
                <a:cs typeface="Arial" panose="020B0604020202020204" pitchFamily="34" charset="0"/>
              </a:rPr>
              <a:t>„Operation Salomon“</a:t>
            </a:r>
            <a:r>
              <a:rPr lang="de-CH" altLang="de-DE" sz="2400" b="1">
                <a:solidFill>
                  <a:schemeClr val="bg1"/>
                </a:solidFill>
                <a:latin typeface="Arial" panose="020B0604020202020204" pitchFamily="34" charset="0"/>
                <a:cs typeface="Arial" panose="020B0604020202020204" pitchFamily="34" charset="0"/>
              </a:rPr>
              <a:t>: Innerhalb von 36 Stunden flogen 36 Herkules c-130s Maschinen der ELAL mehr als 14'000 äthiopische Juden aus. </a:t>
            </a:r>
          </a:p>
          <a:p>
            <a:r>
              <a:rPr lang="de-CH" altLang="de-DE" sz="2400" b="1">
                <a:solidFill>
                  <a:schemeClr val="bg1"/>
                </a:solidFill>
                <a:latin typeface="Arial" panose="020B0604020202020204" pitchFamily="34" charset="0"/>
                <a:cs typeface="Arial" panose="020B0604020202020204" pitchFamily="34" charset="0"/>
              </a:rPr>
              <a:t>Kapazitäterhöhung: Sitze wurden aus den Flugzeugen entfernt. </a:t>
            </a:r>
          </a:p>
          <a:p>
            <a:r>
              <a:rPr lang="de-CH" altLang="de-DE" sz="2400" b="1">
                <a:solidFill>
                  <a:schemeClr val="bg1"/>
                </a:solidFill>
                <a:latin typeface="Arial" panose="020B0604020202020204" pitchFamily="34" charset="0"/>
                <a:cs typeface="Arial" panose="020B0604020202020204" pitchFamily="34" charset="0"/>
              </a:rPr>
              <a:t>Zeitweise bis 28 Flugzeuge gleichzeitig in der Luft. </a:t>
            </a:r>
            <a:endParaRPr lang="de-DE" altLang="de-DE" sz="2400" b="1">
              <a:solidFill>
                <a:schemeClr val="bg1"/>
              </a:solidFill>
              <a:latin typeface="Arial" panose="020B0604020202020204" pitchFamily="34" charset="0"/>
              <a:cs typeface="Arial" panose="020B0604020202020204" pitchFamily="34" charset="0"/>
            </a:endParaRPr>
          </a:p>
        </p:txBody>
      </p:sp>
      <p:sp>
        <p:nvSpPr>
          <p:cNvPr id="914437" name="Text Box 5"/>
          <p:cNvSpPr txBox="1">
            <a:spLocks noChangeArrowheads="1"/>
          </p:cNvSpPr>
          <p:nvPr/>
        </p:nvSpPr>
        <p:spPr bwMode="auto">
          <a:xfrm>
            <a:off x="8691563" y="1484313"/>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USA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7266" name="Picture 2" descr="Karte_Sudans"/>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04025" y="1700213"/>
            <a:ext cx="2290763" cy="2449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7267" name="Rectangle 3"/>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(18) Rückkehr aus dem Sudan und aus Äthiopien</a:t>
            </a:r>
            <a:endParaRPr lang="de-DE" altLang="de-DE" sz="4000" b="1">
              <a:solidFill>
                <a:srgbClr val="00FF00"/>
              </a:solidFill>
              <a:latin typeface="Arial" panose="020B0604020202020204" pitchFamily="34" charset="0"/>
              <a:cs typeface="Arial" panose="020B0604020202020204" pitchFamily="34" charset="0"/>
            </a:endParaRPr>
          </a:p>
        </p:txBody>
      </p:sp>
      <p:sp>
        <p:nvSpPr>
          <p:cNvPr id="907268" name="Rectangle 4"/>
          <p:cNvSpPr>
            <a:spLocks noGrp="1" noChangeArrowheads="1"/>
          </p:cNvSpPr>
          <p:nvPr>
            <p:ph sz="quarter" idx="2"/>
          </p:nvPr>
        </p:nvSpPr>
        <p:spPr>
          <a:xfrm>
            <a:off x="0" y="4437063"/>
            <a:ext cx="8964613" cy="1981200"/>
          </a:xfrm>
        </p:spPr>
        <p:txBody>
          <a:bodyPr/>
          <a:lstStyle/>
          <a:p>
            <a:r>
              <a:rPr lang="de-CH" altLang="de-DE" sz="2400" b="1">
                <a:solidFill>
                  <a:srgbClr val="EAEAEA"/>
                </a:solidFill>
                <a:latin typeface="Arial" panose="020B0604020202020204" pitchFamily="34" charset="0"/>
                <a:cs typeface="Arial" panose="020B0604020202020204" pitchFamily="34" charset="0"/>
              </a:rPr>
              <a:t>Der geographische Name</a:t>
            </a:r>
            <a:r>
              <a:rPr lang="de-CH" altLang="de-DE" sz="2400" b="1">
                <a:solidFill>
                  <a:schemeClr val="bg1"/>
                </a:solidFill>
                <a:latin typeface="Arial" panose="020B0604020202020204" pitchFamily="34" charset="0"/>
                <a:cs typeface="Arial" panose="020B0604020202020204" pitchFamily="34" charset="0"/>
              </a:rPr>
              <a:t> </a:t>
            </a:r>
            <a:r>
              <a:rPr lang="de-CH" altLang="de-DE" sz="2400" b="1">
                <a:solidFill>
                  <a:srgbClr val="00FF00"/>
                </a:solidFill>
                <a:latin typeface="Arial" panose="020B0604020202020204" pitchFamily="34" charset="0"/>
                <a:cs typeface="Arial" panose="020B0604020202020204" pitchFamily="34" charset="0"/>
              </a:rPr>
              <a:t>„Kusch“</a:t>
            </a:r>
            <a:r>
              <a:rPr lang="de-CH" altLang="de-DE" sz="2400" b="1">
                <a:solidFill>
                  <a:schemeClr val="bg1"/>
                </a:solidFill>
                <a:latin typeface="Arial" panose="020B0604020202020204" pitchFamily="34" charset="0"/>
                <a:cs typeface="Arial" panose="020B0604020202020204" pitchFamily="34" charset="0"/>
              </a:rPr>
              <a:t> </a:t>
            </a:r>
            <a:r>
              <a:rPr lang="de-CH" altLang="de-DE" sz="2400" b="1">
                <a:solidFill>
                  <a:srgbClr val="EAEAEA"/>
                </a:solidFill>
                <a:latin typeface="Arial" panose="020B0604020202020204" pitchFamily="34" charset="0"/>
                <a:cs typeface="Arial" panose="020B0604020202020204" pitchFamily="34" charset="0"/>
              </a:rPr>
              <a:t>bezeichnet das Gebiet südlich von Ägypten, und zwar insbesondere das heute als</a:t>
            </a:r>
            <a:r>
              <a:rPr lang="de-CH" altLang="de-DE" sz="2400" b="1">
                <a:solidFill>
                  <a:schemeClr val="bg1"/>
                </a:solidFill>
                <a:latin typeface="Arial" panose="020B0604020202020204" pitchFamily="34" charset="0"/>
                <a:cs typeface="Arial" panose="020B0604020202020204" pitchFamily="34" charset="0"/>
              </a:rPr>
              <a:t> </a:t>
            </a:r>
            <a:r>
              <a:rPr lang="de-CH" altLang="de-DE" sz="2400" b="1">
                <a:solidFill>
                  <a:srgbClr val="00FF00"/>
                </a:solidFill>
                <a:latin typeface="Arial" panose="020B0604020202020204" pitchFamily="34" charset="0"/>
                <a:cs typeface="Arial" panose="020B0604020202020204" pitchFamily="34" charset="0"/>
              </a:rPr>
              <a:t>Sudan</a:t>
            </a:r>
            <a:r>
              <a:rPr lang="de-CH" altLang="de-DE" sz="2400" b="1">
                <a:solidFill>
                  <a:schemeClr val="bg1"/>
                </a:solidFill>
                <a:latin typeface="Arial" panose="020B0604020202020204" pitchFamily="34" charset="0"/>
                <a:cs typeface="Arial" panose="020B0604020202020204" pitchFamily="34" charset="0"/>
              </a:rPr>
              <a:t> </a:t>
            </a:r>
            <a:r>
              <a:rPr lang="de-CH" altLang="de-DE" sz="2400" b="1">
                <a:solidFill>
                  <a:srgbClr val="EAEAEA"/>
                </a:solidFill>
                <a:latin typeface="Arial" panose="020B0604020202020204" pitchFamily="34" charset="0"/>
                <a:cs typeface="Arial" panose="020B0604020202020204" pitchFamily="34" charset="0"/>
              </a:rPr>
              <a:t>bezeichnete Land, aber im weiter gefassten Sinn ebenso</a:t>
            </a:r>
            <a:r>
              <a:rPr lang="de-CH" altLang="de-DE" sz="2400" b="1">
                <a:solidFill>
                  <a:schemeClr val="bg1"/>
                </a:solidFill>
                <a:latin typeface="Arial" panose="020B0604020202020204" pitchFamily="34" charset="0"/>
                <a:cs typeface="Arial" panose="020B0604020202020204" pitchFamily="34" charset="0"/>
              </a:rPr>
              <a:t> </a:t>
            </a:r>
            <a:r>
              <a:rPr lang="de-CH" altLang="de-DE" sz="2400" b="1">
                <a:solidFill>
                  <a:srgbClr val="00FF00"/>
                </a:solidFill>
                <a:latin typeface="Arial" panose="020B0604020202020204" pitchFamily="34" charset="0"/>
                <a:cs typeface="Arial" panose="020B0604020202020204" pitchFamily="34" charset="0"/>
              </a:rPr>
              <a:t>Äthiopien</a:t>
            </a:r>
            <a:r>
              <a:rPr lang="de-CH" altLang="de-DE" sz="2400" b="1">
                <a:solidFill>
                  <a:schemeClr val="bg1"/>
                </a:solidFill>
                <a:latin typeface="Arial" panose="020B0604020202020204" pitchFamily="34" charset="0"/>
                <a:cs typeface="Arial" panose="020B0604020202020204" pitchFamily="34" charset="0"/>
              </a:rPr>
              <a:t>.</a:t>
            </a:r>
            <a:endParaRPr lang="de-DE" altLang="de-DE" sz="2400" b="1">
              <a:solidFill>
                <a:schemeClr val="bg1"/>
              </a:solidFill>
              <a:latin typeface="Arial" panose="020B0604020202020204" pitchFamily="34" charset="0"/>
              <a:cs typeface="Arial" panose="020B0604020202020204" pitchFamily="34" charset="0"/>
            </a:endParaRPr>
          </a:p>
          <a:p>
            <a:pPr>
              <a:buFontTx/>
              <a:buNone/>
            </a:pPr>
            <a:r>
              <a:rPr lang="de-DE" altLang="de-DE" sz="2400" b="1"/>
              <a:t/>
            </a:r>
            <a:br>
              <a:rPr lang="de-DE" altLang="de-DE" sz="2400" b="1"/>
            </a:br>
            <a:endParaRPr lang="de-DE" altLang="de-DE" sz="2400" b="1">
              <a:solidFill>
                <a:schemeClr val="bg1"/>
              </a:solidFill>
              <a:latin typeface="Arial" panose="020B0604020202020204" pitchFamily="34" charset="0"/>
              <a:cs typeface="Arial" panose="020B0604020202020204" pitchFamily="34" charset="0"/>
            </a:endParaRPr>
          </a:p>
        </p:txBody>
      </p:sp>
      <p:sp>
        <p:nvSpPr>
          <p:cNvPr id="907269" name="Rectangle 5"/>
          <p:cNvSpPr>
            <a:spLocks noGrp="1" noChangeArrowheads="1"/>
          </p:cNvSpPr>
          <p:nvPr>
            <p:ph type="body" sz="half" idx="3"/>
          </p:nvPr>
        </p:nvSpPr>
        <p:spPr>
          <a:xfrm>
            <a:off x="0" y="1628775"/>
            <a:ext cx="6804025" cy="4114800"/>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t>
            </a:r>
            <a:r>
              <a:rPr lang="de-CH" altLang="de-DE" sz="2400" b="1">
                <a:solidFill>
                  <a:srgbClr val="00FF00"/>
                </a:solidFill>
                <a:latin typeface="Arial" panose="020B0604020202020204" pitchFamily="34" charset="0"/>
                <a:cs typeface="Arial" panose="020B0604020202020204" pitchFamily="34" charset="0"/>
              </a:rPr>
              <a:t>aus Kusch</a:t>
            </a:r>
            <a:r>
              <a:rPr lang="de-CH" altLang="de-DE" sz="2400" b="1">
                <a:solidFill>
                  <a:srgbClr val="FFFF00"/>
                </a:solidFill>
                <a:latin typeface="Arial" panose="020B0604020202020204" pitchFamily="34" charset="0"/>
                <a:cs typeface="Arial" panose="020B0604020202020204" pitchFamily="34" charset="0"/>
              </a:rPr>
              <a:t> und aus Elam und aus Schinear und aus Hamath und aus den Inseln des Meeres. </a:t>
            </a:r>
            <a:endParaRPr lang="de-DE" altLang="de-DE" sz="2400" b="1">
              <a:solidFill>
                <a:srgbClr val="FFFF00"/>
              </a:solidFill>
              <a:latin typeface="Arial" panose="020B0604020202020204" pitchFamily="34" charset="0"/>
              <a:cs typeface="Arial" panose="020B0604020202020204" pitchFamily="34" charset="0"/>
            </a:endParaRPr>
          </a:p>
        </p:txBody>
      </p:sp>
      <p:sp>
        <p:nvSpPr>
          <p:cNvPr id="907270" name="Text Box 6"/>
          <p:cNvSpPr txBox="1">
            <a:spLocks noChangeArrowheads="1"/>
          </p:cNvSpPr>
          <p:nvPr/>
        </p:nvSpPr>
        <p:spPr bwMode="auto">
          <a:xfrm>
            <a:off x="8691563" y="1484313"/>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USA</a:t>
            </a:r>
            <a:endParaRPr lang="de-DE" altLang="de-DE" sz="1000">
              <a:solidFill>
                <a:schemeClr val="bg1"/>
              </a:solidFill>
            </a:endParaRPr>
          </a:p>
        </p:txBody>
      </p:sp>
      <p:sp>
        <p:nvSpPr>
          <p:cNvPr id="907271" name="Line 7"/>
          <p:cNvSpPr>
            <a:spLocks noChangeShapeType="1"/>
          </p:cNvSpPr>
          <p:nvPr/>
        </p:nvSpPr>
        <p:spPr bwMode="auto">
          <a:xfrm flipV="1">
            <a:off x="1331913" y="2636838"/>
            <a:ext cx="6480175" cy="9366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07272" name="Line 8"/>
          <p:cNvSpPr>
            <a:spLocks noChangeShapeType="1"/>
          </p:cNvSpPr>
          <p:nvPr/>
        </p:nvSpPr>
        <p:spPr bwMode="auto">
          <a:xfrm flipV="1">
            <a:off x="1403350" y="3500438"/>
            <a:ext cx="7416800" cy="730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p:txBody>
          <a:bodyPr/>
          <a:lstStyle/>
          <a:p>
            <a:r>
              <a:rPr lang="de-CH" altLang="de-DE" sz="4000" b="1">
                <a:solidFill>
                  <a:srgbClr val="00FF00"/>
                </a:solidFill>
                <a:latin typeface="Arial" panose="020B0604020202020204" pitchFamily="34" charset="0"/>
                <a:cs typeface="Arial" panose="020B0604020202020204" pitchFamily="34" charset="0"/>
              </a:rPr>
              <a:t>(19) Rückkehr aus Jemen, Aden, Dschibuti und Eritrea</a:t>
            </a:r>
            <a:r>
              <a:rPr lang="de-DE" altLang="de-DE" sz="4000" b="1">
                <a:solidFill>
                  <a:srgbClr val="00FF00"/>
                </a:solidFill>
                <a:latin typeface="Arial" panose="020B0604020202020204" pitchFamily="34" charset="0"/>
                <a:cs typeface="Arial" panose="020B0604020202020204" pitchFamily="34" charset="0"/>
              </a:rPr>
              <a:t/>
            </a:r>
            <a:br>
              <a:rPr lang="de-DE" altLang="de-DE" sz="4000" b="1">
                <a:solidFill>
                  <a:srgbClr val="00FF00"/>
                </a:solidFill>
                <a:latin typeface="Arial" panose="020B0604020202020204" pitchFamily="34" charset="0"/>
                <a:cs typeface="Arial" panose="020B0604020202020204" pitchFamily="34" charset="0"/>
              </a:rPr>
            </a:br>
            <a:endParaRPr lang="de-DE" altLang="de-DE" sz="4000" b="1">
              <a:solidFill>
                <a:srgbClr val="00FF00"/>
              </a:solidFill>
              <a:latin typeface="Arial" panose="020B0604020202020204" pitchFamily="34" charset="0"/>
              <a:cs typeface="Arial" panose="020B0604020202020204" pitchFamily="34" charset="0"/>
            </a:endParaRPr>
          </a:p>
        </p:txBody>
      </p:sp>
      <p:sp>
        <p:nvSpPr>
          <p:cNvPr id="711683" name="Rectangle 3"/>
          <p:cNvSpPr>
            <a:spLocks noGrp="1" noChangeArrowheads="1"/>
          </p:cNvSpPr>
          <p:nvPr>
            <p:ph type="body" sz="half" idx="1"/>
          </p:nvPr>
        </p:nvSpPr>
        <p:spPr>
          <a:xfrm>
            <a:off x="0" y="1981200"/>
            <a:ext cx="4495800" cy="4876800"/>
          </a:xfrm>
        </p:spPr>
        <p:txBody>
          <a:bodyPr/>
          <a:lstStyle/>
          <a:p>
            <a:pPr>
              <a:lnSpc>
                <a:spcPct val="90000"/>
              </a:lnSpc>
              <a:buFontTx/>
              <a:buNone/>
            </a:pPr>
            <a:r>
              <a:rPr lang="de-CH" altLang="de-DE" sz="2000" b="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Psalm 107,1-3:</a:t>
            </a:r>
            <a:r>
              <a:rPr lang="de-CH" altLang="de-DE" sz="2400" b="1">
                <a:solidFill>
                  <a:srgbClr val="FFFF00"/>
                </a:solidFill>
                <a:latin typeface="Arial" panose="020B0604020202020204" pitchFamily="34" charset="0"/>
                <a:cs typeface="Arial" panose="020B0604020202020204" pitchFamily="34" charset="0"/>
              </a:rPr>
              <a:t>  1 Preist den HERRN, denn er ist gut, denn seine Güte währt ewiglich! 2 So sollen sagen die Erlösten des HERRN, die er aus der Hand des Bedrängers erlöst, 3 und die er gesammelt hat aus den Ländern, </a:t>
            </a:r>
            <a:r>
              <a:rPr lang="de-CH" altLang="de-DE" sz="2400" b="1">
                <a:solidFill>
                  <a:srgbClr val="00FF00"/>
                </a:solidFill>
                <a:latin typeface="Arial" panose="020B0604020202020204" pitchFamily="34" charset="0"/>
                <a:cs typeface="Arial" panose="020B0604020202020204" pitchFamily="34" charset="0"/>
              </a:rPr>
              <a:t>von Osten</a:t>
            </a:r>
            <a:r>
              <a:rPr lang="de-CH" altLang="de-DE" sz="2400" b="1">
                <a:solidFill>
                  <a:srgbClr val="FFFF00"/>
                </a:solidFill>
                <a:latin typeface="Arial" panose="020B0604020202020204" pitchFamily="34" charset="0"/>
                <a:cs typeface="Arial" panose="020B0604020202020204" pitchFamily="34" charset="0"/>
              </a:rPr>
              <a:t> und </a:t>
            </a:r>
            <a:r>
              <a:rPr lang="de-CH" altLang="de-DE" sz="2400" b="1">
                <a:solidFill>
                  <a:srgbClr val="00FF00"/>
                </a:solidFill>
                <a:latin typeface="Arial" panose="020B0604020202020204" pitchFamily="34" charset="0"/>
                <a:cs typeface="Arial" panose="020B0604020202020204" pitchFamily="34" charset="0"/>
              </a:rPr>
              <a:t>von Westen</a:t>
            </a:r>
            <a:r>
              <a:rPr lang="de-CH" altLang="de-DE" sz="2400" b="1">
                <a:solidFill>
                  <a:srgbClr val="FFFF00"/>
                </a:solidFill>
                <a:latin typeface="Arial" panose="020B0604020202020204" pitchFamily="34" charset="0"/>
                <a:cs typeface="Arial" panose="020B0604020202020204" pitchFamily="34" charset="0"/>
              </a:rPr>
              <a:t>, </a:t>
            </a:r>
            <a:r>
              <a:rPr lang="de-CH" altLang="de-DE" sz="2400" b="1">
                <a:solidFill>
                  <a:srgbClr val="00FF00"/>
                </a:solidFill>
                <a:latin typeface="Arial" panose="020B0604020202020204" pitchFamily="34" charset="0"/>
                <a:cs typeface="Arial" panose="020B0604020202020204" pitchFamily="34" charset="0"/>
              </a:rPr>
              <a:t>von Norden</a:t>
            </a:r>
            <a:r>
              <a:rPr lang="de-CH" altLang="de-DE" sz="2400" b="1">
                <a:solidFill>
                  <a:srgbClr val="FFFF00"/>
                </a:solidFill>
                <a:latin typeface="Arial" panose="020B0604020202020204" pitchFamily="34" charset="0"/>
                <a:cs typeface="Arial" panose="020B0604020202020204" pitchFamily="34" charset="0"/>
              </a:rPr>
              <a:t> und </a:t>
            </a:r>
            <a:r>
              <a:rPr lang="de-CH" altLang="de-DE" sz="2400" b="1">
                <a:solidFill>
                  <a:srgbClr val="00FF00"/>
                </a:solidFill>
                <a:latin typeface="Arial" panose="020B0604020202020204" pitchFamily="34" charset="0"/>
                <a:cs typeface="Arial" panose="020B0604020202020204" pitchFamily="34" charset="0"/>
              </a:rPr>
              <a:t>vom [Roten] Meer [S]</a:t>
            </a:r>
            <a:r>
              <a:rPr lang="de-CH" altLang="de-DE" sz="2400" b="1">
                <a:solidFill>
                  <a:srgbClr val="FFFF00"/>
                </a:solidFill>
                <a:latin typeface="Arial" panose="020B0604020202020204" pitchFamily="34" charset="0"/>
                <a:cs typeface="Arial" panose="020B0604020202020204" pitchFamily="34" charset="0"/>
              </a:rPr>
              <a:t>.</a:t>
            </a:r>
            <a:endParaRPr lang="de-DE" altLang="de-DE" sz="2400" b="1">
              <a:solidFill>
                <a:srgbClr val="FFFF00"/>
              </a:solidFill>
              <a:latin typeface="Arial" panose="020B0604020202020204" pitchFamily="34" charset="0"/>
              <a:cs typeface="Arial" panose="020B0604020202020204" pitchFamily="34" charset="0"/>
            </a:endParaRPr>
          </a:p>
        </p:txBody>
      </p:sp>
      <p:pic>
        <p:nvPicPr>
          <p:cNvPr id="711685" name="Picture 5" descr="Red_Sea"/>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6463" y="2060575"/>
            <a:ext cx="4264025" cy="4364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1687" name="Text Box 7"/>
          <p:cNvSpPr txBox="1">
            <a:spLocks noChangeArrowheads="1"/>
          </p:cNvSpPr>
          <p:nvPr/>
        </p:nvSpPr>
        <p:spPr bwMode="auto">
          <a:xfrm>
            <a:off x="7667625" y="1773238"/>
            <a:ext cx="12207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Rune.Welsh CCA</a:t>
            </a:r>
            <a:endParaRPr lang="de-DE" altLang="de-DE" sz="1000">
              <a:solidFill>
                <a:schemeClr val="bg1"/>
              </a:solidFill>
            </a:endParaRPr>
          </a:p>
        </p:txBody>
      </p:sp>
      <p:sp>
        <p:nvSpPr>
          <p:cNvPr id="711688" name="Line 8"/>
          <p:cNvSpPr>
            <a:spLocks noChangeShapeType="1"/>
          </p:cNvSpPr>
          <p:nvPr/>
        </p:nvSpPr>
        <p:spPr bwMode="auto">
          <a:xfrm flipV="1">
            <a:off x="4067175" y="5157788"/>
            <a:ext cx="3529013" cy="35877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1689" name="Line 9"/>
          <p:cNvSpPr>
            <a:spLocks noChangeShapeType="1"/>
          </p:cNvSpPr>
          <p:nvPr/>
        </p:nvSpPr>
        <p:spPr bwMode="auto">
          <a:xfrm>
            <a:off x="3995738" y="5516563"/>
            <a:ext cx="3313112" cy="217487"/>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1690" name="Line 10"/>
          <p:cNvSpPr>
            <a:spLocks noChangeShapeType="1"/>
          </p:cNvSpPr>
          <p:nvPr/>
        </p:nvSpPr>
        <p:spPr bwMode="auto">
          <a:xfrm flipV="1">
            <a:off x="3995738" y="5013325"/>
            <a:ext cx="2520950" cy="5032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1691" name="Text Box 11"/>
          <p:cNvSpPr txBox="1">
            <a:spLocks noChangeArrowheads="1"/>
          </p:cNvSpPr>
          <p:nvPr/>
        </p:nvSpPr>
        <p:spPr bwMode="auto">
          <a:xfrm>
            <a:off x="7380288" y="5589588"/>
            <a:ext cx="76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t>Dschibuti</a:t>
            </a:r>
            <a:endParaRPr lang="de-DE" altLang="de-DE" sz="1000"/>
          </a:p>
        </p:txBody>
      </p:sp>
      <p:sp>
        <p:nvSpPr>
          <p:cNvPr id="711692" name="Line 12"/>
          <p:cNvSpPr>
            <a:spLocks noChangeShapeType="1"/>
          </p:cNvSpPr>
          <p:nvPr/>
        </p:nvSpPr>
        <p:spPr bwMode="auto">
          <a:xfrm flipV="1">
            <a:off x="3995738" y="5445125"/>
            <a:ext cx="3671887" cy="714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1693" name="Text Box 13"/>
          <p:cNvSpPr txBox="1">
            <a:spLocks noChangeArrowheads="1"/>
          </p:cNvSpPr>
          <p:nvPr/>
        </p:nvSpPr>
        <p:spPr bwMode="auto">
          <a:xfrm>
            <a:off x="7667625" y="5300663"/>
            <a:ext cx="501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t>Aden</a:t>
            </a:r>
            <a:endParaRPr lang="de-DE" altLang="de-DE" sz="10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p:txBody>
          <a:bodyPr/>
          <a:lstStyle/>
          <a:p>
            <a:r>
              <a:rPr lang="de-CH" altLang="de-DE" sz="4000" b="1">
                <a:solidFill>
                  <a:srgbClr val="00FF00"/>
                </a:solidFill>
                <a:latin typeface="Arial" panose="020B0604020202020204" pitchFamily="34" charset="0"/>
                <a:cs typeface="Arial" panose="020B0604020202020204" pitchFamily="34" charset="0"/>
              </a:rPr>
              <a:t>(19) Rückkehr aus Jemen, Aden, Dschibuti und Eritrea</a:t>
            </a:r>
            <a:r>
              <a:rPr lang="de-DE" altLang="de-DE" sz="4000" b="1">
                <a:solidFill>
                  <a:srgbClr val="00FF00"/>
                </a:solidFill>
                <a:latin typeface="Arial" panose="020B0604020202020204" pitchFamily="34" charset="0"/>
                <a:cs typeface="Arial" panose="020B0604020202020204" pitchFamily="34" charset="0"/>
              </a:rPr>
              <a:t/>
            </a:r>
            <a:br>
              <a:rPr lang="de-DE" altLang="de-DE" sz="4000" b="1">
                <a:solidFill>
                  <a:srgbClr val="00FF00"/>
                </a:solidFill>
                <a:latin typeface="Arial" panose="020B0604020202020204" pitchFamily="34" charset="0"/>
                <a:cs typeface="Arial" panose="020B0604020202020204" pitchFamily="34" charset="0"/>
              </a:rPr>
            </a:br>
            <a:endParaRPr lang="de-DE" altLang="de-DE" sz="4000" b="1">
              <a:solidFill>
                <a:srgbClr val="00FF00"/>
              </a:solidFill>
              <a:latin typeface="Arial" panose="020B0604020202020204" pitchFamily="34" charset="0"/>
              <a:cs typeface="Arial" panose="020B0604020202020204" pitchFamily="34" charset="0"/>
            </a:endParaRPr>
          </a:p>
        </p:txBody>
      </p:sp>
      <p:sp>
        <p:nvSpPr>
          <p:cNvPr id="903171" name="Rectangle 3"/>
          <p:cNvSpPr>
            <a:spLocks noGrp="1" noChangeArrowheads="1"/>
          </p:cNvSpPr>
          <p:nvPr>
            <p:ph type="body" sz="half" idx="1"/>
          </p:nvPr>
        </p:nvSpPr>
        <p:spPr>
          <a:xfrm>
            <a:off x="0" y="1981200"/>
            <a:ext cx="4495800" cy="4876800"/>
          </a:xfrm>
        </p:spPr>
        <p:txBody>
          <a:bodyPr/>
          <a:lstStyle/>
          <a:p>
            <a:pPr>
              <a:lnSpc>
                <a:spcPct val="90000"/>
              </a:lnSpc>
            </a:pPr>
            <a:r>
              <a:rPr lang="de-CH" altLang="de-DE" sz="2400" b="1">
                <a:solidFill>
                  <a:schemeClr val="bg1"/>
                </a:solidFill>
                <a:latin typeface="Arial" panose="020B0604020202020204" pitchFamily="34" charset="0"/>
                <a:cs typeface="Arial" panose="020B0604020202020204" pitchFamily="34" charset="0"/>
              </a:rPr>
              <a:t>1881 – 1914: &gt; als 1000 jemenitische Juden wandern nach „Palästina“. </a:t>
            </a:r>
          </a:p>
          <a:p>
            <a:pPr>
              <a:lnSpc>
                <a:spcPct val="90000"/>
              </a:lnSpc>
            </a:pPr>
            <a:r>
              <a:rPr lang="de-CH" altLang="de-DE" sz="2400" b="1">
                <a:solidFill>
                  <a:schemeClr val="bg1"/>
                </a:solidFill>
                <a:latin typeface="Arial" panose="020B0604020202020204" pitchFamily="34" charset="0"/>
                <a:cs typeface="Arial" panose="020B0604020202020204" pitchFamily="34" charset="0"/>
              </a:rPr>
              <a:t>1948: Verfolgung in Jemen</a:t>
            </a:r>
          </a:p>
          <a:p>
            <a:pPr>
              <a:lnSpc>
                <a:spcPct val="90000"/>
              </a:lnSpc>
            </a:pPr>
            <a:r>
              <a:rPr lang="de-CH" altLang="de-DE" sz="2400" b="1">
                <a:solidFill>
                  <a:schemeClr val="bg1"/>
                </a:solidFill>
                <a:latin typeface="Arial" panose="020B0604020202020204" pitchFamily="34" charset="0"/>
                <a:cs typeface="Arial" panose="020B0604020202020204" pitchFamily="34" charset="0"/>
              </a:rPr>
              <a:t>Juni 1949 und September 1950: 49'000 Personen Juden werden mit 378 Flügen ins Land ihrer Vorväter heimgebracht.</a:t>
            </a:r>
          </a:p>
          <a:p>
            <a:pPr>
              <a:lnSpc>
                <a:spcPct val="90000"/>
              </a:lnSpc>
            </a:pPr>
            <a:r>
              <a:rPr lang="de-CH" altLang="de-DE" sz="2400" b="1">
                <a:solidFill>
                  <a:schemeClr val="bg1"/>
                </a:solidFill>
                <a:latin typeface="Arial" panose="020B0604020202020204" pitchFamily="34" charset="0"/>
                <a:cs typeface="Arial" panose="020B0604020202020204" pitchFamily="34" charset="0"/>
              </a:rPr>
              <a:t>Ca. 6’500 aus Juden aus Aden</a:t>
            </a:r>
          </a:p>
          <a:p>
            <a:pPr>
              <a:lnSpc>
                <a:spcPct val="90000"/>
              </a:lnSpc>
            </a:pPr>
            <a:r>
              <a:rPr lang="de-CH" altLang="de-DE" sz="2400" b="1">
                <a:solidFill>
                  <a:schemeClr val="bg1"/>
                </a:solidFill>
                <a:latin typeface="Arial" panose="020B0604020202020204" pitchFamily="34" charset="0"/>
                <a:cs typeface="Arial" panose="020B0604020202020204" pitchFamily="34" charset="0"/>
              </a:rPr>
              <a:t>ca. 500 Juden aus Dschibuti und aus Eritrea</a:t>
            </a:r>
            <a:endParaRPr lang="de-DE" altLang="de-DE" sz="2400" b="1">
              <a:solidFill>
                <a:schemeClr val="bg1"/>
              </a:solidFill>
              <a:latin typeface="Arial" panose="020B0604020202020204" pitchFamily="34" charset="0"/>
              <a:cs typeface="Arial" panose="020B0604020202020204" pitchFamily="34" charset="0"/>
            </a:endParaRPr>
          </a:p>
        </p:txBody>
      </p:sp>
      <p:pic>
        <p:nvPicPr>
          <p:cNvPr id="903172" name="Picture 4" descr="Red_Sea"/>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6463" y="2060575"/>
            <a:ext cx="4264025" cy="4364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3173" name="Text Box 5"/>
          <p:cNvSpPr txBox="1">
            <a:spLocks noChangeArrowheads="1"/>
          </p:cNvSpPr>
          <p:nvPr/>
        </p:nvSpPr>
        <p:spPr bwMode="auto">
          <a:xfrm>
            <a:off x="7667625" y="1773238"/>
            <a:ext cx="12207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Rune.Welsh CCA</a:t>
            </a:r>
            <a:endParaRPr lang="de-DE" altLang="de-DE" sz="1000">
              <a:solidFill>
                <a:schemeClr val="bg1"/>
              </a:solidFill>
            </a:endParaRPr>
          </a:p>
        </p:txBody>
      </p:sp>
      <p:sp>
        <p:nvSpPr>
          <p:cNvPr id="903174" name="Line 6"/>
          <p:cNvSpPr>
            <a:spLocks noChangeShapeType="1"/>
          </p:cNvSpPr>
          <p:nvPr/>
        </p:nvSpPr>
        <p:spPr bwMode="auto">
          <a:xfrm flipV="1">
            <a:off x="4067175" y="5157788"/>
            <a:ext cx="3529013" cy="35877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03175" name="Line 7"/>
          <p:cNvSpPr>
            <a:spLocks noChangeShapeType="1"/>
          </p:cNvSpPr>
          <p:nvPr/>
        </p:nvSpPr>
        <p:spPr bwMode="auto">
          <a:xfrm>
            <a:off x="3995738" y="5516563"/>
            <a:ext cx="3313112" cy="217487"/>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03176" name="Line 8"/>
          <p:cNvSpPr>
            <a:spLocks noChangeShapeType="1"/>
          </p:cNvSpPr>
          <p:nvPr/>
        </p:nvSpPr>
        <p:spPr bwMode="auto">
          <a:xfrm flipV="1">
            <a:off x="3995738" y="5013325"/>
            <a:ext cx="2520950" cy="5032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03177" name="Text Box 9"/>
          <p:cNvSpPr txBox="1">
            <a:spLocks noChangeArrowheads="1"/>
          </p:cNvSpPr>
          <p:nvPr/>
        </p:nvSpPr>
        <p:spPr bwMode="auto">
          <a:xfrm>
            <a:off x="7380288" y="5589588"/>
            <a:ext cx="76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t>Dschibuti</a:t>
            </a:r>
            <a:endParaRPr lang="de-DE" altLang="de-DE" sz="1000"/>
          </a:p>
        </p:txBody>
      </p:sp>
      <p:sp>
        <p:nvSpPr>
          <p:cNvPr id="903178" name="Line 10"/>
          <p:cNvSpPr>
            <a:spLocks noChangeShapeType="1"/>
          </p:cNvSpPr>
          <p:nvPr/>
        </p:nvSpPr>
        <p:spPr bwMode="auto">
          <a:xfrm flipV="1">
            <a:off x="3995738" y="5445125"/>
            <a:ext cx="3671887" cy="714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03179" name="Text Box 11"/>
          <p:cNvSpPr txBox="1">
            <a:spLocks noChangeArrowheads="1"/>
          </p:cNvSpPr>
          <p:nvPr/>
        </p:nvSpPr>
        <p:spPr bwMode="auto">
          <a:xfrm>
            <a:off x="7667625" y="5300663"/>
            <a:ext cx="501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t>Aden</a:t>
            </a:r>
            <a:endParaRPr lang="de-DE" altLang="de-DE" sz="10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259" name="Picture 11" descr="10073298"/>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56325" y="1700213"/>
            <a:ext cx="2987675" cy="2181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1255" name="Line 7"/>
          <p:cNvSpPr>
            <a:spLocks noChangeShapeType="1"/>
          </p:cNvSpPr>
          <p:nvPr/>
        </p:nvSpPr>
        <p:spPr bwMode="auto">
          <a:xfrm flipV="1">
            <a:off x="4356100" y="2565400"/>
            <a:ext cx="3455988" cy="16557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1251" name="Rectangle 3"/>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(20) Rückkehr aus Europa</a:t>
            </a:r>
            <a:endParaRPr lang="de-DE" altLang="de-DE" sz="4000" b="1">
              <a:solidFill>
                <a:srgbClr val="00FF00"/>
              </a:solidFill>
              <a:latin typeface="Arial" panose="020B0604020202020204" pitchFamily="34" charset="0"/>
              <a:cs typeface="Arial" panose="020B0604020202020204" pitchFamily="34" charset="0"/>
            </a:endParaRPr>
          </a:p>
        </p:txBody>
      </p:sp>
      <p:sp>
        <p:nvSpPr>
          <p:cNvPr id="821252" name="Rectangle 4"/>
          <p:cNvSpPr>
            <a:spLocks noGrp="1" noChangeArrowheads="1"/>
          </p:cNvSpPr>
          <p:nvPr>
            <p:ph sz="quarter" idx="2"/>
          </p:nvPr>
        </p:nvSpPr>
        <p:spPr>
          <a:xfrm>
            <a:off x="0" y="4876800"/>
            <a:ext cx="8964613" cy="1981200"/>
          </a:xfrm>
        </p:spPr>
        <p:txBody>
          <a:bodyPr/>
          <a:lstStyle/>
          <a:p>
            <a:r>
              <a:rPr lang="de-DE" altLang="de-DE" sz="2400" b="1">
                <a:solidFill>
                  <a:srgbClr val="00FF00"/>
                </a:solidFill>
                <a:latin typeface="Arial" panose="020B0604020202020204" pitchFamily="34" charset="0"/>
                <a:cs typeface="Arial" panose="020B0604020202020204" pitchFamily="34" charset="0"/>
              </a:rPr>
              <a:t>„Inseln“</a:t>
            </a:r>
            <a:r>
              <a:rPr lang="de-DE" altLang="de-DE" sz="2400" b="1">
                <a:solidFill>
                  <a:srgbClr val="EAEAEA"/>
                </a:solidFill>
                <a:latin typeface="Arial" panose="020B0604020202020204" pitchFamily="34" charset="0"/>
                <a:cs typeface="Arial" panose="020B0604020202020204" pitchFamily="34" charset="0"/>
              </a:rPr>
              <a:t> = hebr. </a:t>
            </a:r>
            <a:r>
              <a:rPr lang="de-DE" altLang="de-DE" sz="2400" b="1" i="1">
                <a:solidFill>
                  <a:srgbClr val="00FF00"/>
                </a:solidFill>
                <a:latin typeface="Arial" panose="020B0604020202020204" pitchFamily="34" charset="0"/>
                <a:cs typeface="Arial" panose="020B0604020202020204" pitchFamily="34" charset="0"/>
              </a:rPr>
              <a:t>’ijim</a:t>
            </a:r>
            <a:endParaRPr lang="de-DE" altLang="de-DE" sz="2400" b="1">
              <a:solidFill>
                <a:srgbClr val="EAEAEA"/>
              </a:solidFill>
              <a:latin typeface="Arial" panose="020B0604020202020204" pitchFamily="34" charset="0"/>
              <a:cs typeface="Arial" panose="020B0604020202020204" pitchFamily="34" charset="0"/>
            </a:endParaRPr>
          </a:p>
        </p:txBody>
      </p:sp>
      <p:sp>
        <p:nvSpPr>
          <p:cNvPr id="821253" name="Rectangle 5"/>
          <p:cNvSpPr>
            <a:spLocks noGrp="1" noChangeArrowheads="1"/>
          </p:cNvSpPr>
          <p:nvPr>
            <p:ph type="body" sz="half" idx="3"/>
          </p:nvPr>
        </p:nvSpPr>
        <p:spPr>
          <a:xfrm>
            <a:off x="0" y="1700213"/>
            <a:ext cx="6227763" cy="4043362"/>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aus Kusch und aus Elam und aus Schinear und aus Hamath und </a:t>
            </a:r>
            <a:r>
              <a:rPr lang="de-CH" altLang="de-DE" sz="2400" b="1">
                <a:solidFill>
                  <a:srgbClr val="00FF00"/>
                </a:solidFill>
                <a:latin typeface="Arial" panose="020B0604020202020204" pitchFamily="34" charset="0"/>
                <a:cs typeface="Arial" panose="020B0604020202020204" pitchFamily="34" charset="0"/>
              </a:rPr>
              <a:t>aus den Inseln des Meeres</a:t>
            </a:r>
            <a:r>
              <a:rPr lang="de-CH" altLang="de-DE" sz="2400" b="1">
                <a:solidFill>
                  <a:srgbClr val="FFFF00"/>
                </a:solidFill>
                <a:latin typeface="Arial" panose="020B0604020202020204" pitchFamily="34" charset="0"/>
                <a:cs typeface="Arial" panose="020B0604020202020204" pitchFamily="34" charset="0"/>
              </a:rPr>
              <a:t>. </a:t>
            </a:r>
            <a:endParaRPr lang="de-DE" altLang="de-DE" sz="2400" b="1">
              <a:solidFill>
                <a:srgbClr val="FFFF00"/>
              </a:solidFill>
              <a:latin typeface="Arial" panose="020B0604020202020204" pitchFamily="34" charset="0"/>
              <a:cs typeface="Arial" panose="020B0604020202020204" pitchFamily="34" charset="0"/>
            </a:endParaRPr>
          </a:p>
        </p:txBody>
      </p:sp>
      <p:sp>
        <p:nvSpPr>
          <p:cNvPr id="821254" name="Text Box 6"/>
          <p:cNvSpPr txBox="1">
            <a:spLocks noChangeArrowheads="1"/>
          </p:cNvSpPr>
          <p:nvPr/>
        </p:nvSpPr>
        <p:spPr bwMode="auto">
          <a:xfrm>
            <a:off x="8388350" y="1412875"/>
            <a:ext cx="544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
        <p:nvSpPr>
          <p:cNvPr id="821256" name="Line 8"/>
          <p:cNvSpPr>
            <a:spLocks noChangeShapeType="1"/>
          </p:cNvSpPr>
          <p:nvPr/>
        </p:nvSpPr>
        <p:spPr bwMode="auto">
          <a:xfrm flipV="1">
            <a:off x="4356100" y="2276475"/>
            <a:ext cx="3168650" cy="194468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2274" name="Picture 2" descr="10073298"/>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56325" y="1700213"/>
            <a:ext cx="2987675" cy="2181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2275" name="Line 3"/>
          <p:cNvSpPr>
            <a:spLocks noChangeShapeType="1"/>
          </p:cNvSpPr>
          <p:nvPr/>
        </p:nvSpPr>
        <p:spPr bwMode="auto">
          <a:xfrm flipV="1">
            <a:off x="3995738" y="2565400"/>
            <a:ext cx="3816350" cy="16557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2276" name="Rectangle 4"/>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(20) Rückkehr aus Europa</a:t>
            </a:r>
            <a:endParaRPr lang="de-DE" altLang="de-DE" sz="4000" b="1">
              <a:solidFill>
                <a:srgbClr val="00FF00"/>
              </a:solidFill>
              <a:latin typeface="Arial" panose="020B0604020202020204" pitchFamily="34" charset="0"/>
              <a:cs typeface="Arial" panose="020B0604020202020204" pitchFamily="34" charset="0"/>
            </a:endParaRPr>
          </a:p>
        </p:txBody>
      </p:sp>
      <p:sp>
        <p:nvSpPr>
          <p:cNvPr id="822277" name="Rectangle 5"/>
          <p:cNvSpPr>
            <a:spLocks noGrp="1" noChangeArrowheads="1"/>
          </p:cNvSpPr>
          <p:nvPr>
            <p:ph sz="quarter" idx="2"/>
          </p:nvPr>
        </p:nvSpPr>
        <p:spPr>
          <a:xfrm>
            <a:off x="0" y="4876800"/>
            <a:ext cx="8964613" cy="1981200"/>
          </a:xfrm>
        </p:spPr>
        <p:txBody>
          <a:bodyPr/>
          <a:lstStyle/>
          <a:p>
            <a:r>
              <a:rPr lang="de-DE" altLang="de-DE" sz="2400" b="1">
                <a:solidFill>
                  <a:srgbClr val="00FF00"/>
                </a:solidFill>
                <a:latin typeface="Arial" panose="020B0604020202020204" pitchFamily="34" charset="0"/>
                <a:cs typeface="Arial" panose="020B0604020202020204" pitchFamily="34" charset="0"/>
              </a:rPr>
              <a:t>„Ijim“</a:t>
            </a:r>
            <a:r>
              <a:rPr lang="de-DE" altLang="de-DE" sz="2400" b="1">
                <a:solidFill>
                  <a:srgbClr val="EAEAEA"/>
                </a:solidFill>
                <a:latin typeface="Arial" panose="020B0604020202020204" pitchFamily="34" charset="0"/>
                <a:cs typeface="Arial" panose="020B0604020202020204" pitchFamily="34" charset="0"/>
              </a:rPr>
              <a:t> bezeichnet im Bibelhebräischen insbesondere</a:t>
            </a:r>
            <a:r>
              <a:rPr lang="de-DE" altLang="de-DE" sz="2400" b="1">
                <a:solidFill>
                  <a:schemeClr val="bg1"/>
                </a:solidFill>
                <a:latin typeface="Arial" panose="020B0604020202020204" pitchFamily="34" charset="0"/>
                <a:cs typeface="Arial" panose="020B0604020202020204" pitchFamily="34" charset="0"/>
              </a:rPr>
              <a:t> </a:t>
            </a:r>
            <a:r>
              <a:rPr lang="de-DE" altLang="de-DE" sz="2400" b="1">
                <a:solidFill>
                  <a:srgbClr val="00FF00"/>
                </a:solidFill>
                <a:latin typeface="Arial" panose="020B0604020202020204" pitchFamily="34" charset="0"/>
                <a:cs typeface="Arial" panose="020B0604020202020204" pitchFamily="34" charset="0"/>
              </a:rPr>
              <a:t>die Inseln und Küstenländer des Mittelmeeres auf der europäischen Seite von Kleinasien bis Spanien</a:t>
            </a:r>
            <a:r>
              <a:rPr lang="de-DE" altLang="de-DE" sz="2400" b="1">
                <a:solidFill>
                  <a:srgbClr val="EAEAEA"/>
                </a:solidFill>
                <a:latin typeface="Arial" panose="020B0604020202020204" pitchFamily="34" charset="0"/>
                <a:cs typeface="Arial" panose="020B0604020202020204" pitchFamily="34" charset="0"/>
              </a:rPr>
              <a:t>.</a:t>
            </a:r>
            <a:r>
              <a:rPr lang="de-DE" altLang="de-DE" sz="2400">
                <a:solidFill>
                  <a:srgbClr val="EAEAEA"/>
                </a:solidFill>
                <a:latin typeface="Arial" panose="020B0604020202020204" pitchFamily="34" charset="0"/>
                <a:cs typeface="Arial" panose="020B0604020202020204" pitchFamily="34" charset="0"/>
              </a:rPr>
              <a:t>  </a:t>
            </a:r>
            <a:r>
              <a:rPr lang="de-DE" altLang="de-DE" sz="2400" b="1">
                <a:solidFill>
                  <a:srgbClr val="EAEAEA"/>
                </a:solidFill>
                <a:latin typeface="Arial" panose="020B0604020202020204" pitchFamily="34" charset="0"/>
                <a:cs typeface="Arial" panose="020B0604020202020204" pitchFamily="34" charset="0"/>
              </a:rPr>
              <a:t>(Keil / Delitzsch: Kommentar zum AT, Bd. I, S. 134)</a:t>
            </a:r>
          </a:p>
        </p:txBody>
      </p:sp>
      <p:sp>
        <p:nvSpPr>
          <p:cNvPr id="822278" name="Rectangle 6"/>
          <p:cNvSpPr>
            <a:spLocks noGrp="1" noChangeArrowheads="1"/>
          </p:cNvSpPr>
          <p:nvPr>
            <p:ph type="body" sz="half" idx="3"/>
          </p:nvPr>
        </p:nvSpPr>
        <p:spPr>
          <a:xfrm>
            <a:off x="0" y="1700213"/>
            <a:ext cx="6227763" cy="4043362"/>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aus Kusch und aus Elam und aus Schinear und aus Hamath und </a:t>
            </a:r>
            <a:r>
              <a:rPr lang="de-CH" altLang="de-DE" sz="2400" b="1">
                <a:solidFill>
                  <a:srgbClr val="00FF00"/>
                </a:solidFill>
                <a:latin typeface="Arial" panose="020B0604020202020204" pitchFamily="34" charset="0"/>
                <a:cs typeface="Arial" panose="020B0604020202020204" pitchFamily="34" charset="0"/>
              </a:rPr>
              <a:t>von den Ijim des Meeres</a:t>
            </a:r>
            <a:r>
              <a:rPr lang="de-CH" altLang="de-DE" sz="2400" b="1">
                <a:solidFill>
                  <a:srgbClr val="FFFF00"/>
                </a:solidFill>
                <a:latin typeface="Arial" panose="020B0604020202020204" pitchFamily="34" charset="0"/>
                <a:cs typeface="Arial" panose="020B0604020202020204" pitchFamily="34" charset="0"/>
              </a:rPr>
              <a:t>. </a:t>
            </a:r>
            <a:endParaRPr lang="de-DE" altLang="de-DE" sz="2400" b="1">
              <a:solidFill>
                <a:srgbClr val="FFFF00"/>
              </a:solidFill>
              <a:latin typeface="Arial" panose="020B0604020202020204" pitchFamily="34" charset="0"/>
              <a:cs typeface="Arial" panose="020B0604020202020204" pitchFamily="34" charset="0"/>
            </a:endParaRPr>
          </a:p>
        </p:txBody>
      </p:sp>
      <p:sp>
        <p:nvSpPr>
          <p:cNvPr id="822280" name="Line 8"/>
          <p:cNvSpPr>
            <a:spLocks noChangeShapeType="1"/>
          </p:cNvSpPr>
          <p:nvPr/>
        </p:nvSpPr>
        <p:spPr bwMode="auto">
          <a:xfrm flipV="1">
            <a:off x="3995738" y="2276475"/>
            <a:ext cx="3529012" cy="194468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2281" name="Text Box 9"/>
          <p:cNvSpPr txBox="1">
            <a:spLocks noChangeArrowheads="1"/>
          </p:cNvSpPr>
          <p:nvPr/>
        </p:nvSpPr>
        <p:spPr bwMode="auto">
          <a:xfrm>
            <a:off x="6804025" y="3573463"/>
            <a:ext cx="692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Ägypten</a:t>
            </a:r>
            <a:endParaRPr lang="de-DE" altLang="de-DE" sz="1000">
              <a:solidFill>
                <a:schemeClr val="bg1"/>
              </a:solidFill>
            </a:endParaRPr>
          </a:p>
        </p:txBody>
      </p:sp>
      <p:sp>
        <p:nvSpPr>
          <p:cNvPr id="822282" name="Text Box 10"/>
          <p:cNvSpPr txBox="1">
            <a:spLocks noChangeArrowheads="1"/>
          </p:cNvSpPr>
          <p:nvPr/>
        </p:nvSpPr>
        <p:spPr bwMode="auto">
          <a:xfrm>
            <a:off x="8631238" y="2636838"/>
            <a:ext cx="5127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Israel</a:t>
            </a:r>
            <a:endParaRPr lang="de-DE" altLang="de-DE" sz="1000">
              <a:solidFill>
                <a:schemeClr val="bg1"/>
              </a:solidFill>
            </a:endParaRPr>
          </a:p>
        </p:txBody>
      </p:sp>
      <p:sp>
        <p:nvSpPr>
          <p:cNvPr id="822283" name="Text Box 11"/>
          <p:cNvSpPr txBox="1">
            <a:spLocks noChangeArrowheads="1"/>
          </p:cNvSpPr>
          <p:nvPr/>
        </p:nvSpPr>
        <p:spPr bwMode="auto">
          <a:xfrm>
            <a:off x="7235825" y="1989138"/>
            <a:ext cx="6207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Europa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5" name="Rectangle 5"/>
          <p:cNvSpPr>
            <a:spLocks noGrp="1" noChangeArrowheads="1"/>
          </p:cNvSpPr>
          <p:nvPr>
            <p:ph type="title"/>
          </p:nvPr>
        </p:nvSpPr>
        <p:spPr>
          <a:xfrm>
            <a:off x="684213" y="0"/>
            <a:ext cx="7772400" cy="1143000"/>
          </a:xfrm>
        </p:spPr>
        <p:txBody>
          <a:bodyPr/>
          <a:lstStyle/>
          <a:p>
            <a:r>
              <a:rPr lang="de-CH" altLang="de-DE" b="1">
                <a:solidFill>
                  <a:srgbClr val="00FF00"/>
                </a:solidFill>
                <a:latin typeface="Arial" panose="020B0604020202020204" pitchFamily="34" charset="0"/>
                <a:cs typeface="Arial" panose="020B0604020202020204" pitchFamily="34" charset="0"/>
              </a:rPr>
              <a:t>Sehnsucht nach Zion</a:t>
            </a:r>
            <a:endParaRPr lang="de-DE" altLang="de-DE" b="1">
              <a:solidFill>
                <a:srgbClr val="00FF00"/>
              </a:solidFill>
              <a:latin typeface="Arial" panose="020B0604020202020204" pitchFamily="34" charset="0"/>
              <a:cs typeface="Arial" panose="020B0604020202020204" pitchFamily="34" charset="0"/>
            </a:endParaRPr>
          </a:p>
        </p:txBody>
      </p:sp>
      <p:pic>
        <p:nvPicPr>
          <p:cNvPr id="716810" name="Picture 10" descr="Jews_place_of_wailing%2C_1860"/>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239838"/>
            <a:ext cx="6840538" cy="4856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12" name="Text Box 12"/>
          <p:cNvSpPr txBox="1">
            <a:spLocks noChangeArrowheads="1"/>
          </p:cNvSpPr>
          <p:nvPr/>
        </p:nvSpPr>
        <p:spPr bwMode="auto">
          <a:xfrm>
            <a:off x="971550" y="6092825"/>
            <a:ext cx="12715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E. Challis 1860 FB</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3298" name="Picture 2" descr="10073298"/>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56325" y="1700213"/>
            <a:ext cx="2987675" cy="2181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3299" name="Line 3"/>
          <p:cNvSpPr>
            <a:spLocks noChangeShapeType="1"/>
          </p:cNvSpPr>
          <p:nvPr/>
        </p:nvSpPr>
        <p:spPr bwMode="auto">
          <a:xfrm flipV="1">
            <a:off x="3995738" y="2565400"/>
            <a:ext cx="3816350" cy="16557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3300" name="Rectangle 4"/>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(20) Rückkehr aus Europa</a:t>
            </a:r>
            <a:endParaRPr lang="de-DE" altLang="de-DE" sz="4000" b="1">
              <a:solidFill>
                <a:srgbClr val="00FF00"/>
              </a:solidFill>
              <a:latin typeface="Arial" panose="020B0604020202020204" pitchFamily="34" charset="0"/>
              <a:cs typeface="Arial" panose="020B0604020202020204" pitchFamily="34" charset="0"/>
            </a:endParaRPr>
          </a:p>
        </p:txBody>
      </p:sp>
      <p:sp>
        <p:nvSpPr>
          <p:cNvPr id="823301" name="Rectangle 5"/>
          <p:cNvSpPr>
            <a:spLocks noGrp="1" noChangeArrowheads="1"/>
          </p:cNvSpPr>
          <p:nvPr>
            <p:ph sz="quarter" idx="2"/>
          </p:nvPr>
        </p:nvSpPr>
        <p:spPr>
          <a:xfrm>
            <a:off x="0" y="4508500"/>
            <a:ext cx="8964613" cy="1981200"/>
          </a:xfrm>
        </p:spPr>
        <p:txBody>
          <a:bodyPr/>
          <a:lstStyle/>
          <a:p>
            <a:r>
              <a:rPr lang="de-CH" altLang="de-DE" sz="2200" b="1">
                <a:solidFill>
                  <a:srgbClr val="00FF00"/>
                </a:solidFill>
                <a:latin typeface="Arial" panose="020B0604020202020204" pitchFamily="34" charset="0"/>
                <a:cs typeface="Arial" panose="020B0604020202020204" pitchFamily="34" charset="0"/>
              </a:rPr>
              <a:t>5. Einwanderungswelle (1932 - 1938):</a:t>
            </a:r>
            <a:r>
              <a:rPr lang="de-CH" altLang="de-DE" sz="2200" b="1">
                <a:solidFill>
                  <a:schemeClr val="bg1"/>
                </a:solidFill>
                <a:latin typeface="Arial" panose="020B0604020202020204" pitchFamily="34" charset="0"/>
                <a:cs typeface="Arial" panose="020B0604020202020204" pitchFamily="34" charset="0"/>
              </a:rPr>
              <a:t> </a:t>
            </a:r>
            <a:r>
              <a:rPr lang="de-CH" altLang="de-DE" sz="2200" b="1">
                <a:solidFill>
                  <a:srgbClr val="EAEAEA"/>
                </a:solidFill>
                <a:latin typeface="Arial" panose="020B0604020202020204" pitchFamily="34" charset="0"/>
                <a:cs typeface="Arial" panose="020B0604020202020204" pitchFamily="34" charset="0"/>
              </a:rPr>
              <a:t>nach Hitlers Machtergreifung: ca. 250'000 Juden, vor allem aus Deutschland</a:t>
            </a:r>
          </a:p>
          <a:p>
            <a:r>
              <a:rPr lang="de-CH" altLang="de-DE" sz="2200" b="1">
                <a:solidFill>
                  <a:srgbClr val="00FF00"/>
                </a:solidFill>
                <a:latin typeface="Arial" panose="020B0604020202020204" pitchFamily="34" charset="0"/>
                <a:cs typeface="Arial" panose="020B0604020202020204" pitchFamily="34" charset="0"/>
              </a:rPr>
              <a:t>Alijah B (1939 – 1947):</a:t>
            </a:r>
            <a:r>
              <a:rPr lang="de-CH" altLang="de-DE" sz="2200" b="1">
                <a:solidFill>
                  <a:schemeClr val="bg1"/>
                </a:solidFill>
                <a:latin typeface="Arial" panose="020B0604020202020204" pitchFamily="34" charset="0"/>
                <a:cs typeface="Arial" panose="020B0604020202020204" pitchFamily="34" charset="0"/>
              </a:rPr>
              <a:t> Die s</a:t>
            </a:r>
            <a:r>
              <a:rPr lang="de-CH" altLang="de-DE" sz="2200" b="1">
                <a:solidFill>
                  <a:srgbClr val="EAEAEA"/>
                </a:solidFill>
                <a:latin typeface="Arial" panose="020B0604020202020204" pitchFamily="34" charset="0"/>
                <a:cs typeface="Arial" panose="020B0604020202020204" pitchFamily="34" charset="0"/>
              </a:rPr>
              <a:t>o genannte illegale Einwanderung während des Zweiten Weltkrieges, trotz massiver britischer Hürden (Tausende aus Europa)</a:t>
            </a:r>
          </a:p>
        </p:txBody>
      </p:sp>
      <p:sp>
        <p:nvSpPr>
          <p:cNvPr id="823302" name="Rectangle 6"/>
          <p:cNvSpPr>
            <a:spLocks noGrp="1" noChangeArrowheads="1"/>
          </p:cNvSpPr>
          <p:nvPr>
            <p:ph type="body" sz="half" idx="3"/>
          </p:nvPr>
        </p:nvSpPr>
        <p:spPr>
          <a:xfrm>
            <a:off x="0" y="1700213"/>
            <a:ext cx="6227763" cy="4043362"/>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aus Kusch und aus Elam und aus Schinear und aus Hamath und </a:t>
            </a:r>
            <a:r>
              <a:rPr lang="de-CH" altLang="de-DE" sz="2400" b="1">
                <a:solidFill>
                  <a:srgbClr val="00FF00"/>
                </a:solidFill>
                <a:latin typeface="Arial" panose="020B0604020202020204" pitchFamily="34" charset="0"/>
                <a:cs typeface="Arial" panose="020B0604020202020204" pitchFamily="34" charset="0"/>
              </a:rPr>
              <a:t>von den Ijim des Meeres</a:t>
            </a:r>
            <a:r>
              <a:rPr lang="de-CH" altLang="de-DE" sz="2400" b="1">
                <a:solidFill>
                  <a:srgbClr val="FFFF00"/>
                </a:solidFill>
                <a:latin typeface="Arial" panose="020B0604020202020204" pitchFamily="34" charset="0"/>
                <a:cs typeface="Arial" panose="020B0604020202020204" pitchFamily="34" charset="0"/>
              </a:rPr>
              <a:t>. </a:t>
            </a:r>
            <a:endParaRPr lang="de-DE" altLang="de-DE" sz="2400" b="1">
              <a:solidFill>
                <a:srgbClr val="FFFF00"/>
              </a:solidFill>
              <a:latin typeface="Arial" panose="020B0604020202020204" pitchFamily="34" charset="0"/>
              <a:cs typeface="Arial" panose="020B0604020202020204" pitchFamily="34" charset="0"/>
            </a:endParaRPr>
          </a:p>
        </p:txBody>
      </p:sp>
      <p:sp>
        <p:nvSpPr>
          <p:cNvPr id="823304" name="Line 8"/>
          <p:cNvSpPr>
            <a:spLocks noChangeShapeType="1"/>
          </p:cNvSpPr>
          <p:nvPr/>
        </p:nvSpPr>
        <p:spPr bwMode="auto">
          <a:xfrm flipV="1">
            <a:off x="3995738" y="2276475"/>
            <a:ext cx="3529012" cy="194468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3305" name="Text Box 9"/>
          <p:cNvSpPr txBox="1">
            <a:spLocks noChangeArrowheads="1"/>
          </p:cNvSpPr>
          <p:nvPr/>
        </p:nvSpPr>
        <p:spPr bwMode="auto">
          <a:xfrm>
            <a:off x="6804025" y="3573463"/>
            <a:ext cx="692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Ägypten</a:t>
            </a:r>
            <a:endParaRPr lang="de-DE" altLang="de-DE" sz="1000">
              <a:solidFill>
                <a:schemeClr val="bg1"/>
              </a:solidFill>
            </a:endParaRPr>
          </a:p>
        </p:txBody>
      </p:sp>
      <p:sp>
        <p:nvSpPr>
          <p:cNvPr id="823306" name="Text Box 10"/>
          <p:cNvSpPr txBox="1">
            <a:spLocks noChangeArrowheads="1"/>
          </p:cNvSpPr>
          <p:nvPr/>
        </p:nvSpPr>
        <p:spPr bwMode="auto">
          <a:xfrm>
            <a:off x="8631238" y="2636838"/>
            <a:ext cx="5127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Israel</a:t>
            </a:r>
            <a:endParaRPr lang="de-DE" altLang="de-DE" sz="1000">
              <a:solidFill>
                <a:schemeClr val="bg1"/>
              </a:solidFill>
            </a:endParaRPr>
          </a:p>
        </p:txBody>
      </p:sp>
      <p:sp>
        <p:nvSpPr>
          <p:cNvPr id="823307" name="Text Box 11"/>
          <p:cNvSpPr txBox="1">
            <a:spLocks noChangeArrowheads="1"/>
          </p:cNvSpPr>
          <p:nvPr/>
        </p:nvSpPr>
        <p:spPr bwMode="auto">
          <a:xfrm>
            <a:off x="7235825" y="1989138"/>
            <a:ext cx="6207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Europa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4322" name="Picture 2" descr="10073298"/>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56325" y="1700213"/>
            <a:ext cx="2987675" cy="2181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4323" name="Line 3"/>
          <p:cNvSpPr>
            <a:spLocks noChangeShapeType="1"/>
          </p:cNvSpPr>
          <p:nvPr/>
        </p:nvSpPr>
        <p:spPr bwMode="auto">
          <a:xfrm flipV="1">
            <a:off x="3995738" y="2565400"/>
            <a:ext cx="3816350" cy="16557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4324" name="Rectangle 4"/>
          <p:cNvSpPr>
            <a:spLocks noGrp="1" noChangeArrowheads="1"/>
          </p:cNvSpPr>
          <p:nvPr>
            <p:ph type="title"/>
          </p:nvPr>
        </p:nvSpPr>
        <p:spPr>
          <a:xfrm>
            <a:off x="684213" y="260350"/>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(20) Rückkehr aus Europa</a:t>
            </a:r>
            <a:endParaRPr lang="de-DE" altLang="de-DE" sz="4000" b="1">
              <a:solidFill>
                <a:srgbClr val="00FF00"/>
              </a:solidFill>
              <a:latin typeface="Arial" panose="020B0604020202020204" pitchFamily="34" charset="0"/>
              <a:cs typeface="Arial" panose="020B0604020202020204" pitchFamily="34" charset="0"/>
            </a:endParaRPr>
          </a:p>
        </p:txBody>
      </p:sp>
      <p:sp>
        <p:nvSpPr>
          <p:cNvPr id="824325" name="Rectangle 5"/>
          <p:cNvSpPr>
            <a:spLocks noGrp="1" noChangeArrowheads="1"/>
          </p:cNvSpPr>
          <p:nvPr>
            <p:ph sz="quarter" idx="2"/>
          </p:nvPr>
        </p:nvSpPr>
        <p:spPr>
          <a:xfrm>
            <a:off x="0" y="4508500"/>
            <a:ext cx="8964613" cy="1981200"/>
          </a:xfrm>
        </p:spPr>
        <p:txBody>
          <a:bodyPr/>
          <a:lstStyle/>
          <a:p>
            <a:r>
              <a:rPr lang="de-CH" altLang="de-DE" sz="2400" b="1">
                <a:solidFill>
                  <a:srgbClr val="00FF00"/>
                </a:solidFill>
                <a:latin typeface="Arial" panose="020B0604020202020204" pitchFamily="34" charset="0"/>
                <a:cs typeface="Arial" panose="020B0604020202020204" pitchFamily="34" charset="0"/>
              </a:rPr>
              <a:t>1948-1970: </a:t>
            </a:r>
            <a:r>
              <a:rPr lang="de-CH" altLang="de-DE" sz="2400" b="1">
                <a:solidFill>
                  <a:schemeClr val="bg1"/>
                </a:solidFill>
                <a:latin typeface="Arial" panose="020B0604020202020204" pitchFamily="34" charset="0"/>
                <a:cs typeface="Arial" panose="020B0604020202020204" pitchFamily="34" charset="0"/>
              </a:rPr>
              <a:t>Polen: 156’011; Tschechoslowakei: 20’572; Rumänien: 229’779; Bulgarien: 48’642; Ungarn: 24’255; Jugoslawien: 8‘063; Österreich: 4’120; Deutschland: 11’552; Schweiz: 1899; Italien: 3619; Frankreich: 26’295; England: 14’006; Belgien: 3’451; Holland: 3’603; Schweden: 880; Spanien: 567 (Türkei: 58‘288)</a:t>
            </a:r>
          </a:p>
        </p:txBody>
      </p:sp>
      <p:sp>
        <p:nvSpPr>
          <p:cNvPr id="824326" name="Rectangle 6"/>
          <p:cNvSpPr>
            <a:spLocks noGrp="1" noChangeArrowheads="1"/>
          </p:cNvSpPr>
          <p:nvPr>
            <p:ph type="body" sz="half" idx="3"/>
          </p:nvPr>
        </p:nvSpPr>
        <p:spPr>
          <a:xfrm>
            <a:off x="0" y="1700213"/>
            <a:ext cx="6227763" cy="4043362"/>
          </a:xfrm>
        </p:spPr>
        <p:txBody>
          <a:bodyPr/>
          <a:lstStyle/>
          <a:p>
            <a:pPr>
              <a:lnSpc>
                <a:spcPct val="80000"/>
              </a:lnSpc>
              <a:buFontTx/>
              <a:buNone/>
            </a:pPr>
            <a:r>
              <a:rPr lang="de-CH" altLang="de-DE" sz="2400" b="1" i="1">
                <a:solidFill>
                  <a:srgbClr val="FFFF00"/>
                </a:solidFill>
                <a:latin typeface="Arial" panose="020B0604020202020204" pitchFamily="34" charset="0"/>
                <a:cs typeface="Arial" panose="020B0604020202020204" pitchFamily="34" charset="0"/>
              </a:rPr>
              <a:t>	</a:t>
            </a:r>
            <a:r>
              <a:rPr lang="de-CH" altLang="de-DE" sz="2400" b="1">
                <a:solidFill>
                  <a:schemeClr val="bg1"/>
                </a:solidFill>
                <a:latin typeface="Arial" panose="020B0604020202020204" pitchFamily="34" charset="0"/>
                <a:cs typeface="Arial" panose="020B0604020202020204" pitchFamily="34" charset="0"/>
              </a:rPr>
              <a:t>Jes 11,11-12:</a:t>
            </a:r>
            <a:r>
              <a:rPr lang="de-CH" altLang="de-DE" sz="2400" b="1">
                <a:solidFill>
                  <a:srgbClr val="FFFF00"/>
                </a:solidFill>
                <a:latin typeface="Arial" panose="020B0604020202020204" pitchFamily="34" charset="0"/>
                <a:cs typeface="Arial" panose="020B0604020202020204" pitchFamily="34" charset="0"/>
              </a:rPr>
              <a:t>  11 Und es wird gesche-hen an jenem Tag, da wird der Herr noch zum zweiten Male seine Hand ausstrecken, um den Überrest seines Volkes zu erwerben, der übrig bleiben wird, aus Assyrien und aus Mizrajim und aus Pathros und aus Kusch und aus Elam und aus Schinear und aus Hamath und </a:t>
            </a:r>
            <a:r>
              <a:rPr lang="de-CH" altLang="de-DE" sz="2400" b="1">
                <a:solidFill>
                  <a:srgbClr val="00FF00"/>
                </a:solidFill>
                <a:latin typeface="Arial" panose="020B0604020202020204" pitchFamily="34" charset="0"/>
                <a:cs typeface="Arial" panose="020B0604020202020204" pitchFamily="34" charset="0"/>
              </a:rPr>
              <a:t>von den Ijim des Meeres</a:t>
            </a:r>
            <a:r>
              <a:rPr lang="de-CH" altLang="de-DE" sz="2400" b="1">
                <a:solidFill>
                  <a:srgbClr val="FFFF00"/>
                </a:solidFill>
                <a:latin typeface="Arial" panose="020B0604020202020204" pitchFamily="34" charset="0"/>
                <a:cs typeface="Arial" panose="020B0604020202020204" pitchFamily="34" charset="0"/>
              </a:rPr>
              <a:t>. </a:t>
            </a:r>
            <a:endParaRPr lang="de-DE" altLang="de-DE" sz="2400" b="1">
              <a:solidFill>
                <a:srgbClr val="FFFF00"/>
              </a:solidFill>
              <a:latin typeface="Arial" panose="020B0604020202020204" pitchFamily="34" charset="0"/>
              <a:cs typeface="Arial" panose="020B0604020202020204" pitchFamily="34" charset="0"/>
            </a:endParaRPr>
          </a:p>
        </p:txBody>
      </p:sp>
      <p:sp>
        <p:nvSpPr>
          <p:cNvPr id="824328" name="Line 8"/>
          <p:cNvSpPr>
            <a:spLocks noChangeShapeType="1"/>
          </p:cNvSpPr>
          <p:nvPr/>
        </p:nvSpPr>
        <p:spPr bwMode="auto">
          <a:xfrm flipV="1">
            <a:off x="3995738" y="2276475"/>
            <a:ext cx="3529012" cy="194468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24329" name="Text Box 9"/>
          <p:cNvSpPr txBox="1">
            <a:spLocks noChangeArrowheads="1"/>
          </p:cNvSpPr>
          <p:nvPr/>
        </p:nvSpPr>
        <p:spPr bwMode="auto">
          <a:xfrm>
            <a:off x="6804025" y="3573463"/>
            <a:ext cx="692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Ägypten</a:t>
            </a:r>
            <a:endParaRPr lang="de-DE" altLang="de-DE" sz="1000">
              <a:solidFill>
                <a:schemeClr val="bg1"/>
              </a:solidFill>
            </a:endParaRPr>
          </a:p>
        </p:txBody>
      </p:sp>
      <p:sp>
        <p:nvSpPr>
          <p:cNvPr id="824330" name="Text Box 10"/>
          <p:cNvSpPr txBox="1">
            <a:spLocks noChangeArrowheads="1"/>
          </p:cNvSpPr>
          <p:nvPr/>
        </p:nvSpPr>
        <p:spPr bwMode="auto">
          <a:xfrm>
            <a:off x="8631238" y="2636838"/>
            <a:ext cx="5127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Israel</a:t>
            </a:r>
            <a:endParaRPr lang="de-DE" altLang="de-DE" sz="1000">
              <a:solidFill>
                <a:schemeClr val="bg1"/>
              </a:solidFill>
            </a:endParaRPr>
          </a:p>
        </p:txBody>
      </p:sp>
      <p:sp>
        <p:nvSpPr>
          <p:cNvPr id="824331" name="Text Box 11"/>
          <p:cNvSpPr txBox="1">
            <a:spLocks noChangeArrowheads="1"/>
          </p:cNvSpPr>
          <p:nvPr/>
        </p:nvSpPr>
        <p:spPr bwMode="auto">
          <a:xfrm>
            <a:off x="7235825" y="1989138"/>
            <a:ext cx="6207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Europa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r>
              <a:rPr lang="de-CH" altLang="de-DE" b="1">
                <a:solidFill>
                  <a:srgbClr val="00FF00"/>
                </a:solidFill>
                <a:latin typeface="Arial" panose="020B0604020202020204" pitchFamily="34" charset="0"/>
                <a:cs typeface="Arial" panose="020B0604020202020204" pitchFamily="34" charset="0"/>
              </a:rPr>
              <a:t>(21) Rückkehr aus Südafrika</a:t>
            </a:r>
            <a:endParaRPr lang="de-DE" altLang="de-DE" b="1">
              <a:solidFill>
                <a:srgbClr val="00FF00"/>
              </a:solidFill>
              <a:latin typeface="Arial" panose="020B0604020202020204" pitchFamily="34" charset="0"/>
              <a:cs typeface="Arial" panose="020B0604020202020204" pitchFamily="34" charset="0"/>
            </a:endParaRPr>
          </a:p>
        </p:txBody>
      </p:sp>
      <p:sp>
        <p:nvSpPr>
          <p:cNvPr id="846851" name="Rectangle 3"/>
          <p:cNvSpPr>
            <a:spLocks noGrp="1" noChangeArrowheads="1"/>
          </p:cNvSpPr>
          <p:nvPr>
            <p:ph type="body" sz="half" idx="1"/>
          </p:nvPr>
        </p:nvSpPr>
        <p:spPr>
          <a:xfrm>
            <a:off x="0" y="1989138"/>
            <a:ext cx="4716463" cy="4608512"/>
          </a:xfrm>
        </p:spPr>
        <p:txBody>
          <a:bodyPr/>
          <a:lstStyle/>
          <a:p>
            <a:pPr>
              <a:buFontTx/>
              <a:buNone/>
            </a:pPr>
            <a:r>
              <a:rPr lang="de-CH" altLang="de-DE" sz="2400" b="1">
                <a:solidFill>
                  <a:schemeClr val="bg1"/>
                </a:solidFill>
                <a:latin typeface="Arial" panose="020B0604020202020204" pitchFamily="34" charset="0"/>
                <a:cs typeface="Arial" panose="020B0604020202020204" pitchFamily="34" charset="0"/>
              </a:rPr>
              <a:t>	Jes  43,5-7:  </a:t>
            </a:r>
            <a:r>
              <a:rPr lang="de-CH" altLang="de-DE" sz="2400" b="1">
                <a:solidFill>
                  <a:srgbClr val="FFFF00"/>
                </a:solidFill>
                <a:latin typeface="Arial" panose="020B0604020202020204" pitchFamily="34" charset="0"/>
                <a:cs typeface="Arial" panose="020B0604020202020204" pitchFamily="34" charset="0"/>
              </a:rPr>
              <a:t>5 Fürchte dich nicht, denn ich bin mit dir; vom Aufgang her werde ich deinen Samen bringen, und vom Niedergang her werde ich dich sammeln. 6 Ich werde zum Norden sagen: Gib heraus! </a:t>
            </a:r>
            <a:r>
              <a:rPr lang="de-CH" altLang="de-DE" sz="2400" b="1">
                <a:solidFill>
                  <a:srgbClr val="00FF00"/>
                </a:solidFill>
                <a:latin typeface="Arial" panose="020B0604020202020204" pitchFamily="34" charset="0"/>
                <a:cs typeface="Arial" panose="020B0604020202020204" pitchFamily="34" charset="0"/>
              </a:rPr>
              <a:t>Und zum Süden: Halte nicht zurück, bringe meine Söhne von fernher und meine Töchter vom Ende der Erde,</a:t>
            </a:r>
            <a:r>
              <a:rPr lang="de-CH" altLang="de-DE" sz="2400" b="1">
                <a:solidFill>
                  <a:srgbClr val="FFFF00"/>
                </a:solidFill>
                <a:latin typeface="Arial" panose="020B0604020202020204" pitchFamily="34" charset="0"/>
                <a:cs typeface="Arial" panose="020B0604020202020204" pitchFamily="34" charset="0"/>
              </a:rPr>
              <a:t> …</a:t>
            </a:r>
            <a:endParaRPr lang="de-DE" altLang="de-DE" sz="2400" b="1">
              <a:solidFill>
                <a:srgbClr val="FFFF00"/>
              </a:solidFill>
              <a:latin typeface="Arial" panose="020B0604020202020204" pitchFamily="34" charset="0"/>
              <a:cs typeface="Arial" panose="020B0604020202020204" pitchFamily="34" charset="0"/>
            </a:endParaRPr>
          </a:p>
        </p:txBody>
      </p:sp>
      <p:pic>
        <p:nvPicPr>
          <p:cNvPr id="846852" name="Picture 4" descr="Image:Political world3.jpg"/>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7900" y="2060575"/>
            <a:ext cx="4105275" cy="2293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6854" name="Line 6"/>
          <p:cNvSpPr>
            <a:spLocks noChangeShapeType="1"/>
          </p:cNvSpPr>
          <p:nvPr/>
        </p:nvSpPr>
        <p:spPr bwMode="auto">
          <a:xfrm flipV="1">
            <a:off x="7019925" y="2852738"/>
            <a:ext cx="73025" cy="792162"/>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r>
              <a:rPr lang="de-CH" altLang="de-DE" b="1">
                <a:solidFill>
                  <a:srgbClr val="00FF00"/>
                </a:solidFill>
                <a:latin typeface="Arial" panose="020B0604020202020204" pitchFamily="34" charset="0"/>
                <a:cs typeface="Arial" panose="020B0604020202020204" pitchFamily="34" charset="0"/>
              </a:rPr>
              <a:t>(22) Rückkehr aus Amerika</a:t>
            </a:r>
            <a:endParaRPr lang="de-DE" altLang="de-DE" b="1">
              <a:solidFill>
                <a:srgbClr val="00FF00"/>
              </a:solidFill>
              <a:latin typeface="Arial" panose="020B0604020202020204" pitchFamily="34" charset="0"/>
              <a:cs typeface="Arial" panose="020B0604020202020204" pitchFamily="34" charset="0"/>
            </a:endParaRPr>
          </a:p>
        </p:txBody>
      </p:sp>
      <p:sp>
        <p:nvSpPr>
          <p:cNvPr id="848899" name="Rectangle 3"/>
          <p:cNvSpPr>
            <a:spLocks noGrp="1" noChangeArrowheads="1"/>
          </p:cNvSpPr>
          <p:nvPr>
            <p:ph type="body" sz="half" idx="1"/>
          </p:nvPr>
        </p:nvSpPr>
        <p:spPr>
          <a:xfrm>
            <a:off x="0" y="1989138"/>
            <a:ext cx="4716463" cy="4608512"/>
          </a:xfrm>
        </p:spPr>
        <p:txBody>
          <a:bodyPr/>
          <a:lstStyle/>
          <a:p>
            <a:pPr>
              <a:buFontTx/>
              <a:buNone/>
            </a:pPr>
            <a:r>
              <a:rPr lang="de-CH" altLang="de-DE" sz="2400" b="1">
                <a:solidFill>
                  <a:schemeClr val="bg1"/>
                </a:solidFill>
                <a:latin typeface="Arial" panose="020B0604020202020204" pitchFamily="34" charset="0"/>
                <a:cs typeface="Arial" panose="020B0604020202020204" pitchFamily="34" charset="0"/>
              </a:rPr>
              <a:t>	Jes  43,5-7:  </a:t>
            </a:r>
            <a:r>
              <a:rPr lang="de-CH" altLang="de-DE" sz="2400" b="1">
                <a:solidFill>
                  <a:srgbClr val="FFFF00"/>
                </a:solidFill>
                <a:latin typeface="Arial" panose="020B0604020202020204" pitchFamily="34" charset="0"/>
                <a:cs typeface="Arial" panose="020B0604020202020204" pitchFamily="34" charset="0"/>
              </a:rPr>
              <a:t>5 Fürchte dich nicht, denn ich bin mit dir; vom Aufgang her werde ich deinen Samen bringen, </a:t>
            </a:r>
            <a:r>
              <a:rPr lang="de-CH" altLang="de-DE" sz="2400" b="1">
                <a:solidFill>
                  <a:srgbClr val="00FF00"/>
                </a:solidFill>
                <a:latin typeface="Arial" panose="020B0604020202020204" pitchFamily="34" charset="0"/>
                <a:cs typeface="Arial" panose="020B0604020202020204" pitchFamily="34" charset="0"/>
              </a:rPr>
              <a:t>und vom Niedergang her werde ich dich sammeln</a:t>
            </a:r>
            <a:r>
              <a:rPr lang="de-CH" altLang="de-DE" sz="2400" b="1">
                <a:solidFill>
                  <a:srgbClr val="FFFF00"/>
                </a:solidFill>
                <a:latin typeface="Arial" panose="020B0604020202020204" pitchFamily="34" charset="0"/>
                <a:cs typeface="Arial" panose="020B0604020202020204" pitchFamily="34" charset="0"/>
              </a:rPr>
              <a:t>. 6 Ich werde zum Norden sagen: Gib heraus! Und zum Süden: Halte nicht zurück, bringe meine Söhne von fernher und meine Töchter vom Ende der Erde, …</a:t>
            </a:r>
            <a:endParaRPr lang="de-DE" altLang="de-DE" sz="2400" b="1">
              <a:solidFill>
                <a:srgbClr val="FFFF00"/>
              </a:solidFill>
              <a:latin typeface="Arial" panose="020B0604020202020204" pitchFamily="34" charset="0"/>
              <a:cs typeface="Arial" panose="020B0604020202020204" pitchFamily="34" charset="0"/>
            </a:endParaRPr>
          </a:p>
        </p:txBody>
      </p:sp>
      <p:pic>
        <p:nvPicPr>
          <p:cNvPr id="848900" name="Picture 4" descr="Image:Political world3.jpg"/>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7900" y="2060575"/>
            <a:ext cx="4105275" cy="2293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8901" name="Line 5"/>
          <p:cNvSpPr>
            <a:spLocks noChangeShapeType="1"/>
          </p:cNvSpPr>
          <p:nvPr/>
        </p:nvSpPr>
        <p:spPr bwMode="auto">
          <a:xfrm>
            <a:off x="5651500" y="2781300"/>
            <a:ext cx="1441450" cy="714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48902" name="Text Box 6"/>
          <p:cNvSpPr txBox="1">
            <a:spLocks noChangeArrowheads="1"/>
          </p:cNvSpPr>
          <p:nvPr/>
        </p:nvSpPr>
        <p:spPr bwMode="auto">
          <a:xfrm>
            <a:off x="4911725" y="4527550"/>
            <a:ext cx="3721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400">
                <a:solidFill>
                  <a:schemeClr val="bg1"/>
                </a:solidFill>
              </a:rPr>
              <a:t>Ab 1948: Einwanderung </a:t>
            </a:r>
          </a:p>
          <a:p>
            <a:r>
              <a:rPr lang="de-CH" altLang="de-DE" sz="2400">
                <a:solidFill>
                  <a:schemeClr val="bg1"/>
                </a:solidFill>
              </a:rPr>
              <a:t>von 120‘000 Juden aus</a:t>
            </a:r>
          </a:p>
          <a:p>
            <a:r>
              <a:rPr lang="de-CH" altLang="de-DE" sz="2400">
                <a:solidFill>
                  <a:schemeClr val="bg1"/>
                </a:solidFill>
              </a:rPr>
              <a:t>Nordamerika</a:t>
            </a:r>
            <a:endParaRPr lang="de-DE" altLang="de-DE" sz="2400">
              <a:solidFill>
                <a:schemeClr val="bg1"/>
              </a:solidFill>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p:txBody>
          <a:bodyPr/>
          <a:lstStyle/>
          <a:p>
            <a:r>
              <a:rPr lang="de-CH" altLang="de-DE" sz="4000" b="1">
                <a:solidFill>
                  <a:srgbClr val="00FF00"/>
                </a:solidFill>
                <a:latin typeface="Arial" panose="020B0604020202020204" pitchFamily="34" charset="0"/>
                <a:cs typeface="Arial" panose="020B0604020202020204" pitchFamily="34" charset="0"/>
              </a:rPr>
              <a:t>(23) Rückkehr aus China</a:t>
            </a:r>
            <a:endParaRPr lang="de-DE" altLang="de-DE" sz="4000" b="1">
              <a:solidFill>
                <a:srgbClr val="00FF00"/>
              </a:solidFill>
              <a:latin typeface="Arial" panose="020B0604020202020204" pitchFamily="34" charset="0"/>
              <a:cs typeface="Arial" panose="020B0604020202020204" pitchFamily="34" charset="0"/>
            </a:endParaRPr>
          </a:p>
        </p:txBody>
      </p:sp>
      <p:pic>
        <p:nvPicPr>
          <p:cNvPr id="856067" name="Picture 3" descr="Bild:David-Sassoon.jpg">
            <a:hlinkClick r:id="rId2"/>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48263" y="4221163"/>
            <a:ext cx="1368425" cy="19812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56068" name="Rectangle 4"/>
          <p:cNvSpPr>
            <a:spLocks noGrp="1" noChangeArrowheads="1"/>
          </p:cNvSpPr>
          <p:nvPr>
            <p:ph sz="half" idx="3"/>
          </p:nvPr>
        </p:nvSpPr>
        <p:spPr>
          <a:xfrm>
            <a:off x="4648200" y="1981200"/>
            <a:ext cx="4495800" cy="4114800"/>
          </a:xfrm>
        </p:spPr>
        <p:txBody>
          <a:bodyPr/>
          <a:lstStyle/>
          <a:p>
            <a:r>
              <a:rPr lang="de-CH" altLang="de-DE" sz="2200" b="1">
                <a:solidFill>
                  <a:schemeClr val="bg1"/>
                </a:solidFill>
                <a:latin typeface="Arial" panose="020B0604020202020204" pitchFamily="34" charset="0"/>
                <a:cs typeface="Arial" panose="020B0604020202020204" pitchFamily="34" charset="0"/>
              </a:rPr>
              <a:t>Juden in China seit dem frühen Mittelalter (7. Jh.)</a:t>
            </a:r>
          </a:p>
          <a:p>
            <a:r>
              <a:rPr lang="de-CH" altLang="de-DE" sz="2200" b="1">
                <a:solidFill>
                  <a:schemeClr val="bg1"/>
                </a:solidFill>
                <a:latin typeface="Arial" panose="020B0604020202020204" pitchFamily="34" charset="0"/>
                <a:cs typeface="Arial" panose="020B0604020202020204" pitchFamily="34" charset="0"/>
              </a:rPr>
              <a:t>Wegen Oktoberrevolution (1917) und Nazi: Flucht von Zehntausenden nach China.</a:t>
            </a:r>
          </a:p>
          <a:p>
            <a:endParaRPr lang="de-DE" altLang="de-DE" sz="2200" b="1">
              <a:solidFill>
                <a:schemeClr val="bg1"/>
              </a:solidFill>
              <a:latin typeface="Arial" panose="020B0604020202020204" pitchFamily="34" charset="0"/>
              <a:cs typeface="Arial" panose="020B0604020202020204" pitchFamily="34" charset="0"/>
            </a:endParaRPr>
          </a:p>
        </p:txBody>
      </p:sp>
      <p:sp>
        <p:nvSpPr>
          <p:cNvPr id="856069" name="Rectangle 5"/>
          <p:cNvSpPr>
            <a:spLocks noGrp="1" noChangeArrowheads="1"/>
          </p:cNvSpPr>
          <p:nvPr>
            <p:ph type="body" sz="half" idx="4294967295"/>
          </p:nvPr>
        </p:nvSpPr>
        <p:spPr>
          <a:xfrm>
            <a:off x="250825" y="2060575"/>
            <a:ext cx="4105275" cy="2735263"/>
          </a:xfrm>
        </p:spPr>
        <p:txBody>
          <a:bodyPr/>
          <a:lstStyle/>
          <a:p>
            <a:pPr>
              <a:buFontTx/>
              <a:buNone/>
            </a:pPr>
            <a:r>
              <a:rPr lang="de-CH" altLang="de-DE" sz="2800" b="1">
                <a:solidFill>
                  <a:schemeClr val="bg1"/>
                </a:solidFill>
                <a:latin typeface="Arial" panose="020B0604020202020204" pitchFamily="34" charset="0"/>
                <a:cs typeface="Arial" panose="020B0604020202020204" pitchFamily="34" charset="0"/>
              </a:rPr>
              <a:t>	Jesaja 49,12:</a:t>
            </a:r>
            <a:r>
              <a:rPr lang="de-CH" altLang="de-DE" sz="2800" b="1">
                <a:solidFill>
                  <a:srgbClr val="FFFF00"/>
                </a:solidFill>
                <a:latin typeface="Arial" panose="020B0604020202020204" pitchFamily="34" charset="0"/>
                <a:cs typeface="Arial" panose="020B0604020202020204" pitchFamily="34" charset="0"/>
              </a:rPr>
              <a:t>  12 Siehe, diese werden von ferne kommen [S], und siehe, diese von Norden und von Westen, und diese </a:t>
            </a:r>
            <a:r>
              <a:rPr lang="de-CH" altLang="de-DE" sz="2800" b="1">
                <a:solidFill>
                  <a:srgbClr val="00FF00"/>
                </a:solidFill>
                <a:latin typeface="Arial" panose="020B0604020202020204" pitchFamily="34" charset="0"/>
                <a:cs typeface="Arial" panose="020B0604020202020204" pitchFamily="34" charset="0"/>
              </a:rPr>
              <a:t>aus dem Land der Sinim</a:t>
            </a:r>
            <a:r>
              <a:rPr lang="de-CH" altLang="de-DE" sz="2800" b="1">
                <a:solidFill>
                  <a:srgbClr val="FFFF00"/>
                </a:solidFill>
                <a:latin typeface="Arial" panose="020B0604020202020204" pitchFamily="34" charset="0"/>
                <a:cs typeface="Arial" panose="020B0604020202020204" pitchFamily="34" charset="0"/>
              </a:rPr>
              <a:t> [O].</a:t>
            </a:r>
          </a:p>
          <a:p>
            <a:pPr>
              <a:buFontTx/>
              <a:buNone/>
            </a:pPr>
            <a:endParaRPr lang="de-DE" altLang="de-DE" sz="2800" b="1">
              <a:solidFill>
                <a:srgbClr val="FFFF00"/>
              </a:solidFill>
              <a:latin typeface="Arial" panose="020B0604020202020204" pitchFamily="34" charset="0"/>
              <a:cs typeface="Arial" panose="020B0604020202020204" pitchFamily="34" charset="0"/>
            </a:endParaRPr>
          </a:p>
        </p:txBody>
      </p:sp>
      <p:pic>
        <p:nvPicPr>
          <p:cNvPr id="856070" name="Picture 6" descr="Juden-Kaifeng-1907"/>
          <p:cNvPicPr>
            <a:picLocks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7092950" y="4221163"/>
            <a:ext cx="132715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56071" name="Text Box 7"/>
          <p:cNvSpPr txBox="1">
            <a:spLocks noChangeArrowheads="1"/>
          </p:cNvSpPr>
          <p:nvPr/>
        </p:nvSpPr>
        <p:spPr bwMode="auto">
          <a:xfrm>
            <a:off x="6948488" y="6237288"/>
            <a:ext cx="1895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200">
                <a:solidFill>
                  <a:schemeClr val="bg1"/>
                </a:solidFill>
              </a:rPr>
              <a:t>Juden in Kaifeng (1907)</a:t>
            </a:r>
            <a:endParaRPr lang="de-DE" altLang="de-DE" sz="1200">
              <a:solidFill>
                <a:schemeClr val="bg1"/>
              </a:solidFill>
            </a:endParaRPr>
          </a:p>
        </p:txBody>
      </p:sp>
      <p:sp>
        <p:nvSpPr>
          <p:cNvPr id="856072" name="Text Box 8"/>
          <p:cNvSpPr txBox="1">
            <a:spLocks noChangeArrowheads="1"/>
          </p:cNvSpPr>
          <p:nvPr/>
        </p:nvSpPr>
        <p:spPr bwMode="auto">
          <a:xfrm>
            <a:off x="5076825" y="6165850"/>
            <a:ext cx="1182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200">
                <a:solidFill>
                  <a:schemeClr val="bg1"/>
                </a:solidFill>
              </a:rPr>
              <a:t>David Sasson</a:t>
            </a:r>
          </a:p>
          <a:p>
            <a:r>
              <a:rPr lang="de-CH" altLang="de-DE" sz="1200">
                <a:solidFill>
                  <a:schemeClr val="bg1"/>
                </a:solidFill>
              </a:rPr>
              <a:t>(1792-1864)</a:t>
            </a:r>
            <a:endParaRPr lang="de-DE" altLang="de-DE" sz="1200">
              <a:solidFill>
                <a:schemeClr val="bg1"/>
              </a:solidFill>
            </a:endParaRPr>
          </a:p>
        </p:txBody>
      </p:sp>
      <p:sp>
        <p:nvSpPr>
          <p:cNvPr id="856073" name="Text Box 9"/>
          <p:cNvSpPr txBox="1">
            <a:spLocks noChangeArrowheads="1"/>
          </p:cNvSpPr>
          <p:nvPr/>
        </p:nvSpPr>
        <p:spPr bwMode="auto">
          <a:xfrm>
            <a:off x="6084888" y="4005263"/>
            <a:ext cx="354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FB</a:t>
            </a:r>
            <a:endParaRPr lang="de-DE" altLang="de-DE" sz="1000">
              <a:solidFill>
                <a:schemeClr val="bg1"/>
              </a:solidFill>
            </a:endParaRPr>
          </a:p>
        </p:txBody>
      </p:sp>
      <p:sp>
        <p:nvSpPr>
          <p:cNvPr id="856074" name="Text Box 10"/>
          <p:cNvSpPr txBox="1">
            <a:spLocks noChangeArrowheads="1"/>
          </p:cNvSpPr>
          <p:nvPr/>
        </p:nvSpPr>
        <p:spPr bwMode="auto">
          <a:xfrm>
            <a:off x="8459788" y="4221163"/>
            <a:ext cx="354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FB</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a:xfrm>
            <a:off x="684213" y="333375"/>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(23) Rückkehr aus China</a:t>
            </a:r>
            <a:endParaRPr lang="de-DE" altLang="de-DE" sz="4000" b="1">
              <a:solidFill>
                <a:srgbClr val="00FF00"/>
              </a:solidFill>
              <a:latin typeface="Arial" panose="020B0604020202020204" pitchFamily="34" charset="0"/>
              <a:cs typeface="Arial" panose="020B0604020202020204" pitchFamily="34" charset="0"/>
            </a:endParaRPr>
          </a:p>
        </p:txBody>
      </p:sp>
      <p:sp>
        <p:nvSpPr>
          <p:cNvPr id="845827" name="Rectangle 3"/>
          <p:cNvSpPr>
            <a:spLocks noGrp="1" noChangeArrowheads="1"/>
          </p:cNvSpPr>
          <p:nvPr>
            <p:ph sz="half" idx="1"/>
          </p:nvPr>
        </p:nvSpPr>
        <p:spPr>
          <a:xfrm>
            <a:off x="2627313" y="5373688"/>
            <a:ext cx="6516687" cy="4114800"/>
          </a:xfrm>
        </p:spPr>
        <p:txBody>
          <a:bodyPr/>
          <a:lstStyle/>
          <a:p>
            <a:r>
              <a:rPr lang="de-CH" altLang="de-DE" sz="2200" b="1">
                <a:solidFill>
                  <a:schemeClr val="bg1"/>
                </a:solidFill>
                <a:latin typeface="Arial" panose="020B0604020202020204" pitchFamily="34" charset="0"/>
                <a:cs typeface="Arial" panose="020B0604020202020204" pitchFamily="34" charset="0"/>
              </a:rPr>
              <a:t>Franz Delitzsch (Jesaja-Kommentar; S. 487-489): Land der Sinim = Land der Sinesen </a:t>
            </a:r>
            <a:r>
              <a:rPr lang="de-CH" altLang="de-DE" sz="2200" b="1">
                <a:solidFill>
                  <a:schemeClr val="bg1"/>
                </a:solidFill>
                <a:latin typeface="Arial" panose="020B0604020202020204" pitchFamily="34" charset="0"/>
                <a:cs typeface="Arial" panose="020B0604020202020204" pitchFamily="34" charset="0"/>
                <a:sym typeface="Wingdings" panose="05000000000000000000" pitchFamily="2" charset="2"/>
              </a:rPr>
              <a:t> China!</a:t>
            </a:r>
            <a:endParaRPr lang="de-DE" altLang="de-DE" sz="2200" b="1">
              <a:solidFill>
                <a:schemeClr val="bg1"/>
              </a:solidFill>
              <a:latin typeface="Arial" panose="020B0604020202020204" pitchFamily="34" charset="0"/>
              <a:cs typeface="Arial" panose="020B0604020202020204" pitchFamily="34" charset="0"/>
            </a:endParaRPr>
          </a:p>
        </p:txBody>
      </p:sp>
      <p:sp>
        <p:nvSpPr>
          <p:cNvPr id="845828" name="Rectangle 4"/>
          <p:cNvSpPr>
            <a:spLocks noGrp="1" noChangeArrowheads="1"/>
          </p:cNvSpPr>
          <p:nvPr>
            <p:ph type="body" sz="half" idx="4294967295"/>
          </p:nvPr>
        </p:nvSpPr>
        <p:spPr>
          <a:xfrm>
            <a:off x="250825" y="2060575"/>
            <a:ext cx="4105275" cy="2735263"/>
          </a:xfrm>
        </p:spPr>
        <p:txBody>
          <a:bodyPr/>
          <a:lstStyle/>
          <a:p>
            <a:pPr>
              <a:buFontTx/>
              <a:buNone/>
            </a:pPr>
            <a:r>
              <a:rPr lang="de-CH" altLang="de-DE" sz="2800" b="1">
                <a:solidFill>
                  <a:schemeClr val="bg1"/>
                </a:solidFill>
                <a:latin typeface="Arial" panose="020B0604020202020204" pitchFamily="34" charset="0"/>
                <a:cs typeface="Arial" panose="020B0604020202020204" pitchFamily="34" charset="0"/>
              </a:rPr>
              <a:t>	Jesaja 49,12:</a:t>
            </a:r>
            <a:r>
              <a:rPr lang="de-CH" altLang="de-DE" sz="2800" b="1">
                <a:solidFill>
                  <a:srgbClr val="FFFF00"/>
                </a:solidFill>
                <a:latin typeface="Arial" panose="020B0604020202020204" pitchFamily="34" charset="0"/>
                <a:cs typeface="Arial" panose="020B0604020202020204" pitchFamily="34" charset="0"/>
              </a:rPr>
              <a:t>  12 Siehe, diese werden von ferne kommen [S], und siehe, diese von Norden und von Westen, und diese </a:t>
            </a:r>
            <a:r>
              <a:rPr lang="de-CH" altLang="de-DE" sz="2800" b="1">
                <a:solidFill>
                  <a:srgbClr val="00FF00"/>
                </a:solidFill>
                <a:latin typeface="Arial" panose="020B0604020202020204" pitchFamily="34" charset="0"/>
                <a:cs typeface="Arial" panose="020B0604020202020204" pitchFamily="34" charset="0"/>
              </a:rPr>
              <a:t>aus dem Land der Sinim</a:t>
            </a:r>
            <a:r>
              <a:rPr lang="de-CH" altLang="de-DE" sz="2800" b="1">
                <a:solidFill>
                  <a:srgbClr val="FFFF00"/>
                </a:solidFill>
                <a:latin typeface="Arial" panose="020B0604020202020204" pitchFamily="34" charset="0"/>
                <a:cs typeface="Arial" panose="020B0604020202020204" pitchFamily="34" charset="0"/>
              </a:rPr>
              <a:t> [O].</a:t>
            </a:r>
          </a:p>
          <a:p>
            <a:pPr>
              <a:buFontTx/>
              <a:buNone/>
            </a:pPr>
            <a:endParaRPr lang="de-DE" altLang="de-DE" sz="2800" b="1">
              <a:solidFill>
                <a:srgbClr val="FFFF00"/>
              </a:solidFill>
              <a:latin typeface="Arial" panose="020B0604020202020204" pitchFamily="34" charset="0"/>
              <a:cs typeface="Arial" panose="020B0604020202020204" pitchFamily="34" charset="0"/>
            </a:endParaRPr>
          </a:p>
        </p:txBody>
      </p:sp>
      <p:pic>
        <p:nvPicPr>
          <p:cNvPr id="845829" name="Picture 5" descr="China_100"/>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2133600"/>
            <a:ext cx="3810000" cy="285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5830" name="Text Box 6"/>
          <p:cNvSpPr txBox="1">
            <a:spLocks noChangeArrowheads="1"/>
          </p:cNvSpPr>
          <p:nvPr/>
        </p:nvSpPr>
        <p:spPr bwMode="auto">
          <a:xfrm>
            <a:off x="7812088" y="1844675"/>
            <a:ext cx="544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684213" y="333375"/>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(23) Rückkehr aus China</a:t>
            </a:r>
            <a:endParaRPr lang="de-DE" altLang="de-DE" sz="4000" b="1">
              <a:solidFill>
                <a:srgbClr val="00FF00"/>
              </a:solidFill>
              <a:latin typeface="Arial" panose="020B0604020202020204" pitchFamily="34" charset="0"/>
              <a:cs typeface="Arial" panose="020B0604020202020204" pitchFamily="34" charset="0"/>
            </a:endParaRPr>
          </a:p>
        </p:txBody>
      </p:sp>
      <p:sp>
        <p:nvSpPr>
          <p:cNvPr id="844803" name="Rectangle 3"/>
          <p:cNvSpPr>
            <a:spLocks noGrp="1" noChangeArrowheads="1"/>
          </p:cNvSpPr>
          <p:nvPr>
            <p:ph sz="half" idx="1"/>
          </p:nvPr>
        </p:nvSpPr>
        <p:spPr>
          <a:xfrm>
            <a:off x="2627313" y="5373688"/>
            <a:ext cx="6516687" cy="4114800"/>
          </a:xfrm>
        </p:spPr>
        <p:txBody>
          <a:bodyPr/>
          <a:lstStyle/>
          <a:p>
            <a:r>
              <a:rPr lang="de-CH" altLang="de-DE" sz="2200" b="1">
                <a:solidFill>
                  <a:schemeClr val="bg1"/>
                </a:solidFill>
                <a:latin typeface="Arial" panose="020B0604020202020204" pitchFamily="34" charset="0"/>
                <a:cs typeface="Arial" panose="020B0604020202020204" pitchFamily="34" charset="0"/>
              </a:rPr>
              <a:t>Wegen der kommunistischen Revolution ab 1949 flüchteten die meisten chinesischen Juden in den Westen bzw. nach Israel. </a:t>
            </a:r>
          </a:p>
          <a:p>
            <a:endParaRPr lang="de-CH" altLang="de-DE" sz="2200" b="1">
              <a:solidFill>
                <a:schemeClr val="bg1"/>
              </a:solidFill>
              <a:latin typeface="Arial" panose="020B0604020202020204" pitchFamily="34" charset="0"/>
              <a:cs typeface="Arial" panose="020B0604020202020204" pitchFamily="34" charset="0"/>
            </a:endParaRPr>
          </a:p>
        </p:txBody>
      </p:sp>
      <p:sp>
        <p:nvSpPr>
          <p:cNvPr id="844804" name="Rectangle 4"/>
          <p:cNvSpPr>
            <a:spLocks noGrp="1" noChangeArrowheads="1"/>
          </p:cNvSpPr>
          <p:nvPr>
            <p:ph type="body" sz="half" idx="4294967295"/>
          </p:nvPr>
        </p:nvSpPr>
        <p:spPr>
          <a:xfrm>
            <a:off x="250825" y="2060575"/>
            <a:ext cx="4105275" cy="2735263"/>
          </a:xfrm>
        </p:spPr>
        <p:txBody>
          <a:bodyPr/>
          <a:lstStyle/>
          <a:p>
            <a:pPr>
              <a:buFontTx/>
              <a:buNone/>
            </a:pPr>
            <a:r>
              <a:rPr lang="de-CH" altLang="de-DE" sz="2800" b="1">
                <a:solidFill>
                  <a:schemeClr val="bg1"/>
                </a:solidFill>
                <a:latin typeface="Arial" panose="020B0604020202020204" pitchFamily="34" charset="0"/>
                <a:cs typeface="Arial" panose="020B0604020202020204" pitchFamily="34" charset="0"/>
              </a:rPr>
              <a:t>	Jesaja 49,12:</a:t>
            </a:r>
            <a:r>
              <a:rPr lang="de-CH" altLang="de-DE" sz="2800" b="1">
                <a:solidFill>
                  <a:srgbClr val="FFFF00"/>
                </a:solidFill>
                <a:latin typeface="Arial" panose="020B0604020202020204" pitchFamily="34" charset="0"/>
                <a:cs typeface="Arial" panose="020B0604020202020204" pitchFamily="34" charset="0"/>
              </a:rPr>
              <a:t>  12 Siehe, diese werden von ferne kommen [S], und siehe, diese von Norden und von Westen, und diese </a:t>
            </a:r>
            <a:r>
              <a:rPr lang="de-CH" altLang="de-DE" sz="2800" b="1">
                <a:solidFill>
                  <a:srgbClr val="00FF00"/>
                </a:solidFill>
                <a:latin typeface="Arial" panose="020B0604020202020204" pitchFamily="34" charset="0"/>
                <a:cs typeface="Arial" panose="020B0604020202020204" pitchFamily="34" charset="0"/>
              </a:rPr>
              <a:t>aus dem Land der Sinim</a:t>
            </a:r>
            <a:r>
              <a:rPr lang="de-CH" altLang="de-DE" sz="2800" b="1">
                <a:solidFill>
                  <a:srgbClr val="FFFF00"/>
                </a:solidFill>
                <a:latin typeface="Arial" panose="020B0604020202020204" pitchFamily="34" charset="0"/>
                <a:cs typeface="Arial" panose="020B0604020202020204" pitchFamily="34" charset="0"/>
              </a:rPr>
              <a:t> [O].</a:t>
            </a:r>
          </a:p>
          <a:p>
            <a:pPr>
              <a:buFontTx/>
              <a:buNone/>
            </a:pPr>
            <a:endParaRPr lang="de-DE" altLang="de-DE" sz="2800" b="1">
              <a:solidFill>
                <a:srgbClr val="FFFF00"/>
              </a:solidFill>
              <a:latin typeface="Arial" panose="020B0604020202020204" pitchFamily="34" charset="0"/>
              <a:cs typeface="Arial" panose="020B0604020202020204" pitchFamily="34" charset="0"/>
            </a:endParaRPr>
          </a:p>
        </p:txBody>
      </p:sp>
      <p:pic>
        <p:nvPicPr>
          <p:cNvPr id="844805" name="Picture 5" descr="China_100"/>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2133600"/>
            <a:ext cx="3810000" cy="285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4806" name="Text Box 6"/>
          <p:cNvSpPr txBox="1">
            <a:spLocks noChangeArrowheads="1"/>
          </p:cNvSpPr>
          <p:nvPr/>
        </p:nvSpPr>
        <p:spPr bwMode="auto">
          <a:xfrm>
            <a:off x="7812088" y="1844675"/>
            <a:ext cx="544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NASA</a:t>
            </a:r>
            <a:endParaRPr lang="de-DE" altLang="de-DE" sz="1000">
              <a:solidFill>
                <a:schemeClr val="bg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684213" y="333375"/>
            <a:ext cx="7772400" cy="1143000"/>
          </a:xfrm>
        </p:spPr>
        <p:txBody>
          <a:bodyPr/>
          <a:lstStyle/>
          <a:p>
            <a:r>
              <a:rPr lang="de-CH" altLang="de-DE" sz="4000" b="1">
                <a:solidFill>
                  <a:srgbClr val="00FF00"/>
                </a:solidFill>
                <a:latin typeface="Arial" panose="020B0604020202020204" pitchFamily="34" charset="0"/>
                <a:cs typeface="Arial" panose="020B0604020202020204" pitchFamily="34" charset="0"/>
              </a:rPr>
              <a:t>(24) Mit dem Schiff nach Hause</a:t>
            </a:r>
            <a:endParaRPr lang="de-DE" altLang="de-DE" sz="4000" b="1">
              <a:solidFill>
                <a:srgbClr val="00FF00"/>
              </a:solidFill>
              <a:latin typeface="Arial" panose="020B0604020202020204" pitchFamily="34" charset="0"/>
              <a:cs typeface="Arial" panose="020B0604020202020204" pitchFamily="34" charset="0"/>
            </a:endParaRPr>
          </a:p>
        </p:txBody>
      </p:sp>
      <p:sp>
        <p:nvSpPr>
          <p:cNvPr id="842755" name="Rectangle 3"/>
          <p:cNvSpPr>
            <a:spLocks noGrp="1" noChangeArrowheads="1"/>
          </p:cNvSpPr>
          <p:nvPr>
            <p:ph type="body" sz="half" idx="1"/>
          </p:nvPr>
        </p:nvSpPr>
        <p:spPr>
          <a:xfrm>
            <a:off x="0" y="1989138"/>
            <a:ext cx="4356100" cy="4868862"/>
          </a:xfrm>
          <a:noFill/>
          <a:ln/>
        </p:spPr>
        <p:txBody>
          <a:bodyPr/>
          <a:lstStyle/>
          <a:p>
            <a:pPr>
              <a:buFontTx/>
              <a:buNone/>
            </a:pPr>
            <a:r>
              <a:rPr lang="de-CH" altLang="de-DE" sz="2400"/>
              <a:t>	</a:t>
            </a:r>
            <a:r>
              <a:rPr lang="de-CH" altLang="de-DE" sz="2400" b="1">
                <a:solidFill>
                  <a:schemeClr val="bg1"/>
                </a:solidFill>
                <a:latin typeface="Arial" panose="020B0604020202020204" pitchFamily="34" charset="0"/>
                <a:cs typeface="Arial" panose="020B0604020202020204" pitchFamily="34" charset="0"/>
              </a:rPr>
              <a:t>Ps 107,29-32:</a:t>
            </a:r>
            <a:r>
              <a:rPr lang="de-CH" altLang="de-DE" sz="2400" b="1">
                <a:solidFill>
                  <a:srgbClr val="FFFF00"/>
                </a:solidFill>
                <a:latin typeface="Arial" panose="020B0604020202020204" pitchFamily="34" charset="0"/>
                <a:cs typeface="Arial" panose="020B0604020202020204" pitchFamily="34" charset="0"/>
              </a:rPr>
              <a:t>  29 Er verwandelt den Sturm in Stille, und es legen sich die Wellen. 30 Und sie freuen sich, daß sie sich beruhigen, </a:t>
            </a:r>
            <a:r>
              <a:rPr lang="de-CH" altLang="de-DE" sz="2400" b="1">
                <a:solidFill>
                  <a:srgbClr val="00FF00"/>
                </a:solidFill>
                <a:latin typeface="Arial" panose="020B0604020202020204" pitchFamily="34" charset="0"/>
                <a:cs typeface="Arial" panose="020B0604020202020204" pitchFamily="34" charset="0"/>
              </a:rPr>
              <a:t>und er führt sie in den ersehnten Hafen.</a:t>
            </a:r>
            <a:r>
              <a:rPr lang="de-CH" altLang="de-DE" sz="2400" b="1">
                <a:solidFill>
                  <a:srgbClr val="FFFF00"/>
                </a:solidFill>
                <a:latin typeface="Arial" panose="020B0604020202020204" pitchFamily="34" charset="0"/>
                <a:cs typeface="Arial" panose="020B0604020202020204" pitchFamily="34" charset="0"/>
              </a:rPr>
              <a:t> 31 Mögen sie den HERRN preisen wegen seiner Güte, und wegen seiner Wundertaten an den Menschenkindern. </a:t>
            </a:r>
          </a:p>
        </p:txBody>
      </p:sp>
      <p:sp>
        <p:nvSpPr>
          <p:cNvPr id="842757" name="Text Box 5"/>
          <p:cNvSpPr txBox="1">
            <a:spLocks noChangeArrowheads="1"/>
          </p:cNvSpPr>
          <p:nvPr/>
        </p:nvSpPr>
        <p:spPr bwMode="auto">
          <a:xfrm>
            <a:off x="4572000" y="4424363"/>
            <a:ext cx="4044950"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pPr>
            <a:r>
              <a:rPr lang="de-CH" altLang="de-DE" sz="2400">
                <a:solidFill>
                  <a:srgbClr val="FFFF00"/>
                </a:solidFill>
              </a:rPr>
              <a:t>32 Und ihn erheben in der </a:t>
            </a:r>
          </a:p>
          <a:p>
            <a:pPr>
              <a:lnSpc>
                <a:spcPct val="80000"/>
              </a:lnSpc>
              <a:spcBef>
                <a:spcPct val="20000"/>
              </a:spcBef>
            </a:pPr>
            <a:r>
              <a:rPr lang="de-CH" altLang="de-DE" sz="2400">
                <a:solidFill>
                  <a:srgbClr val="FFFF00"/>
                </a:solidFill>
              </a:rPr>
              <a:t>Versammlung des Volkes, </a:t>
            </a:r>
          </a:p>
          <a:p>
            <a:pPr>
              <a:lnSpc>
                <a:spcPct val="80000"/>
              </a:lnSpc>
              <a:spcBef>
                <a:spcPct val="20000"/>
              </a:spcBef>
            </a:pPr>
            <a:r>
              <a:rPr lang="de-CH" altLang="de-DE" sz="2400">
                <a:solidFill>
                  <a:srgbClr val="FFFF00"/>
                </a:solidFill>
              </a:rPr>
              <a:t>und in der Sitzung der </a:t>
            </a:r>
          </a:p>
          <a:p>
            <a:pPr>
              <a:lnSpc>
                <a:spcPct val="80000"/>
              </a:lnSpc>
              <a:spcBef>
                <a:spcPct val="20000"/>
              </a:spcBef>
            </a:pPr>
            <a:r>
              <a:rPr lang="de-CH" altLang="de-DE" sz="2400">
                <a:solidFill>
                  <a:srgbClr val="FFFF00"/>
                </a:solidFill>
              </a:rPr>
              <a:t>Ältesten ihn loben! </a:t>
            </a:r>
          </a:p>
        </p:txBody>
      </p:sp>
      <p:pic>
        <p:nvPicPr>
          <p:cNvPr id="842762" name="Picture 10" descr="Israel_-_Haifa_-_view_00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3438" y="1916113"/>
            <a:ext cx="3089275" cy="231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2764" name="Text Box 12"/>
          <p:cNvSpPr txBox="1">
            <a:spLocks noChangeArrowheads="1"/>
          </p:cNvSpPr>
          <p:nvPr/>
        </p:nvSpPr>
        <p:spPr bwMode="auto">
          <a:xfrm>
            <a:off x="7164388" y="1628775"/>
            <a:ext cx="354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FB</a:t>
            </a:r>
            <a:endParaRPr lang="de-DE" altLang="de-DE" sz="1000">
              <a:solidFill>
                <a:schemeClr val="bg1"/>
              </a:solidFill>
            </a:endParaRPr>
          </a:p>
        </p:txBody>
      </p:sp>
      <p:sp>
        <p:nvSpPr>
          <p:cNvPr id="842765" name="Text Box 13"/>
          <p:cNvSpPr txBox="1">
            <a:spLocks noChangeArrowheads="1"/>
          </p:cNvSpPr>
          <p:nvPr/>
        </p:nvSpPr>
        <p:spPr bwMode="auto">
          <a:xfrm>
            <a:off x="7756525" y="1916113"/>
            <a:ext cx="13874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1400">
                <a:solidFill>
                  <a:schemeClr val="bg1"/>
                </a:solidFill>
              </a:rPr>
              <a:t>Haifa: Israels  Hafen am Mittelmeer</a:t>
            </a:r>
            <a:endParaRPr lang="de-DE" altLang="de-DE" sz="1400">
              <a:solidFill>
                <a:schemeClr val="bg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684213" y="333375"/>
            <a:ext cx="7772400" cy="1143000"/>
          </a:xfrm>
        </p:spPr>
        <p:txBody>
          <a:bodyPr/>
          <a:lstStyle/>
          <a:p>
            <a:r>
              <a:rPr lang="de-CH" altLang="de-DE" b="1">
                <a:solidFill>
                  <a:srgbClr val="00FF00"/>
                </a:solidFill>
                <a:latin typeface="Arial" panose="020B0604020202020204" pitchFamily="34" charset="0"/>
                <a:cs typeface="Arial" panose="020B0604020202020204" pitchFamily="34" charset="0"/>
              </a:rPr>
              <a:t>(25) Flug ins gelobte Land</a:t>
            </a:r>
            <a:endParaRPr lang="de-DE" altLang="de-DE" b="1">
              <a:solidFill>
                <a:srgbClr val="00FF00"/>
              </a:solidFill>
              <a:latin typeface="Arial" panose="020B0604020202020204" pitchFamily="34" charset="0"/>
              <a:cs typeface="Arial" panose="020B0604020202020204" pitchFamily="34" charset="0"/>
            </a:endParaRPr>
          </a:p>
        </p:txBody>
      </p:sp>
      <p:sp>
        <p:nvSpPr>
          <p:cNvPr id="840708" name="Rectangle 4"/>
          <p:cNvSpPr>
            <a:spLocks noGrp="1" noChangeArrowheads="1"/>
          </p:cNvSpPr>
          <p:nvPr>
            <p:ph type="body" sz="half" idx="1"/>
          </p:nvPr>
        </p:nvSpPr>
        <p:spPr>
          <a:xfrm>
            <a:off x="250825" y="1989138"/>
            <a:ext cx="3810000" cy="4114800"/>
          </a:xfrm>
          <a:noFill/>
          <a:ln/>
        </p:spPr>
        <p:txBody>
          <a:bodyPr/>
          <a:lstStyle/>
          <a:p>
            <a:pPr>
              <a:buFontTx/>
              <a:buNone/>
            </a:pPr>
            <a:r>
              <a:rPr lang="de-CH" altLang="de-DE" sz="2800"/>
              <a:t>	</a:t>
            </a:r>
            <a:r>
              <a:rPr lang="de-CH" altLang="de-DE" sz="2800" b="1">
                <a:solidFill>
                  <a:schemeClr val="bg1"/>
                </a:solidFill>
                <a:latin typeface="Arial" panose="020B0604020202020204" pitchFamily="34" charset="0"/>
                <a:cs typeface="Arial" panose="020B0604020202020204" pitchFamily="34" charset="0"/>
              </a:rPr>
              <a:t>Jes 60,8:</a:t>
            </a:r>
            <a:r>
              <a:rPr lang="de-CH" altLang="de-DE" sz="2800" b="1">
                <a:solidFill>
                  <a:srgbClr val="FFFF00"/>
                </a:solidFill>
                <a:latin typeface="Arial" panose="020B0604020202020204" pitchFamily="34" charset="0"/>
                <a:cs typeface="Arial" panose="020B0604020202020204" pitchFamily="34" charset="0"/>
              </a:rPr>
              <a:t>  8 Wer sind diese, die </a:t>
            </a:r>
            <a:r>
              <a:rPr lang="de-CH" altLang="de-DE" sz="2800" b="1">
                <a:solidFill>
                  <a:srgbClr val="00FF00"/>
                </a:solidFill>
                <a:latin typeface="Arial" panose="020B0604020202020204" pitchFamily="34" charset="0"/>
                <a:cs typeface="Arial" panose="020B0604020202020204" pitchFamily="34" charset="0"/>
              </a:rPr>
              <a:t>wie eine Wolke geflogen</a:t>
            </a:r>
            <a:r>
              <a:rPr lang="de-CH" altLang="de-DE" sz="2800" b="1">
                <a:solidFill>
                  <a:srgbClr val="FFFF00"/>
                </a:solidFill>
                <a:latin typeface="Arial" panose="020B0604020202020204" pitchFamily="34" charset="0"/>
                <a:cs typeface="Arial" panose="020B0604020202020204" pitchFamily="34" charset="0"/>
              </a:rPr>
              <a:t> kommen und </a:t>
            </a:r>
            <a:r>
              <a:rPr lang="de-CH" altLang="de-DE" sz="2800" b="1">
                <a:solidFill>
                  <a:srgbClr val="00FF00"/>
                </a:solidFill>
                <a:latin typeface="Arial" panose="020B0604020202020204" pitchFamily="34" charset="0"/>
                <a:cs typeface="Arial" panose="020B0604020202020204" pitchFamily="34" charset="0"/>
              </a:rPr>
              <a:t>gleich Tauben</a:t>
            </a:r>
            <a:r>
              <a:rPr lang="de-CH" altLang="de-DE" sz="2800" b="1">
                <a:solidFill>
                  <a:srgbClr val="FFFF00"/>
                </a:solidFill>
                <a:latin typeface="Arial" panose="020B0604020202020204" pitchFamily="34" charset="0"/>
                <a:cs typeface="Arial" panose="020B0604020202020204" pitchFamily="34" charset="0"/>
              </a:rPr>
              <a:t> zu ihren Schlägen? </a:t>
            </a:r>
          </a:p>
        </p:txBody>
      </p:sp>
      <p:pic>
        <p:nvPicPr>
          <p:cNvPr id="840720" name="Picture 16" descr="Lockheed_C-130_Hercule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2060575"/>
            <a:ext cx="3810000"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0722" name="Text Box 18"/>
          <p:cNvSpPr txBox="1">
            <a:spLocks noChangeArrowheads="1"/>
          </p:cNvSpPr>
          <p:nvPr/>
        </p:nvSpPr>
        <p:spPr bwMode="auto">
          <a:xfrm>
            <a:off x="7235825" y="1773238"/>
            <a:ext cx="11414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US Government</a:t>
            </a:r>
            <a:endParaRPr lang="de-DE" altLang="de-DE" sz="1000">
              <a:solidFill>
                <a:schemeClr val="bg1"/>
              </a:solidFill>
            </a:endParaRPr>
          </a:p>
        </p:txBody>
      </p:sp>
      <p:sp>
        <p:nvSpPr>
          <p:cNvPr id="840723" name="Text Box 19"/>
          <p:cNvSpPr txBox="1">
            <a:spLocks noChangeArrowheads="1"/>
          </p:cNvSpPr>
          <p:nvPr/>
        </p:nvSpPr>
        <p:spPr bwMode="auto">
          <a:xfrm>
            <a:off x="4572000" y="5084763"/>
            <a:ext cx="238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400">
                <a:solidFill>
                  <a:schemeClr val="bg1"/>
                </a:solidFill>
              </a:rPr>
              <a:t>Hercules C-130</a:t>
            </a:r>
            <a:endParaRPr lang="de-DE" altLang="de-DE" sz="2400">
              <a:solidFill>
                <a:schemeClr val="bg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p:txBody>
          <a:bodyPr/>
          <a:lstStyle/>
          <a:p>
            <a:r>
              <a:rPr lang="de-DE" altLang="de-DE" b="1">
                <a:solidFill>
                  <a:schemeClr val="bg1"/>
                </a:solidFill>
                <a:latin typeface="Arial" panose="020B0604020202020204" pitchFamily="34" charset="0"/>
              </a:rPr>
              <a:t>Schlussfolgerungen</a:t>
            </a:r>
          </a:p>
        </p:txBody>
      </p:sp>
      <p:sp>
        <p:nvSpPr>
          <p:cNvPr id="923651" name="Rectangle 3"/>
          <p:cNvSpPr>
            <a:spLocks noGrp="1" noChangeArrowheads="1"/>
          </p:cNvSpPr>
          <p:nvPr>
            <p:ph type="body" idx="1"/>
          </p:nvPr>
        </p:nvSpPr>
        <p:spPr>
          <a:xfrm>
            <a:off x="684213" y="1700213"/>
            <a:ext cx="7772400" cy="5157787"/>
          </a:xfrm>
        </p:spPr>
        <p:txBody>
          <a:bodyPr/>
          <a:lstStyle/>
          <a:p>
            <a:r>
              <a:rPr lang="de-DE" altLang="de-DE" b="1">
                <a:solidFill>
                  <a:srgbClr val="00FF00"/>
                </a:solidFill>
                <a:latin typeface="Arial" panose="020B0604020202020204" pitchFamily="34" charset="0"/>
              </a:rPr>
              <a:t>1. Wir leben in der Endzeit! </a:t>
            </a:r>
            <a:r>
              <a:rPr lang="de-DE" altLang="de-DE" b="1">
                <a:solidFill>
                  <a:schemeClr val="bg1"/>
                </a:solidFill>
                <a:latin typeface="Arial" panose="020B0604020202020204" pitchFamily="34" charset="0"/>
              </a:rPr>
              <a:t>Jesus Christus kommt bald als Richter der Welt. Sind SIE bereit?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923651">
                                            <p:txEl>
                                              <p:pRg st="0" end="0"/>
                                            </p:txEl>
                                          </p:spTgt>
                                        </p:tgtEl>
                                        <p:attrNameLst>
                                          <p:attrName>style.visibility</p:attrName>
                                        </p:attrNameLst>
                                      </p:cBhvr>
                                      <p:to>
                                        <p:strVal val="visible"/>
                                      </p:to>
                                    </p:set>
                                    <p:anim calcmode="lin" valueType="num">
                                      <p:cBhvr>
                                        <p:cTn id="7" dur="1000" fill="hold"/>
                                        <p:tgtEl>
                                          <p:spTgt spid="92365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36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3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a:xfrm>
            <a:off x="0" y="609600"/>
            <a:ext cx="9144000" cy="1143000"/>
          </a:xfrm>
        </p:spPr>
        <p:txBody>
          <a:bodyPr/>
          <a:lstStyle/>
          <a:p>
            <a:r>
              <a:rPr lang="de-CH" altLang="de-DE" b="1">
                <a:solidFill>
                  <a:srgbClr val="00FF00"/>
                </a:solidFill>
                <a:latin typeface="Arial" panose="020B0604020202020204" pitchFamily="34" charset="0"/>
                <a:cs typeface="Arial" panose="020B0604020202020204" pitchFamily="34" charset="0"/>
              </a:rPr>
              <a:t>Auf der Suche nach einer Heimat</a:t>
            </a:r>
            <a:endParaRPr lang="de-DE" altLang="de-DE" b="1">
              <a:solidFill>
                <a:srgbClr val="00FF00"/>
              </a:solidFill>
              <a:latin typeface="Arial" panose="020B0604020202020204" pitchFamily="34" charset="0"/>
              <a:cs typeface="Arial" panose="020B0604020202020204" pitchFamily="34" charset="0"/>
            </a:endParaRPr>
          </a:p>
        </p:txBody>
      </p:sp>
      <p:sp>
        <p:nvSpPr>
          <p:cNvPr id="664579" name="Rectangle 3"/>
          <p:cNvSpPr>
            <a:spLocks noGrp="1" noChangeArrowheads="1"/>
          </p:cNvSpPr>
          <p:nvPr>
            <p:ph type="body" sz="half" idx="1"/>
          </p:nvPr>
        </p:nvSpPr>
        <p:spPr/>
        <p:txBody>
          <a:bodyPr/>
          <a:lstStyle/>
          <a:p>
            <a:r>
              <a:rPr lang="de-CH" altLang="de-DE" sz="2800" b="1">
                <a:solidFill>
                  <a:schemeClr val="bg1"/>
                </a:solidFill>
                <a:latin typeface="Arial" panose="020B0604020202020204" pitchFamily="34" charset="0"/>
                <a:cs typeface="Arial" panose="020B0604020202020204" pitchFamily="34" charset="0"/>
              </a:rPr>
              <a:t>1. Niederländisch Westindien (Curacao, 1652)</a:t>
            </a:r>
          </a:p>
          <a:p>
            <a:r>
              <a:rPr lang="de-CH" altLang="de-DE" sz="2800" b="1">
                <a:solidFill>
                  <a:schemeClr val="bg1"/>
                </a:solidFill>
                <a:latin typeface="Arial" panose="020B0604020202020204" pitchFamily="34" charset="0"/>
                <a:cs typeface="Arial" panose="020B0604020202020204" pitchFamily="34" charset="0"/>
              </a:rPr>
              <a:t>2. Surinam (1654)</a:t>
            </a:r>
          </a:p>
          <a:p>
            <a:r>
              <a:rPr lang="de-CH" altLang="de-DE" sz="2800" b="1">
                <a:solidFill>
                  <a:schemeClr val="bg1"/>
                </a:solidFill>
                <a:latin typeface="Arial" panose="020B0604020202020204" pitchFamily="34" charset="0"/>
                <a:cs typeface="Arial" panose="020B0604020202020204" pitchFamily="34" charset="0"/>
              </a:rPr>
              <a:t>3. Französisch Westindien (Cayenne, 1659)</a:t>
            </a:r>
          </a:p>
        </p:txBody>
      </p:sp>
      <p:pic>
        <p:nvPicPr>
          <p:cNvPr id="664583" name="Picture 7" descr="BlankMap-World-v2"/>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648200" y="4268788"/>
            <a:ext cx="3810000" cy="167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4585" name="Line 9"/>
          <p:cNvSpPr>
            <a:spLocks noChangeShapeType="1"/>
          </p:cNvSpPr>
          <p:nvPr/>
        </p:nvSpPr>
        <p:spPr bwMode="auto">
          <a:xfrm flipV="1">
            <a:off x="3059113" y="5157788"/>
            <a:ext cx="2592387" cy="8636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pic>
        <p:nvPicPr>
          <p:cNvPr id="664588" name="Picture 12" descr="Jews_place_of_wailing%2C_1860"/>
          <p:cNvPicPr>
            <a:picLocks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157788" y="1981200"/>
            <a:ext cx="2790825"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Grp="1" noChangeArrowheads="1"/>
          </p:cNvSpPr>
          <p:nvPr>
            <p:ph type="title"/>
          </p:nvPr>
        </p:nvSpPr>
        <p:spPr>
          <a:xfrm>
            <a:off x="684213" y="188913"/>
            <a:ext cx="7772400" cy="1419225"/>
          </a:xfrm>
        </p:spPr>
        <p:txBody>
          <a:bodyPr/>
          <a:lstStyle/>
          <a:p>
            <a:r>
              <a:rPr lang="de-DE" altLang="de-DE" sz="4000" b="1">
                <a:solidFill>
                  <a:srgbClr val="00FF00"/>
                </a:solidFill>
                <a:latin typeface="Arial" panose="020B0604020202020204" pitchFamily="34" charset="0"/>
                <a:cs typeface="Arial" panose="020B0604020202020204" pitchFamily="34" charset="0"/>
              </a:rPr>
              <a:t>Endzeit: eine Periode von bereits 126 Jahren</a:t>
            </a:r>
          </a:p>
        </p:txBody>
      </p:sp>
      <p:sp>
        <p:nvSpPr>
          <p:cNvPr id="831491" name="AutoShape 3">
            <a:hlinkClick r:id="rId3" action="ppaction://hlinkpres?slideindex=1&amp;slidetitle="/>
          </p:cNvPr>
          <p:cNvSpPr>
            <a:spLocks noChangeArrowheads="1"/>
          </p:cNvSpPr>
          <p:nvPr>
            <p:ph type="body" idx="1"/>
          </p:nvPr>
        </p:nvSpPr>
        <p:spPr>
          <a:xfrm>
            <a:off x="468313" y="3141663"/>
            <a:ext cx="8229600" cy="1512887"/>
          </a:xfrm>
          <a:prstGeom prst="leftRightArrow">
            <a:avLst>
              <a:gd name="adj1" fmla="val 60833"/>
              <a:gd name="adj2" fmla="val 35131"/>
            </a:avLst>
          </a:prstGeom>
          <a:gradFill rotWithShape="0">
            <a:gsLst>
              <a:gs pos="0">
                <a:srgbClr val="660066"/>
              </a:gs>
              <a:gs pos="100000">
                <a:srgbClr val="FFFF00"/>
              </a:gs>
            </a:gsLst>
            <a:lin ang="5400000" scaled="1"/>
          </a:gradFill>
          <a:ln>
            <a:solidFill>
              <a:schemeClr val="tx1"/>
            </a:solidFill>
            <a:miter lim="800000"/>
            <a:headEnd/>
            <a:tailEnd/>
          </a:ln>
        </p:spPr>
        <p:txBody>
          <a:bodyPr/>
          <a:lstStyle/>
          <a:p>
            <a:pPr algn="ctr">
              <a:spcBef>
                <a:spcPct val="0"/>
              </a:spcBef>
              <a:buFontTx/>
              <a:buNone/>
            </a:pPr>
            <a:r>
              <a:rPr lang="fr-FR" altLang="de-DE">
                <a:solidFill>
                  <a:schemeClr val="bg1"/>
                </a:solidFill>
                <a:latin typeface="Arial" panose="020B0604020202020204" pitchFamily="34" charset="0"/>
                <a:cs typeface="Arial" panose="020B0604020202020204" pitchFamily="34" charset="0"/>
              </a:rPr>
              <a:t>Rückkehr der Juden ab 1882</a:t>
            </a:r>
          </a:p>
        </p:txBody>
      </p:sp>
      <p:sp>
        <p:nvSpPr>
          <p:cNvPr id="831492" name="AutoShape 4"/>
          <p:cNvSpPr>
            <a:spLocks noChangeArrowheads="1"/>
          </p:cNvSpPr>
          <p:nvPr/>
        </p:nvSpPr>
        <p:spPr bwMode="auto">
          <a:xfrm rot="21300862" flipV="1">
            <a:off x="1116013" y="3716338"/>
            <a:ext cx="1366837" cy="3024187"/>
          </a:xfrm>
          <a:prstGeom prst="curvedLeftArrow">
            <a:avLst>
              <a:gd name="adj1" fmla="val 44251"/>
              <a:gd name="adj2" fmla="val 88502"/>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831493" name="Line 5"/>
          <p:cNvSpPr>
            <a:spLocks noChangeShapeType="1"/>
          </p:cNvSpPr>
          <p:nvPr/>
        </p:nvSpPr>
        <p:spPr bwMode="auto">
          <a:xfrm>
            <a:off x="8101013" y="1268413"/>
            <a:ext cx="0" cy="20891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31494" name="Line 6"/>
          <p:cNvSpPr>
            <a:spLocks noChangeShapeType="1"/>
          </p:cNvSpPr>
          <p:nvPr/>
        </p:nvSpPr>
        <p:spPr bwMode="auto">
          <a:xfrm>
            <a:off x="1042988"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31495" name="Line 7"/>
          <p:cNvSpPr>
            <a:spLocks noChangeShapeType="1"/>
          </p:cNvSpPr>
          <p:nvPr/>
        </p:nvSpPr>
        <p:spPr bwMode="auto">
          <a:xfrm>
            <a:off x="1835150"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31496" name="Line 8"/>
          <p:cNvSpPr>
            <a:spLocks noChangeShapeType="1"/>
          </p:cNvSpPr>
          <p:nvPr/>
        </p:nvSpPr>
        <p:spPr bwMode="auto">
          <a:xfrm>
            <a:off x="385127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31497" name="Line 9"/>
          <p:cNvSpPr>
            <a:spLocks noChangeShapeType="1"/>
          </p:cNvSpPr>
          <p:nvPr/>
        </p:nvSpPr>
        <p:spPr bwMode="auto">
          <a:xfrm>
            <a:off x="4140200"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31498" name="Line 10"/>
          <p:cNvSpPr>
            <a:spLocks noChangeShapeType="1"/>
          </p:cNvSpPr>
          <p:nvPr/>
        </p:nvSpPr>
        <p:spPr bwMode="auto">
          <a:xfrm>
            <a:off x="594042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31499" name="Line 11"/>
          <p:cNvSpPr>
            <a:spLocks noChangeShapeType="1"/>
          </p:cNvSpPr>
          <p:nvPr/>
        </p:nvSpPr>
        <p:spPr bwMode="auto">
          <a:xfrm>
            <a:off x="7019925" y="2636838"/>
            <a:ext cx="0" cy="79216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831500" name="Text Box 12"/>
          <p:cNvSpPr txBox="1">
            <a:spLocks noChangeArrowheads="1"/>
          </p:cNvSpPr>
          <p:nvPr/>
        </p:nvSpPr>
        <p:spPr bwMode="auto">
          <a:xfrm>
            <a:off x="447675" y="1687513"/>
            <a:ext cx="14287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CH" altLang="de-DE" sz="4400" b="0">
                <a:solidFill>
                  <a:schemeClr val="bg1"/>
                </a:solidFill>
                <a:cs typeface="Arial" panose="020B0604020202020204" pitchFamily="34" charset="0"/>
              </a:rPr>
              <a:t>1882</a:t>
            </a:r>
            <a:endParaRPr lang="de-DE" altLang="de-DE" sz="4400" b="0">
              <a:solidFill>
                <a:schemeClr val="bg1"/>
              </a:solidFill>
              <a:cs typeface="Arial" panose="020B0604020202020204" pitchFamily="34" charset="0"/>
            </a:endParaRPr>
          </a:p>
        </p:txBody>
      </p:sp>
      <p:sp>
        <p:nvSpPr>
          <p:cNvPr id="831501" name="Oval 13"/>
          <p:cNvSpPr>
            <a:spLocks noChangeArrowheads="1"/>
          </p:cNvSpPr>
          <p:nvPr/>
        </p:nvSpPr>
        <p:spPr bwMode="auto">
          <a:xfrm rot="-4857145">
            <a:off x="1404937" y="-1041399"/>
            <a:ext cx="6373813" cy="896461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831492"/>
                                        </p:tgtEl>
                                        <p:attrNameLst>
                                          <p:attrName>style.visibility</p:attrName>
                                        </p:attrNameLst>
                                      </p:cBhvr>
                                      <p:to>
                                        <p:strVal val="visible"/>
                                      </p:to>
                                    </p:set>
                                    <p:animEffect transition="in" filter="fade">
                                      <p:cBhvr>
                                        <p:cTn id="7" dur="2000"/>
                                        <p:tgtEl>
                                          <p:spTgt spid="831492"/>
                                        </p:tgtEl>
                                      </p:cBhvr>
                                    </p:animEffect>
                                    <p:anim calcmode="lin" valueType="num">
                                      <p:cBhvr>
                                        <p:cTn id="8" dur="2000" fill="hold"/>
                                        <p:tgtEl>
                                          <p:spTgt spid="831492"/>
                                        </p:tgtEl>
                                        <p:attrNameLst>
                                          <p:attrName>style.rotation</p:attrName>
                                        </p:attrNameLst>
                                      </p:cBhvr>
                                      <p:tavLst>
                                        <p:tav tm="0">
                                          <p:val>
                                            <p:fltVal val="720"/>
                                          </p:val>
                                        </p:tav>
                                        <p:tav tm="100000">
                                          <p:val>
                                            <p:fltVal val="0"/>
                                          </p:val>
                                        </p:tav>
                                      </p:tavLst>
                                    </p:anim>
                                    <p:anim calcmode="lin" valueType="num">
                                      <p:cBhvr>
                                        <p:cTn id="9" dur="2000" fill="hold"/>
                                        <p:tgtEl>
                                          <p:spTgt spid="831492"/>
                                        </p:tgtEl>
                                        <p:attrNameLst>
                                          <p:attrName>ppt_h</p:attrName>
                                        </p:attrNameLst>
                                      </p:cBhvr>
                                      <p:tavLst>
                                        <p:tav tm="0">
                                          <p:val>
                                            <p:fltVal val="0"/>
                                          </p:val>
                                        </p:tav>
                                        <p:tav tm="100000">
                                          <p:val>
                                            <p:strVal val="#ppt_h"/>
                                          </p:val>
                                        </p:tav>
                                      </p:tavLst>
                                    </p:anim>
                                    <p:anim calcmode="lin" valueType="num">
                                      <p:cBhvr>
                                        <p:cTn id="10" dur="2000" fill="hold"/>
                                        <p:tgtEl>
                                          <p:spTgt spid="83149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149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14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149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14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149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3149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3149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31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492" grpId="0" animBg="1"/>
      <p:bldP spid="831493" grpId="0" animBg="1"/>
      <p:bldP spid="831494" grpId="0" animBg="1"/>
      <p:bldP spid="831495" grpId="0" animBg="1"/>
      <p:bldP spid="831496" grpId="0" animBg="1"/>
      <p:bldP spid="831497" grpId="0" animBg="1"/>
      <p:bldP spid="831498" grpId="0" animBg="1"/>
      <p:bldP spid="831499" grpId="0" animBg="1"/>
      <p:bldP spid="83150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p:txBody>
          <a:bodyPr/>
          <a:lstStyle/>
          <a:p>
            <a:r>
              <a:rPr lang="de-DE" altLang="de-DE" b="1">
                <a:solidFill>
                  <a:schemeClr val="bg1"/>
                </a:solidFill>
                <a:latin typeface="Arial" panose="020B0604020202020204" pitchFamily="34" charset="0"/>
              </a:rPr>
              <a:t>Schlussfolgerungen</a:t>
            </a:r>
          </a:p>
        </p:txBody>
      </p:sp>
      <p:sp>
        <p:nvSpPr>
          <p:cNvPr id="924675" name="Rectangle 3"/>
          <p:cNvSpPr>
            <a:spLocks noGrp="1" noChangeArrowheads="1"/>
          </p:cNvSpPr>
          <p:nvPr>
            <p:ph type="body" idx="1"/>
          </p:nvPr>
        </p:nvSpPr>
        <p:spPr>
          <a:xfrm>
            <a:off x="684213" y="1700213"/>
            <a:ext cx="7772400" cy="5157787"/>
          </a:xfrm>
        </p:spPr>
        <p:txBody>
          <a:bodyPr/>
          <a:lstStyle/>
          <a:p>
            <a:pPr>
              <a:lnSpc>
                <a:spcPct val="90000"/>
              </a:lnSpc>
            </a:pPr>
            <a:r>
              <a:rPr lang="de-DE" altLang="de-DE" b="1">
                <a:solidFill>
                  <a:srgbClr val="00FF00"/>
                </a:solidFill>
                <a:latin typeface="Arial" panose="020B0604020202020204" pitchFamily="34" charset="0"/>
              </a:rPr>
              <a:t>1. Wir leben in der Endzeit! </a:t>
            </a:r>
            <a:r>
              <a:rPr lang="de-DE" altLang="de-DE" b="1">
                <a:solidFill>
                  <a:schemeClr val="bg1"/>
                </a:solidFill>
                <a:latin typeface="Arial" panose="020B0604020202020204" pitchFamily="34" charset="0"/>
              </a:rPr>
              <a:t>Jesus Christus kommt bald als Richter der Welt. Sind SIE bereit?</a:t>
            </a:r>
          </a:p>
          <a:p>
            <a:pPr>
              <a:lnSpc>
                <a:spcPct val="90000"/>
              </a:lnSpc>
            </a:pPr>
            <a:r>
              <a:rPr lang="de-DE" altLang="de-DE" b="1">
                <a:solidFill>
                  <a:srgbClr val="00FF00"/>
                </a:solidFill>
                <a:latin typeface="Arial" panose="020B0604020202020204" pitchFamily="34" charset="0"/>
              </a:rPr>
              <a:t>2. Die Bibel ist Gottes Wort an uns.</a:t>
            </a:r>
            <a:r>
              <a:rPr lang="de-DE" altLang="de-DE" b="1">
                <a:solidFill>
                  <a:schemeClr val="bg1"/>
                </a:solidFill>
                <a:latin typeface="Arial" panose="020B0604020202020204" pitchFamily="34" charset="0"/>
              </a:rPr>
              <a:t> Sie ist glaubwürdig. Es lohnt sich, die Bibel regelmässig zu lesen, um Gottes Botschaft für uns persönlich zu erfahren.</a:t>
            </a:r>
          </a:p>
          <a:p>
            <a:pPr>
              <a:lnSpc>
                <a:spcPct val="90000"/>
              </a:lnSpc>
            </a:pPr>
            <a:r>
              <a:rPr lang="de-DE" altLang="de-DE" b="1">
                <a:solidFill>
                  <a:srgbClr val="00FF00"/>
                </a:solidFill>
                <a:latin typeface="Arial" panose="020B0604020202020204" pitchFamily="34" charset="0"/>
              </a:rPr>
              <a:t>3. Ich muss zu Gott zurückkehren</a:t>
            </a:r>
            <a:r>
              <a:rPr lang="de-DE" altLang="de-DE" b="1">
                <a:solidFill>
                  <a:schemeClr val="bg1"/>
                </a:solidFill>
                <a:latin typeface="Arial" panose="020B0604020202020204" pitchFamily="34" charset="0"/>
              </a:rPr>
              <a:t> und mich mit ihm versöhnen lassen!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924675">
                                            <p:txEl>
                                              <p:pRg st="0" end="0"/>
                                            </p:txEl>
                                          </p:spTgt>
                                        </p:tgtEl>
                                        <p:attrNameLst>
                                          <p:attrName>style.visibility</p:attrName>
                                        </p:attrNameLst>
                                      </p:cBhvr>
                                      <p:to>
                                        <p:strVal val="visible"/>
                                      </p:to>
                                    </p:set>
                                    <p:anim calcmode="lin" valueType="num">
                                      <p:cBhvr>
                                        <p:cTn id="7" dur="1000" fill="hold"/>
                                        <p:tgtEl>
                                          <p:spTgt spid="9246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46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46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924675">
                                            <p:txEl>
                                              <p:pRg st="1" end="1"/>
                                            </p:txEl>
                                          </p:spTgt>
                                        </p:tgtEl>
                                        <p:attrNameLst>
                                          <p:attrName>style.visibility</p:attrName>
                                        </p:attrNameLst>
                                      </p:cBhvr>
                                      <p:to>
                                        <p:strVal val="visible"/>
                                      </p:to>
                                    </p:set>
                                    <p:anim calcmode="lin" valueType="num">
                                      <p:cBhvr>
                                        <p:cTn id="14" dur="1000" fill="hold"/>
                                        <p:tgtEl>
                                          <p:spTgt spid="92467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2467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246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924675">
                                            <p:txEl>
                                              <p:pRg st="2" end="2"/>
                                            </p:txEl>
                                          </p:spTgt>
                                        </p:tgtEl>
                                        <p:attrNameLst>
                                          <p:attrName>style.visibility</p:attrName>
                                        </p:attrNameLst>
                                      </p:cBhvr>
                                      <p:to>
                                        <p:strVal val="visible"/>
                                      </p:to>
                                    </p:set>
                                    <p:anim calcmode="lin" valueType="num">
                                      <p:cBhvr>
                                        <p:cTn id="21" dur="1000" fill="hold"/>
                                        <p:tgtEl>
                                          <p:spTgt spid="92467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2467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24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a:xfrm>
            <a:off x="179388" y="609600"/>
            <a:ext cx="8785225" cy="1143000"/>
          </a:xfrm>
        </p:spPr>
        <p:txBody>
          <a:bodyPr/>
          <a:lstStyle/>
          <a:p>
            <a:r>
              <a:rPr lang="de-CH" altLang="de-DE" sz="4000" b="1">
                <a:solidFill>
                  <a:srgbClr val="FFFF00"/>
                </a:solidFill>
                <a:latin typeface="Arial" panose="020B0604020202020204" pitchFamily="34" charset="0"/>
                <a:cs typeface="Arial" panose="020B0604020202020204" pitchFamily="34" charset="0"/>
              </a:rPr>
              <a:t>Lasst euch versöhnen mit Gott!</a:t>
            </a:r>
            <a:br>
              <a:rPr lang="de-CH" altLang="de-DE" sz="4000" b="1">
                <a:solidFill>
                  <a:srgbClr val="FFFF00"/>
                </a:solidFill>
                <a:latin typeface="Arial" panose="020B0604020202020204" pitchFamily="34" charset="0"/>
                <a:cs typeface="Arial" panose="020B0604020202020204" pitchFamily="34" charset="0"/>
              </a:rPr>
            </a:br>
            <a:r>
              <a:rPr lang="de-CH" altLang="de-DE" sz="4000" b="1">
                <a:solidFill>
                  <a:srgbClr val="FFFF00"/>
                </a:solidFill>
                <a:latin typeface="Arial" panose="020B0604020202020204" pitchFamily="34" charset="0"/>
                <a:cs typeface="Arial" panose="020B0604020202020204" pitchFamily="34" charset="0"/>
              </a:rPr>
              <a:t>(2Kor 5,20)</a:t>
            </a:r>
          </a:p>
        </p:txBody>
      </p:sp>
      <p:pic>
        <p:nvPicPr>
          <p:cNvPr id="925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916113"/>
            <a:ext cx="7129462"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p:txBody>
          <a:bodyPr/>
          <a:lstStyle/>
          <a:p>
            <a:r>
              <a:rPr lang="de-CH" altLang="de-DE">
                <a:solidFill>
                  <a:schemeClr val="bg1"/>
                </a:solidFill>
                <a:latin typeface="Arial" panose="020B0604020202020204" pitchFamily="34" charset="0"/>
                <a:cs typeface="Arial" panose="020B0604020202020204" pitchFamily="34" charset="0"/>
              </a:rPr>
              <a:t>Wir sind von Gott getrennt</a:t>
            </a:r>
            <a:endParaRPr lang="de-DE" altLang="de-DE">
              <a:solidFill>
                <a:schemeClr val="bg1"/>
              </a:solidFill>
              <a:latin typeface="Arial" panose="020B0604020202020204" pitchFamily="34" charset="0"/>
              <a:cs typeface="Arial" panose="020B0604020202020204" pitchFamily="34" charset="0"/>
            </a:endParaRPr>
          </a:p>
        </p:txBody>
      </p:sp>
      <p:sp>
        <p:nvSpPr>
          <p:cNvPr id="928771" name="Rectangle 3"/>
          <p:cNvSpPr>
            <a:spLocks noGrp="1" noChangeArrowheads="1"/>
          </p:cNvSpPr>
          <p:nvPr>
            <p:ph type="body" idx="1"/>
          </p:nvPr>
        </p:nvSpPr>
        <p:spPr/>
        <p:txBody>
          <a:bodyPr/>
          <a:lstStyle/>
          <a:p>
            <a:pPr algn="ctr">
              <a:buFontTx/>
              <a:buNone/>
            </a:pPr>
            <a:r>
              <a:rPr lang="de-CH" altLang="de-DE" sz="7200">
                <a:solidFill>
                  <a:schemeClr val="bg1"/>
                </a:solidFill>
                <a:latin typeface="Arial" panose="020B0604020202020204" pitchFamily="34" charset="0"/>
                <a:cs typeface="Arial" panose="020B0604020202020204" pitchFamily="34" charset="0"/>
              </a:rPr>
              <a:t>Gott</a:t>
            </a:r>
          </a:p>
          <a:p>
            <a:pPr algn="ctr">
              <a:buFontTx/>
              <a:buNone/>
            </a:pPr>
            <a:r>
              <a:rPr lang="de-CH" altLang="de-DE" sz="2800">
                <a:solidFill>
                  <a:schemeClr val="bg1"/>
                </a:solidFill>
                <a:latin typeface="Arial" panose="020B0604020202020204" pitchFamily="34" charset="0"/>
                <a:cs typeface="Arial" panose="020B0604020202020204" pitchFamily="34" charset="0"/>
              </a:rPr>
              <a:t>------------------------------------------------</a:t>
            </a:r>
          </a:p>
          <a:p>
            <a:pPr algn="ctr">
              <a:buFontTx/>
              <a:buNone/>
            </a:pPr>
            <a:endParaRPr lang="de-CH" altLang="de-DE" sz="2800">
              <a:solidFill>
                <a:schemeClr val="bg1"/>
              </a:solidFill>
              <a:latin typeface="Arial" panose="020B0604020202020204" pitchFamily="34" charset="0"/>
              <a:cs typeface="Arial" panose="020B0604020202020204" pitchFamily="34" charset="0"/>
            </a:endParaRPr>
          </a:p>
          <a:p>
            <a:pPr algn="ctr">
              <a:buFontTx/>
              <a:buNone/>
            </a:pPr>
            <a:r>
              <a:rPr lang="de-CH" altLang="de-DE" sz="2800">
                <a:solidFill>
                  <a:schemeClr val="bg1"/>
                </a:solidFill>
                <a:latin typeface="Arial" panose="020B0604020202020204" pitchFamily="34" charset="0"/>
                <a:cs typeface="Arial" panose="020B0604020202020204" pitchFamily="34" charset="0"/>
              </a:rPr>
              <a:t>-------------------------------------------------</a:t>
            </a:r>
          </a:p>
          <a:p>
            <a:pPr algn="ctr">
              <a:buFontTx/>
              <a:buNone/>
            </a:pPr>
            <a:r>
              <a:rPr lang="de-CH" altLang="de-DE" sz="7200">
                <a:solidFill>
                  <a:schemeClr val="bg1"/>
                </a:solidFill>
                <a:latin typeface="Arial" panose="020B0604020202020204" pitchFamily="34" charset="0"/>
                <a:cs typeface="Arial" panose="020B0604020202020204" pitchFamily="34" charset="0"/>
              </a:rPr>
              <a:t>Mensch</a:t>
            </a:r>
            <a:endParaRPr lang="de-DE" altLang="de-DE" sz="720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p:nvPr>
        </p:nvSpPr>
        <p:spPr/>
        <p:txBody>
          <a:bodyPr/>
          <a:lstStyle/>
          <a:p>
            <a:r>
              <a:rPr lang="de-CH" altLang="de-DE">
                <a:solidFill>
                  <a:schemeClr val="bg1"/>
                </a:solidFill>
                <a:latin typeface="Arial" panose="020B0604020202020204" pitchFamily="34" charset="0"/>
                <a:cs typeface="Arial" panose="020B0604020202020204" pitchFamily="34" charset="0"/>
              </a:rPr>
              <a:t>Wir schaffen es nicht</a:t>
            </a:r>
            <a:endParaRPr lang="de-DE" altLang="de-DE">
              <a:solidFill>
                <a:schemeClr val="bg1"/>
              </a:solidFill>
              <a:latin typeface="Arial" panose="020B0604020202020204" pitchFamily="34" charset="0"/>
              <a:cs typeface="Arial" panose="020B0604020202020204" pitchFamily="34" charset="0"/>
            </a:endParaRPr>
          </a:p>
        </p:txBody>
      </p:sp>
      <p:sp>
        <p:nvSpPr>
          <p:cNvPr id="929795" name="Rectangle 3"/>
          <p:cNvSpPr>
            <a:spLocks noGrp="1" noChangeArrowheads="1"/>
          </p:cNvSpPr>
          <p:nvPr>
            <p:ph type="body" idx="1"/>
          </p:nvPr>
        </p:nvSpPr>
        <p:spPr/>
        <p:txBody>
          <a:bodyPr/>
          <a:lstStyle/>
          <a:p>
            <a:pPr algn="ctr">
              <a:buFontTx/>
              <a:buNone/>
            </a:pPr>
            <a:r>
              <a:rPr lang="de-CH" altLang="de-DE" sz="7200">
                <a:solidFill>
                  <a:schemeClr val="bg1"/>
                </a:solidFill>
              </a:rPr>
              <a:t>Gott</a:t>
            </a:r>
          </a:p>
          <a:p>
            <a:pPr algn="ctr">
              <a:buFontTx/>
              <a:buNone/>
            </a:pPr>
            <a:r>
              <a:rPr lang="de-CH" altLang="de-DE" sz="2800">
                <a:solidFill>
                  <a:schemeClr val="bg1"/>
                </a:solidFill>
              </a:rPr>
              <a:t>------------------------------------------------</a:t>
            </a:r>
          </a:p>
          <a:p>
            <a:pPr algn="ctr">
              <a:buFontTx/>
              <a:buNone/>
            </a:pPr>
            <a:endParaRPr lang="de-CH" altLang="de-DE" sz="2800">
              <a:solidFill>
                <a:schemeClr val="bg1"/>
              </a:solidFill>
            </a:endParaRPr>
          </a:p>
          <a:p>
            <a:pPr algn="ctr">
              <a:buFontTx/>
              <a:buNone/>
            </a:pPr>
            <a:r>
              <a:rPr lang="de-CH" altLang="de-DE" sz="2800">
                <a:solidFill>
                  <a:schemeClr val="bg1"/>
                </a:solidFill>
              </a:rPr>
              <a:t>-------------------------------------------------</a:t>
            </a:r>
          </a:p>
          <a:p>
            <a:pPr algn="ctr">
              <a:buFontTx/>
              <a:buNone/>
            </a:pPr>
            <a:r>
              <a:rPr lang="de-CH" altLang="de-DE" sz="7200">
                <a:solidFill>
                  <a:schemeClr val="bg1"/>
                </a:solidFill>
              </a:rPr>
              <a:t>Mensch</a:t>
            </a:r>
            <a:endParaRPr lang="de-DE" altLang="de-DE" sz="7200">
              <a:solidFill>
                <a:schemeClr val="bg1"/>
              </a:solidFill>
            </a:endParaRPr>
          </a:p>
        </p:txBody>
      </p:sp>
      <p:sp>
        <p:nvSpPr>
          <p:cNvPr id="929796" name="Line 4"/>
          <p:cNvSpPr>
            <a:spLocks noChangeShapeType="1"/>
          </p:cNvSpPr>
          <p:nvPr/>
        </p:nvSpPr>
        <p:spPr bwMode="auto">
          <a:xfrm flipV="1">
            <a:off x="4859338" y="3860800"/>
            <a:ext cx="0" cy="57626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9797" name="Line 5"/>
          <p:cNvSpPr>
            <a:spLocks noChangeShapeType="1"/>
          </p:cNvSpPr>
          <p:nvPr/>
        </p:nvSpPr>
        <p:spPr bwMode="auto">
          <a:xfrm flipV="1">
            <a:off x="4284663" y="4076700"/>
            <a:ext cx="0" cy="36036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9798" name="Line 6"/>
          <p:cNvSpPr>
            <a:spLocks noChangeShapeType="1"/>
          </p:cNvSpPr>
          <p:nvPr/>
        </p:nvSpPr>
        <p:spPr bwMode="auto">
          <a:xfrm flipV="1">
            <a:off x="3924300" y="3933825"/>
            <a:ext cx="0" cy="57626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9799" name="Line 7"/>
          <p:cNvSpPr>
            <a:spLocks noChangeShapeType="1"/>
          </p:cNvSpPr>
          <p:nvPr/>
        </p:nvSpPr>
        <p:spPr bwMode="auto">
          <a:xfrm flipV="1">
            <a:off x="5292725" y="3716338"/>
            <a:ext cx="0" cy="7207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9800" name="Line 8"/>
          <p:cNvSpPr>
            <a:spLocks noChangeShapeType="1"/>
          </p:cNvSpPr>
          <p:nvPr/>
        </p:nvSpPr>
        <p:spPr bwMode="auto">
          <a:xfrm flipV="1">
            <a:off x="5076825" y="4149725"/>
            <a:ext cx="0" cy="28733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9796"/>
                                        </p:tgtEl>
                                        <p:attrNameLst>
                                          <p:attrName>style.visibility</p:attrName>
                                        </p:attrNameLst>
                                      </p:cBhvr>
                                      <p:to>
                                        <p:strVal val="visible"/>
                                      </p:to>
                                    </p:set>
                                    <p:anim calcmode="lin" valueType="num">
                                      <p:cBhvr>
                                        <p:cTn id="7" dur="1000" fill="hold"/>
                                        <p:tgtEl>
                                          <p:spTgt spid="929796"/>
                                        </p:tgtEl>
                                        <p:attrNameLst>
                                          <p:attrName>ppt_w</p:attrName>
                                        </p:attrNameLst>
                                      </p:cBhvr>
                                      <p:tavLst>
                                        <p:tav tm="0">
                                          <p:val>
                                            <p:strVal val="#ppt_w*0.70"/>
                                          </p:val>
                                        </p:tav>
                                        <p:tav tm="100000">
                                          <p:val>
                                            <p:strVal val="#ppt_w"/>
                                          </p:val>
                                        </p:tav>
                                      </p:tavLst>
                                    </p:anim>
                                    <p:anim calcmode="lin" valueType="num">
                                      <p:cBhvr>
                                        <p:cTn id="8" dur="1000" fill="hold"/>
                                        <p:tgtEl>
                                          <p:spTgt spid="929796"/>
                                        </p:tgtEl>
                                        <p:attrNameLst>
                                          <p:attrName>ppt_h</p:attrName>
                                        </p:attrNameLst>
                                      </p:cBhvr>
                                      <p:tavLst>
                                        <p:tav tm="0">
                                          <p:val>
                                            <p:strVal val="#ppt_h"/>
                                          </p:val>
                                        </p:tav>
                                        <p:tav tm="100000">
                                          <p:val>
                                            <p:strVal val="#ppt_h"/>
                                          </p:val>
                                        </p:tav>
                                      </p:tavLst>
                                    </p:anim>
                                    <p:animEffect transition="in" filter="fade">
                                      <p:cBhvr>
                                        <p:cTn id="9" dur="1000"/>
                                        <p:tgtEl>
                                          <p:spTgt spid="9297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29797"/>
                                        </p:tgtEl>
                                        <p:attrNameLst>
                                          <p:attrName>style.visibility</p:attrName>
                                        </p:attrNameLst>
                                      </p:cBhvr>
                                      <p:to>
                                        <p:strVal val="visible"/>
                                      </p:to>
                                    </p:set>
                                    <p:anim calcmode="lin" valueType="num">
                                      <p:cBhvr>
                                        <p:cTn id="14" dur="1000" fill="hold"/>
                                        <p:tgtEl>
                                          <p:spTgt spid="929797"/>
                                        </p:tgtEl>
                                        <p:attrNameLst>
                                          <p:attrName>ppt_w</p:attrName>
                                        </p:attrNameLst>
                                      </p:cBhvr>
                                      <p:tavLst>
                                        <p:tav tm="0">
                                          <p:val>
                                            <p:strVal val="#ppt_w*0.70"/>
                                          </p:val>
                                        </p:tav>
                                        <p:tav tm="100000">
                                          <p:val>
                                            <p:strVal val="#ppt_w"/>
                                          </p:val>
                                        </p:tav>
                                      </p:tavLst>
                                    </p:anim>
                                    <p:anim calcmode="lin" valueType="num">
                                      <p:cBhvr>
                                        <p:cTn id="15" dur="1000" fill="hold"/>
                                        <p:tgtEl>
                                          <p:spTgt spid="929797"/>
                                        </p:tgtEl>
                                        <p:attrNameLst>
                                          <p:attrName>ppt_h</p:attrName>
                                        </p:attrNameLst>
                                      </p:cBhvr>
                                      <p:tavLst>
                                        <p:tav tm="0">
                                          <p:val>
                                            <p:strVal val="#ppt_h"/>
                                          </p:val>
                                        </p:tav>
                                        <p:tav tm="100000">
                                          <p:val>
                                            <p:strVal val="#ppt_h"/>
                                          </p:val>
                                        </p:tav>
                                      </p:tavLst>
                                    </p:anim>
                                    <p:animEffect transition="in" filter="fade">
                                      <p:cBhvr>
                                        <p:cTn id="16" dur="1000"/>
                                        <p:tgtEl>
                                          <p:spTgt spid="92979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29798"/>
                                        </p:tgtEl>
                                        <p:attrNameLst>
                                          <p:attrName>style.visibility</p:attrName>
                                        </p:attrNameLst>
                                      </p:cBhvr>
                                      <p:to>
                                        <p:strVal val="visible"/>
                                      </p:to>
                                    </p:set>
                                    <p:anim calcmode="lin" valueType="num">
                                      <p:cBhvr>
                                        <p:cTn id="21" dur="1000" fill="hold"/>
                                        <p:tgtEl>
                                          <p:spTgt spid="929798"/>
                                        </p:tgtEl>
                                        <p:attrNameLst>
                                          <p:attrName>ppt_w</p:attrName>
                                        </p:attrNameLst>
                                      </p:cBhvr>
                                      <p:tavLst>
                                        <p:tav tm="0">
                                          <p:val>
                                            <p:strVal val="#ppt_w*0.70"/>
                                          </p:val>
                                        </p:tav>
                                        <p:tav tm="100000">
                                          <p:val>
                                            <p:strVal val="#ppt_w"/>
                                          </p:val>
                                        </p:tav>
                                      </p:tavLst>
                                    </p:anim>
                                    <p:anim calcmode="lin" valueType="num">
                                      <p:cBhvr>
                                        <p:cTn id="22" dur="1000" fill="hold"/>
                                        <p:tgtEl>
                                          <p:spTgt spid="929798"/>
                                        </p:tgtEl>
                                        <p:attrNameLst>
                                          <p:attrName>ppt_h</p:attrName>
                                        </p:attrNameLst>
                                      </p:cBhvr>
                                      <p:tavLst>
                                        <p:tav tm="0">
                                          <p:val>
                                            <p:strVal val="#ppt_h"/>
                                          </p:val>
                                        </p:tav>
                                        <p:tav tm="100000">
                                          <p:val>
                                            <p:strVal val="#ppt_h"/>
                                          </p:val>
                                        </p:tav>
                                      </p:tavLst>
                                    </p:anim>
                                    <p:animEffect transition="in" filter="fade">
                                      <p:cBhvr>
                                        <p:cTn id="23" dur="1000"/>
                                        <p:tgtEl>
                                          <p:spTgt spid="92979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29799"/>
                                        </p:tgtEl>
                                        <p:attrNameLst>
                                          <p:attrName>style.visibility</p:attrName>
                                        </p:attrNameLst>
                                      </p:cBhvr>
                                      <p:to>
                                        <p:strVal val="visible"/>
                                      </p:to>
                                    </p:set>
                                    <p:anim calcmode="lin" valueType="num">
                                      <p:cBhvr>
                                        <p:cTn id="28" dur="1000" fill="hold"/>
                                        <p:tgtEl>
                                          <p:spTgt spid="929799"/>
                                        </p:tgtEl>
                                        <p:attrNameLst>
                                          <p:attrName>ppt_w</p:attrName>
                                        </p:attrNameLst>
                                      </p:cBhvr>
                                      <p:tavLst>
                                        <p:tav tm="0">
                                          <p:val>
                                            <p:strVal val="#ppt_w*0.70"/>
                                          </p:val>
                                        </p:tav>
                                        <p:tav tm="100000">
                                          <p:val>
                                            <p:strVal val="#ppt_w"/>
                                          </p:val>
                                        </p:tav>
                                      </p:tavLst>
                                    </p:anim>
                                    <p:anim calcmode="lin" valueType="num">
                                      <p:cBhvr>
                                        <p:cTn id="29" dur="1000" fill="hold"/>
                                        <p:tgtEl>
                                          <p:spTgt spid="929799"/>
                                        </p:tgtEl>
                                        <p:attrNameLst>
                                          <p:attrName>ppt_h</p:attrName>
                                        </p:attrNameLst>
                                      </p:cBhvr>
                                      <p:tavLst>
                                        <p:tav tm="0">
                                          <p:val>
                                            <p:strVal val="#ppt_h"/>
                                          </p:val>
                                        </p:tav>
                                        <p:tav tm="100000">
                                          <p:val>
                                            <p:strVal val="#ppt_h"/>
                                          </p:val>
                                        </p:tav>
                                      </p:tavLst>
                                    </p:anim>
                                    <p:animEffect transition="in" filter="fade">
                                      <p:cBhvr>
                                        <p:cTn id="30" dur="1000"/>
                                        <p:tgtEl>
                                          <p:spTgt spid="92979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29800"/>
                                        </p:tgtEl>
                                        <p:attrNameLst>
                                          <p:attrName>style.visibility</p:attrName>
                                        </p:attrNameLst>
                                      </p:cBhvr>
                                      <p:to>
                                        <p:strVal val="visible"/>
                                      </p:to>
                                    </p:set>
                                    <p:anim calcmode="lin" valueType="num">
                                      <p:cBhvr>
                                        <p:cTn id="35" dur="1000" fill="hold"/>
                                        <p:tgtEl>
                                          <p:spTgt spid="929800"/>
                                        </p:tgtEl>
                                        <p:attrNameLst>
                                          <p:attrName>ppt_w</p:attrName>
                                        </p:attrNameLst>
                                      </p:cBhvr>
                                      <p:tavLst>
                                        <p:tav tm="0">
                                          <p:val>
                                            <p:strVal val="#ppt_w*0.70"/>
                                          </p:val>
                                        </p:tav>
                                        <p:tav tm="100000">
                                          <p:val>
                                            <p:strVal val="#ppt_w"/>
                                          </p:val>
                                        </p:tav>
                                      </p:tavLst>
                                    </p:anim>
                                    <p:anim calcmode="lin" valueType="num">
                                      <p:cBhvr>
                                        <p:cTn id="36" dur="1000" fill="hold"/>
                                        <p:tgtEl>
                                          <p:spTgt spid="929800"/>
                                        </p:tgtEl>
                                        <p:attrNameLst>
                                          <p:attrName>ppt_h</p:attrName>
                                        </p:attrNameLst>
                                      </p:cBhvr>
                                      <p:tavLst>
                                        <p:tav tm="0">
                                          <p:val>
                                            <p:strVal val="#ppt_h"/>
                                          </p:val>
                                        </p:tav>
                                        <p:tav tm="100000">
                                          <p:val>
                                            <p:strVal val="#ppt_h"/>
                                          </p:val>
                                        </p:tav>
                                      </p:tavLst>
                                    </p:anim>
                                    <p:animEffect transition="in" filter="fade">
                                      <p:cBhvr>
                                        <p:cTn id="37" dur="1000"/>
                                        <p:tgtEl>
                                          <p:spTgt spid="929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796" grpId="0" animBg="1"/>
      <p:bldP spid="929797" grpId="0" animBg="1"/>
      <p:bldP spid="929798" grpId="0" animBg="1"/>
      <p:bldP spid="929799" grpId="0" animBg="1"/>
      <p:bldP spid="92980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p:txBody>
          <a:bodyPr/>
          <a:lstStyle/>
          <a:p>
            <a:r>
              <a:rPr lang="de-CH" altLang="de-DE">
                <a:solidFill>
                  <a:srgbClr val="FF3300"/>
                </a:solidFill>
                <a:latin typeface="Arial" panose="020B0604020202020204" pitchFamily="34" charset="0"/>
                <a:cs typeface="Arial" panose="020B0604020202020204" pitchFamily="34" charset="0"/>
              </a:rPr>
              <a:t>Jesus Christus – die Brücke</a:t>
            </a:r>
            <a:endParaRPr lang="de-DE" altLang="de-DE">
              <a:solidFill>
                <a:srgbClr val="FF3300"/>
              </a:solidFill>
              <a:latin typeface="Arial" panose="020B0604020202020204" pitchFamily="34" charset="0"/>
              <a:cs typeface="Arial" panose="020B0604020202020204" pitchFamily="34" charset="0"/>
            </a:endParaRPr>
          </a:p>
        </p:txBody>
      </p:sp>
      <p:sp>
        <p:nvSpPr>
          <p:cNvPr id="930819" name="Rectangle 3"/>
          <p:cNvSpPr>
            <a:spLocks noGrp="1" noChangeArrowheads="1"/>
          </p:cNvSpPr>
          <p:nvPr>
            <p:ph type="body" idx="1"/>
          </p:nvPr>
        </p:nvSpPr>
        <p:spPr/>
        <p:txBody>
          <a:bodyPr/>
          <a:lstStyle/>
          <a:p>
            <a:pPr algn="ctr">
              <a:buFontTx/>
              <a:buNone/>
            </a:pPr>
            <a:r>
              <a:rPr lang="de-CH" altLang="de-DE" sz="7200">
                <a:solidFill>
                  <a:schemeClr val="bg1"/>
                </a:solidFill>
              </a:rPr>
              <a:t>Gott</a:t>
            </a:r>
          </a:p>
          <a:p>
            <a:pPr algn="ctr">
              <a:buFontTx/>
              <a:buNone/>
            </a:pPr>
            <a:r>
              <a:rPr lang="de-CH" altLang="de-DE" sz="2800">
                <a:solidFill>
                  <a:schemeClr val="bg1"/>
                </a:solidFill>
              </a:rPr>
              <a:t>------------------------------------------------</a:t>
            </a:r>
          </a:p>
          <a:p>
            <a:pPr algn="ctr">
              <a:buFontTx/>
              <a:buNone/>
            </a:pPr>
            <a:endParaRPr lang="de-CH" altLang="de-DE" sz="2800">
              <a:solidFill>
                <a:schemeClr val="bg1"/>
              </a:solidFill>
            </a:endParaRPr>
          </a:p>
          <a:p>
            <a:pPr algn="ctr">
              <a:buFontTx/>
              <a:buNone/>
            </a:pPr>
            <a:r>
              <a:rPr lang="de-CH" altLang="de-DE" sz="2800">
                <a:solidFill>
                  <a:schemeClr val="bg1"/>
                </a:solidFill>
              </a:rPr>
              <a:t>-------------------------------------------------</a:t>
            </a:r>
          </a:p>
          <a:p>
            <a:pPr algn="ctr">
              <a:buFontTx/>
              <a:buNone/>
            </a:pPr>
            <a:r>
              <a:rPr lang="de-CH" altLang="de-DE" sz="7200">
                <a:solidFill>
                  <a:schemeClr val="bg1"/>
                </a:solidFill>
              </a:rPr>
              <a:t>Mensch</a:t>
            </a:r>
            <a:endParaRPr lang="de-DE" altLang="de-DE" sz="7200">
              <a:solidFill>
                <a:schemeClr val="bg1"/>
              </a:solidFill>
            </a:endParaRPr>
          </a:p>
        </p:txBody>
      </p:sp>
      <p:sp>
        <p:nvSpPr>
          <p:cNvPr id="930820" name="Line 4"/>
          <p:cNvSpPr>
            <a:spLocks noChangeShapeType="1"/>
          </p:cNvSpPr>
          <p:nvPr/>
        </p:nvSpPr>
        <p:spPr bwMode="auto">
          <a:xfrm>
            <a:off x="4643438" y="3213100"/>
            <a:ext cx="0" cy="17287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30820"/>
                                        </p:tgtEl>
                                        <p:attrNameLst>
                                          <p:attrName>style.visibility</p:attrName>
                                        </p:attrNameLst>
                                      </p:cBhvr>
                                      <p:to>
                                        <p:strVal val="visible"/>
                                      </p:to>
                                    </p:set>
                                    <p:anim calcmode="lin" valueType="num">
                                      <p:cBhvr>
                                        <p:cTn id="7" dur="1000" fill="hold"/>
                                        <p:tgtEl>
                                          <p:spTgt spid="930820"/>
                                        </p:tgtEl>
                                        <p:attrNameLst>
                                          <p:attrName>ppt_w</p:attrName>
                                        </p:attrNameLst>
                                      </p:cBhvr>
                                      <p:tavLst>
                                        <p:tav tm="0">
                                          <p:val>
                                            <p:strVal val="#ppt_w*0.70"/>
                                          </p:val>
                                        </p:tav>
                                        <p:tav tm="100000">
                                          <p:val>
                                            <p:strVal val="#ppt_w"/>
                                          </p:val>
                                        </p:tav>
                                      </p:tavLst>
                                    </p:anim>
                                    <p:anim calcmode="lin" valueType="num">
                                      <p:cBhvr>
                                        <p:cTn id="8" dur="1000" fill="hold"/>
                                        <p:tgtEl>
                                          <p:spTgt spid="930820"/>
                                        </p:tgtEl>
                                        <p:attrNameLst>
                                          <p:attrName>ppt_h</p:attrName>
                                        </p:attrNameLst>
                                      </p:cBhvr>
                                      <p:tavLst>
                                        <p:tav tm="0">
                                          <p:val>
                                            <p:strVal val="#ppt_h"/>
                                          </p:val>
                                        </p:tav>
                                        <p:tav tm="100000">
                                          <p:val>
                                            <p:strVal val="#ppt_h"/>
                                          </p:val>
                                        </p:tav>
                                      </p:tavLst>
                                    </p:anim>
                                    <p:animEffect transition="in" filter="fade">
                                      <p:cBhvr>
                                        <p:cTn id="9" dur="1000"/>
                                        <p:tgtEl>
                                          <p:spTgt spid="930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2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p:txBody>
          <a:bodyPr/>
          <a:lstStyle/>
          <a:p>
            <a:r>
              <a:rPr lang="de-CH" altLang="de-DE">
                <a:solidFill>
                  <a:srgbClr val="FF3300"/>
                </a:solidFill>
                <a:latin typeface="Arial" panose="020B0604020202020204" pitchFamily="34" charset="0"/>
                <a:cs typeface="Arial" panose="020B0604020202020204" pitchFamily="34" charset="0"/>
              </a:rPr>
              <a:t>Der Weg zurück zu Gott</a:t>
            </a:r>
            <a:endParaRPr lang="de-DE" altLang="de-DE">
              <a:solidFill>
                <a:srgbClr val="FF3300"/>
              </a:solidFill>
              <a:latin typeface="Arial" panose="020B0604020202020204" pitchFamily="34" charset="0"/>
              <a:cs typeface="Arial" panose="020B0604020202020204" pitchFamily="34" charset="0"/>
            </a:endParaRPr>
          </a:p>
        </p:txBody>
      </p:sp>
      <p:sp>
        <p:nvSpPr>
          <p:cNvPr id="931843" name="Rectangle 3"/>
          <p:cNvSpPr>
            <a:spLocks noGrp="1" noChangeArrowheads="1"/>
          </p:cNvSpPr>
          <p:nvPr>
            <p:ph type="body" sz="half" idx="1"/>
          </p:nvPr>
        </p:nvSpPr>
        <p:spPr>
          <a:xfrm>
            <a:off x="3995738" y="1916113"/>
            <a:ext cx="4932362" cy="4681537"/>
          </a:xfrm>
        </p:spPr>
        <p:txBody>
          <a:bodyPr/>
          <a:lstStyle/>
          <a:p>
            <a:pPr>
              <a:lnSpc>
                <a:spcPct val="90000"/>
              </a:lnSpc>
              <a:buFontTx/>
              <a:buNone/>
            </a:pPr>
            <a:r>
              <a:rPr lang="de-DE" altLang="de-DE" sz="2800" b="1"/>
              <a:t>	</a:t>
            </a:r>
            <a:r>
              <a:rPr lang="de-DE" altLang="de-DE" sz="2800" b="1">
                <a:solidFill>
                  <a:schemeClr val="bg1"/>
                </a:solidFill>
                <a:latin typeface="Arial" panose="020B0604020202020204" pitchFamily="34" charset="0"/>
                <a:cs typeface="Arial" panose="020B0604020202020204" pitchFamily="34" charset="0"/>
              </a:rPr>
              <a:t>Jes 55:</a:t>
            </a:r>
            <a:r>
              <a:rPr lang="de-DE" altLang="de-DE" sz="2800" b="1"/>
              <a:t> </a:t>
            </a:r>
            <a:r>
              <a:rPr lang="de-DE" altLang="de-DE" sz="2800">
                <a:solidFill>
                  <a:srgbClr val="FFFF00"/>
                </a:solidFill>
                <a:latin typeface="Arial" panose="020B0604020202020204" pitchFamily="34" charset="0"/>
              </a:rPr>
              <a:t>6 </a:t>
            </a:r>
            <a:r>
              <a:rPr lang="de-DE" altLang="de-DE" sz="2800">
                <a:solidFill>
                  <a:srgbClr val="99FF33"/>
                </a:solidFill>
                <a:latin typeface="Arial" panose="020B0604020202020204" pitchFamily="34" charset="0"/>
              </a:rPr>
              <a:t>Sucht </a:t>
            </a:r>
            <a:r>
              <a:rPr lang="de-DE" altLang="de-DE" sz="2800">
                <a:solidFill>
                  <a:srgbClr val="FFFF00"/>
                </a:solidFill>
                <a:latin typeface="Arial" panose="020B0604020202020204" pitchFamily="34" charset="0"/>
              </a:rPr>
              <a:t>den HERRN, solange er sich finden läßt; </a:t>
            </a:r>
            <a:r>
              <a:rPr lang="de-DE" altLang="de-DE" sz="2800">
                <a:solidFill>
                  <a:srgbClr val="99FF33"/>
                </a:solidFill>
                <a:latin typeface="Arial" panose="020B0604020202020204" pitchFamily="34" charset="0"/>
              </a:rPr>
              <a:t>ruft ihn an</a:t>
            </a:r>
            <a:r>
              <a:rPr lang="de-DE" altLang="de-DE" sz="2800">
                <a:solidFill>
                  <a:srgbClr val="FFFF00"/>
                </a:solidFill>
                <a:latin typeface="Arial" panose="020B0604020202020204" pitchFamily="34" charset="0"/>
              </a:rPr>
              <a:t>, während er nahe ist. 7 Der Gesetzlose </a:t>
            </a:r>
            <a:r>
              <a:rPr lang="de-DE" altLang="de-DE" sz="2800">
                <a:solidFill>
                  <a:srgbClr val="99FF33"/>
                </a:solidFill>
                <a:latin typeface="Arial" panose="020B0604020202020204" pitchFamily="34" charset="0"/>
              </a:rPr>
              <a:t>verlasse</a:t>
            </a:r>
            <a:r>
              <a:rPr lang="de-DE" altLang="de-DE" sz="2800">
                <a:solidFill>
                  <a:srgbClr val="FFFF00"/>
                </a:solidFill>
                <a:latin typeface="Arial" panose="020B0604020202020204" pitchFamily="34" charset="0"/>
              </a:rPr>
              <a:t> seinen Weg und der Mann des Frevels seine Gedanken; und er </a:t>
            </a:r>
            <a:r>
              <a:rPr lang="de-DE" altLang="de-DE" sz="2800">
                <a:solidFill>
                  <a:srgbClr val="99FF33"/>
                </a:solidFill>
                <a:latin typeface="Arial" panose="020B0604020202020204" pitchFamily="34" charset="0"/>
              </a:rPr>
              <a:t>kehre um</a:t>
            </a:r>
            <a:r>
              <a:rPr lang="de-DE" altLang="de-DE" sz="2800">
                <a:solidFill>
                  <a:srgbClr val="FFFF00"/>
                </a:solidFill>
                <a:latin typeface="Arial" panose="020B0604020202020204" pitchFamily="34" charset="0"/>
              </a:rPr>
              <a:t> zu dem HERRN, so wird er </a:t>
            </a:r>
            <a:r>
              <a:rPr lang="de-DE" altLang="de-DE" sz="2800">
                <a:solidFill>
                  <a:srgbClr val="99FF33"/>
                </a:solidFill>
                <a:latin typeface="Arial" panose="020B0604020202020204" pitchFamily="34" charset="0"/>
              </a:rPr>
              <a:t>sich seiner erbarmen</a:t>
            </a:r>
            <a:r>
              <a:rPr lang="de-DE" altLang="de-DE" sz="2800">
                <a:solidFill>
                  <a:srgbClr val="FFFF00"/>
                </a:solidFill>
                <a:latin typeface="Arial" panose="020B0604020202020204" pitchFamily="34" charset="0"/>
              </a:rPr>
              <a:t>, und zu unserem Gott, denn er ist </a:t>
            </a:r>
            <a:r>
              <a:rPr lang="de-DE" altLang="de-DE" sz="2800">
                <a:solidFill>
                  <a:srgbClr val="99FF33"/>
                </a:solidFill>
                <a:latin typeface="Arial" panose="020B0604020202020204" pitchFamily="34" charset="0"/>
              </a:rPr>
              <a:t>reich an Vergebung</a:t>
            </a:r>
            <a:r>
              <a:rPr lang="de-DE" altLang="de-DE" sz="2800">
                <a:solidFill>
                  <a:srgbClr val="FFFF00"/>
                </a:solidFill>
                <a:latin typeface="Arial" panose="020B0604020202020204" pitchFamily="34" charset="0"/>
              </a:rPr>
              <a:t>.</a:t>
            </a:r>
            <a:br>
              <a:rPr lang="de-DE" altLang="de-DE" sz="2800">
                <a:solidFill>
                  <a:srgbClr val="FFFF00"/>
                </a:solidFill>
                <a:latin typeface="Arial" panose="020B0604020202020204" pitchFamily="34" charset="0"/>
              </a:rPr>
            </a:br>
            <a:r>
              <a:rPr lang="de-DE" altLang="de-DE" sz="2800" b="1"/>
              <a:t/>
            </a:r>
            <a:br>
              <a:rPr lang="de-DE" altLang="de-DE" sz="2800" b="1"/>
            </a:br>
            <a:r>
              <a:rPr lang="de-DE" altLang="de-DE" sz="2800" b="1"/>
              <a:t/>
            </a:r>
            <a:br>
              <a:rPr lang="de-DE" altLang="de-DE" sz="2800" b="1"/>
            </a:br>
            <a:endParaRPr lang="de-DE" altLang="de-DE" sz="2800" b="1"/>
          </a:p>
        </p:txBody>
      </p:sp>
      <p:sp>
        <p:nvSpPr>
          <p:cNvPr id="931844" name="Text Box 4"/>
          <p:cNvSpPr txBox="1">
            <a:spLocks noChangeArrowheads="1"/>
          </p:cNvSpPr>
          <p:nvPr/>
        </p:nvSpPr>
        <p:spPr bwMode="auto">
          <a:xfrm>
            <a:off x="323850" y="4437063"/>
            <a:ext cx="39084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de-DE" altLang="de-DE" sz="1800" b="0">
                <a:cs typeface="Arial" panose="020B0604020202020204" pitchFamily="34" charset="0"/>
              </a:rPr>
              <a:t>Der Golgatha-Felsen, vor den Stadtmauern von Jerusalem:</a:t>
            </a:r>
          </a:p>
          <a:p>
            <a:pPr eaLnBrk="1" hangingPunct="1"/>
            <a:r>
              <a:rPr lang="de-CH" altLang="de-DE" sz="1800" b="0">
                <a:cs typeface="Arial" panose="020B0604020202020204" pitchFamily="34" charset="0"/>
              </a:rPr>
              <a:t>Hier starb Jesus Christus – für uns!</a:t>
            </a:r>
            <a:endParaRPr lang="de-DE" altLang="de-DE" sz="1800" b="0">
              <a:cs typeface="Arial" panose="020B0604020202020204" pitchFamily="34" charset="0"/>
            </a:endParaRPr>
          </a:p>
        </p:txBody>
      </p:sp>
      <p:sp>
        <p:nvSpPr>
          <p:cNvPr id="931845" name="Text Box 5"/>
          <p:cNvSpPr txBox="1">
            <a:spLocks noChangeArrowheads="1"/>
          </p:cNvSpPr>
          <p:nvPr/>
        </p:nvSpPr>
        <p:spPr bwMode="auto">
          <a:xfrm>
            <a:off x="395288" y="1844675"/>
            <a:ext cx="15128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de-DE" altLang="de-DE" sz="1000" b="0">
                <a:solidFill>
                  <a:schemeClr val="bg1"/>
                </a:solidFill>
                <a:latin typeface="Garamond" panose="02020404030301010803" pitchFamily="18" charset="0"/>
                <a:cs typeface="Arial" panose="020B0604020202020204" pitchFamily="34" charset="0"/>
              </a:rPr>
              <a:t>Holyland Corp. Jerusalem</a:t>
            </a:r>
          </a:p>
        </p:txBody>
      </p:sp>
      <p:sp>
        <p:nvSpPr>
          <p:cNvPr id="931846" name="Text Box 6"/>
          <p:cNvSpPr txBox="1">
            <a:spLocks noChangeArrowheads="1"/>
          </p:cNvSpPr>
          <p:nvPr/>
        </p:nvSpPr>
        <p:spPr bwMode="auto">
          <a:xfrm>
            <a:off x="4624388" y="2093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ltLang="de-DE" sz="1800" b="0">
              <a:latin typeface="Garamond" panose="02020404030301010803" pitchFamily="18" charset="0"/>
              <a:cs typeface="Arial" panose="020B0604020202020204" pitchFamily="34" charset="0"/>
            </a:endParaRPr>
          </a:p>
        </p:txBody>
      </p:sp>
      <p:pic>
        <p:nvPicPr>
          <p:cNvPr id="931847" name="Picture 7"/>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3850" y="2060575"/>
            <a:ext cx="3671888" cy="2411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ChangeArrowheads="1"/>
          </p:cNvSpPr>
          <p:nvPr>
            <p:ph type="title"/>
          </p:nvPr>
        </p:nvSpPr>
        <p:spPr/>
        <p:txBody>
          <a:bodyPr/>
          <a:lstStyle/>
          <a:p>
            <a:r>
              <a:rPr lang="de-CH" altLang="de-DE">
                <a:solidFill>
                  <a:schemeClr val="bg1"/>
                </a:solidFill>
                <a:latin typeface="Arial" panose="020B0604020202020204" pitchFamily="34" charset="0"/>
              </a:rPr>
              <a:t>GNU</a:t>
            </a:r>
            <a:endParaRPr lang="de-DE" altLang="de-DE">
              <a:solidFill>
                <a:schemeClr val="bg1"/>
              </a:solidFill>
              <a:latin typeface="Arial" panose="020B0604020202020204" pitchFamily="34" charset="0"/>
            </a:endParaRPr>
          </a:p>
        </p:txBody>
      </p:sp>
      <p:sp>
        <p:nvSpPr>
          <p:cNvPr id="866307" name="Rectangle 3"/>
          <p:cNvSpPr>
            <a:spLocks noGrp="1" noChangeArrowheads="1"/>
          </p:cNvSpPr>
          <p:nvPr>
            <p:ph type="body" idx="1"/>
          </p:nvPr>
        </p:nvSpPr>
        <p:spPr>
          <a:xfrm>
            <a:off x="457200" y="1600200"/>
            <a:ext cx="8686800" cy="4525963"/>
          </a:xfrm>
        </p:spPr>
        <p:txBody>
          <a:bodyPr/>
          <a:lstStyle/>
          <a:p>
            <a:r>
              <a:rPr lang="de-DE" altLang="de-DE">
                <a:solidFill>
                  <a:schemeClr val="bg1"/>
                </a:solidFill>
                <a:latin typeface="Arial" panose="020B0604020202020204" pitchFamily="34" charset="0"/>
              </a:rPr>
              <a:t>Genaue Information zur Lizenz GNU:</a:t>
            </a:r>
          </a:p>
          <a:p>
            <a:pPr>
              <a:buFontTx/>
              <a:buNone/>
            </a:pPr>
            <a:r>
              <a:rPr lang="de-DE" altLang="de-DE">
                <a:latin typeface="Arial" panose="020B0604020202020204" pitchFamily="34" charset="0"/>
                <a:hlinkClick r:id="rId2"/>
              </a:rPr>
              <a:t>http://en.wikipedia.org/wiki/Wikipedia:Text of_the_GNU_Free_Documentation_License</a:t>
            </a:r>
            <a:endParaRPr lang="de-DE" altLang="de-DE">
              <a:latin typeface="Arial" panose="020B0604020202020204" pitchFamily="34" charset="0"/>
            </a:endParaRPr>
          </a:p>
          <a:p>
            <a:pPr>
              <a:buFontTx/>
              <a:buNone/>
            </a:pPr>
            <a:endParaRPr lang="de-DE" altLang="de-DE">
              <a:latin typeface="Arial" panose="020B0604020202020204" pitchFamily="34" charset="0"/>
            </a:endParaRPr>
          </a:p>
          <a:p>
            <a:r>
              <a:rPr lang="de-DE" altLang="de-DE">
                <a:solidFill>
                  <a:schemeClr val="bg1"/>
                </a:solidFill>
                <a:latin typeface="Arial" panose="020B0604020202020204" pitchFamily="34" charset="0"/>
              </a:rPr>
              <a:t>FB = Freies Bild</a:t>
            </a:r>
          </a:p>
          <a:p>
            <a:endParaRPr lang="de-DE" altLang="de-DE">
              <a:solidFill>
                <a:schemeClr val="bg1"/>
              </a:solidFill>
              <a:latin typeface="Arial" panose="020B0604020202020204" pitchFamily="34" charset="0"/>
            </a:endParaRPr>
          </a:p>
          <a:p>
            <a:r>
              <a:rPr lang="de-DE" altLang="de-DE">
                <a:solidFill>
                  <a:schemeClr val="bg1"/>
                </a:solidFill>
                <a:latin typeface="Arial" panose="020B0604020202020204" pitchFamily="34" charset="0"/>
              </a:rPr>
              <a:t>Bibeltexte: Elberfelder Bibel 1905 / rev. von RL</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Text Box 2"/>
          <p:cNvSpPr txBox="1">
            <a:spLocks noChangeArrowheads="1"/>
          </p:cNvSpPr>
          <p:nvPr/>
        </p:nvSpPr>
        <p:spPr bwMode="auto">
          <a:xfrm>
            <a:off x="900113" y="6042025"/>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ltLang="de-DE" sz="2400">
              <a:solidFill>
                <a:schemeClr val="bg1"/>
              </a:solidFill>
              <a:latin typeface="Times New Roman" panose="02020603050405020304" pitchFamily="18" charset="0"/>
            </a:endParaRPr>
          </a:p>
        </p:txBody>
      </p:sp>
      <p:pic>
        <p:nvPicPr>
          <p:cNvPr id="867331" name="Picture 3" descr="Image:Globe.svg">
            <a:hlinkClick r:id="rId3"/>
          </p:cNvPr>
          <p:cNvPicPr>
            <a:picLocks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619250" y="1557338"/>
            <a:ext cx="5257800" cy="5257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7332" name="Text Box 4"/>
          <p:cNvSpPr txBox="1">
            <a:spLocks noChangeArrowheads="1"/>
          </p:cNvSpPr>
          <p:nvPr/>
        </p:nvSpPr>
        <p:spPr bwMode="auto">
          <a:xfrm>
            <a:off x="5848350" y="6499225"/>
            <a:ext cx="3540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rPr>
              <a:t>FB</a:t>
            </a:r>
            <a:endParaRPr lang="de-DE" altLang="de-DE" sz="1000">
              <a:solidFill>
                <a:schemeClr val="bg1"/>
              </a:solidFill>
            </a:endParaRPr>
          </a:p>
        </p:txBody>
      </p:sp>
      <p:sp>
        <p:nvSpPr>
          <p:cNvPr id="867333" name="WordArt 5"/>
          <p:cNvSpPr>
            <a:spLocks noChangeArrowheads="1" noChangeShapeType="1" noTextEdit="1"/>
          </p:cNvSpPr>
          <p:nvPr/>
        </p:nvSpPr>
        <p:spPr bwMode="auto">
          <a:xfrm>
            <a:off x="827088" y="333375"/>
            <a:ext cx="8066087" cy="1368425"/>
          </a:xfrm>
          <a:prstGeom prst="rect">
            <a:avLst/>
          </a:prstGeom>
          <a:extLst>
            <a:ext uri="{AF507438-7753-43E0-B8FC-AC1667EBCBE1}">
              <a14:hiddenEffects xmlns:a14="http://schemas.microsoft.com/office/drawing/2010/main">
                <a:effectLst/>
              </a14:hiddenEffects>
            </a:ext>
          </a:extLst>
        </p:spPr>
        <p:txBody>
          <a:bodyPr wrap="none" fromWordArt="1">
            <a:prstTxWarp prst="textChevron">
              <a:avLst>
                <a:gd name="adj" fmla="val 25000"/>
              </a:avLst>
            </a:prstTxWarp>
            <a:scene3d>
              <a:camera prst="legacyPerspectiveBottomRight">
                <a:rot lat="0" lon="21239999" rev="0"/>
              </a:camera>
              <a:lightRig rig="legacyHarsh3" dir="l"/>
            </a:scene3d>
            <a:sp3d extrusionH="430200" prstMaterial="legacyMatte">
              <a:extrusionClr>
                <a:srgbClr val="C0C0C0"/>
              </a:extrusionClr>
              <a:contourClr>
                <a:srgbClr val="DCEBF5"/>
              </a:contourClr>
            </a:sp3d>
          </a:bodyPr>
          <a:lstStyle/>
          <a:p>
            <a:pPr algn="ctr"/>
            <a:r>
              <a:rPr lang="de-CH"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rPr>
              <a:t>Ein Volk kehrt heim</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0" y="609600"/>
            <a:ext cx="9144000" cy="1143000"/>
          </a:xfrm>
        </p:spPr>
        <p:txBody>
          <a:bodyPr/>
          <a:lstStyle/>
          <a:p>
            <a:r>
              <a:rPr lang="de-CH" altLang="de-DE" b="1">
                <a:solidFill>
                  <a:srgbClr val="00FF00"/>
                </a:solidFill>
                <a:latin typeface="Arial" panose="020B0604020202020204" pitchFamily="34" charset="0"/>
                <a:cs typeface="Arial" panose="020B0604020202020204" pitchFamily="34" charset="0"/>
              </a:rPr>
              <a:t>Auf der Suche nach einer Heimat</a:t>
            </a:r>
            <a:endParaRPr lang="de-DE" altLang="de-DE" b="1">
              <a:solidFill>
                <a:srgbClr val="00FF00"/>
              </a:solidFill>
              <a:latin typeface="Arial" panose="020B0604020202020204" pitchFamily="34" charset="0"/>
              <a:cs typeface="Arial" panose="020B0604020202020204" pitchFamily="34" charset="0"/>
            </a:endParaRPr>
          </a:p>
        </p:txBody>
      </p:sp>
      <p:sp>
        <p:nvSpPr>
          <p:cNvPr id="685059" name="Rectangle 3"/>
          <p:cNvSpPr>
            <a:spLocks noGrp="1" noChangeArrowheads="1"/>
          </p:cNvSpPr>
          <p:nvPr>
            <p:ph type="body" sz="half" idx="1"/>
          </p:nvPr>
        </p:nvSpPr>
        <p:spPr/>
        <p:txBody>
          <a:bodyPr/>
          <a:lstStyle/>
          <a:p>
            <a:r>
              <a:rPr lang="de-CH" altLang="de-DE" sz="2800" b="1">
                <a:solidFill>
                  <a:schemeClr val="bg1"/>
                </a:solidFill>
                <a:latin typeface="Arial" panose="020B0604020202020204" pitchFamily="34" charset="0"/>
                <a:cs typeface="Arial" panose="020B0604020202020204" pitchFamily="34" charset="0"/>
              </a:rPr>
              <a:t>4. Südamerika (1730)</a:t>
            </a:r>
          </a:p>
          <a:p>
            <a:r>
              <a:rPr lang="de-CH" altLang="de-DE" sz="2800" b="1">
                <a:solidFill>
                  <a:schemeClr val="bg1"/>
                </a:solidFill>
                <a:latin typeface="Arial" panose="020B0604020202020204" pitchFamily="34" charset="0"/>
                <a:cs typeface="Arial" panose="020B0604020202020204" pitchFamily="34" charset="0"/>
              </a:rPr>
              <a:t>5. am Mississippi und am Missouri (1819)</a:t>
            </a:r>
          </a:p>
          <a:p>
            <a:r>
              <a:rPr lang="de-CH" altLang="de-DE" sz="2800" b="1">
                <a:solidFill>
                  <a:schemeClr val="bg1"/>
                </a:solidFill>
                <a:latin typeface="Arial" panose="020B0604020202020204" pitchFamily="34" charset="0"/>
                <a:cs typeface="Arial" panose="020B0604020202020204" pitchFamily="34" charset="0"/>
              </a:rPr>
              <a:t>6. Kleinasien (in der heutigen Türkei, 1820)</a:t>
            </a:r>
          </a:p>
        </p:txBody>
      </p:sp>
      <p:pic>
        <p:nvPicPr>
          <p:cNvPr id="685062" name="Picture 6" descr="BlankMap-World-v2"/>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648200" y="4268788"/>
            <a:ext cx="3810000" cy="167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5064" name="Line 8"/>
          <p:cNvSpPr>
            <a:spLocks noChangeShapeType="1"/>
          </p:cNvSpPr>
          <p:nvPr/>
        </p:nvSpPr>
        <p:spPr bwMode="auto">
          <a:xfrm flipV="1">
            <a:off x="3059113" y="5445125"/>
            <a:ext cx="2449512" cy="5762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85065" name="Line 9"/>
          <p:cNvSpPr>
            <a:spLocks noChangeShapeType="1"/>
          </p:cNvSpPr>
          <p:nvPr/>
        </p:nvSpPr>
        <p:spPr bwMode="auto">
          <a:xfrm>
            <a:off x="4572000" y="3933825"/>
            <a:ext cx="863600" cy="71913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85066" name="Line 10"/>
          <p:cNvSpPr>
            <a:spLocks noChangeShapeType="1"/>
          </p:cNvSpPr>
          <p:nvPr/>
        </p:nvSpPr>
        <p:spPr bwMode="auto">
          <a:xfrm flipV="1">
            <a:off x="6011863" y="4797425"/>
            <a:ext cx="720725" cy="16557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pic>
        <p:nvPicPr>
          <p:cNvPr id="685069" name="Picture 13" descr="Jews_place_of_wailing%2C_1860"/>
          <p:cNvPicPr>
            <a:picLocks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157788" y="1981200"/>
            <a:ext cx="2790825"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2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2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Glass Layers</Template>
  <TotalTime>0</TotalTime>
  <Words>5861</Words>
  <Application>Microsoft Office PowerPoint</Application>
  <PresentationFormat>Bildschirmpräsentation (4:3)</PresentationFormat>
  <Paragraphs>534</Paragraphs>
  <Slides>88</Slides>
  <Notes>21</Notes>
  <HiddenSlides>6</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88</vt:i4>
      </vt:variant>
    </vt:vector>
  </HeadingPairs>
  <TitlesOfParts>
    <vt:vector size="96" baseType="lpstr">
      <vt:lpstr>Times New Roman</vt:lpstr>
      <vt:lpstr>Arial</vt:lpstr>
      <vt:lpstr>Verdana</vt:lpstr>
      <vt:lpstr>Symbol</vt:lpstr>
      <vt:lpstr>Tahoma</vt:lpstr>
      <vt:lpstr>Wingdings</vt:lpstr>
      <vt:lpstr>Garamond</vt:lpstr>
      <vt:lpstr>Standarddesign</vt:lpstr>
      <vt:lpstr>Meine Homepage:</vt:lpstr>
      <vt:lpstr>PowerPoint-Präsentation</vt:lpstr>
      <vt:lpstr>Vor 2000 Jahren:  Der Messias Jesus</vt:lpstr>
      <vt:lpstr>Verlust des Landes und weltweite Zerstreuung</vt:lpstr>
      <vt:lpstr>Die zwei Erscheinungen  des Messias</vt:lpstr>
      <vt:lpstr>Endzeit: eine Periode von bereits 126 Jahren</vt:lpstr>
      <vt:lpstr>Sehnsucht nach Zion</vt:lpstr>
      <vt:lpstr>Auf der Suche nach einer Heimat</vt:lpstr>
      <vt:lpstr>Auf der Suche nach einer Heimat</vt:lpstr>
      <vt:lpstr>Auf der Suche nach einer Heimat</vt:lpstr>
      <vt:lpstr>Auf der Suche nach einer Heimat</vt:lpstr>
      <vt:lpstr>Auf der Suche nach einer Heimat</vt:lpstr>
      <vt:lpstr>Auf der Suche nach einer Heimat</vt:lpstr>
      <vt:lpstr>(1) Sammlung der Juden</vt:lpstr>
      <vt:lpstr>(2) Rückkehr ins Land Israel</vt:lpstr>
      <vt:lpstr>(2) Rückkehr ins Land Israel </vt:lpstr>
      <vt:lpstr>(2) Rückkehr ins Land Israel </vt:lpstr>
      <vt:lpstr>(3) Sammlung in vielen Phasen: Gleich den Wadi-Bächen im Negev</vt:lpstr>
      <vt:lpstr>(3) Sammlung in vielen Phasen: Gleich den Wadi-Bächen im Negev</vt:lpstr>
      <vt:lpstr>Nicht wie die Bäche  in der Wüste Judäa</vt:lpstr>
      <vt:lpstr>(3) Sammlung in vielen Phasen: Gleich den Wadi-Bächen im Negev</vt:lpstr>
      <vt:lpstr>Die Einwanderungswellen</vt:lpstr>
      <vt:lpstr>Die Einwanderungswellen</vt:lpstr>
      <vt:lpstr>Die Einwanderungswellen</vt:lpstr>
      <vt:lpstr>(4) Zuerst: Lock-Phase</vt:lpstr>
      <vt:lpstr>(4) Zuerst: Lock-Phase</vt:lpstr>
      <vt:lpstr>(5) Dann: Jagd-Phase</vt:lpstr>
      <vt:lpstr>(5) Dann: Jagd-Phase</vt:lpstr>
      <vt:lpstr>(6) Rückkehr aus dem  äussersten Norden</vt:lpstr>
      <vt:lpstr>(6) Rückkehr aus dem  äussersten Norden</vt:lpstr>
      <vt:lpstr>(6) Rückkehr aus dem  äussersten Norden</vt:lpstr>
      <vt:lpstr>(6) Rückkehr aus dem  äussersten Norden</vt:lpstr>
      <vt:lpstr>(6) Rückkehr aus dem  äussersten Norden</vt:lpstr>
      <vt:lpstr>(6) Rückkehr aus dem  äussersten Norden</vt:lpstr>
      <vt:lpstr>(6) Rückkehr aus dem  äussersten Norden</vt:lpstr>
      <vt:lpstr>(7) Rückkehr aus dem  äussersten Norden in grosser Zahl</vt:lpstr>
      <vt:lpstr>(8) Flucht aus dem Norden</vt:lpstr>
      <vt:lpstr>(8) Flucht aus dem Norden</vt:lpstr>
      <vt:lpstr>Rückkehr aus dem (9) Nord- und dem (10) Südirak</vt:lpstr>
      <vt:lpstr>(11) Flucht und (12) Auszug der Juden aus dem Irak</vt:lpstr>
      <vt:lpstr>(13) Flucht u. Auszug vor der Katastrophe über Irak</vt:lpstr>
      <vt:lpstr>PowerPoint-Präsentation</vt:lpstr>
      <vt:lpstr>„Sela“</vt:lpstr>
      <vt:lpstr>„Sela“</vt:lpstr>
      <vt:lpstr>PowerPoint-Präsentation</vt:lpstr>
      <vt:lpstr>2000 Jahre Sehnsucht nach Zion</vt:lpstr>
      <vt:lpstr>(14) Rückkehr aus Ober- und  (15) aus Unterägypten</vt:lpstr>
      <vt:lpstr>(14) Rückkehr aus Ober- und  (15) aus Unterägypten</vt:lpstr>
      <vt:lpstr>(14) Rückkehr aus Ober- und  (15) aus Unterägypten</vt:lpstr>
      <vt:lpstr>(14) Rückkehr aus Ober- und  (15) aus Unterägypten</vt:lpstr>
      <vt:lpstr>(14) Rückkehr aus Ober- und  (15) aus Unterägypten</vt:lpstr>
      <vt:lpstr>(16) Rückkehr aus dem Iran</vt:lpstr>
      <vt:lpstr>(16) Rückkehr aus dem Iran</vt:lpstr>
      <vt:lpstr>(16) Rückkehr aus dem Iran</vt:lpstr>
      <vt:lpstr>(16) Rückkehr aus dem Iran</vt:lpstr>
      <vt:lpstr>(17) Rückkehr aus Syrien</vt:lpstr>
      <vt:lpstr>(17) Rückkehr aus Syrien</vt:lpstr>
      <vt:lpstr>PowerPoint-Präsentation</vt:lpstr>
      <vt:lpstr>2000 Jahre Sehnsucht nach Zion</vt:lpstr>
      <vt:lpstr>(18) Rückkehr aus dem Sudan und aus Äthiopien</vt:lpstr>
      <vt:lpstr>(18) Rückkehr aus dem Sudan und aus Äthiopien</vt:lpstr>
      <vt:lpstr>(18) Rückkehr aus dem Sudan und aus Äthiopien</vt:lpstr>
      <vt:lpstr>(18) Rückkehr aus dem Sudan und aus Äthiopien</vt:lpstr>
      <vt:lpstr>(18) Rückkehr aus dem Sudan und aus Äthiopien</vt:lpstr>
      <vt:lpstr>(18) Rückkehr aus dem Sudan und aus Äthiopien</vt:lpstr>
      <vt:lpstr>(19) Rückkehr aus Jemen, Aden, Dschibuti und Eritrea </vt:lpstr>
      <vt:lpstr>(19) Rückkehr aus Jemen, Aden, Dschibuti und Eritrea </vt:lpstr>
      <vt:lpstr>(20) Rückkehr aus Europa</vt:lpstr>
      <vt:lpstr>(20) Rückkehr aus Europa</vt:lpstr>
      <vt:lpstr>(20) Rückkehr aus Europa</vt:lpstr>
      <vt:lpstr>(20) Rückkehr aus Europa</vt:lpstr>
      <vt:lpstr>(21) Rückkehr aus Südafrika</vt:lpstr>
      <vt:lpstr>(22) Rückkehr aus Amerika</vt:lpstr>
      <vt:lpstr>(23) Rückkehr aus China</vt:lpstr>
      <vt:lpstr>(23) Rückkehr aus China</vt:lpstr>
      <vt:lpstr>(23) Rückkehr aus China</vt:lpstr>
      <vt:lpstr>(24) Mit dem Schiff nach Hause</vt:lpstr>
      <vt:lpstr>(25) Flug ins gelobte Land</vt:lpstr>
      <vt:lpstr>Schlussfolgerungen</vt:lpstr>
      <vt:lpstr>Endzeit: eine Periode von bereits 126 Jahren</vt:lpstr>
      <vt:lpstr>Schlussfolgerungen</vt:lpstr>
      <vt:lpstr>Lasst euch versöhnen mit Gott! (2Kor 5,20)</vt:lpstr>
      <vt:lpstr>Wir sind von Gott getrennt</vt:lpstr>
      <vt:lpstr>Wir schaffen es nicht</vt:lpstr>
      <vt:lpstr>Jesus Christus – die Brücke</vt:lpstr>
      <vt:lpstr>Der Weg zurück zu Gott</vt:lpstr>
      <vt:lpstr>GNU</vt:lpstr>
      <vt:lpstr>PowerPoint-Präsentation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Wim Hoddenbagh</dc:creator>
  <cp:lastModifiedBy>Christoph Berger</cp:lastModifiedBy>
  <cp:revision>528</cp:revision>
  <dcterms:created xsi:type="dcterms:W3CDTF">2001-11-21T14:59:48Z</dcterms:created>
  <dcterms:modified xsi:type="dcterms:W3CDTF">2014-09-03T08:07:35Z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000800844a0000000000010251300207b74006b004c800</vt:lpwstr>
  </property>
</Properties>
</file>