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0"/>
  </p:notesMasterIdLst>
  <p:sldIdLst>
    <p:sldId id="296" r:id="rId2"/>
    <p:sldId id="257" r:id="rId3"/>
    <p:sldId id="259" r:id="rId4"/>
    <p:sldId id="258" r:id="rId5"/>
    <p:sldId id="260" r:id="rId6"/>
    <p:sldId id="261" r:id="rId7"/>
    <p:sldId id="286" r:id="rId8"/>
    <p:sldId id="262" r:id="rId9"/>
    <p:sldId id="287" r:id="rId10"/>
    <p:sldId id="263" r:id="rId11"/>
    <p:sldId id="288" r:id="rId12"/>
    <p:sldId id="264" r:id="rId13"/>
    <p:sldId id="289" r:id="rId14"/>
    <p:sldId id="265" r:id="rId15"/>
    <p:sldId id="290" r:id="rId16"/>
    <p:sldId id="266" r:id="rId17"/>
    <p:sldId id="291" r:id="rId18"/>
    <p:sldId id="267" r:id="rId19"/>
    <p:sldId id="292" r:id="rId20"/>
    <p:sldId id="293" r:id="rId21"/>
    <p:sldId id="268" r:id="rId22"/>
    <p:sldId id="269" r:id="rId23"/>
    <p:sldId id="270" r:id="rId24"/>
    <p:sldId id="271" r:id="rId25"/>
    <p:sldId id="272" r:id="rId26"/>
    <p:sldId id="273" r:id="rId27"/>
    <p:sldId id="274" r:id="rId28"/>
    <p:sldId id="275" r:id="rId29"/>
    <p:sldId id="276" r:id="rId30"/>
    <p:sldId id="277" r:id="rId31"/>
    <p:sldId id="278" r:id="rId32"/>
    <p:sldId id="279" r:id="rId33"/>
    <p:sldId id="280" r:id="rId34"/>
    <p:sldId id="281" r:id="rId35"/>
    <p:sldId id="282" r:id="rId36"/>
    <p:sldId id="283" r:id="rId37"/>
    <p:sldId id="284" r:id="rId38"/>
    <p:sldId id="285" r:id="rId39"/>
  </p:sldIdLst>
  <p:sldSz cx="9144000" cy="6858000" type="screen4x3"/>
  <p:notesSz cx="6735763" cy="98663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27" autoAdjust="0"/>
    <p:restoredTop sz="94660"/>
  </p:normalViewPr>
  <p:slideViewPr>
    <p:cSldViewPr>
      <p:cViewPr>
        <p:scale>
          <a:sx n="66" d="100"/>
          <a:sy n="66" d="100"/>
        </p:scale>
        <p:origin x="-1620" y="-5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7CBF1CBE-CCDC-4D82-BD34-4F6D70930A2E}" type="datetimeFigureOut">
              <a:rPr lang="de-DE" smtClean="0"/>
              <a:pPr/>
              <a:t>17.11.2011</a:t>
            </a:fld>
            <a:endParaRPr lang="de-DE"/>
          </a:p>
        </p:txBody>
      </p:sp>
      <p:sp>
        <p:nvSpPr>
          <p:cNvPr id="4" name="Folienbildplatzhalt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AAFB3B6B-A952-4EA4-964D-F4FF7ED707D0}" type="slidenum">
              <a:rPr lang="de-DE" smtClean="0"/>
              <a:pPr/>
              <a:t>‹Nr.›</a:t>
            </a:fld>
            <a:endParaRPr lang="de-DE"/>
          </a:p>
        </p:txBody>
      </p:sp>
    </p:spTree>
    <p:extLst>
      <p:ext uri="{BB962C8B-B14F-4D97-AF65-F5344CB8AC3E}">
        <p14:creationId xmlns:p14="http://schemas.microsoft.com/office/powerpoint/2010/main" val="17199789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p>
            <a:fld id="{6A4C6E1E-AFC2-49A6-A923-6B51FD0FCD0A}" type="slidenum">
              <a:rPr lang="de-CH"/>
              <a:pPr/>
              <a:t>7</a:t>
            </a:fld>
            <a:endParaRPr lang="de-CH"/>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a:ln/>
        </p:spPr>
        <p:txBody>
          <a:bodyPr/>
          <a:lstStyle/>
          <a:p>
            <a:pPr eaLnBrk="1" hangingPunct="1"/>
            <a:endParaRPr lang="de-DE"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p>
            <a:fld id="{6A4C6E1E-AFC2-49A6-A923-6B51FD0FCD0A}" type="slidenum">
              <a:rPr lang="de-CH"/>
              <a:pPr/>
              <a:t>9</a:t>
            </a:fld>
            <a:endParaRPr lang="de-CH"/>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a:ln/>
        </p:spPr>
        <p:txBody>
          <a:bodyPr/>
          <a:lstStyle/>
          <a:p>
            <a:pPr eaLnBrk="1" hangingPunct="1"/>
            <a:endParaRPr lang="de-DE"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p>
            <a:fld id="{6A4C6E1E-AFC2-49A6-A923-6B51FD0FCD0A}" type="slidenum">
              <a:rPr lang="de-CH"/>
              <a:pPr/>
              <a:t>11</a:t>
            </a:fld>
            <a:endParaRPr lang="de-CH"/>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a:ln/>
        </p:spPr>
        <p:txBody>
          <a:bodyPr/>
          <a:lstStyle/>
          <a:p>
            <a:pPr eaLnBrk="1" hangingPunct="1"/>
            <a:endParaRPr lang="de-DE"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p>
            <a:fld id="{51C06B34-52C1-4A03-BC95-32EC693BCACD}" type="slidenum">
              <a:rPr lang="de-CH"/>
              <a:pPr/>
              <a:t>15</a:t>
            </a:fld>
            <a:endParaRPr lang="de-CH"/>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p:spPr>
        <p:txBody>
          <a:bodyPr/>
          <a:lstStyle/>
          <a:p>
            <a:pPr eaLnBrk="1" hangingPunct="1"/>
            <a:endParaRPr lang="de-DE"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p>
            <a:fld id="{51C06B34-52C1-4A03-BC95-32EC693BCACD}" type="slidenum">
              <a:rPr lang="de-CH"/>
              <a:pPr/>
              <a:t>17</a:t>
            </a:fld>
            <a:endParaRPr lang="de-CH"/>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p:spPr>
        <p:txBody>
          <a:bodyPr/>
          <a:lstStyle/>
          <a:p>
            <a:pPr eaLnBrk="1" hangingPunct="1"/>
            <a:endParaRPr lang="de-DE"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CDC0F98B-94A7-480B-AF71-548EF040D031}" type="datetimeFigureOut">
              <a:rPr lang="de-DE" smtClean="0"/>
              <a:pPr/>
              <a:t>17.11.2011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E387DA6-6839-4793-AC2E-BC2611D5233C}" type="slidenum">
              <a:rPr lang="de-DE" smtClean="0"/>
              <a:pPr/>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DC0F98B-94A7-480B-AF71-548EF040D031}" type="datetimeFigureOut">
              <a:rPr lang="de-DE" smtClean="0"/>
              <a:pPr/>
              <a:t>17.11.2011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E387DA6-6839-4793-AC2E-BC2611D5233C}" type="slidenum">
              <a:rPr lang="de-DE" smtClean="0"/>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DC0F98B-94A7-480B-AF71-548EF040D031}" type="datetimeFigureOut">
              <a:rPr lang="de-DE" smtClean="0"/>
              <a:pPr/>
              <a:t>17.11.2011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E387DA6-6839-4793-AC2E-BC2611D5233C}" type="slidenum">
              <a:rPr lang="de-DE" smtClean="0"/>
              <a:pPr/>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DC0F98B-94A7-480B-AF71-548EF040D031}" type="datetimeFigureOut">
              <a:rPr lang="de-DE" smtClean="0"/>
              <a:pPr/>
              <a:t>17.11.2011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E387DA6-6839-4793-AC2E-BC2611D5233C}" type="slidenum">
              <a:rPr lang="de-DE" smtClean="0"/>
              <a:pPr/>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p>
            <a:fld id="{CDC0F98B-94A7-480B-AF71-548EF040D031}" type="datetimeFigureOut">
              <a:rPr lang="de-DE" smtClean="0"/>
              <a:pPr/>
              <a:t>17.11.2011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E387DA6-6839-4793-AC2E-BC2611D5233C}" type="slidenum">
              <a:rPr lang="de-DE" smtClean="0"/>
              <a:pPr/>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CDC0F98B-94A7-480B-AF71-548EF040D031}" type="datetimeFigureOut">
              <a:rPr lang="de-DE" smtClean="0"/>
              <a:pPr/>
              <a:t>17.11.2011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E387DA6-6839-4793-AC2E-BC2611D5233C}" type="slidenum">
              <a:rPr lang="de-DE" smtClean="0"/>
              <a:pPr/>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CDC0F98B-94A7-480B-AF71-548EF040D031}" type="datetimeFigureOut">
              <a:rPr lang="de-DE" smtClean="0"/>
              <a:pPr/>
              <a:t>17.11.2011</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AE387DA6-6839-4793-AC2E-BC2611D5233C}" type="slidenum">
              <a:rPr lang="de-DE" smtClean="0"/>
              <a:pPr/>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CDC0F98B-94A7-480B-AF71-548EF040D031}" type="datetimeFigureOut">
              <a:rPr lang="de-DE" smtClean="0"/>
              <a:pPr/>
              <a:t>17.11.2011</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AE387DA6-6839-4793-AC2E-BC2611D5233C}" type="slidenum">
              <a:rPr lang="de-DE" smtClean="0"/>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CDC0F98B-94A7-480B-AF71-548EF040D031}" type="datetimeFigureOut">
              <a:rPr lang="de-DE" smtClean="0"/>
              <a:pPr/>
              <a:t>17.11.2011</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AE387DA6-6839-4793-AC2E-BC2611D5233C}" type="slidenum">
              <a:rPr lang="de-DE" smtClean="0"/>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CDC0F98B-94A7-480B-AF71-548EF040D031}" type="datetimeFigureOut">
              <a:rPr lang="de-DE" smtClean="0"/>
              <a:pPr/>
              <a:t>17.11.2011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E387DA6-6839-4793-AC2E-BC2611D5233C}" type="slidenum">
              <a:rPr lang="de-DE" smtClean="0"/>
              <a:pPr/>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CDC0F98B-94A7-480B-AF71-548EF040D031}" type="datetimeFigureOut">
              <a:rPr lang="de-DE" smtClean="0"/>
              <a:pPr/>
              <a:t>17.11.2011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E387DA6-6839-4793-AC2E-BC2611D5233C}" type="slidenum">
              <a:rPr lang="de-DE" smtClean="0"/>
              <a:pPr/>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C0F98B-94A7-480B-AF71-548EF040D031}" type="datetimeFigureOut">
              <a:rPr lang="de-DE" smtClean="0"/>
              <a:pPr/>
              <a:t>17.11.2011</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387DA6-6839-4793-AC2E-BC2611D5233C}" type="slidenum">
              <a:rPr lang="de-DE" smtClean="0"/>
              <a:pPr/>
              <a:t>‹Nr.›</a:t>
            </a:fld>
            <a:endParaRPr lang="de-DE"/>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file:///R:\PPT\Israel.ppt"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hyperlink" Target="file:///R:\PPT\Nationen.ppt"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file:///R:\PPT\Nationen.ppt"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file:///R:\PPT\Israel.ppt"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hyperlink" Target="file:///R:\PPT\Nationen.ppt"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file:///R:\PPT\Israel.ppt"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hyperlink" Target="file:///R:\PPT\Nationen.ppt"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file:///R:\PPT\Nationen.pp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file:///R:\PPT\Nationen.ppt"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file:///R:\PPT\Israel.ppt"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hyperlink" Target="file:///R:\PPT\Nationen.ppt"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file:///R:\PPT\Israel.ppt"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hyperlink" Target="file:///R:\PPT\Nationen.pp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4" name="Titel 3"/>
          <p:cNvSpPr>
            <a:spLocks noGrp="1"/>
          </p:cNvSpPr>
          <p:nvPr>
            <p:ph type="title"/>
          </p:nvPr>
        </p:nvSpPr>
        <p:spPr>
          <a:xfrm>
            <a:off x="395536" y="3501008"/>
            <a:ext cx="8229600" cy="1143000"/>
          </a:xfrm>
        </p:spPr>
        <p:txBody>
          <a:bodyPr>
            <a:noAutofit/>
          </a:bodyPr>
          <a:lstStyle/>
          <a:p>
            <a:r>
              <a:rPr lang="de-DE" sz="8800" b="1" dirty="0">
                <a:solidFill>
                  <a:schemeClr val="bg1"/>
                </a:solidFill>
                <a:effectLst>
                  <a:outerShdw blurRad="38100" dist="38100" dir="2700000" algn="tl">
                    <a:srgbClr val="000000">
                      <a:alpha val="43137"/>
                    </a:srgbClr>
                  </a:outerShdw>
                </a:effectLst>
              </a:rPr>
              <a:t>Die </a:t>
            </a:r>
            <a:r>
              <a:rPr lang="de-DE" sz="8800" b="1" dirty="0" err="1">
                <a:solidFill>
                  <a:schemeClr val="bg1"/>
                </a:solidFill>
                <a:effectLst>
                  <a:outerShdw blurRad="38100" dist="38100" dir="2700000" algn="tl">
                    <a:srgbClr val="000000">
                      <a:alpha val="43137"/>
                    </a:srgbClr>
                  </a:outerShdw>
                </a:effectLst>
              </a:rPr>
              <a:t>Entrückung</a:t>
            </a:r>
            <a:r>
              <a:rPr lang="de-DE" sz="8800" b="1" dirty="0">
                <a:solidFill>
                  <a:schemeClr val="bg1"/>
                </a:solidFill>
                <a:effectLst>
                  <a:outerShdw blurRad="38100" dist="38100" dir="2700000" algn="tl">
                    <a:srgbClr val="000000">
                      <a:alpha val="43137"/>
                    </a:srgbClr>
                  </a:outerShdw>
                </a:effectLst>
              </a:rPr>
              <a:t> der Gemeinde</a:t>
            </a:r>
            <a:r>
              <a:rPr lang="de-DE" sz="8800" dirty="0">
                <a:solidFill>
                  <a:schemeClr val="bg1"/>
                </a:solidFill>
                <a:effectLst>
                  <a:outerShdw blurRad="38100" dist="38100" dir="2700000" algn="tl">
                    <a:srgbClr val="000000">
                      <a:alpha val="43137"/>
                    </a:srgbClr>
                  </a:outerShdw>
                </a:effectLst>
              </a:rPr>
              <a:t/>
            </a:r>
            <a:br>
              <a:rPr lang="de-DE" sz="8800" dirty="0">
                <a:solidFill>
                  <a:schemeClr val="bg1"/>
                </a:solidFill>
                <a:effectLst>
                  <a:outerShdw blurRad="38100" dist="38100" dir="2700000" algn="tl">
                    <a:srgbClr val="000000">
                      <a:alpha val="43137"/>
                    </a:srgbClr>
                  </a:outerShdw>
                </a:effectLst>
              </a:rPr>
            </a:br>
            <a:endParaRPr lang="de-DE" sz="8800" dirty="0">
              <a:solidFill>
                <a:schemeClr val="bg1"/>
              </a:solidFill>
              <a:effectLst>
                <a:outerShdw blurRad="38100" dist="38100" dir="2700000" algn="tl">
                  <a:srgbClr val="000000">
                    <a:alpha val="43137"/>
                  </a:srgbClr>
                </a:outerShdw>
              </a:effectLst>
            </a:endParaRPr>
          </a:p>
        </p:txBody>
      </p:sp>
      <p:sp>
        <p:nvSpPr>
          <p:cNvPr id="5" name="Textfeld 4"/>
          <p:cNvSpPr txBox="1"/>
          <p:nvPr/>
        </p:nvSpPr>
        <p:spPr>
          <a:xfrm>
            <a:off x="179512" y="188640"/>
            <a:ext cx="332142" cy="276999"/>
          </a:xfrm>
          <a:prstGeom prst="rect">
            <a:avLst/>
          </a:prstGeom>
          <a:noFill/>
        </p:spPr>
        <p:txBody>
          <a:bodyPr wrap="none" rtlCol="0">
            <a:spAutoFit/>
          </a:bodyPr>
          <a:lstStyle/>
          <a:p>
            <a:r>
              <a:rPr lang="de-DE" sz="1200" dirty="0" smtClean="0">
                <a:solidFill>
                  <a:schemeClr val="bg1"/>
                </a:solidFill>
              </a:rPr>
              <a:t>RL</a:t>
            </a:r>
            <a:endParaRPr lang="de-DE" sz="1200" dirty="0">
              <a:solidFill>
                <a:schemeClr val="bg1"/>
              </a:solidFill>
            </a:endParaRPr>
          </a:p>
        </p:txBody>
      </p:sp>
      <p:sp>
        <p:nvSpPr>
          <p:cNvPr id="7" name="Textfeld 6"/>
          <p:cNvSpPr txBox="1"/>
          <p:nvPr/>
        </p:nvSpPr>
        <p:spPr>
          <a:xfrm>
            <a:off x="6948264" y="6165304"/>
            <a:ext cx="1744132" cy="369332"/>
          </a:xfrm>
          <a:prstGeom prst="rect">
            <a:avLst/>
          </a:prstGeom>
          <a:noFill/>
        </p:spPr>
        <p:txBody>
          <a:bodyPr wrap="none" rtlCol="0">
            <a:spAutoFit/>
          </a:bodyPr>
          <a:lstStyle/>
          <a:p>
            <a:r>
              <a:rPr lang="de-DE" smtClean="0"/>
              <a:t>Roger Liebi 2011</a:t>
            </a:r>
            <a:endParaRPr lang="de-DE"/>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3. </a:t>
            </a:r>
            <a:r>
              <a:rPr lang="de-DE" b="1" dirty="0"/>
              <a:t>Die 70 Jahrwochen Daniels: </a:t>
            </a:r>
            <a:r>
              <a:rPr lang="de-DE" dirty="0"/>
              <a:t/>
            </a:r>
            <a:br>
              <a:rPr lang="de-DE" dirty="0"/>
            </a:br>
            <a:r>
              <a:rPr lang="de-DE" sz="2700" b="1" dirty="0" smtClean="0"/>
              <a:t>Schlüssel </a:t>
            </a:r>
            <a:r>
              <a:rPr lang="de-DE" sz="2700" b="1" dirty="0"/>
              <a:t>zum </a:t>
            </a:r>
            <a:r>
              <a:rPr lang="de-DE" sz="2700" b="1" dirty="0" smtClean="0"/>
              <a:t>Verständnis </a:t>
            </a:r>
            <a:r>
              <a:rPr lang="de-DE" sz="2700" b="1" dirty="0"/>
              <a:t>der Prophetie</a:t>
            </a:r>
            <a:endParaRPr lang="de-DE" sz="2700" dirty="0"/>
          </a:p>
        </p:txBody>
      </p:sp>
      <p:sp>
        <p:nvSpPr>
          <p:cNvPr id="3" name="Inhaltsplatzhalter 2"/>
          <p:cNvSpPr>
            <a:spLocks noGrp="1"/>
          </p:cNvSpPr>
          <p:nvPr>
            <p:ph idx="1"/>
          </p:nvPr>
        </p:nvSpPr>
        <p:spPr/>
        <p:txBody>
          <a:bodyPr>
            <a:normAutofit/>
          </a:bodyPr>
          <a:lstStyle/>
          <a:p>
            <a:r>
              <a:rPr lang="de-DE" dirty="0" smtClean="0">
                <a:solidFill>
                  <a:srgbClr val="FF0000"/>
                </a:solidFill>
              </a:rPr>
              <a:t>26 … Und </a:t>
            </a:r>
            <a:r>
              <a:rPr lang="de-DE" b="1" dirty="0">
                <a:solidFill>
                  <a:srgbClr val="FF0000"/>
                </a:solidFill>
              </a:rPr>
              <a:t>das Volk</a:t>
            </a:r>
            <a:r>
              <a:rPr lang="de-DE" dirty="0">
                <a:solidFill>
                  <a:srgbClr val="FF0000"/>
                </a:solidFill>
              </a:rPr>
              <a:t> des kommenden Fürsten wird die Stadt und das Heiligtum zerstören</a:t>
            </a:r>
            <a:r>
              <a:rPr lang="de-DE" dirty="0" smtClean="0">
                <a:solidFill>
                  <a:srgbClr val="FF0000"/>
                </a:solidFill>
              </a:rPr>
              <a:t>, … </a:t>
            </a:r>
            <a:endParaRPr lang="de-DE" dirty="0">
              <a:solidFill>
                <a:srgbClr val="FF0000"/>
              </a:solidFill>
            </a:endParaRPr>
          </a:p>
          <a:p>
            <a:r>
              <a:rPr lang="de-DE" dirty="0" smtClean="0"/>
              <a:t>Im </a:t>
            </a:r>
            <a:r>
              <a:rPr lang="de-DE" dirty="0"/>
              <a:t>Jahr 70 n. Chr. zerstörten die Römer (= das Volk; „der kommende Fürst“ aus diesem Volk, Dan 7,20ff, ist noch zukünftig) Jerusalem und den Tempel</a:t>
            </a:r>
            <a:r>
              <a:rPr lang="de-DE" dirty="0" smtClean="0"/>
              <a:t>.</a:t>
            </a:r>
            <a:endParaRPr lang="de-DE" dirty="0"/>
          </a:p>
          <a:p>
            <a:endParaRPr lang="de-DE"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2"/>
          <p:cNvSpPr>
            <a:spLocks noChangeArrowheads="1"/>
          </p:cNvSpPr>
          <p:nvPr/>
        </p:nvSpPr>
        <p:spPr bwMode="auto">
          <a:xfrm>
            <a:off x="342900" y="3981450"/>
            <a:ext cx="8458200" cy="990600"/>
          </a:xfrm>
          <a:prstGeom prst="leftRightArrow">
            <a:avLst>
              <a:gd name="adj1" fmla="val 60833"/>
              <a:gd name="adj2" fmla="val 55144"/>
            </a:avLst>
          </a:prstGeom>
          <a:gradFill rotWithShape="0">
            <a:gsLst>
              <a:gs pos="0">
                <a:srgbClr val="660066"/>
              </a:gs>
              <a:gs pos="100000">
                <a:srgbClr val="FFFF00"/>
              </a:gs>
            </a:gsLst>
            <a:lin ang="5400000" scaled="1"/>
          </a:gradFill>
          <a:ln w="9525">
            <a:solidFill>
              <a:schemeClr val="tx1"/>
            </a:solidFill>
            <a:miter lim="800000"/>
            <a:headEnd/>
            <a:tailEnd/>
          </a:ln>
        </p:spPr>
        <p:txBody>
          <a:bodyPr wrap="none" anchor="ctr"/>
          <a:lstStyle/>
          <a:p>
            <a:endParaRPr lang="de-DE"/>
          </a:p>
        </p:txBody>
      </p:sp>
      <p:sp>
        <p:nvSpPr>
          <p:cNvPr id="2051" name="Text Box 3">
            <a:hlinkClick r:id="rId3" action="ppaction://hlinkpres?slideindex=1&amp;slidetitle="/>
          </p:cNvPr>
          <p:cNvSpPr txBox="1">
            <a:spLocks noChangeArrowheads="1"/>
          </p:cNvSpPr>
          <p:nvPr/>
        </p:nvSpPr>
        <p:spPr bwMode="auto">
          <a:xfrm>
            <a:off x="876300" y="2933700"/>
            <a:ext cx="1295400" cy="396875"/>
          </a:xfrm>
          <a:prstGeom prst="rect">
            <a:avLst/>
          </a:prstGeom>
          <a:noFill/>
          <a:ln w="9525">
            <a:noFill/>
            <a:miter lim="800000"/>
            <a:headEnd/>
            <a:tailEnd/>
          </a:ln>
        </p:spPr>
        <p:txBody>
          <a:bodyPr>
            <a:spAutoFit/>
          </a:bodyPr>
          <a:lstStyle/>
          <a:p>
            <a:pPr algn="ctr" eaLnBrk="0" hangingPunct="0">
              <a:spcBef>
                <a:spcPct val="50000"/>
              </a:spcBef>
            </a:pPr>
            <a:endParaRPr lang="de-DE" sz="2000" b="1">
              <a:solidFill>
                <a:srgbClr val="000066"/>
              </a:solidFill>
              <a:latin typeface="Times New Roman" pitchFamily="18" charset="0"/>
            </a:endParaRPr>
          </a:p>
        </p:txBody>
      </p:sp>
      <p:sp>
        <p:nvSpPr>
          <p:cNvPr id="16388" name="AutoShape 4">
            <a:hlinkClick r:id="rId4" action="ppaction://hlinkpres?slideindex=1&amp;slidetitle="/>
          </p:cNvPr>
          <p:cNvSpPr>
            <a:spLocks noChangeArrowheads="1"/>
          </p:cNvSpPr>
          <p:nvPr/>
        </p:nvSpPr>
        <p:spPr bwMode="auto">
          <a:xfrm>
            <a:off x="468313" y="2636838"/>
            <a:ext cx="7920037" cy="1219200"/>
          </a:xfrm>
          <a:prstGeom prst="roundRect">
            <a:avLst>
              <a:gd name="adj" fmla="val 16667"/>
            </a:avLst>
          </a:prstGeom>
          <a:gradFill rotWithShape="0">
            <a:gsLst>
              <a:gs pos="0">
                <a:srgbClr val="660066"/>
              </a:gs>
              <a:gs pos="50000">
                <a:schemeClr val="bg1"/>
              </a:gs>
              <a:gs pos="100000">
                <a:srgbClr val="660066"/>
              </a:gs>
            </a:gsLst>
            <a:lin ang="5400000" scaled="1"/>
          </a:gradFill>
          <a:ln w="9525">
            <a:solidFill>
              <a:schemeClr val="tx1"/>
            </a:solidFill>
            <a:round/>
            <a:headEnd/>
            <a:tailEnd/>
          </a:ln>
          <a:effectLst/>
        </p:spPr>
        <p:txBody>
          <a:bodyPr wrap="none" anchor="ctr"/>
          <a:lstStyle/>
          <a:p>
            <a:pPr>
              <a:defRPr/>
            </a:pPr>
            <a:endParaRPr lang="de-DE"/>
          </a:p>
        </p:txBody>
      </p:sp>
      <p:sp>
        <p:nvSpPr>
          <p:cNvPr id="16389" name="Text Box 5"/>
          <p:cNvSpPr txBox="1">
            <a:spLocks noChangeArrowheads="1"/>
          </p:cNvSpPr>
          <p:nvPr/>
        </p:nvSpPr>
        <p:spPr bwMode="auto">
          <a:xfrm>
            <a:off x="250825" y="115888"/>
            <a:ext cx="8642350" cy="641350"/>
          </a:xfrm>
          <a:prstGeom prst="rect">
            <a:avLst/>
          </a:prstGeom>
          <a:noFill/>
          <a:ln w="9525">
            <a:noFill/>
            <a:miter lim="800000"/>
            <a:headEnd/>
            <a:tailEnd/>
          </a:ln>
          <a:effectLst/>
        </p:spPr>
        <p:txBody>
          <a:bodyPr>
            <a:spAutoFit/>
          </a:bodyPr>
          <a:lstStyle/>
          <a:p>
            <a:pPr algn="ctr" eaLnBrk="0" hangingPunct="0">
              <a:spcBef>
                <a:spcPct val="50000"/>
              </a:spcBef>
              <a:defRPr/>
            </a:pPr>
            <a:r>
              <a:rPr lang="de-DE" sz="3600" b="1" dirty="0">
                <a:latin typeface="Times New Roman" pitchFamily="18" charset="0"/>
              </a:rPr>
              <a:t>Die 69 Jahrwochen Daniels</a:t>
            </a:r>
          </a:p>
        </p:txBody>
      </p:sp>
      <p:grpSp>
        <p:nvGrpSpPr>
          <p:cNvPr id="2" name="Group 6"/>
          <p:cNvGrpSpPr>
            <a:grpSpLocks/>
          </p:cNvGrpSpPr>
          <p:nvPr/>
        </p:nvGrpSpPr>
        <p:grpSpPr bwMode="auto">
          <a:xfrm>
            <a:off x="7164388" y="1196975"/>
            <a:ext cx="720725" cy="1366838"/>
            <a:chOff x="2208" y="1020"/>
            <a:chExt cx="1272" cy="1596"/>
          </a:xfrm>
        </p:grpSpPr>
        <p:grpSp>
          <p:nvGrpSpPr>
            <p:cNvPr id="3" name="Group 7"/>
            <p:cNvGrpSpPr>
              <a:grpSpLocks/>
            </p:cNvGrpSpPr>
            <p:nvPr/>
          </p:nvGrpSpPr>
          <p:grpSpPr bwMode="auto">
            <a:xfrm>
              <a:off x="2232" y="1032"/>
              <a:ext cx="1248" cy="1584"/>
              <a:chOff x="264" y="576"/>
              <a:chExt cx="624" cy="960"/>
            </a:xfrm>
          </p:grpSpPr>
          <p:sp>
            <p:nvSpPr>
              <p:cNvPr id="2072" name="Rectangle 8"/>
              <p:cNvSpPr>
                <a:spLocks noChangeArrowheads="1"/>
              </p:cNvSpPr>
              <p:nvPr/>
            </p:nvSpPr>
            <p:spPr bwMode="auto">
              <a:xfrm>
                <a:off x="528" y="576"/>
                <a:ext cx="96" cy="960"/>
              </a:xfrm>
              <a:prstGeom prst="rect">
                <a:avLst/>
              </a:prstGeom>
              <a:solidFill>
                <a:schemeClr val="bg1"/>
              </a:solidFill>
              <a:ln w="9525">
                <a:solidFill>
                  <a:srgbClr val="FF3300"/>
                </a:solidFill>
                <a:miter lim="800000"/>
                <a:headEnd/>
                <a:tailEnd/>
              </a:ln>
            </p:spPr>
            <p:txBody>
              <a:bodyPr wrap="none" anchor="ctr"/>
              <a:lstStyle/>
              <a:p>
                <a:endParaRPr lang="de-DE"/>
              </a:p>
            </p:txBody>
          </p:sp>
          <p:sp>
            <p:nvSpPr>
              <p:cNvPr id="2073" name="Rectangle 9"/>
              <p:cNvSpPr>
                <a:spLocks noChangeArrowheads="1"/>
              </p:cNvSpPr>
              <p:nvPr/>
            </p:nvSpPr>
            <p:spPr bwMode="auto">
              <a:xfrm>
                <a:off x="264" y="768"/>
                <a:ext cx="624" cy="96"/>
              </a:xfrm>
              <a:prstGeom prst="rect">
                <a:avLst/>
              </a:prstGeom>
              <a:solidFill>
                <a:schemeClr val="bg1"/>
              </a:solidFill>
              <a:ln w="9525">
                <a:solidFill>
                  <a:srgbClr val="FF3300"/>
                </a:solidFill>
                <a:miter lim="800000"/>
                <a:headEnd/>
                <a:tailEnd/>
              </a:ln>
            </p:spPr>
            <p:txBody>
              <a:bodyPr wrap="none" anchor="ctr"/>
              <a:lstStyle/>
              <a:p>
                <a:endParaRPr lang="de-DE"/>
              </a:p>
            </p:txBody>
          </p:sp>
        </p:grpSp>
        <p:grpSp>
          <p:nvGrpSpPr>
            <p:cNvPr id="4" name="Group 10"/>
            <p:cNvGrpSpPr>
              <a:grpSpLocks/>
            </p:cNvGrpSpPr>
            <p:nvPr/>
          </p:nvGrpSpPr>
          <p:grpSpPr bwMode="auto">
            <a:xfrm>
              <a:off x="2208" y="1020"/>
              <a:ext cx="1248" cy="1584"/>
              <a:chOff x="264" y="576"/>
              <a:chExt cx="624" cy="960"/>
            </a:xfrm>
          </p:grpSpPr>
          <p:sp>
            <p:nvSpPr>
              <p:cNvPr id="2070" name="Rectangle 11"/>
              <p:cNvSpPr>
                <a:spLocks noChangeArrowheads="1"/>
              </p:cNvSpPr>
              <p:nvPr/>
            </p:nvSpPr>
            <p:spPr bwMode="auto">
              <a:xfrm>
                <a:off x="528" y="576"/>
                <a:ext cx="96" cy="960"/>
              </a:xfrm>
              <a:prstGeom prst="rect">
                <a:avLst/>
              </a:prstGeom>
              <a:solidFill>
                <a:srgbClr val="FF3300"/>
              </a:solidFill>
              <a:ln w="9525">
                <a:solidFill>
                  <a:srgbClr val="FF3300"/>
                </a:solidFill>
                <a:miter lim="800000"/>
                <a:headEnd/>
                <a:tailEnd/>
              </a:ln>
            </p:spPr>
            <p:txBody>
              <a:bodyPr wrap="none" anchor="ctr"/>
              <a:lstStyle/>
              <a:p>
                <a:endParaRPr lang="de-DE"/>
              </a:p>
            </p:txBody>
          </p:sp>
          <p:sp>
            <p:nvSpPr>
              <p:cNvPr id="2071" name="Rectangle 12"/>
              <p:cNvSpPr>
                <a:spLocks noChangeArrowheads="1"/>
              </p:cNvSpPr>
              <p:nvPr/>
            </p:nvSpPr>
            <p:spPr bwMode="auto">
              <a:xfrm>
                <a:off x="264" y="768"/>
                <a:ext cx="624" cy="96"/>
              </a:xfrm>
              <a:prstGeom prst="rect">
                <a:avLst/>
              </a:prstGeom>
              <a:solidFill>
                <a:srgbClr val="FF3300"/>
              </a:solidFill>
              <a:ln w="9525">
                <a:solidFill>
                  <a:srgbClr val="FF3300"/>
                </a:solidFill>
                <a:miter lim="800000"/>
                <a:headEnd/>
                <a:tailEnd/>
              </a:ln>
            </p:spPr>
            <p:txBody>
              <a:bodyPr wrap="none" anchor="ctr"/>
              <a:lstStyle/>
              <a:p>
                <a:endParaRPr lang="de-DE"/>
              </a:p>
            </p:txBody>
          </p:sp>
        </p:grpSp>
      </p:grpSp>
      <p:sp>
        <p:nvSpPr>
          <p:cNvPr id="16397" name="Text Box 13"/>
          <p:cNvSpPr txBox="1">
            <a:spLocks noChangeArrowheads="1"/>
          </p:cNvSpPr>
          <p:nvPr/>
        </p:nvSpPr>
        <p:spPr bwMode="auto">
          <a:xfrm>
            <a:off x="1258888" y="4581525"/>
            <a:ext cx="6553200" cy="2109788"/>
          </a:xfrm>
          <a:prstGeom prst="rect">
            <a:avLst/>
          </a:prstGeom>
          <a:solidFill>
            <a:schemeClr val="bg1"/>
          </a:solidFill>
          <a:ln w="9525">
            <a:solidFill>
              <a:schemeClr val="tx1"/>
            </a:solidFill>
            <a:miter lim="800000"/>
            <a:headEnd/>
            <a:tailEnd/>
          </a:ln>
          <a:effectLst>
            <a:outerShdw dist="107763" dir="2700000" algn="ctr" rotWithShape="0">
              <a:srgbClr val="FFFF00"/>
            </a:outerShdw>
          </a:effectLst>
        </p:spPr>
        <p:txBody>
          <a:bodyPr>
            <a:spAutoFit/>
          </a:bodyPr>
          <a:lstStyle/>
          <a:p>
            <a:pPr algn="ctr" eaLnBrk="0" hangingPunct="0">
              <a:spcBef>
                <a:spcPct val="50000"/>
              </a:spcBef>
              <a:defRPr/>
            </a:pPr>
            <a:r>
              <a:rPr lang="de-DE" sz="2400">
                <a:latin typeface="Times New Roman" pitchFamily="18" charset="0"/>
              </a:rPr>
              <a:t>1 Jahrwoche (hebr. </a:t>
            </a:r>
            <a:r>
              <a:rPr lang="de-DE" sz="2400" i="1">
                <a:latin typeface="Times New Roman" pitchFamily="18" charset="0"/>
              </a:rPr>
              <a:t>shavua’</a:t>
            </a:r>
            <a:r>
              <a:rPr lang="de-DE" sz="2400">
                <a:latin typeface="Times New Roman" pitchFamily="18" charset="0"/>
              </a:rPr>
              <a:t>) </a:t>
            </a:r>
            <a:r>
              <a:rPr lang="de-DE" sz="2400" i="1">
                <a:latin typeface="Times New Roman" pitchFamily="18" charset="0"/>
              </a:rPr>
              <a:t>= </a:t>
            </a:r>
            <a:r>
              <a:rPr lang="de-DE" sz="2400">
                <a:latin typeface="Times New Roman" pitchFamily="18" charset="0"/>
              </a:rPr>
              <a:t>7 Jahre à 360 Tage</a:t>
            </a:r>
          </a:p>
          <a:p>
            <a:pPr algn="ctr" eaLnBrk="0" hangingPunct="0">
              <a:spcBef>
                <a:spcPct val="50000"/>
              </a:spcBef>
              <a:defRPr/>
            </a:pPr>
            <a:r>
              <a:rPr lang="de-DE" sz="2400">
                <a:latin typeface="Times New Roman" pitchFamily="18" charset="0"/>
              </a:rPr>
              <a:t>62 + 7 Jahrwochen = 69 Jahrwochen</a:t>
            </a:r>
          </a:p>
          <a:p>
            <a:pPr algn="ctr" eaLnBrk="0" hangingPunct="0">
              <a:spcBef>
                <a:spcPct val="50000"/>
              </a:spcBef>
              <a:defRPr/>
            </a:pPr>
            <a:r>
              <a:rPr lang="de-DE" sz="2400">
                <a:latin typeface="Times New Roman" pitchFamily="18" charset="0"/>
              </a:rPr>
              <a:t>69 x 7 x 360 Tage = 173‘880 Tage</a:t>
            </a:r>
          </a:p>
          <a:p>
            <a:pPr algn="ctr" eaLnBrk="0" hangingPunct="0">
              <a:spcBef>
                <a:spcPct val="50000"/>
              </a:spcBef>
              <a:defRPr/>
            </a:pPr>
            <a:r>
              <a:rPr lang="de-DE" sz="2400">
                <a:latin typeface="Times New Roman" pitchFamily="18" charset="0"/>
              </a:rPr>
              <a:t>März/April 445 v. Chr. – März/April 32 n. Chr.</a:t>
            </a:r>
          </a:p>
        </p:txBody>
      </p:sp>
      <p:sp>
        <p:nvSpPr>
          <p:cNvPr id="2056" name="Rectangle 14"/>
          <p:cNvSpPr>
            <a:spLocks noChangeArrowheads="1"/>
          </p:cNvSpPr>
          <p:nvPr/>
        </p:nvSpPr>
        <p:spPr bwMode="auto">
          <a:xfrm>
            <a:off x="1476375" y="3933825"/>
            <a:ext cx="5472113" cy="228600"/>
          </a:xfrm>
          <a:prstGeom prst="rect">
            <a:avLst/>
          </a:prstGeom>
          <a:solidFill>
            <a:srgbClr val="FF0000"/>
          </a:solidFill>
          <a:ln w="9525">
            <a:solidFill>
              <a:schemeClr val="tx1"/>
            </a:solidFill>
            <a:miter lim="800000"/>
            <a:headEnd/>
            <a:tailEnd/>
          </a:ln>
        </p:spPr>
        <p:txBody>
          <a:bodyPr wrap="none" anchor="ctr"/>
          <a:lstStyle/>
          <a:p>
            <a:endParaRPr lang="de-DE"/>
          </a:p>
        </p:txBody>
      </p:sp>
      <p:sp>
        <p:nvSpPr>
          <p:cNvPr id="2057" name="Line 15"/>
          <p:cNvSpPr>
            <a:spLocks noChangeShapeType="1"/>
          </p:cNvSpPr>
          <p:nvPr/>
        </p:nvSpPr>
        <p:spPr bwMode="auto">
          <a:xfrm>
            <a:off x="1476375" y="1412875"/>
            <a:ext cx="0" cy="2736850"/>
          </a:xfrm>
          <a:prstGeom prst="line">
            <a:avLst/>
          </a:prstGeom>
          <a:noFill/>
          <a:ln w="57150">
            <a:solidFill>
              <a:srgbClr val="FF0000"/>
            </a:solidFill>
            <a:round/>
            <a:headEnd/>
            <a:tailEnd/>
          </a:ln>
        </p:spPr>
        <p:txBody>
          <a:bodyPr wrap="none" anchor="ctr"/>
          <a:lstStyle/>
          <a:p>
            <a:endParaRPr lang="de-DE"/>
          </a:p>
        </p:txBody>
      </p:sp>
      <p:sp>
        <p:nvSpPr>
          <p:cNvPr id="2058" name="Line 16"/>
          <p:cNvSpPr>
            <a:spLocks noChangeShapeType="1"/>
          </p:cNvSpPr>
          <p:nvPr/>
        </p:nvSpPr>
        <p:spPr bwMode="auto">
          <a:xfrm flipH="1">
            <a:off x="6948488" y="1484313"/>
            <a:ext cx="0" cy="2665412"/>
          </a:xfrm>
          <a:prstGeom prst="line">
            <a:avLst/>
          </a:prstGeom>
          <a:noFill/>
          <a:ln w="57150">
            <a:solidFill>
              <a:srgbClr val="FF0000"/>
            </a:solidFill>
            <a:round/>
            <a:headEnd/>
            <a:tailEnd/>
          </a:ln>
        </p:spPr>
        <p:txBody>
          <a:bodyPr wrap="none" anchor="ctr"/>
          <a:lstStyle/>
          <a:p>
            <a:endParaRPr lang="de-DE"/>
          </a:p>
        </p:txBody>
      </p:sp>
      <p:sp>
        <p:nvSpPr>
          <p:cNvPr id="2059" name="Text Box 17"/>
          <p:cNvSpPr txBox="1">
            <a:spLocks noChangeArrowheads="1"/>
          </p:cNvSpPr>
          <p:nvPr/>
        </p:nvSpPr>
        <p:spPr bwMode="auto">
          <a:xfrm>
            <a:off x="755650" y="3860800"/>
            <a:ext cx="6192838" cy="366713"/>
          </a:xfrm>
          <a:prstGeom prst="rect">
            <a:avLst/>
          </a:prstGeom>
          <a:noFill/>
          <a:ln w="9525">
            <a:noFill/>
            <a:miter lim="800000"/>
            <a:headEnd/>
            <a:tailEnd/>
          </a:ln>
        </p:spPr>
        <p:txBody>
          <a:bodyPr>
            <a:spAutoFit/>
          </a:bodyPr>
          <a:lstStyle/>
          <a:p>
            <a:pPr algn="ctr" eaLnBrk="0" hangingPunct="0">
              <a:spcBef>
                <a:spcPct val="50000"/>
              </a:spcBef>
            </a:pPr>
            <a:r>
              <a:rPr lang="de-DE" b="1">
                <a:solidFill>
                  <a:srgbClr val="FFFF00"/>
                </a:solidFill>
                <a:latin typeface="Times New Roman" pitchFamily="18" charset="0"/>
              </a:rPr>
              <a:t>69 x 7 x 360 Tage </a:t>
            </a:r>
          </a:p>
        </p:txBody>
      </p:sp>
      <p:sp>
        <p:nvSpPr>
          <p:cNvPr id="2060" name="AutoShape 18"/>
          <p:cNvSpPr>
            <a:spLocks noChangeArrowheads="1"/>
          </p:cNvSpPr>
          <p:nvPr/>
        </p:nvSpPr>
        <p:spPr bwMode="auto">
          <a:xfrm flipH="1">
            <a:off x="8027988" y="1052513"/>
            <a:ext cx="576262" cy="1533525"/>
          </a:xfrm>
          <a:prstGeom prst="lightningBolt">
            <a:avLst/>
          </a:prstGeom>
          <a:gradFill rotWithShape="0">
            <a:gsLst>
              <a:gs pos="0">
                <a:srgbClr val="FF0000"/>
              </a:gs>
              <a:gs pos="100000">
                <a:srgbClr val="FFFF00"/>
              </a:gs>
            </a:gsLst>
            <a:lin ang="5400000" scaled="1"/>
          </a:gradFill>
          <a:ln w="9525">
            <a:solidFill>
              <a:schemeClr val="tx1"/>
            </a:solidFill>
            <a:miter lim="800000"/>
            <a:headEnd/>
            <a:tailEnd/>
          </a:ln>
        </p:spPr>
        <p:txBody>
          <a:bodyPr wrap="none" anchor="ctr"/>
          <a:lstStyle/>
          <a:p>
            <a:endParaRPr lang="de-DE"/>
          </a:p>
        </p:txBody>
      </p:sp>
      <p:sp>
        <p:nvSpPr>
          <p:cNvPr id="2061" name="Text Box 19"/>
          <p:cNvSpPr txBox="1">
            <a:spLocks noChangeArrowheads="1"/>
          </p:cNvSpPr>
          <p:nvPr/>
        </p:nvSpPr>
        <p:spPr bwMode="auto">
          <a:xfrm>
            <a:off x="827088" y="836613"/>
            <a:ext cx="1485900" cy="366712"/>
          </a:xfrm>
          <a:prstGeom prst="rect">
            <a:avLst/>
          </a:prstGeom>
          <a:noFill/>
          <a:ln w="9525" algn="ctr">
            <a:noFill/>
            <a:miter lim="800000"/>
            <a:headEnd/>
            <a:tailEnd/>
          </a:ln>
        </p:spPr>
        <p:txBody>
          <a:bodyPr wrap="none">
            <a:spAutoFit/>
          </a:bodyPr>
          <a:lstStyle/>
          <a:p>
            <a:pPr algn="ctr"/>
            <a:r>
              <a:rPr lang="fr-FR"/>
              <a:t>445 v. Chr.</a:t>
            </a:r>
          </a:p>
        </p:txBody>
      </p:sp>
      <p:sp>
        <p:nvSpPr>
          <p:cNvPr id="2062" name="Text Box 20"/>
          <p:cNvSpPr txBox="1">
            <a:spLocks noChangeArrowheads="1"/>
          </p:cNvSpPr>
          <p:nvPr/>
        </p:nvSpPr>
        <p:spPr bwMode="auto">
          <a:xfrm>
            <a:off x="6011863" y="836613"/>
            <a:ext cx="1628775" cy="366712"/>
          </a:xfrm>
          <a:prstGeom prst="rect">
            <a:avLst/>
          </a:prstGeom>
          <a:noFill/>
          <a:ln w="9525" algn="ctr">
            <a:noFill/>
            <a:miter lim="800000"/>
            <a:headEnd/>
            <a:tailEnd/>
          </a:ln>
        </p:spPr>
        <p:txBody>
          <a:bodyPr>
            <a:spAutoFit/>
          </a:bodyPr>
          <a:lstStyle/>
          <a:p>
            <a:pPr algn="ctr"/>
            <a:r>
              <a:rPr lang="fr-FR"/>
              <a:t>32 n. Chr.</a:t>
            </a:r>
          </a:p>
        </p:txBody>
      </p:sp>
      <p:sp>
        <p:nvSpPr>
          <p:cNvPr id="2063" name="Line 21"/>
          <p:cNvSpPr>
            <a:spLocks noChangeShapeType="1"/>
          </p:cNvSpPr>
          <p:nvPr/>
        </p:nvSpPr>
        <p:spPr bwMode="auto">
          <a:xfrm>
            <a:off x="1476375" y="2492375"/>
            <a:ext cx="1727200" cy="0"/>
          </a:xfrm>
          <a:prstGeom prst="line">
            <a:avLst/>
          </a:prstGeom>
          <a:noFill/>
          <a:ln w="76200">
            <a:solidFill>
              <a:srgbClr val="00FF00"/>
            </a:solidFill>
            <a:round/>
            <a:headEnd type="triangle" w="med" len="med"/>
            <a:tailEnd type="triangle" w="med" len="med"/>
          </a:ln>
        </p:spPr>
        <p:txBody>
          <a:bodyPr wrap="none" anchor="ctr"/>
          <a:lstStyle/>
          <a:p>
            <a:endParaRPr lang="de-DE"/>
          </a:p>
        </p:txBody>
      </p:sp>
      <p:sp>
        <p:nvSpPr>
          <p:cNvPr id="2064" name="Text Box 22"/>
          <p:cNvSpPr txBox="1">
            <a:spLocks noChangeArrowheads="1"/>
          </p:cNvSpPr>
          <p:nvPr/>
        </p:nvSpPr>
        <p:spPr bwMode="auto">
          <a:xfrm>
            <a:off x="1403350" y="1989138"/>
            <a:ext cx="1873250" cy="366712"/>
          </a:xfrm>
          <a:prstGeom prst="rect">
            <a:avLst/>
          </a:prstGeom>
          <a:noFill/>
          <a:ln w="9525" algn="ctr">
            <a:noFill/>
            <a:miter lim="800000"/>
            <a:headEnd/>
            <a:tailEnd/>
          </a:ln>
        </p:spPr>
        <p:txBody>
          <a:bodyPr>
            <a:spAutoFit/>
          </a:bodyPr>
          <a:lstStyle/>
          <a:p>
            <a:pPr algn="ctr"/>
            <a:r>
              <a:rPr lang="fr-FR"/>
              <a:t>7 Jahrwochen </a:t>
            </a:r>
          </a:p>
        </p:txBody>
      </p:sp>
      <p:sp>
        <p:nvSpPr>
          <p:cNvPr id="2065" name="Line 23"/>
          <p:cNvSpPr>
            <a:spLocks noChangeShapeType="1"/>
          </p:cNvSpPr>
          <p:nvPr/>
        </p:nvSpPr>
        <p:spPr bwMode="auto">
          <a:xfrm flipV="1">
            <a:off x="3203575" y="2492375"/>
            <a:ext cx="3744913" cy="0"/>
          </a:xfrm>
          <a:prstGeom prst="line">
            <a:avLst/>
          </a:prstGeom>
          <a:noFill/>
          <a:ln w="76200">
            <a:solidFill>
              <a:srgbClr val="00FF00"/>
            </a:solidFill>
            <a:round/>
            <a:headEnd type="triangle" w="med" len="med"/>
            <a:tailEnd type="triangle" w="med" len="med"/>
          </a:ln>
        </p:spPr>
        <p:txBody>
          <a:bodyPr wrap="none" anchor="ctr"/>
          <a:lstStyle/>
          <a:p>
            <a:endParaRPr lang="de-DE"/>
          </a:p>
        </p:txBody>
      </p:sp>
      <p:sp>
        <p:nvSpPr>
          <p:cNvPr id="2066" name="Text Box 24"/>
          <p:cNvSpPr txBox="1">
            <a:spLocks noChangeArrowheads="1"/>
          </p:cNvSpPr>
          <p:nvPr/>
        </p:nvSpPr>
        <p:spPr bwMode="auto">
          <a:xfrm>
            <a:off x="3471863" y="1931988"/>
            <a:ext cx="184150" cy="366712"/>
          </a:xfrm>
          <a:prstGeom prst="rect">
            <a:avLst/>
          </a:prstGeom>
          <a:noFill/>
          <a:ln w="9525" algn="ctr">
            <a:noFill/>
            <a:miter lim="800000"/>
            <a:headEnd/>
            <a:tailEnd/>
          </a:ln>
        </p:spPr>
        <p:txBody>
          <a:bodyPr wrap="none">
            <a:spAutoFit/>
          </a:bodyPr>
          <a:lstStyle/>
          <a:p>
            <a:pPr algn="ctr"/>
            <a:endParaRPr lang="de-DE"/>
          </a:p>
        </p:txBody>
      </p:sp>
      <p:sp>
        <p:nvSpPr>
          <p:cNvPr id="2067" name="Text Box 25"/>
          <p:cNvSpPr txBox="1">
            <a:spLocks noChangeArrowheads="1"/>
          </p:cNvSpPr>
          <p:nvPr/>
        </p:nvSpPr>
        <p:spPr bwMode="auto">
          <a:xfrm>
            <a:off x="2471738" y="1989138"/>
            <a:ext cx="4332287" cy="366712"/>
          </a:xfrm>
          <a:prstGeom prst="rect">
            <a:avLst/>
          </a:prstGeom>
          <a:noFill/>
          <a:ln w="9525" algn="ctr">
            <a:noFill/>
            <a:miter lim="800000"/>
            <a:headEnd/>
            <a:tailEnd/>
          </a:ln>
        </p:spPr>
        <p:txBody>
          <a:bodyPr>
            <a:spAutoFit/>
          </a:bodyPr>
          <a:lstStyle/>
          <a:p>
            <a:pPr algn="ctr"/>
            <a:r>
              <a:rPr lang="de-DE"/>
              <a:t>62 Jahrwochen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3. </a:t>
            </a:r>
            <a:r>
              <a:rPr lang="de-DE" b="1" dirty="0"/>
              <a:t>Die 70 Jahrwochen Daniels: </a:t>
            </a:r>
            <a:r>
              <a:rPr lang="de-DE" dirty="0"/>
              <a:t/>
            </a:r>
            <a:br>
              <a:rPr lang="de-DE" dirty="0"/>
            </a:br>
            <a:r>
              <a:rPr lang="de-DE" sz="2700" b="1" dirty="0" smtClean="0"/>
              <a:t>Schlüssel </a:t>
            </a:r>
            <a:r>
              <a:rPr lang="de-DE" sz="2700" b="1" dirty="0"/>
              <a:t>zum </a:t>
            </a:r>
            <a:r>
              <a:rPr lang="de-DE" sz="2700" b="1" dirty="0" smtClean="0"/>
              <a:t>Verständnis </a:t>
            </a:r>
            <a:r>
              <a:rPr lang="de-DE" sz="2700" b="1" dirty="0"/>
              <a:t>der Prophetie</a:t>
            </a:r>
            <a:endParaRPr lang="de-DE" sz="2700" dirty="0"/>
          </a:p>
        </p:txBody>
      </p:sp>
      <p:sp>
        <p:nvSpPr>
          <p:cNvPr id="3" name="Inhaltsplatzhalter 2"/>
          <p:cNvSpPr>
            <a:spLocks noGrp="1"/>
          </p:cNvSpPr>
          <p:nvPr>
            <p:ph idx="1"/>
          </p:nvPr>
        </p:nvSpPr>
        <p:spPr/>
        <p:txBody>
          <a:bodyPr>
            <a:normAutofit fontScale="77500" lnSpcReduction="20000"/>
          </a:bodyPr>
          <a:lstStyle/>
          <a:p>
            <a:r>
              <a:rPr lang="de-DE" dirty="0" smtClean="0">
                <a:solidFill>
                  <a:srgbClr val="FF0000"/>
                </a:solidFill>
              </a:rPr>
              <a:t>26 … und </a:t>
            </a:r>
            <a:r>
              <a:rPr lang="de-DE" b="1" dirty="0">
                <a:solidFill>
                  <a:srgbClr val="FF0000"/>
                </a:solidFill>
              </a:rPr>
              <a:t>das Ende</a:t>
            </a:r>
            <a:r>
              <a:rPr lang="de-DE" dirty="0">
                <a:solidFill>
                  <a:srgbClr val="FF0000"/>
                </a:solidFill>
              </a:rPr>
              <a:t> davon wird durch die überströmende Flut sein; und </a:t>
            </a:r>
            <a:r>
              <a:rPr lang="de-DE" b="1" dirty="0">
                <a:solidFill>
                  <a:srgbClr val="FF0000"/>
                </a:solidFill>
              </a:rPr>
              <a:t>bis ans Ende/bis in die Endzeit:</a:t>
            </a:r>
            <a:r>
              <a:rPr lang="de-DE" dirty="0">
                <a:solidFill>
                  <a:srgbClr val="FF0000"/>
                </a:solidFill>
              </a:rPr>
              <a:t> Krieg, Festbeschlossenes von Verwüstungen.</a:t>
            </a:r>
          </a:p>
          <a:p>
            <a:r>
              <a:rPr lang="de-DE" dirty="0" smtClean="0"/>
              <a:t>Bis </a:t>
            </a:r>
            <a:r>
              <a:rPr lang="de-DE" dirty="0"/>
              <a:t>in die Endzeit sollte eine Kette von Kriegen und Verwüstungen über Jerusalem kommen (vgl. die Verwüstungen und Kriege Jerusalems von 70 n. Chr. bis heute). Die 70. Jahrwoche sollte also nicht direkt auf die 69. Jahrwoche folgen, sondern durch eine lange Verwüstungszeit unterbrochen werden (vgl. </a:t>
            </a:r>
            <a:r>
              <a:rPr lang="de-DE" dirty="0" err="1"/>
              <a:t>Hos</a:t>
            </a:r>
            <a:r>
              <a:rPr lang="de-DE" dirty="0"/>
              <a:t> 3,4-5: die lange Zeit der Staatenlosigkeit Israels). Der Abschluss dieser langen Kette wird „die überströmende Flut“ bilden. Dies ist eine Bezeichnung für „den König des Nordens“ (= Gross-Syrien), der Israel vollständig überrennen wird (Dan 11,40: „überschwemmen“, „überfluten</a:t>
            </a:r>
            <a:r>
              <a:rPr lang="de-DE" dirty="0" smtClean="0"/>
              <a:t>“).</a:t>
            </a:r>
            <a:endParaRPr lang="de-DE" dirty="0"/>
          </a:p>
          <a:p>
            <a:endParaRPr lang="de-DE"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Grp="1" noChangeArrowheads="1"/>
          </p:cNvSpPr>
          <p:nvPr>
            <p:ph type="title"/>
          </p:nvPr>
        </p:nvSpPr>
        <p:spPr/>
        <p:txBody>
          <a:bodyPr/>
          <a:lstStyle/>
          <a:p>
            <a:pPr eaLnBrk="1" hangingPunct="1">
              <a:defRPr/>
            </a:pPr>
            <a:r>
              <a:rPr lang="de-DE" b="1" dirty="0" smtClean="0"/>
              <a:t>Einschub</a:t>
            </a:r>
          </a:p>
        </p:txBody>
      </p:sp>
      <p:sp>
        <p:nvSpPr>
          <p:cNvPr id="252932" name="AutoShape 4">
            <a:hlinkClick r:id="rId2" action="ppaction://hlinkpres?slideindex=1&amp;slidetitle="/>
          </p:cNvPr>
          <p:cNvSpPr>
            <a:spLocks noChangeArrowheads="1"/>
          </p:cNvSpPr>
          <p:nvPr/>
        </p:nvSpPr>
        <p:spPr bwMode="auto">
          <a:xfrm>
            <a:off x="0" y="4868863"/>
            <a:ext cx="9144000" cy="1219200"/>
          </a:xfrm>
          <a:prstGeom prst="roundRect">
            <a:avLst>
              <a:gd name="adj" fmla="val 16667"/>
            </a:avLst>
          </a:prstGeom>
          <a:gradFill rotWithShape="0">
            <a:gsLst>
              <a:gs pos="0">
                <a:srgbClr val="660066"/>
              </a:gs>
              <a:gs pos="50000">
                <a:schemeClr val="bg1"/>
              </a:gs>
              <a:gs pos="100000">
                <a:srgbClr val="660066"/>
              </a:gs>
            </a:gsLst>
            <a:lin ang="5400000" scaled="1"/>
          </a:gradFill>
          <a:ln w="9525">
            <a:solidFill>
              <a:schemeClr val="tx1"/>
            </a:solidFill>
            <a:round/>
            <a:headEnd/>
            <a:tailEnd/>
          </a:ln>
          <a:effectLst/>
        </p:spPr>
        <p:txBody>
          <a:bodyPr wrap="none" anchor="ctr"/>
          <a:lstStyle/>
          <a:p>
            <a:pPr algn="ctr">
              <a:defRPr/>
            </a:pPr>
            <a:r>
              <a:rPr lang="de-CH" sz="2400">
                <a:latin typeface="Arial" charset="0"/>
                <a:cs typeface="Arial" charset="0"/>
              </a:rPr>
              <a:t>„</a:t>
            </a:r>
            <a:r>
              <a:rPr lang="de-CH" sz="2400" b="1">
                <a:latin typeface="Arial" charset="0"/>
                <a:cs typeface="Arial" charset="0"/>
              </a:rPr>
              <a:t>Die Zeiten der Nationen“</a:t>
            </a:r>
            <a:endParaRPr lang="de-DE" sz="2400" b="1">
              <a:latin typeface="Arial" charset="0"/>
              <a:cs typeface="Arial" charset="0"/>
            </a:endParaRPr>
          </a:p>
        </p:txBody>
      </p:sp>
      <p:grpSp>
        <p:nvGrpSpPr>
          <p:cNvPr id="2" name="Group 13"/>
          <p:cNvGrpSpPr>
            <a:grpSpLocks/>
          </p:cNvGrpSpPr>
          <p:nvPr/>
        </p:nvGrpSpPr>
        <p:grpSpPr bwMode="auto">
          <a:xfrm>
            <a:off x="0" y="1700213"/>
            <a:ext cx="3633788" cy="3178175"/>
            <a:chOff x="495" y="618"/>
            <a:chExt cx="2289" cy="2002"/>
          </a:xfrm>
        </p:grpSpPr>
        <p:sp>
          <p:nvSpPr>
            <p:cNvPr id="88083" name="Line 14"/>
            <p:cNvSpPr>
              <a:spLocks noChangeShapeType="1"/>
            </p:cNvSpPr>
            <p:nvPr/>
          </p:nvSpPr>
          <p:spPr bwMode="auto">
            <a:xfrm>
              <a:off x="586" y="890"/>
              <a:ext cx="0" cy="1724"/>
            </a:xfrm>
            <a:prstGeom prst="line">
              <a:avLst/>
            </a:prstGeom>
            <a:noFill/>
            <a:ln w="57150">
              <a:solidFill>
                <a:srgbClr val="FF0000"/>
              </a:solidFill>
              <a:round/>
              <a:headEnd/>
              <a:tailEnd/>
            </a:ln>
          </p:spPr>
          <p:txBody>
            <a:bodyPr wrap="none" anchor="ctr"/>
            <a:lstStyle/>
            <a:p>
              <a:endParaRPr lang="de-DE"/>
            </a:p>
          </p:txBody>
        </p:sp>
        <p:sp>
          <p:nvSpPr>
            <p:cNvPr id="88084" name="Line 15"/>
            <p:cNvSpPr>
              <a:spLocks noChangeShapeType="1"/>
            </p:cNvSpPr>
            <p:nvPr/>
          </p:nvSpPr>
          <p:spPr bwMode="auto">
            <a:xfrm flipH="1">
              <a:off x="2380" y="935"/>
              <a:ext cx="0" cy="1679"/>
            </a:xfrm>
            <a:prstGeom prst="line">
              <a:avLst/>
            </a:prstGeom>
            <a:noFill/>
            <a:ln w="57150">
              <a:solidFill>
                <a:srgbClr val="FF0000"/>
              </a:solidFill>
              <a:round/>
              <a:headEnd/>
              <a:tailEnd/>
            </a:ln>
          </p:spPr>
          <p:txBody>
            <a:bodyPr wrap="none" anchor="ctr"/>
            <a:lstStyle/>
            <a:p>
              <a:endParaRPr lang="de-DE"/>
            </a:p>
          </p:txBody>
        </p:sp>
        <p:sp>
          <p:nvSpPr>
            <p:cNvPr id="88085" name="Text Box 16"/>
            <p:cNvSpPr txBox="1">
              <a:spLocks noChangeArrowheads="1"/>
            </p:cNvSpPr>
            <p:nvPr/>
          </p:nvSpPr>
          <p:spPr bwMode="auto">
            <a:xfrm>
              <a:off x="624" y="2380"/>
              <a:ext cx="1728" cy="240"/>
            </a:xfrm>
            <a:prstGeom prst="rect">
              <a:avLst/>
            </a:prstGeom>
            <a:solidFill>
              <a:srgbClr val="FF0000"/>
            </a:solidFill>
            <a:ln w="9525">
              <a:noFill/>
              <a:miter lim="800000"/>
              <a:headEnd/>
              <a:tailEnd/>
            </a:ln>
          </p:spPr>
          <p:txBody>
            <a:bodyPr/>
            <a:lstStyle/>
            <a:p>
              <a:pPr algn="ctr" eaLnBrk="0" hangingPunct="0">
                <a:spcBef>
                  <a:spcPct val="50000"/>
                </a:spcBef>
              </a:pPr>
              <a:r>
                <a:rPr lang="de-DE" b="1">
                  <a:solidFill>
                    <a:srgbClr val="FFFF00"/>
                  </a:solidFill>
                  <a:latin typeface="Times New Roman" pitchFamily="18" charset="0"/>
                </a:rPr>
                <a:t>69x7 J. = 483 J</a:t>
              </a:r>
            </a:p>
          </p:txBody>
        </p:sp>
        <p:sp>
          <p:nvSpPr>
            <p:cNvPr id="88086" name="Text Box 17"/>
            <p:cNvSpPr txBox="1">
              <a:spLocks noChangeArrowheads="1"/>
            </p:cNvSpPr>
            <p:nvPr/>
          </p:nvSpPr>
          <p:spPr bwMode="auto">
            <a:xfrm>
              <a:off x="497" y="631"/>
              <a:ext cx="844" cy="231"/>
            </a:xfrm>
            <a:prstGeom prst="rect">
              <a:avLst/>
            </a:prstGeom>
            <a:noFill/>
            <a:ln w="9525" algn="ctr">
              <a:noFill/>
              <a:miter lim="800000"/>
              <a:headEnd/>
              <a:tailEnd/>
            </a:ln>
          </p:spPr>
          <p:txBody>
            <a:bodyPr wrap="none">
              <a:spAutoFit/>
            </a:bodyPr>
            <a:lstStyle/>
            <a:p>
              <a:pPr algn="ctr"/>
              <a:r>
                <a:rPr lang="fr-FR" b="1">
                  <a:solidFill>
                    <a:schemeClr val="bg1"/>
                  </a:solidFill>
                </a:rPr>
                <a:t>445 v. Chr.</a:t>
              </a:r>
              <a:endParaRPr lang="fr-FR" b="1"/>
            </a:p>
          </p:txBody>
        </p:sp>
        <p:sp>
          <p:nvSpPr>
            <p:cNvPr id="88087" name="Text Box 18"/>
            <p:cNvSpPr txBox="1">
              <a:spLocks noChangeArrowheads="1"/>
            </p:cNvSpPr>
            <p:nvPr/>
          </p:nvSpPr>
          <p:spPr bwMode="auto">
            <a:xfrm>
              <a:off x="1758" y="618"/>
              <a:ext cx="1026" cy="231"/>
            </a:xfrm>
            <a:prstGeom prst="rect">
              <a:avLst/>
            </a:prstGeom>
            <a:noFill/>
            <a:ln w="9525" algn="ctr">
              <a:noFill/>
              <a:miter lim="800000"/>
              <a:headEnd/>
              <a:tailEnd/>
            </a:ln>
          </p:spPr>
          <p:txBody>
            <a:bodyPr>
              <a:spAutoFit/>
            </a:bodyPr>
            <a:lstStyle/>
            <a:p>
              <a:pPr algn="ctr"/>
              <a:r>
                <a:rPr lang="fr-FR" b="1">
                  <a:solidFill>
                    <a:schemeClr val="bg1"/>
                  </a:solidFill>
                </a:rPr>
                <a:t>32 n. Chr.</a:t>
              </a:r>
            </a:p>
          </p:txBody>
        </p:sp>
        <p:sp>
          <p:nvSpPr>
            <p:cNvPr id="88088" name="Text Box 19"/>
            <p:cNvSpPr txBox="1">
              <a:spLocks noChangeArrowheads="1"/>
            </p:cNvSpPr>
            <p:nvPr/>
          </p:nvSpPr>
          <p:spPr bwMode="auto">
            <a:xfrm>
              <a:off x="495" y="1152"/>
              <a:ext cx="1905" cy="231"/>
            </a:xfrm>
            <a:prstGeom prst="rect">
              <a:avLst/>
            </a:prstGeom>
            <a:noFill/>
            <a:ln w="9525" algn="ctr">
              <a:noFill/>
              <a:miter lim="800000"/>
              <a:headEnd/>
              <a:tailEnd/>
            </a:ln>
          </p:spPr>
          <p:txBody>
            <a:bodyPr>
              <a:spAutoFit/>
            </a:bodyPr>
            <a:lstStyle/>
            <a:p>
              <a:pPr algn="ctr"/>
              <a:r>
                <a:rPr lang="fr-FR" b="1">
                  <a:solidFill>
                    <a:schemeClr val="bg1"/>
                  </a:solidFill>
                </a:rPr>
                <a:t>7 + 62 = 69</a:t>
              </a:r>
            </a:p>
          </p:txBody>
        </p:sp>
        <p:sp>
          <p:nvSpPr>
            <p:cNvPr id="88089" name="Line 20"/>
            <p:cNvSpPr>
              <a:spLocks noChangeShapeType="1"/>
            </p:cNvSpPr>
            <p:nvPr/>
          </p:nvSpPr>
          <p:spPr bwMode="auto">
            <a:xfrm>
              <a:off x="586" y="1408"/>
              <a:ext cx="1814" cy="0"/>
            </a:xfrm>
            <a:prstGeom prst="line">
              <a:avLst/>
            </a:prstGeom>
            <a:noFill/>
            <a:ln w="76200" cap="sq">
              <a:solidFill>
                <a:srgbClr val="30E636"/>
              </a:solidFill>
              <a:round/>
              <a:headEnd type="triangle" w="med" len="med"/>
              <a:tailEnd type="triangle" w="med" len="med"/>
            </a:ln>
          </p:spPr>
          <p:txBody>
            <a:bodyPr wrap="none" lIns="90000" tIns="46800" rIns="90000" bIns="46800" anchor="ctr"/>
            <a:lstStyle/>
            <a:p>
              <a:endParaRPr lang="de-DE"/>
            </a:p>
          </p:txBody>
        </p:sp>
      </p:grpSp>
      <p:grpSp>
        <p:nvGrpSpPr>
          <p:cNvPr id="3" name="Group 21"/>
          <p:cNvGrpSpPr>
            <a:grpSpLocks/>
          </p:cNvGrpSpPr>
          <p:nvPr/>
        </p:nvGrpSpPr>
        <p:grpSpPr bwMode="auto">
          <a:xfrm>
            <a:off x="2771775" y="3500438"/>
            <a:ext cx="720725" cy="1366837"/>
            <a:chOff x="2208" y="1020"/>
            <a:chExt cx="1272" cy="1596"/>
          </a:xfrm>
        </p:grpSpPr>
        <p:grpSp>
          <p:nvGrpSpPr>
            <p:cNvPr id="4" name="Group 22"/>
            <p:cNvGrpSpPr>
              <a:grpSpLocks/>
            </p:cNvGrpSpPr>
            <p:nvPr/>
          </p:nvGrpSpPr>
          <p:grpSpPr bwMode="auto">
            <a:xfrm>
              <a:off x="2232" y="1032"/>
              <a:ext cx="1248" cy="1584"/>
              <a:chOff x="264" y="576"/>
              <a:chExt cx="624" cy="960"/>
            </a:xfrm>
          </p:grpSpPr>
          <p:sp>
            <p:nvSpPr>
              <p:cNvPr id="88081" name="Rectangle 23"/>
              <p:cNvSpPr>
                <a:spLocks noChangeArrowheads="1"/>
              </p:cNvSpPr>
              <p:nvPr/>
            </p:nvSpPr>
            <p:spPr bwMode="auto">
              <a:xfrm>
                <a:off x="528" y="576"/>
                <a:ext cx="96" cy="960"/>
              </a:xfrm>
              <a:prstGeom prst="rect">
                <a:avLst/>
              </a:prstGeom>
              <a:solidFill>
                <a:schemeClr val="bg1"/>
              </a:solidFill>
              <a:ln w="9525">
                <a:solidFill>
                  <a:srgbClr val="FF3300"/>
                </a:solidFill>
                <a:miter lim="800000"/>
                <a:headEnd/>
                <a:tailEnd/>
              </a:ln>
            </p:spPr>
            <p:txBody>
              <a:bodyPr wrap="none" anchor="ctr"/>
              <a:lstStyle/>
              <a:p>
                <a:endParaRPr lang="de-DE"/>
              </a:p>
            </p:txBody>
          </p:sp>
          <p:sp>
            <p:nvSpPr>
              <p:cNvPr id="88082" name="Rectangle 24"/>
              <p:cNvSpPr>
                <a:spLocks noChangeArrowheads="1"/>
              </p:cNvSpPr>
              <p:nvPr/>
            </p:nvSpPr>
            <p:spPr bwMode="auto">
              <a:xfrm>
                <a:off x="264" y="768"/>
                <a:ext cx="624" cy="96"/>
              </a:xfrm>
              <a:prstGeom prst="rect">
                <a:avLst/>
              </a:prstGeom>
              <a:solidFill>
                <a:schemeClr val="bg1"/>
              </a:solidFill>
              <a:ln w="9525">
                <a:solidFill>
                  <a:srgbClr val="FF3300"/>
                </a:solidFill>
                <a:miter lim="800000"/>
                <a:headEnd/>
                <a:tailEnd/>
              </a:ln>
            </p:spPr>
            <p:txBody>
              <a:bodyPr wrap="none" anchor="ctr"/>
              <a:lstStyle/>
              <a:p>
                <a:endParaRPr lang="de-DE"/>
              </a:p>
            </p:txBody>
          </p:sp>
        </p:grpSp>
        <p:grpSp>
          <p:nvGrpSpPr>
            <p:cNvPr id="5" name="Group 25"/>
            <p:cNvGrpSpPr>
              <a:grpSpLocks/>
            </p:cNvGrpSpPr>
            <p:nvPr/>
          </p:nvGrpSpPr>
          <p:grpSpPr bwMode="auto">
            <a:xfrm>
              <a:off x="2208" y="1020"/>
              <a:ext cx="1248" cy="1584"/>
              <a:chOff x="264" y="576"/>
              <a:chExt cx="624" cy="960"/>
            </a:xfrm>
          </p:grpSpPr>
          <p:sp>
            <p:nvSpPr>
              <p:cNvPr id="88079" name="Rectangle 26"/>
              <p:cNvSpPr>
                <a:spLocks noChangeArrowheads="1"/>
              </p:cNvSpPr>
              <p:nvPr/>
            </p:nvSpPr>
            <p:spPr bwMode="auto">
              <a:xfrm>
                <a:off x="528" y="576"/>
                <a:ext cx="96" cy="960"/>
              </a:xfrm>
              <a:prstGeom prst="rect">
                <a:avLst/>
              </a:prstGeom>
              <a:solidFill>
                <a:srgbClr val="FF3300"/>
              </a:solidFill>
              <a:ln w="9525">
                <a:solidFill>
                  <a:srgbClr val="FF3300"/>
                </a:solidFill>
                <a:miter lim="800000"/>
                <a:headEnd/>
                <a:tailEnd/>
              </a:ln>
            </p:spPr>
            <p:txBody>
              <a:bodyPr wrap="none" anchor="ctr"/>
              <a:lstStyle/>
              <a:p>
                <a:endParaRPr lang="de-DE"/>
              </a:p>
            </p:txBody>
          </p:sp>
          <p:sp>
            <p:nvSpPr>
              <p:cNvPr id="88080" name="Rectangle 27"/>
              <p:cNvSpPr>
                <a:spLocks noChangeArrowheads="1"/>
              </p:cNvSpPr>
              <p:nvPr/>
            </p:nvSpPr>
            <p:spPr bwMode="auto">
              <a:xfrm>
                <a:off x="264" y="768"/>
                <a:ext cx="624" cy="96"/>
              </a:xfrm>
              <a:prstGeom prst="rect">
                <a:avLst/>
              </a:prstGeom>
              <a:solidFill>
                <a:srgbClr val="FF3300"/>
              </a:solidFill>
              <a:ln w="9525">
                <a:solidFill>
                  <a:srgbClr val="FF3300"/>
                </a:solidFill>
                <a:miter lim="800000"/>
                <a:headEnd/>
                <a:tailEnd/>
              </a:ln>
            </p:spPr>
            <p:txBody>
              <a:bodyPr wrap="none" anchor="ctr"/>
              <a:lstStyle/>
              <a:p>
                <a:endParaRPr lang="de-DE"/>
              </a:p>
            </p:txBody>
          </p:sp>
        </p:grpSp>
      </p:grpSp>
      <p:sp>
        <p:nvSpPr>
          <p:cNvPr id="88070" name="AutoShape 28"/>
          <p:cNvSpPr>
            <a:spLocks noChangeArrowheads="1"/>
          </p:cNvSpPr>
          <p:nvPr/>
        </p:nvSpPr>
        <p:spPr bwMode="auto">
          <a:xfrm flipH="1">
            <a:off x="3419475" y="3357563"/>
            <a:ext cx="576263" cy="1533525"/>
          </a:xfrm>
          <a:prstGeom prst="lightningBolt">
            <a:avLst/>
          </a:prstGeom>
          <a:gradFill rotWithShape="0">
            <a:gsLst>
              <a:gs pos="0">
                <a:srgbClr val="FF0000"/>
              </a:gs>
              <a:gs pos="100000">
                <a:srgbClr val="FFFF00"/>
              </a:gs>
            </a:gsLst>
            <a:lin ang="5400000" scaled="1"/>
          </a:gradFill>
          <a:ln w="9525">
            <a:solidFill>
              <a:schemeClr val="tx1"/>
            </a:solidFill>
            <a:miter lim="800000"/>
            <a:headEnd/>
            <a:tailEnd/>
          </a:ln>
        </p:spPr>
        <p:txBody>
          <a:bodyPr wrap="none" anchor="ctr"/>
          <a:lstStyle/>
          <a:p>
            <a:endParaRPr lang="de-DE"/>
          </a:p>
        </p:txBody>
      </p:sp>
      <p:sp>
        <p:nvSpPr>
          <p:cNvPr id="88071" name="Text Box 30"/>
          <p:cNvSpPr txBox="1">
            <a:spLocks noChangeArrowheads="1"/>
          </p:cNvSpPr>
          <p:nvPr/>
        </p:nvSpPr>
        <p:spPr bwMode="auto">
          <a:xfrm>
            <a:off x="3348038" y="2924175"/>
            <a:ext cx="1225550" cy="366713"/>
          </a:xfrm>
          <a:prstGeom prst="rect">
            <a:avLst/>
          </a:prstGeom>
          <a:noFill/>
          <a:ln w="9525">
            <a:noFill/>
            <a:miter lim="800000"/>
            <a:headEnd/>
            <a:tailEnd/>
          </a:ln>
        </p:spPr>
        <p:txBody>
          <a:bodyPr wrap="none">
            <a:spAutoFit/>
          </a:bodyPr>
          <a:lstStyle/>
          <a:p>
            <a:r>
              <a:rPr lang="de-CH" b="1">
                <a:solidFill>
                  <a:schemeClr val="bg1"/>
                </a:solidFill>
              </a:rPr>
              <a:t>70 n. Chr.</a:t>
            </a:r>
            <a:endParaRPr lang="de-DE" b="1">
              <a:solidFill>
                <a:schemeClr val="bg1"/>
              </a:solidFill>
            </a:endParaRPr>
          </a:p>
        </p:txBody>
      </p:sp>
      <p:grpSp>
        <p:nvGrpSpPr>
          <p:cNvPr id="6" name="Group 38"/>
          <p:cNvGrpSpPr>
            <a:grpSpLocks/>
          </p:cNvGrpSpPr>
          <p:nvPr/>
        </p:nvGrpSpPr>
        <p:grpSpPr bwMode="auto">
          <a:xfrm>
            <a:off x="3779838" y="3960813"/>
            <a:ext cx="5184775" cy="709612"/>
            <a:chOff x="2427" y="1068"/>
            <a:chExt cx="1497" cy="447"/>
          </a:xfrm>
        </p:grpSpPr>
        <p:sp>
          <p:nvSpPr>
            <p:cNvPr id="88075" name="AutoShape 39"/>
            <p:cNvSpPr>
              <a:spLocks noChangeArrowheads="1"/>
            </p:cNvSpPr>
            <p:nvPr/>
          </p:nvSpPr>
          <p:spPr bwMode="auto">
            <a:xfrm>
              <a:off x="2427" y="1227"/>
              <a:ext cx="1497" cy="288"/>
            </a:xfrm>
            <a:prstGeom prst="leftRightArrow">
              <a:avLst>
                <a:gd name="adj1" fmla="val 50000"/>
                <a:gd name="adj2" fmla="val 103958"/>
              </a:avLst>
            </a:prstGeom>
            <a:solidFill>
              <a:srgbClr val="003300"/>
            </a:solidFill>
            <a:ln w="76200" cap="sq">
              <a:solidFill>
                <a:srgbClr val="FF0000"/>
              </a:solidFill>
              <a:miter lim="800000"/>
              <a:headEnd/>
              <a:tailEnd/>
            </a:ln>
          </p:spPr>
          <p:txBody>
            <a:bodyPr wrap="none" lIns="90000" tIns="46800" rIns="90000" bIns="46800" anchor="ctr"/>
            <a:lstStyle/>
            <a:p>
              <a:endParaRPr lang="de-DE"/>
            </a:p>
          </p:txBody>
        </p:sp>
        <p:sp>
          <p:nvSpPr>
            <p:cNvPr id="88076" name="Rectangle 40"/>
            <p:cNvSpPr>
              <a:spLocks noChangeArrowheads="1"/>
            </p:cNvSpPr>
            <p:nvPr/>
          </p:nvSpPr>
          <p:spPr bwMode="auto">
            <a:xfrm>
              <a:off x="3525" y="1068"/>
              <a:ext cx="52" cy="173"/>
            </a:xfrm>
            <a:prstGeom prst="rect">
              <a:avLst/>
            </a:prstGeom>
            <a:noFill/>
            <a:ln w="76200" cap="sq">
              <a:noFill/>
              <a:miter lim="800000"/>
              <a:headEnd/>
              <a:tailEnd/>
            </a:ln>
          </p:spPr>
          <p:txBody>
            <a:bodyPr wrap="none" lIns="90000" tIns="46800" rIns="90000" bIns="46800">
              <a:spAutoFit/>
            </a:bodyPr>
            <a:lstStyle/>
            <a:p>
              <a:pPr algn="r" eaLnBrk="0" hangingPunct="0">
                <a:spcBef>
                  <a:spcPct val="30000"/>
                </a:spcBef>
              </a:pPr>
              <a:endParaRPr kumimoji="1" lang="fr-FR" sz="1200">
                <a:solidFill>
                  <a:schemeClr val="tx2"/>
                </a:solidFill>
                <a:latin typeface="Bodoni MT Ultra Bold" pitchFamily="32" charset="0"/>
              </a:endParaRPr>
            </a:p>
          </p:txBody>
        </p:sp>
      </p:grpSp>
      <p:sp>
        <p:nvSpPr>
          <p:cNvPr id="252969" name="Text Box 41"/>
          <p:cNvSpPr txBox="1">
            <a:spLocks noChangeArrowheads="1"/>
          </p:cNvSpPr>
          <p:nvPr/>
        </p:nvSpPr>
        <p:spPr bwMode="auto">
          <a:xfrm>
            <a:off x="4644008" y="2204864"/>
            <a:ext cx="3683701" cy="954107"/>
          </a:xfrm>
          <a:prstGeom prst="rect">
            <a:avLst/>
          </a:prstGeom>
          <a:noFill/>
          <a:ln w="9525">
            <a:noFill/>
            <a:miter lim="800000"/>
            <a:headEnd/>
            <a:tailEnd/>
          </a:ln>
        </p:spPr>
        <p:txBody>
          <a:bodyPr wrap="none">
            <a:spAutoFit/>
          </a:bodyPr>
          <a:lstStyle/>
          <a:p>
            <a:r>
              <a:rPr lang="de-CH" sz="2800" b="1" dirty="0"/>
              <a:t>… und bis </a:t>
            </a:r>
            <a:r>
              <a:rPr lang="de-CH" sz="2800" b="1" dirty="0">
                <a:solidFill>
                  <a:srgbClr val="FF0000"/>
                </a:solidFill>
              </a:rPr>
              <a:t>ans Ende</a:t>
            </a:r>
            <a:r>
              <a:rPr lang="de-CH" sz="2800" b="1" dirty="0"/>
              <a:t>: </a:t>
            </a:r>
          </a:p>
          <a:p>
            <a:r>
              <a:rPr lang="de-CH" sz="2800" b="1" dirty="0"/>
              <a:t>Krieg, … Verwüstungen</a:t>
            </a:r>
            <a:r>
              <a:rPr lang="de-CH" sz="2000" b="1" dirty="0">
                <a:solidFill>
                  <a:srgbClr val="FFFF00"/>
                </a:solidFill>
              </a:rPr>
              <a:t>.</a:t>
            </a:r>
            <a:endParaRPr lang="de-DE" sz="2000" b="1"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0" fill="hold"/>
                                        <p:tgtEl>
                                          <p:spTgt spid="6"/>
                                        </p:tgtEl>
                                        <p:attrNameLst>
                                          <p:attrName>ppt_w</p:attrName>
                                        </p:attrNameLst>
                                      </p:cBhvr>
                                      <p:tavLst>
                                        <p:tav tm="0">
                                          <p:val>
                                            <p:fltVal val="0"/>
                                          </p:val>
                                        </p:tav>
                                        <p:tav tm="100000">
                                          <p:val>
                                            <p:strVal val="#ppt_w"/>
                                          </p:val>
                                        </p:tav>
                                      </p:tavLst>
                                    </p:anim>
                                    <p:anim calcmode="lin" valueType="num">
                                      <p:cBhvr>
                                        <p:cTn id="8" dur="5000" fill="hold"/>
                                        <p:tgtEl>
                                          <p:spTgt spid="6"/>
                                        </p:tgtEl>
                                        <p:attrNameLst>
                                          <p:attrName>ppt_h</p:attrName>
                                        </p:attrNameLst>
                                      </p:cBhvr>
                                      <p:tavLst>
                                        <p:tav tm="0">
                                          <p:val>
                                            <p:strVal val="#ppt_h"/>
                                          </p:val>
                                        </p:tav>
                                        <p:tav tm="100000">
                                          <p:val>
                                            <p:strVal val="#ppt_h"/>
                                          </p:val>
                                        </p:tav>
                                      </p:tavLst>
                                    </p:anim>
                                  </p:childTnLst>
                                </p:cTn>
                              </p:par>
                              <p:par>
                                <p:cTn id="9" presetID="3" presetClass="entr" presetSubtype="10" fill="hold" grpId="0" nodeType="withEffect">
                                  <p:stCondLst>
                                    <p:cond delay="0"/>
                                  </p:stCondLst>
                                  <p:childTnLst>
                                    <p:set>
                                      <p:cBhvr>
                                        <p:cTn id="10" dur="1" fill="hold">
                                          <p:stCondLst>
                                            <p:cond delay="0"/>
                                          </p:stCondLst>
                                        </p:cTn>
                                        <p:tgtEl>
                                          <p:spTgt spid="252969"/>
                                        </p:tgtEl>
                                        <p:attrNameLst>
                                          <p:attrName>style.visibility</p:attrName>
                                        </p:attrNameLst>
                                      </p:cBhvr>
                                      <p:to>
                                        <p:strVal val="visible"/>
                                      </p:to>
                                    </p:set>
                                    <p:animEffect transition="in" filter="blinds(horizontal)">
                                      <p:cBhvr>
                                        <p:cTn id="11" dur="2000"/>
                                        <p:tgtEl>
                                          <p:spTgt spid="2529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296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3. </a:t>
            </a:r>
            <a:r>
              <a:rPr lang="de-DE" b="1" dirty="0"/>
              <a:t>Die 70 Jahrwochen Daniels: </a:t>
            </a:r>
            <a:r>
              <a:rPr lang="de-DE" dirty="0"/>
              <a:t/>
            </a:r>
            <a:br>
              <a:rPr lang="de-DE" dirty="0"/>
            </a:br>
            <a:r>
              <a:rPr lang="de-DE" sz="2700" b="1" dirty="0" smtClean="0"/>
              <a:t>Schlüssel </a:t>
            </a:r>
            <a:r>
              <a:rPr lang="de-DE" sz="2700" b="1" dirty="0"/>
              <a:t>zum </a:t>
            </a:r>
            <a:r>
              <a:rPr lang="de-DE" sz="2700" b="1" dirty="0" smtClean="0"/>
              <a:t>Verständnis </a:t>
            </a:r>
            <a:r>
              <a:rPr lang="de-DE" sz="2700" b="1" dirty="0"/>
              <a:t>der Prophetie</a:t>
            </a:r>
            <a:endParaRPr lang="de-DE" sz="2700" dirty="0"/>
          </a:p>
        </p:txBody>
      </p:sp>
      <p:sp>
        <p:nvSpPr>
          <p:cNvPr id="3" name="Inhaltsplatzhalter 2"/>
          <p:cNvSpPr>
            <a:spLocks noGrp="1"/>
          </p:cNvSpPr>
          <p:nvPr>
            <p:ph idx="1"/>
          </p:nvPr>
        </p:nvSpPr>
        <p:spPr/>
        <p:txBody>
          <a:bodyPr>
            <a:normAutofit/>
          </a:bodyPr>
          <a:lstStyle/>
          <a:p>
            <a:r>
              <a:rPr lang="de-DE" dirty="0">
                <a:solidFill>
                  <a:srgbClr val="FF0000"/>
                </a:solidFill>
              </a:rPr>
              <a:t>27 Und er wird einen festen </a:t>
            </a:r>
            <a:r>
              <a:rPr lang="de-DE" b="1" dirty="0">
                <a:solidFill>
                  <a:srgbClr val="FF0000"/>
                </a:solidFill>
              </a:rPr>
              <a:t>Bund </a:t>
            </a:r>
            <a:r>
              <a:rPr lang="de-DE" dirty="0">
                <a:solidFill>
                  <a:srgbClr val="FF0000"/>
                </a:solidFill>
              </a:rPr>
              <a:t>mit </a:t>
            </a:r>
            <a:r>
              <a:rPr lang="de-DE" b="1" dirty="0">
                <a:solidFill>
                  <a:srgbClr val="FF0000"/>
                </a:solidFill>
              </a:rPr>
              <a:t>den Vielen</a:t>
            </a:r>
            <a:r>
              <a:rPr lang="de-DE" dirty="0">
                <a:solidFill>
                  <a:srgbClr val="FF0000"/>
                </a:solidFill>
              </a:rPr>
              <a:t> schließen für </a:t>
            </a:r>
            <a:r>
              <a:rPr lang="de-DE" b="1" dirty="0">
                <a:solidFill>
                  <a:srgbClr val="FF0000"/>
                </a:solidFill>
              </a:rPr>
              <a:t>eine Jahrwoche;</a:t>
            </a:r>
            <a:r>
              <a:rPr lang="de-DE" dirty="0">
                <a:solidFill>
                  <a:srgbClr val="FF0000"/>
                </a:solidFill>
              </a:rPr>
              <a:t> </a:t>
            </a:r>
            <a:r>
              <a:rPr lang="de-DE" dirty="0" smtClean="0">
                <a:solidFill>
                  <a:srgbClr val="FF0000"/>
                </a:solidFill>
              </a:rPr>
              <a:t>…</a:t>
            </a:r>
            <a:endParaRPr lang="de-DE" dirty="0">
              <a:solidFill>
                <a:srgbClr val="FF0000"/>
              </a:solidFill>
            </a:endParaRPr>
          </a:p>
          <a:p>
            <a:r>
              <a:rPr lang="de-DE" dirty="0" smtClean="0"/>
              <a:t>„</a:t>
            </a:r>
            <a:r>
              <a:rPr lang="de-DE" dirty="0"/>
              <a:t>Er“ = „der kommende Fürst“ aus V.26. Das Römische Reich der Endzeit </a:t>
            </a:r>
            <a:r>
              <a:rPr lang="de-DE" dirty="0" err="1"/>
              <a:t>schliesst</a:t>
            </a:r>
            <a:r>
              <a:rPr lang="de-DE" dirty="0"/>
              <a:t> mit Israel („die Vielen“ = die Masse des jüdischen Volkes, vgl. Dan 11,33.39.40; 12,3) einen Sicherheitsbund für 7 Jahre</a:t>
            </a:r>
            <a:r>
              <a:rPr lang="de-DE" dirty="0" smtClean="0"/>
              <a:t>.</a:t>
            </a:r>
            <a:endParaRPr lang="de-DE" dirty="0"/>
          </a:p>
          <a:p>
            <a:endParaRPr lang="de-DE"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ChangeArrowheads="1"/>
          </p:cNvSpPr>
          <p:nvPr/>
        </p:nvSpPr>
        <p:spPr bwMode="auto">
          <a:xfrm>
            <a:off x="342900" y="3981450"/>
            <a:ext cx="8458200" cy="990600"/>
          </a:xfrm>
          <a:prstGeom prst="leftRightArrow">
            <a:avLst>
              <a:gd name="adj1" fmla="val 60833"/>
              <a:gd name="adj2" fmla="val 55144"/>
            </a:avLst>
          </a:prstGeom>
          <a:gradFill rotWithShape="0">
            <a:gsLst>
              <a:gs pos="0">
                <a:srgbClr val="660066"/>
              </a:gs>
              <a:gs pos="100000">
                <a:srgbClr val="FFFF00"/>
              </a:gs>
            </a:gsLst>
            <a:lin ang="5400000" scaled="1"/>
          </a:gradFill>
          <a:ln w="9525">
            <a:solidFill>
              <a:schemeClr val="tx1"/>
            </a:solidFill>
            <a:miter lim="800000"/>
            <a:headEnd/>
            <a:tailEnd/>
          </a:ln>
        </p:spPr>
        <p:txBody>
          <a:bodyPr wrap="none" anchor="ctr"/>
          <a:lstStyle/>
          <a:p>
            <a:endParaRPr lang="de-DE"/>
          </a:p>
        </p:txBody>
      </p:sp>
      <p:sp>
        <p:nvSpPr>
          <p:cNvPr id="3075" name="Oval 3"/>
          <p:cNvSpPr>
            <a:spLocks noChangeArrowheads="1"/>
          </p:cNvSpPr>
          <p:nvPr/>
        </p:nvSpPr>
        <p:spPr bwMode="auto">
          <a:xfrm>
            <a:off x="8801100" y="2362200"/>
            <a:ext cx="1066800" cy="4419600"/>
          </a:xfrm>
          <a:prstGeom prst="ellipse">
            <a:avLst/>
          </a:prstGeom>
          <a:gradFill rotWithShape="0">
            <a:gsLst>
              <a:gs pos="0">
                <a:schemeClr val="bg1"/>
              </a:gs>
              <a:gs pos="100000">
                <a:srgbClr val="000066"/>
              </a:gs>
            </a:gsLst>
            <a:lin ang="0" scaled="1"/>
          </a:gradFill>
          <a:ln w="9525">
            <a:solidFill>
              <a:schemeClr val="tx1"/>
            </a:solidFill>
            <a:round/>
            <a:headEnd/>
            <a:tailEnd/>
          </a:ln>
        </p:spPr>
        <p:txBody>
          <a:bodyPr wrap="none" anchor="ctr"/>
          <a:lstStyle/>
          <a:p>
            <a:endParaRPr lang="de-DE"/>
          </a:p>
        </p:txBody>
      </p:sp>
      <p:sp>
        <p:nvSpPr>
          <p:cNvPr id="3076" name="Text Box 4">
            <a:hlinkClick r:id="rId3" action="ppaction://hlinkpres?slideindex=1&amp;slidetitle="/>
          </p:cNvPr>
          <p:cNvSpPr txBox="1">
            <a:spLocks noChangeArrowheads="1"/>
          </p:cNvSpPr>
          <p:nvPr/>
        </p:nvSpPr>
        <p:spPr bwMode="auto">
          <a:xfrm>
            <a:off x="876300" y="2933700"/>
            <a:ext cx="1295400" cy="396875"/>
          </a:xfrm>
          <a:prstGeom prst="rect">
            <a:avLst/>
          </a:prstGeom>
          <a:noFill/>
          <a:ln w="9525">
            <a:noFill/>
            <a:miter lim="800000"/>
            <a:headEnd/>
            <a:tailEnd/>
          </a:ln>
        </p:spPr>
        <p:txBody>
          <a:bodyPr>
            <a:spAutoFit/>
          </a:bodyPr>
          <a:lstStyle/>
          <a:p>
            <a:pPr algn="ctr" eaLnBrk="0" hangingPunct="0">
              <a:spcBef>
                <a:spcPct val="50000"/>
              </a:spcBef>
            </a:pPr>
            <a:endParaRPr lang="de-DE" sz="2000" b="1">
              <a:solidFill>
                <a:srgbClr val="000066"/>
              </a:solidFill>
              <a:latin typeface="Times New Roman" pitchFamily="18" charset="0"/>
            </a:endParaRPr>
          </a:p>
        </p:txBody>
      </p:sp>
      <p:sp>
        <p:nvSpPr>
          <p:cNvPr id="18437" name="AutoShape 5">
            <a:hlinkClick r:id="rId4" action="ppaction://hlinkpres?slideindex=1&amp;slidetitle="/>
          </p:cNvPr>
          <p:cNvSpPr>
            <a:spLocks noChangeArrowheads="1"/>
          </p:cNvSpPr>
          <p:nvPr/>
        </p:nvSpPr>
        <p:spPr bwMode="auto">
          <a:xfrm>
            <a:off x="468313" y="2636838"/>
            <a:ext cx="6542087" cy="1219200"/>
          </a:xfrm>
          <a:prstGeom prst="roundRect">
            <a:avLst>
              <a:gd name="adj" fmla="val 16667"/>
            </a:avLst>
          </a:prstGeom>
          <a:gradFill rotWithShape="0">
            <a:gsLst>
              <a:gs pos="0">
                <a:srgbClr val="660066"/>
              </a:gs>
              <a:gs pos="50000">
                <a:schemeClr val="bg1"/>
              </a:gs>
              <a:gs pos="100000">
                <a:srgbClr val="660066"/>
              </a:gs>
            </a:gsLst>
            <a:lin ang="5400000" scaled="1"/>
          </a:gradFill>
          <a:ln w="9525">
            <a:solidFill>
              <a:schemeClr val="tx1"/>
            </a:solidFill>
            <a:round/>
            <a:headEnd/>
            <a:tailEnd/>
          </a:ln>
          <a:effectLst/>
        </p:spPr>
        <p:txBody>
          <a:bodyPr wrap="none" anchor="ctr"/>
          <a:lstStyle/>
          <a:p>
            <a:pPr>
              <a:defRPr/>
            </a:pPr>
            <a:endParaRPr lang="de-DE"/>
          </a:p>
        </p:txBody>
      </p:sp>
      <p:sp>
        <p:nvSpPr>
          <p:cNvPr id="3078" name="AutoShape 6"/>
          <p:cNvSpPr>
            <a:spLocks noChangeArrowheads="1"/>
          </p:cNvSpPr>
          <p:nvPr/>
        </p:nvSpPr>
        <p:spPr bwMode="auto">
          <a:xfrm>
            <a:off x="7164388" y="2708275"/>
            <a:ext cx="1446212" cy="1177925"/>
          </a:xfrm>
          <a:prstGeom prst="roundRect">
            <a:avLst>
              <a:gd name="adj" fmla="val 16667"/>
            </a:avLst>
          </a:prstGeom>
          <a:gradFill rotWithShape="0">
            <a:gsLst>
              <a:gs pos="0">
                <a:srgbClr val="FFFF00"/>
              </a:gs>
              <a:gs pos="100000">
                <a:srgbClr val="660066"/>
              </a:gs>
            </a:gsLst>
            <a:lin ang="5400000" scaled="1"/>
          </a:gradFill>
          <a:ln w="9525">
            <a:noFill/>
            <a:round/>
            <a:headEnd/>
            <a:tailEnd/>
          </a:ln>
        </p:spPr>
        <p:txBody>
          <a:bodyPr wrap="none" anchor="ctr"/>
          <a:lstStyle/>
          <a:p>
            <a:endParaRPr lang="de-DE"/>
          </a:p>
        </p:txBody>
      </p:sp>
      <p:sp>
        <p:nvSpPr>
          <p:cNvPr id="18439" name="Text Box 7">
            <a:hlinkClick r:id="rId3" action="ppaction://hlinkpres?slideindex=1&amp;slidetitle="/>
          </p:cNvPr>
          <p:cNvSpPr txBox="1">
            <a:spLocks noChangeArrowheads="1"/>
          </p:cNvSpPr>
          <p:nvPr/>
        </p:nvSpPr>
        <p:spPr bwMode="auto">
          <a:xfrm>
            <a:off x="7258050" y="2952750"/>
            <a:ext cx="1295400" cy="701675"/>
          </a:xfrm>
          <a:prstGeom prst="rect">
            <a:avLst/>
          </a:prstGeom>
          <a:noFill/>
          <a:ln w="9525">
            <a:noFill/>
            <a:miter lim="800000"/>
            <a:headEnd/>
            <a:tailEnd/>
          </a:ln>
          <a:effectLst/>
        </p:spPr>
        <p:txBody>
          <a:bodyPr>
            <a:spAutoFit/>
          </a:bodyPr>
          <a:lstStyle/>
          <a:p>
            <a:pPr algn="ctr" eaLnBrk="0" hangingPunct="0">
              <a:spcBef>
                <a:spcPct val="50000"/>
              </a:spcBef>
              <a:defRPr/>
            </a:pPr>
            <a:r>
              <a:rPr lang="de-DE" sz="2000" dirty="0">
                <a:solidFill>
                  <a:schemeClr val="bg1"/>
                </a:solidFill>
                <a:effectLst>
                  <a:outerShdw blurRad="38100" dist="38100" dir="2700000" algn="tl">
                    <a:srgbClr val="000000"/>
                  </a:outerShdw>
                </a:effectLst>
                <a:latin typeface="Times New Roman" pitchFamily="18" charset="0"/>
              </a:rPr>
              <a:t>Reich des Messias</a:t>
            </a:r>
          </a:p>
        </p:txBody>
      </p:sp>
      <p:sp>
        <p:nvSpPr>
          <p:cNvPr id="3080" name="Text Box 8"/>
          <p:cNvSpPr txBox="1">
            <a:spLocks noChangeArrowheads="1"/>
          </p:cNvSpPr>
          <p:nvPr/>
        </p:nvSpPr>
        <p:spPr bwMode="auto">
          <a:xfrm>
            <a:off x="250825" y="304800"/>
            <a:ext cx="8642350" cy="641350"/>
          </a:xfrm>
          <a:prstGeom prst="rect">
            <a:avLst/>
          </a:prstGeom>
          <a:noFill/>
          <a:ln w="9525">
            <a:noFill/>
            <a:miter lim="800000"/>
            <a:headEnd/>
            <a:tailEnd/>
          </a:ln>
        </p:spPr>
        <p:txBody>
          <a:bodyPr>
            <a:spAutoFit/>
          </a:bodyPr>
          <a:lstStyle/>
          <a:p>
            <a:pPr algn="ctr" eaLnBrk="0" hangingPunct="0">
              <a:spcBef>
                <a:spcPct val="50000"/>
              </a:spcBef>
            </a:pPr>
            <a:r>
              <a:rPr lang="de-DE" sz="3600" b="1">
                <a:latin typeface="Times New Roman" pitchFamily="18" charset="0"/>
              </a:rPr>
              <a:t>Die 70 Jahrwochen Daniels</a:t>
            </a:r>
            <a:endParaRPr lang="fr-FR" sz="3600" b="1">
              <a:latin typeface="Times New Roman" pitchFamily="18" charset="0"/>
            </a:endParaRPr>
          </a:p>
        </p:txBody>
      </p:sp>
      <p:grpSp>
        <p:nvGrpSpPr>
          <p:cNvPr id="2" name="Group 9"/>
          <p:cNvGrpSpPr>
            <a:grpSpLocks/>
          </p:cNvGrpSpPr>
          <p:nvPr/>
        </p:nvGrpSpPr>
        <p:grpSpPr bwMode="auto">
          <a:xfrm>
            <a:off x="3419475" y="1341438"/>
            <a:ext cx="720725" cy="1366837"/>
            <a:chOff x="2208" y="1020"/>
            <a:chExt cx="1272" cy="1596"/>
          </a:xfrm>
        </p:grpSpPr>
        <p:grpSp>
          <p:nvGrpSpPr>
            <p:cNvPr id="3" name="Group 10"/>
            <p:cNvGrpSpPr>
              <a:grpSpLocks/>
            </p:cNvGrpSpPr>
            <p:nvPr/>
          </p:nvGrpSpPr>
          <p:grpSpPr bwMode="auto">
            <a:xfrm>
              <a:off x="2232" y="1032"/>
              <a:ext cx="1248" cy="1584"/>
              <a:chOff x="264" y="576"/>
              <a:chExt cx="624" cy="960"/>
            </a:xfrm>
          </p:grpSpPr>
          <p:sp>
            <p:nvSpPr>
              <p:cNvPr id="3100" name="Rectangle 11"/>
              <p:cNvSpPr>
                <a:spLocks noChangeArrowheads="1"/>
              </p:cNvSpPr>
              <p:nvPr/>
            </p:nvSpPr>
            <p:spPr bwMode="auto">
              <a:xfrm>
                <a:off x="528" y="576"/>
                <a:ext cx="96" cy="960"/>
              </a:xfrm>
              <a:prstGeom prst="rect">
                <a:avLst/>
              </a:prstGeom>
              <a:solidFill>
                <a:schemeClr val="bg1"/>
              </a:solidFill>
              <a:ln w="9525">
                <a:solidFill>
                  <a:srgbClr val="FF3300"/>
                </a:solidFill>
                <a:miter lim="800000"/>
                <a:headEnd/>
                <a:tailEnd/>
              </a:ln>
            </p:spPr>
            <p:txBody>
              <a:bodyPr wrap="none" anchor="ctr"/>
              <a:lstStyle/>
              <a:p>
                <a:endParaRPr lang="de-DE"/>
              </a:p>
            </p:txBody>
          </p:sp>
          <p:sp>
            <p:nvSpPr>
              <p:cNvPr id="3101" name="Rectangle 12"/>
              <p:cNvSpPr>
                <a:spLocks noChangeArrowheads="1"/>
              </p:cNvSpPr>
              <p:nvPr/>
            </p:nvSpPr>
            <p:spPr bwMode="auto">
              <a:xfrm>
                <a:off x="264" y="768"/>
                <a:ext cx="624" cy="96"/>
              </a:xfrm>
              <a:prstGeom prst="rect">
                <a:avLst/>
              </a:prstGeom>
              <a:solidFill>
                <a:schemeClr val="bg1"/>
              </a:solidFill>
              <a:ln w="9525">
                <a:solidFill>
                  <a:srgbClr val="FF3300"/>
                </a:solidFill>
                <a:miter lim="800000"/>
                <a:headEnd/>
                <a:tailEnd/>
              </a:ln>
            </p:spPr>
            <p:txBody>
              <a:bodyPr wrap="none" anchor="ctr"/>
              <a:lstStyle/>
              <a:p>
                <a:endParaRPr lang="de-DE"/>
              </a:p>
            </p:txBody>
          </p:sp>
        </p:grpSp>
        <p:grpSp>
          <p:nvGrpSpPr>
            <p:cNvPr id="4" name="Group 13"/>
            <p:cNvGrpSpPr>
              <a:grpSpLocks/>
            </p:cNvGrpSpPr>
            <p:nvPr/>
          </p:nvGrpSpPr>
          <p:grpSpPr bwMode="auto">
            <a:xfrm>
              <a:off x="2208" y="1020"/>
              <a:ext cx="1248" cy="1584"/>
              <a:chOff x="264" y="576"/>
              <a:chExt cx="624" cy="960"/>
            </a:xfrm>
          </p:grpSpPr>
          <p:sp>
            <p:nvSpPr>
              <p:cNvPr id="3098" name="Rectangle 14"/>
              <p:cNvSpPr>
                <a:spLocks noChangeArrowheads="1"/>
              </p:cNvSpPr>
              <p:nvPr/>
            </p:nvSpPr>
            <p:spPr bwMode="auto">
              <a:xfrm>
                <a:off x="528" y="576"/>
                <a:ext cx="96" cy="960"/>
              </a:xfrm>
              <a:prstGeom prst="rect">
                <a:avLst/>
              </a:prstGeom>
              <a:solidFill>
                <a:srgbClr val="FF3300"/>
              </a:solidFill>
              <a:ln w="9525">
                <a:solidFill>
                  <a:srgbClr val="FF3300"/>
                </a:solidFill>
                <a:miter lim="800000"/>
                <a:headEnd/>
                <a:tailEnd/>
              </a:ln>
            </p:spPr>
            <p:txBody>
              <a:bodyPr wrap="none" anchor="ctr"/>
              <a:lstStyle/>
              <a:p>
                <a:endParaRPr lang="de-DE"/>
              </a:p>
            </p:txBody>
          </p:sp>
          <p:sp>
            <p:nvSpPr>
              <p:cNvPr id="3099" name="Rectangle 15"/>
              <p:cNvSpPr>
                <a:spLocks noChangeArrowheads="1"/>
              </p:cNvSpPr>
              <p:nvPr/>
            </p:nvSpPr>
            <p:spPr bwMode="auto">
              <a:xfrm>
                <a:off x="264" y="768"/>
                <a:ext cx="624" cy="96"/>
              </a:xfrm>
              <a:prstGeom prst="rect">
                <a:avLst/>
              </a:prstGeom>
              <a:solidFill>
                <a:srgbClr val="FF3300"/>
              </a:solidFill>
              <a:ln w="9525">
                <a:solidFill>
                  <a:srgbClr val="FF3300"/>
                </a:solidFill>
                <a:miter lim="800000"/>
                <a:headEnd/>
                <a:tailEnd/>
              </a:ln>
            </p:spPr>
            <p:txBody>
              <a:bodyPr wrap="none" anchor="ctr"/>
              <a:lstStyle/>
              <a:p>
                <a:endParaRPr lang="de-DE"/>
              </a:p>
            </p:txBody>
          </p:sp>
        </p:grpSp>
      </p:grpSp>
      <p:sp>
        <p:nvSpPr>
          <p:cNvPr id="18448" name="Text Box 16"/>
          <p:cNvSpPr txBox="1">
            <a:spLocks noChangeArrowheads="1"/>
          </p:cNvSpPr>
          <p:nvPr/>
        </p:nvSpPr>
        <p:spPr bwMode="auto">
          <a:xfrm>
            <a:off x="1403350" y="4581525"/>
            <a:ext cx="6337300" cy="2109788"/>
          </a:xfrm>
          <a:prstGeom prst="rect">
            <a:avLst/>
          </a:prstGeom>
          <a:solidFill>
            <a:schemeClr val="bg1"/>
          </a:solidFill>
          <a:ln w="9525">
            <a:solidFill>
              <a:schemeClr val="tx1"/>
            </a:solidFill>
            <a:miter lim="800000"/>
            <a:headEnd/>
            <a:tailEnd/>
          </a:ln>
          <a:effectLst>
            <a:outerShdw dist="107763" dir="2700000" algn="ctr" rotWithShape="0">
              <a:srgbClr val="FFFF00"/>
            </a:outerShdw>
          </a:effectLst>
        </p:spPr>
        <p:txBody>
          <a:bodyPr>
            <a:spAutoFit/>
          </a:bodyPr>
          <a:lstStyle/>
          <a:p>
            <a:pPr algn="ctr" eaLnBrk="0" hangingPunct="0">
              <a:spcBef>
                <a:spcPct val="50000"/>
              </a:spcBef>
              <a:defRPr/>
            </a:pPr>
            <a:r>
              <a:rPr lang="de-DE" sz="2400">
                <a:latin typeface="Times New Roman" pitchFamily="18" charset="0"/>
              </a:rPr>
              <a:t>1 Jahrwoche = 7 Jahre à 360 Tage</a:t>
            </a:r>
          </a:p>
          <a:p>
            <a:pPr algn="ctr" eaLnBrk="0" hangingPunct="0">
              <a:spcBef>
                <a:spcPct val="50000"/>
              </a:spcBef>
              <a:defRPr/>
            </a:pPr>
            <a:r>
              <a:rPr lang="de-DE" sz="2400">
                <a:latin typeface="Times New Roman" pitchFamily="18" charset="0"/>
              </a:rPr>
              <a:t>2 x 3 ½ Jahre</a:t>
            </a:r>
          </a:p>
          <a:p>
            <a:pPr algn="ctr" eaLnBrk="0" hangingPunct="0">
              <a:spcBef>
                <a:spcPct val="50000"/>
              </a:spcBef>
              <a:defRPr/>
            </a:pPr>
            <a:r>
              <a:rPr lang="de-DE" sz="2400">
                <a:latin typeface="Times New Roman" pitchFamily="18" charset="0"/>
              </a:rPr>
              <a:t>Zwischen der Entrückung und dem </a:t>
            </a:r>
          </a:p>
          <a:p>
            <a:pPr algn="ctr" eaLnBrk="0" hangingPunct="0">
              <a:spcBef>
                <a:spcPct val="50000"/>
              </a:spcBef>
              <a:defRPr/>
            </a:pPr>
            <a:r>
              <a:rPr lang="de-DE" sz="2400">
                <a:latin typeface="Times New Roman" pitchFamily="18" charset="0"/>
              </a:rPr>
              <a:t>Zweiten Kommen Jesu in Herrlichkeit</a:t>
            </a:r>
          </a:p>
        </p:txBody>
      </p:sp>
      <p:sp>
        <p:nvSpPr>
          <p:cNvPr id="3083" name="Rectangle 17"/>
          <p:cNvSpPr>
            <a:spLocks noChangeArrowheads="1"/>
          </p:cNvSpPr>
          <p:nvPr/>
        </p:nvSpPr>
        <p:spPr bwMode="auto">
          <a:xfrm>
            <a:off x="1476375" y="3933825"/>
            <a:ext cx="1908175" cy="228600"/>
          </a:xfrm>
          <a:prstGeom prst="rect">
            <a:avLst/>
          </a:prstGeom>
          <a:solidFill>
            <a:srgbClr val="FF0000"/>
          </a:solidFill>
          <a:ln w="9525">
            <a:solidFill>
              <a:schemeClr val="tx1"/>
            </a:solidFill>
            <a:miter lim="800000"/>
            <a:headEnd/>
            <a:tailEnd/>
          </a:ln>
        </p:spPr>
        <p:txBody>
          <a:bodyPr wrap="none" anchor="ctr"/>
          <a:lstStyle/>
          <a:p>
            <a:endParaRPr lang="de-DE"/>
          </a:p>
        </p:txBody>
      </p:sp>
      <p:sp>
        <p:nvSpPr>
          <p:cNvPr id="3084" name="Line 18"/>
          <p:cNvSpPr>
            <a:spLocks noChangeShapeType="1"/>
          </p:cNvSpPr>
          <p:nvPr/>
        </p:nvSpPr>
        <p:spPr bwMode="auto">
          <a:xfrm>
            <a:off x="1476375" y="1412875"/>
            <a:ext cx="0" cy="2736850"/>
          </a:xfrm>
          <a:prstGeom prst="line">
            <a:avLst/>
          </a:prstGeom>
          <a:noFill/>
          <a:ln w="57150">
            <a:solidFill>
              <a:srgbClr val="FF0000"/>
            </a:solidFill>
            <a:round/>
            <a:headEnd/>
            <a:tailEnd/>
          </a:ln>
        </p:spPr>
        <p:txBody>
          <a:bodyPr wrap="none" anchor="ctr"/>
          <a:lstStyle/>
          <a:p>
            <a:endParaRPr lang="de-DE"/>
          </a:p>
        </p:txBody>
      </p:sp>
      <p:sp>
        <p:nvSpPr>
          <p:cNvPr id="3085" name="Line 19"/>
          <p:cNvSpPr>
            <a:spLocks noChangeShapeType="1"/>
          </p:cNvSpPr>
          <p:nvPr/>
        </p:nvSpPr>
        <p:spPr bwMode="auto">
          <a:xfrm flipH="1">
            <a:off x="3348038" y="1484313"/>
            <a:ext cx="0" cy="2665412"/>
          </a:xfrm>
          <a:prstGeom prst="line">
            <a:avLst/>
          </a:prstGeom>
          <a:noFill/>
          <a:ln w="57150">
            <a:solidFill>
              <a:srgbClr val="FF0000"/>
            </a:solidFill>
            <a:round/>
            <a:headEnd/>
            <a:tailEnd/>
          </a:ln>
        </p:spPr>
        <p:txBody>
          <a:bodyPr wrap="none" anchor="ctr"/>
          <a:lstStyle/>
          <a:p>
            <a:endParaRPr lang="de-DE"/>
          </a:p>
        </p:txBody>
      </p:sp>
      <p:sp>
        <p:nvSpPr>
          <p:cNvPr id="3086" name="Text Box 20"/>
          <p:cNvSpPr txBox="1">
            <a:spLocks noChangeArrowheads="1"/>
          </p:cNvSpPr>
          <p:nvPr/>
        </p:nvSpPr>
        <p:spPr bwMode="auto">
          <a:xfrm>
            <a:off x="755650" y="3860800"/>
            <a:ext cx="3384550" cy="366713"/>
          </a:xfrm>
          <a:prstGeom prst="rect">
            <a:avLst/>
          </a:prstGeom>
          <a:noFill/>
          <a:ln w="9525">
            <a:noFill/>
            <a:miter lim="800000"/>
            <a:headEnd/>
            <a:tailEnd/>
          </a:ln>
        </p:spPr>
        <p:txBody>
          <a:bodyPr>
            <a:spAutoFit/>
          </a:bodyPr>
          <a:lstStyle/>
          <a:p>
            <a:pPr algn="ctr" eaLnBrk="0" hangingPunct="0">
              <a:spcBef>
                <a:spcPct val="50000"/>
              </a:spcBef>
            </a:pPr>
            <a:r>
              <a:rPr lang="de-DE" b="1">
                <a:solidFill>
                  <a:srgbClr val="FFFF00"/>
                </a:solidFill>
                <a:latin typeface="Times New Roman" pitchFamily="18" charset="0"/>
              </a:rPr>
              <a:t>69 x 7 = 483 </a:t>
            </a:r>
          </a:p>
        </p:txBody>
      </p:sp>
      <p:sp>
        <p:nvSpPr>
          <p:cNvPr id="3087" name="AutoShape 21"/>
          <p:cNvSpPr>
            <a:spLocks noChangeArrowheads="1"/>
          </p:cNvSpPr>
          <p:nvPr/>
        </p:nvSpPr>
        <p:spPr bwMode="auto">
          <a:xfrm flipH="1">
            <a:off x="3995738" y="1268413"/>
            <a:ext cx="576262" cy="1533525"/>
          </a:xfrm>
          <a:prstGeom prst="lightningBolt">
            <a:avLst/>
          </a:prstGeom>
          <a:gradFill rotWithShape="0">
            <a:gsLst>
              <a:gs pos="0">
                <a:srgbClr val="FF0000"/>
              </a:gs>
              <a:gs pos="100000">
                <a:srgbClr val="FFFF00"/>
              </a:gs>
            </a:gsLst>
            <a:lin ang="5400000" scaled="1"/>
          </a:gradFill>
          <a:ln w="9525">
            <a:solidFill>
              <a:schemeClr val="tx1"/>
            </a:solidFill>
            <a:miter lim="800000"/>
            <a:headEnd/>
            <a:tailEnd/>
          </a:ln>
        </p:spPr>
        <p:txBody>
          <a:bodyPr wrap="none" anchor="ctr"/>
          <a:lstStyle/>
          <a:p>
            <a:endParaRPr lang="de-DE"/>
          </a:p>
        </p:txBody>
      </p:sp>
      <p:sp>
        <p:nvSpPr>
          <p:cNvPr id="3088" name="Rectangle 22"/>
          <p:cNvSpPr>
            <a:spLocks noChangeArrowheads="1"/>
          </p:cNvSpPr>
          <p:nvPr/>
        </p:nvSpPr>
        <p:spPr bwMode="auto">
          <a:xfrm>
            <a:off x="6324600" y="3886200"/>
            <a:ext cx="685800" cy="228600"/>
          </a:xfrm>
          <a:prstGeom prst="rect">
            <a:avLst/>
          </a:prstGeom>
          <a:solidFill>
            <a:srgbClr val="FF0000"/>
          </a:solidFill>
          <a:ln w="9525">
            <a:solidFill>
              <a:schemeClr val="tx1"/>
            </a:solidFill>
            <a:miter lim="800000"/>
            <a:headEnd/>
            <a:tailEnd/>
          </a:ln>
        </p:spPr>
        <p:txBody>
          <a:bodyPr wrap="none" anchor="ctr"/>
          <a:lstStyle/>
          <a:p>
            <a:endParaRPr lang="de-DE"/>
          </a:p>
        </p:txBody>
      </p:sp>
      <p:sp>
        <p:nvSpPr>
          <p:cNvPr id="3089" name="Text Box 23"/>
          <p:cNvSpPr txBox="1">
            <a:spLocks noChangeArrowheads="1"/>
          </p:cNvSpPr>
          <p:nvPr/>
        </p:nvSpPr>
        <p:spPr bwMode="auto">
          <a:xfrm>
            <a:off x="5638800" y="3822700"/>
            <a:ext cx="2057400" cy="366713"/>
          </a:xfrm>
          <a:prstGeom prst="rect">
            <a:avLst/>
          </a:prstGeom>
          <a:noFill/>
          <a:ln w="9525">
            <a:noFill/>
            <a:miter lim="800000"/>
            <a:headEnd/>
            <a:tailEnd/>
          </a:ln>
        </p:spPr>
        <p:txBody>
          <a:bodyPr>
            <a:spAutoFit/>
          </a:bodyPr>
          <a:lstStyle/>
          <a:p>
            <a:pPr algn="ctr" eaLnBrk="0" hangingPunct="0">
              <a:spcBef>
                <a:spcPct val="50000"/>
              </a:spcBef>
            </a:pPr>
            <a:r>
              <a:rPr lang="de-DE" b="1">
                <a:solidFill>
                  <a:srgbClr val="FFFF00"/>
                </a:solidFill>
                <a:latin typeface="Times New Roman" pitchFamily="18" charset="0"/>
              </a:rPr>
              <a:t>1x7 </a:t>
            </a:r>
          </a:p>
        </p:txBody>
      </p:sp>
      <p:sp>
        <p:nvSpPr>
          <p:cNvPr id="3090" name="Line 24"/>
          <p:cNvSpPr>
            <a:spLocks noChangeShapeType="1"/>
          </p:cNvSpPr>
          <p:nvPr/>
        </p:nvSpPr>
        <p:spPr bwMode="auto">
          <a:xfrm>
            <a:off x="7010400" y="1511300"/>
            <a:ext cx="0" cy="2590800"/>
          </a:xfrm>
          <a:prstGeom prst="line">
            <a:avLst/>
          </a:prstGeom>
          <a:noFill/>
          <a:ln w="57150">
            <a:solidFill>
              <a:srgbClr val="FF0000"/>
            </a:solidFill>
            <a:round/>
            <a:headEnd/>
            <a:tailEnd/>
          </a:ln>
        </p:spPr>
        <p:txBody>
          <a:bodyPr wrap="none" anchor="ctr"/>
          <a:lstStyle/>
          <a:p>
            <a:endParaRPr lang="de-DE"/>
          </a:p>
        </p:txBody>
      </p:sp>
      <p:sp>
        <p:nvSpPr>
          <p:cNvPr id="3091" name="Line 25"/>
          <p:cNvSpPr>
            <a:spLocks noChangeShapeType="1"/>
          </p:cNvSpPr>
          <p:nvPr/>
        </p:nvSpPr>
        <p:spPr bwMode="auto">
          <a:xfrm>
            <a:off x="6324600" y="1511300"/>
            <a:ext cx="0" cy="2590800"/>
          </a:xfrm>
          <a:prstGeom prst="line">
            <a:avLst/>
          </a:prstGeom>
          <a:noFill/>
          <a:ln w="57150">
            <a:solidFill>
              <a:srgbClr val="FF0000"/>
            </a:solidFill>
            <a:round/>
            <a:headEnd/>
            <a:tailEnd/>
          </a:ln>
        </p:spPr>
        <p:txBody>
          <a:bodyPr wrap="none" anchor="ctr"/>
          <a:lstStyle/>
          <a:p>
            <a:endParaRPr lang="de-DE"/>
          </a:p>
        </p:txBody>
      </p:sp>
      <p:sp>
        <p:nvSpPr>
          <p:cNvPr id="18458" name="Line 26"/>
          <p:cNvSpPr>
            <a:spLocks noChangeShapeType="1"/>
          </p:cNvSpPr>
          <p:nvPr/>
        </p:nvSpPr>
        <p:spPr bwMode="auto">
          <a:xfrm>
            <a:off x="6660232" y="1484784"/>
            <a:ext cx="0" cy="2362200"/>
          </a:xfrm>
          <a:prstGeom prst="line">
            <a:avLst/>
          </a:prstGeom>
          <a:noFill/>
          <a:ln w="38100">
            <a:solidFill>
              <a:srgbClr val="FF0000"/>
            </a:solidFill>
            <a:prstDash val="sysDot"/>
            <a:round/>
            <a:headEnd/>
            <a:tailEnd/>
          </a:ln>
        </p:spPr>
        <p:txBody>
          <a:bodyPr wrap="none" anchor="ctr"/>
          <a:lstStyle/>
          <a:p>
            <a:endParaRPr lang="de-DE"/>
          </a:p>
        </p:txBody>
      </p:sp>
      <p:sp>
        <p:nvSpPr>
          <p:cNvPr id="3093" name="AutoShape 27"/>
          <p:cNvSpPr>
            <a:spLocks noChangeArrowheads="1"/>
          </p:cNvSpPr>
          <p:nvPr/>
        </p:nvSpPr>
        <p:spPr bwMode="auto">
          <a:xfrm flipH="1">
            <a:off x="827088" y="1196975"/>
            <a:ext cx="503237" cy="1584325"/>
          </a:xfrm>
          <a:prstGeom prst="lightningBolt">
            <a:avLst/>
          </a:prstGeom>
          <a:gradFill rotWithShape="0">
            <a:gsLst>
              <a:gs pos="0">
                <a:srgbClr val="FF0000"/>
              </a:gs>
              <a:gs pos="100000">
                <a:srgbClr val="FFFF00"/>
              </a:gs>
            </a:gsLst>
            <a:lin ang="5400000" scaled="1"/>
          </a:gradFill>
          <a:ln w="9525">
            <a:solidFill>
              <a:schemeClr val="tx1"/>
            </a:solidFill>
            <a:miter lim="800000"/>
            <a:headEnd/>
            <a:tailEnd/>
          </a:ln>
        </p:spPr>
        <p:txBody>
          <a:bodyPr wrap="none" anchor="ctr"/>
          <a:lstStyle/>
          <a:p>
            <a:endParaRPr lang="de-DE"/>
          </a:p>
        </p:txBody>
      </p:sp>
      <p:sp>
        <p:nvSpPr>
          <p:cNvPr id="3094" name="Line 28"/>
          <p:cNvSpPr>
            <a:spLocks noChangeShapeType="1"/>
          </p:cNvSpPr>
          <p:nvPr/>
        </p:nvSpPr>
        <p:spPr bwMode="auto">
          <a:xfrm>
            <a:off x="7164388" y="908050"/>
            <a:ext cx="0" cy="1728788"/>
          </a:xfrm>
          <a:prstGeom prst="line">
            <a:avLst/>
          </a:prstGeom>
          <a:noFill/>
          <a:ln w="57150">
            <a:solidFill>
              <a:srgbClr val="FF3300"/>
            </a:solidFill>
            <a:round/>
            <a:headEnd/>
            <a:tailEnd type="triangle" w="med" len="med"/>
          </a:ln>
        </p:spPr>
        <p:txBody>
          <a:bodyPr/>
          <a:lstStyle/>
          <a:p>
            <a:endParaRPr lang="de-D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8458"/>
                                        </p:tgtEl>
                                        <p:attrNameLst>
                                          <p:attrName>style.visibility</p:attrName>
                                        </p:attrNameLst>
                                      </p:cBhvr>
                                      <p:to>
                                        <p:strVal val="visible"/>
                                      </p:to>
                                    </p:set>
                                    <p:anim calcmode="lin" valueType="num">
                                      <p:cBhvr additive="base">
                                        <p:cTn id="7" dur="500" fill="hold"/>
                                        <p:tgtEl>
                                          <p:spTgt spid="18458"/>
                                        </p:tgtEl>
                                        <p:attrNameLst>
                                          <p:attrName>ppt_x</p:attrName>
                                        </p:attrNameLst>
                                      </p:cBhvr>
                                      <p:tavLst>
                                        <p:tav tm="0">
                                          <p:val>
                                            <p:strVal val="0-#ppt_w/2"/>
                                          </p:val>
                                        </p:tav>
                                        <p:tav tm="100000">
                                          <p:val>
                                            <p:strVal val="#ppt_x"/>
                                          </p:val>
                                        </p:tav>
                                      </p:tavLst>
                                    </p:anim>
                                    <p:anim calcmode="lin" valueType="num">
                                      <p:cBhvr additive="base">
                                        <p:cTn id="8" dur="500" fill="hold"/>
                                        <p:tgtEl>
                                          <p:spTgt spid="1845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5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3. </a:t>
            </a:r>
            <a:r>
              <a:rPr lang="de-DE" b="1" dirty="0"/>
              <a:t>Die 70 Jahrwochen Daniels: </a:t>
            </a:r>
            <a:r>
              <a:rPr lang="de-DE" dirty="0"/>
              <a:t/>
            </a:r>
            <a:br>
              <a:rPr lang="de-DE" dirty="0"/>
            </a:br>
            <a:r>
              <a:rPr lang="de-DE" sz="2700" b="1" dirty="0" smtClean="0"/>
              <a:t>Schlüssel </a:t>
            </a:r>
            <a:r>
              <a:rPr lang="de-DE" sz="2700" b="1" dirty="0"/>
              <a:t>zum </a:t>
            </a:r>
            <a:r>
              <a:rPr lang="de-DE" sz="2700" b="1" dirty="0" smtClean="0"/>
              <a:t>Verständnis </a:t>
            </a:r>
            <a:r>
              <a:rPr lang="de-DE" sz="2700" b="1" dirty="0"/>
              <a:t>der Prophetie</a:t>
            </a:r>
            <a:endParaRPr lang="de-DE" sz="2700" dirty="0"/>
          </a:p>
        </p:txBody>
      </p:sp>
      <p:sp>
        <p:nvSpPr>
          <p:cNvPr id="3" name="Inhaltsplatzhalter 2"/>
          <p:cNvSpPr>
            <a:spLocks noGrp="1"/>
          </p:cNvSpPr>
          <p:nvPr>
            <p:ph idx="1"/>
          </p:nvPr>
        </p:nvSpPr>
        <p:spPr>
          <a:xfrm>
            <a:off x="457200" y="1600200"/>
            <a:ext cx="8229600" cy="5069160"/>
          </a:xfrm>
        </p:spPr>
        <p:txBody>
          <a:bodyPr>
            <a:normAutofit fontScale="85000" lnSpcReduction="20000"/>
          </a:bodyPr>
          <a:lstStyle/>
          <a:p>
            <a:r>
              <a:rPr lang="de-DE" dirty="0" smtClean="0">
                <a:solidFill>
                  <a:srgbClr val="FF0000"/>
                </a:solidFill>
              </a:rPr>
              <a:t>27 … und </a:t>
            </a:r>
            <a:r>
              <a:rPr lang="de-DE" dirty="0">
                <a:solidFill>
                  <a:srgbClr val="FF0000"/>
                </a:solidFill>
              </a:rPr>
              <a:t>zur Hälfte der Woche wird er </a:t>
            </a:r>
            <a:r>
              <a:rPr lang="de-DE" b="1" dirty="0">
                <a:solidFill>
                  <a:srgbClr val="FF0000"/>
                </a:solidFill>
              </a:rPr>
              <a:t>Schlachtopfer und Speisopfer aufhören</a:t>
            </a:r>
            <a:r>
              <a:rPr lang="de-DE" dirty="0">
                <a:solidFill>
                  <a:srgbClr val="FF0000"/>
                </a:solidFill>
              </a:rPr>
              <a:t> lassen. </a:t>
            </a:r>
          </a:p>
          <a:p>
            <a:r>
              <a:rPr lang="de-DE" dirty="0" smtClean="0"/>
              <a:t>Nach </a:t>
            </a:r>
            <a:r>
              <a:rPr lang="de-DE" dirty="0"/>
              <a:t>3 ½ Jahre werden die Opfer im Dritten Tempel gestoppt werden</a:t>
            </a:r>
            <a:r>
              <a:rPr lang="de-DE" dirty="0" smtClean="0"/>
              <a:t>.</a:t>
            </a:r>
            <a:endParaRPr lang="de-DE" dirty="0"/>
          </a:p>
          <a:p>
            <a:r>
              <a:rPr lang="de-DE" dirty="0" smtClean="0">
                <a:solidFill>
                  <a:srgbClr val="FF0000"/>
                </a:solidFill>
              </a:rPr>
              <a:t>27 … Und </a:t>
            </a:r>
            <a:r>
              <a:rPr lang="de-DE" dirty="0">
                <a:solidFill>
                  <a:srgbClr val="FF0000"/>
                </a:solidFill>
              </a:rPr>
              <a:t>wegen der Beschirmung </a:t>
            </a:r>
            <a:r>
              <a:rPr lang="de-DE" b="1" dirty="0">
                <a:solidFill>
                  <a:srgbClr val="FF0000"/>
                </a:solidFill>
              </a:rPr>
              <a:t>der </a:t>
            </a:r>
            <a:r>
              <a:rPr lang="de-DE" b="1" dirty="0" err="1">
                <a:solidFill>
                  <a:srgbClr val="FF0000"/>
                </a:solidFill>
              </a:rPr>
              <a:t>Greuel</a:t>
            </a:r>
            <a:r>
              <a:rPr lang="de-DE" dirty="0">
                <a:solidFill>
                  <a:srgbClr val="FF0000"/>
                </a:solidFill>
              </a:rPr>
              <a:t> wird </a:t>
            </a:r>
            <a:r>
              <a:rPr lang="de-DE" b="1" dirty="0">
                <a:solidFill>
                  <a:srgbClr val="FF0000"/>
                </a:solidFill>
              </a:rPr>
              <a:t>ein </a:t>
            </a:r>
            <a:r>
              <a:rPr lang="de-DE" b="1" dirty="0" err="1">
                <a:solidFill>
                  <a:srgbClr val="FF0000"/>
                </a:solidFill>
              </a:rPr>
              <a:t>Verwüster</a:t>
            </a:r>
            <a:r>
              <a:rPr lang="de-DE" b="1" dirty="0">
                <a:solidFill>
                  <a:srgbClr val="FF0000"/>
                </a:solidFill>
              </a:rPr>
              <a:t> kommen,</a:t>
            </a:r>
            <a:r>
              <a:rPr lang="de-DE" dirty="0">
                <a:solidFill>
                  <a:srgbClr val="FF0000"/>
                </a:solidFill>
              </a:rPr>
              <a:t> und zwar bis Vernichtung und Festbeschlossenes über das Verwüstete ausgegossen werden.</a:t>
            </a:r>
          </a:p>
          <a:p>
            <a:r>
              <a:rPr lang="de-DE" dirty="0" smtClean="0"/>
              <a:t>Wegen </a:t>
            </a:r>
            <a:r>
              <a:rPr lang="de-DE" dirty="0"/>
              <a:t>der antichristlichen </a:t>
            </a:r>
            <a:r>
              <a:rPr lang="de-DE" dirty="0" err="1"/>
              <a:t>Greuel</a:t>
            </a:r>
            <a:r>
              <a:rPr lang="de-DE" dirty="0"/>
              <a:t> (= Götzenbild auf dem Tempelplatz und Antichrist im Tempel, Matt 24,15; Off 13,14ff; 2Thess 2,4) wird Israel durch „den König des Nordens“ vollständig verwüstet werden. Dies wird der Anfang der </a:t>
            </a:r>
            <a:r>
              <a:rPr lang="de-DE" dirty="0" err="1"/>
              <a:t>grossen</a:t>
            </a:r>
            <a:r>
              <a:rPr lang="de-DE" dirty="0"/>
              <a:t> Drangsal von Matt 24,21 sein</a:t>
            </a:r>
            <a:r>
              <a:rPr lang="de-DE" dirty="0" smtClean="0"/>
              <a:t>.</a:t>
            </a:r>
            <a:endParaRPr lang="de-DE" dirty="0"/>
          </a:p>
          <a:p>
            <a:endParaRPr lang="de-DE"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ChangeArrowheads="1"/>
          </p:cNvSpPr>
          <p:nvPr/>
        </p:nvSpPr>
        <p:spPr bwMode="auto">
          <a:xfrm>
            <a:off x="342900" y="3981450"/>
            <a:ext cx="8458200" cy="990600"/>
          </a:xfrm>
          <a:prstGeom prst="leftRightArrow">
            <a:avLst>
              <a:gd name="adj1" fmla="val 60833"/>
              <a:gd name="adj2" fmla="val 55144"/>
            </a:avLst>
          </a:prstGeom>
          <a:gradFill rotWithShape="0">
            <a:gsLst>
              <a:gs pos="0">
                <a:srgbClr val="660066"/>
              </a:gs>
              <a:gs pos="100000">
                <a:srgbClr val="FFFF00"/>
              </a:gs>
            </a:gsLst>
            <a:lin ang="5400000" scaled="1"/>
          </a:gradFill>
          <a:ln w="9525">
            <a:solidFill>
              <a:schemeClr val="tx1"/>
            </a:solidFill>
            <a:miter lim="800000"/>
            <a:headEnd/>
            <a:tailEnd/>
          </a:ln>
        </p:spPr>
        <p:txBody>
          <a:bodyPr wrap="none" anchor="ctr"/>
          <a:lstStyle/>
          <a:p>
            <a:endParaRPr lang="de-DE"/>
          </a:p>
        </p:txBody>
      </p:sp>
      <p:sp>
        <p:nvSpPr>
          <p:cNvPr id="3075" name="Oval 3"/>
          <p:cNvSpPr>
            <a:spLocks noChangeArrowheads="1"/>
          </p:cNvSpPr>
          <p:nvPr/>
        </p:nvSpPr>
        <p:spPr bwMode="auto">
          <a:xfrm>
            <a:off x="8801100" y="2362200"/>
            <a:ext cx="1066800" cy="4419600"/>
          </a:xfrm>
          <a:prstGeom prst="ellipse">
            <a:avLst/>
          </a:prstGeom>
          <a:gradFill rotWithShape="0">
            <a:gsLst>
              <a:gs pos="0">
                <a:schemeClr val="bg1"/>
              </a:gs>
              <a:gs pos="100000">
                <a:srgbClr val="000066"/>
              </a:gs>
            </a:gsLst>
            <a:lin ang="0" scaled="1"/>
          </a:gradFill>
          <a:ln w="9525">
            <a:solidFill>
              <a:schemeClr val="tx1"/>
            </a:solidFill>
            <a:round/>
            <a:headEnd/>
            <a:tailEnd/>
          </a:ln>
        </p:spPr>
        <p:txBody>
          <a:bodyPr wrap="none" anchor="ctr"/>
          <a:lstStyle/>
          <a:p>
            <a:endParaRPr lang="de-DE"/>
          </a:p>
        </p:txBody>
      </p:sp>
      <p:sp>
        <p:nvSpPr>
          <p:cNvPr id="3076" name="Text Box 4">
            <a:hlinkClick r:id="rId3" action="ppaction://hlinkpres?slideindex=1&amp;slidetitle="/>
          </p:cNvPr>
          <p:cNvSpPr txBox="1">
            <a:spLocks noChangeArrowheads="1"/>
          </p:cNvSpPr>
          <p:nvPr/>
        </p:nvSpPr>
        <p:spPr bwMode="auto">
          <a:xfrm>
            <a:off x="876300" y="2933700"/>
            <a:ext cx="1295400" cy="396875"/>
          </a:xfrm>
          <a:prstGeom prst="rect">
            <a:avLst/>
          </a:prstGeom>
          <a:noFill/>
          <a:ln w="9525">
            <a:noFill/>
            <a:miter lim="800000"/>
            <a:headEnd/>
            <a:tailEnd/>
          </a:ln>
        </p:spPr>
        <p:txBody>
          <a:bodyPr>
            <a:spAutoFit/>
          </a:bodyPr>
          <a:lstStyle/>
          <a:p>
            <a:pPr algn="ctr" eaLnBrk="0" hangingPunct="0">
              <a:spcBef>
                <a:spcPct val="50000"/>
              </a:spcBef>
            </a:pPr>
            <a:endParaRPr lang="de-DE" sz="2000" b="1">
              <a:solidFill>
                <a:srgbClr val="000066"/>
              </a:solidFill>
              <a:latin typeface="Times New Roman" pitchFamily="18" charset="0"/>
            </a:endParaRPr>
          </a:p>
        </p:txBody>
      </p:sp>
      <p:sp>
        <p:nvSpPr>
          <p:cNvPr id="18437" name="AutoShape 5">
            <a:hlinkClick r:id="rId4" action="ppaction://hlinkpres?slideindex=1&amp;slidetitle="/>
          </p:cNvPr>
          <p:cNvSpPr>
            <a:spLocks noChangeArrowheads="1"/>
          </p:cNvSpPr>
          <p:nvPr/>
        </p:nvSpPr>
        <p:spPr bwMode="auto">
          <a:xfrm>
            <a:off x="468313" y="2636838"/>
            <a:ext cx="6542087" cy="1219200"/>
          </a:xfrm>
          <a:prstGeom prst="roundRect">
            <a:avLst>
              <a:gd name="adj" fmla="val 16667"/>
            </a:avLst>
          </a:prstGeom>
          <a:gradFill rotWithShape="0">
            <a:gsLst>
              <a:gs pos="0">
                <a:srgbClr val="660066"/>
              </a:gs>
              <a:gs pos="50000">
                <a:schemeClr val="bg1"/>
              </a:gs>
              <a:gs pos="100000">
                <a:srgbClr val="660066"/>
              </a:gs>
            </a:gsLst>
            <a:lin ang="5400000" scaled="1"/>
          </a:gradFill>
          <a:ln w="9525">
            <a:solidFill>
              <a:schemeClr val="tx1"/>
            </a:solidFill>
            <a:round/>
            <a:headEnd/>
            <a:tailEnd/>
          </a:ln>
          <a:effectLst/>
        </p:spPr>
        <p:txBody>
          <a:bodyPr wrap="none" anchor="ctr"/>
          <a:lstStyle/>
          <a:p>
            <a:pPr>
              <a:defRPr/>
            </a:pPr>
            <a:endParaRPr lang="de-DE"/>
          </a:p>
        </p:txBody>
      </p:sp>
      <p:sp>
        <p:nvSpPr>
          <p:cNvPr id="3078" name="AutoShape 6"/>
          <p:cNvSpPr>
            <a:spLocks noChangeArrowheads="1"/>
          </p:cNvSpPr>
          <p:nvPr/>
        </p:nvSpPr>
        <p:spPr bwMode="auto">
          <a:xfrm>
            <a:off x="7164388" y="2708275"/>
            <a:ext cx="1446212" cy="1177925"/>
          </a:xfrm>
          <a:prstGeom prst="roundRect">
            <a:avLst>
              <a:gd name="adj" fmla="val 16667"/>
            </a:avLst>
          </a:prstGeom>
          <a:gradFill rotWithShape="0">
            <a:gsLst>
              <a:gs pos="0">
                <a:srgbClr val="FFFF00"/>
              </a:gs>
              <a:gs pos="100000">
                <a:srgbClr val="660066"/>
              </a:gs>
            </a:gsLst>
            <a:lin ang="5400000" scaled="1"/>
          </a:gradFill>
          <a:ln w="9525">
            <a:noFill/>
            <a:round/>
            <a:headEnd/>
            <a:tailEnd/>
          </a:ln>
        </p:spPr>
        <p:txBody>
          <a:bodyPr wrap="none" anchor="ctr"/>
          <a:lstStyle/>
          <a:p>
            <a:endParaRPr lang="de-DE"/>
          </a:p>
        </p:txBody>
      </p:sp>
      <p:sp>
        <p:nvSpPr>
          <p:cNvPr id="18439" name="Text Box 7">
            <a:hlinkClick r:id="rId3" action="ppaction://hlinkpres?slideindex=1&amp;slidetitle="/>
          </p:cNvPr>
          <p:cNvSpPr txBox="1">
            <a:spLocks noChangeArrowheads="1"/>
          </p:cNvSpPr>
          <p:nvPr/>
        </p:nvSpPr>
        <p:spPr bwMode="auto">
          <a:xfrm>
            <a:off x="7258050" y="2952750"/>
            <a:ext cx="1295400" cy="701675"/>
          </a:xfrm>
          <a:prstGeom prst="rect">
            <a:avLst/>
          </a:prstGeom>
          <a:noFill/>
          <a:ln w="9525">
            <a:noFill/>
            <a:miter lim="800000"/>
            <a:headEnd/>
            <a:tailEnd/>
          </a:ln>
          <a:effectLst/>
        </p:spPr>
        <p:txBody>
          <a:bodyPr>
            <a:spAutoFit/>
          </a:bodyPr>
          <a:lstStyle/>
          <a:p>
            <a:pPr algn="ctr" eaLnBrk="0" hangingPunct="0">
              <a:spcBef>
                <a:spcPct val="50000"/>
              </a:spcBef>
              <a:defRPr/>
            </a:pPr>
            <a:r>
              <a:rPr lang="de-DE" sz="2000" dirty="0">
                <a:solidFill>
                  <a:schemeClr val="bg1"/>
                </a:solidFill>
                <a:effectLst>
                  <a:outerShdw blurRad="38100" dist="38100" dir="2700000" algn="tl">
                    <a:srgbClr val="000000"/>
                  </a:outerShdw>
                </a:effectLst>
                <a:latin typeface="Times New Roman" pitchFamily="18" charset="0"/>
              </a:rPr>
              <a:t>Reich des Messias</a:t>
            </a:r>
          </a:p>
        </p:txBody>
      </p:sp>
      <p:sp>
        <p:nvSpPr>
          <p:cNvPr id="3080" name="Text Box 8"/>
          <p:cNvSpPr txBox="1">
            <a:spLocks noChangeArrowheads="1"/>
          </p:cNvSpPr>
          <p:nvPr/>
        </p:nvSpPr>
        <p:spPr bwMode="auto">
          <a:xfrm>
            <a:off x="250825" y="304800"/>
            <a:ext cx="8642350" cy="641350"/>
          </a:xfrm>
          <a:prstGeom prst="rect">
            <a:avLst/>
          </a:prstGeom>
          <a:noFill/>
          <a:ln w="9525">
            <a:noFill/>
            <a:miter lim="800000"/>
            <a:headEnd/>
            <a:tailEnd/>
          </a:ln>
        </p:spPr>
        <p:txBody>
          <a:bodyPr>
            <a:spAutoFit/>
          </a:bodyPr>
          <a:lstStyle/>
          <a:p>
            <a:pPr algn="ctr" eaLnBrk="0" hangingPunct="0">
              <a:spcBef>
                <a:spcPct val="50000"/>
              </a:spcBef>
            </a:pPr>
            <a:r>
              <a:rPr lang="de-DE" sz="3600" b="1">
                <a:latin typeface="Times New Roman" pitchFamily="18" charset="0"/>
              </a:rPr>
              <a:t>Die 70 Jahrwochen Daniels</a:t>
            </a:r>
            <a:endParaRPr lang="fr-FR" sz="3600" b="1">
              <a:latin typeface="Times New Roman" pitchFamily="18" charset="0"/>
            </a:endParaRPr>
          </a:p>
        </p:txBody>
      </p:sp>
      <p:grpSp>
        <p:nvGrpSpPr>
          <p:cNvPr id="2" name="Group 9"/>
          <p:cNvGrpSpPr>
            <a:grpSpLocks/>
          </p:cNvGrpSpPr>
          <p:nvPr/>
        </p:nvGrpSpPr>
        <p:grpSpPr bwMode="auto">
          <a:xfrm>
            <a:off x="3419475" y="1341438"/>
            <a:ext cx="720725" cy="1366837"/>
            <a:chOff x="2208" y="1020"/>
            <a:chExt cx="1272" cy="1596"/>
          </a:xfrm>
        </p:grpSpPr>
        <p:grpSp>
          <p:nvGrpSpPr>
            <p:cNvPr id="3" name="Group 10"/>
            <p:cNvGrpSpPr>
              <a:grpSpLocks/>
            </p:cNvGrpSpPr>
            <p:nvPr/>
          </p:nvGrpSpPr>
          <p:grpSpPr bwMode="auto">
            <a:xfrm>
              <a:off x="2232" y="1032"/>
              <a:ext cx="1248" cy="1584"/>
              <a:chOff x="264" y="576"/>
              <a:chExt cx="624" cy="960"/>
            </a:xfrm>
          </p:grpSpPr>
          <p:sp>
            <p:nvSpPr>
              <p:cNvPr id="3100" name="Rectangle 11"/>
              <p:cNvSpPr>
                <a:spLocks noChangeArrowheads="1"/>
              </p:cNvSpPr>
              <p:nvPr/>
            </p:nvSpPr>
            <p:spPr bwMode="auto">
              <a:xfrm>
                <a:off x="528" y="576"/>
                <a:ext cx="96" cy="960"/>
              </a:xfrm>
              <a:prstGeom prst="rect">
                <a:avLst/>
              </a:prstGeom>
              <a:solidFill>
                <a:schemeClr val="bg1"/>
              </a:solidFill>
              <a:ln w="9525">
                <a:solidFill>
                  <a:srgbClr val="FF3300"/>
                </a:solidFill>
                <a:miter lim="800000"/>
                <a:headEnd/>
                <a:tailEnd/>
              </a:ln>
            </p:spPr>
            <p:txBody>
              <a:bodyPr wrap="none" anchor="ctr"/>
              <a:lstStyle/>
              <a:p>
                <a:endParaRPr lang="de-DE"/>
              </a:p>
            </p:txBody>
          </p:sp>
          <p:sp>
            <p:nvSpPr>
              <p:cNvPr id="3101" name="Rectangle 12"/>
              <p:cNvSpPr>
                <a:spLocks noChangeArrowheads="1"/>
              </p:cNvSpPr>
              <p:nvPr/>
            </p:nvSpPr>
            <p:spPr bwMode="auto">
              <a:xfrm>
                <a:off x="264" y="768"/>
                <a:ext cx="624" cy="96"/>
              </a:xfrm>
              <a:prstGeom prst="rect">
                <a:avLst/>
              </a:prstGeom>
              <a:solidFill>
                <a:schemeClr val="bg1"/>
              </a:solidFill>
              <a:ln w="9525">
                <a:solidFill>
                  <a:srgbClr val="FF3300"/>
                </a:solidFill>
                <a:miter lim="800000"/>
                <a:headEnd/>
                <a:tailEnd/>
              </a:ln>
            </p:spPr>
            <p:txBody>
              <a:bodyPr wrap="none" anchor="ctr"/>
              <a:lstStyle/>
              <a:p>
                <a:endParaRPr lang="de-DE"/>
              </a:p>
            </p:txBody>
          </p:sp>
        </p:grpSp>
        <p:grpSp>
          <p:nvGrpSpPr>
            <p:cNvPr id="4" name="Group 13"/>
            <p:cNvGrpSpPr>
              <a:grpSpLocks/>
            </p:cNvGrpSpPr>
            <p:nvPr/>
          </p:nvGrpSpPr>
          <p:grpSpPr bwMode="auto">
            <a:xfrm>
              <a:off x="2208" y="1020"/>
              <a:ext cx="1248" cy="1584"/>
              <a:chOff x="264" y="576"/>
              <a:chExt cx="624" cy="960"/>
            </a:xfrm>
          </p:grpSpPr>
          <p:sp>
            <p:nvSpPr>
              <p:cNvPr id="3098" name="Rectangle 14"/>
              <p:cNvSpPr>
                <a:spLocks noChangeArrowheads="1"/>
              </p:cNvSpPr>
              <p:nvPr/>
            </p:nvSpPr>
            <p:spPr bwMode="auto">
              <a:xfrm>
                <a:off x="528" y="576"/>
                <a:ext cx="96" cy="960"/>
              </a:xfrm>
              <a:prstGeom prst="rect">
                <a:avLst/>
              </a:prstGeom>
              <a:solidFill>
                <a:srgbClr val="FF3300"/>
              </a:solidFill>
              <a:ln w="9525">
                <a:solidFill>
                  <a:srgbClr val="FF3300"/>
                </a:solidFill>
                <a:miter lim="800000"/>
                <a:headEnd/>
                <a:tailEnd/>
              </a:ln>
            </p:spPr>
            <p:txBody>
              <a:bodyPr wrap="none" anchor="ctr"/>
              <a:lstStyle/>
              <a:p>
                <a:endParaRPr lang="de-DE"/>
              </a:p>
            </p:txBody>
          </p:sp>
          <p:sp>
            <p:nvSpPr>
              <p:cNvPr id="3099" name="Rectangle 15"/>
              <p:cNvSpPr>
                <a:spLocks noChangeArrowheads="1"/>
              </p:cNvSpPr>
              <p:nvPr/>
            </p:nvSpPr>
            <p:spPr bwMode="auto">
              <a:xfrm>
                <a:off x="264" y="768"/>
                <a:ext cx="624" cy="96"/>
              </a:xfrm>
              <a:prstGeom prst="rect">
                <a:avLst/>
              </a:prstGeom>
              <a:solidFill>
                <a:srgbClr val="FF3300"/>
              </a:solidFill>
              <a:ln w="9525">
                <a:solidFill>
                  <a:srgbClr val="FF3300"/>
                </a:solidFill>
                <a:miter lim="800000"/>
                <a:headEnd/>
                <a:tailEnd/>
              </a:ln>
            </p:spPr>
            <p:txBody>
              <a:bodyPr wrap="none" anchor="ctr"/>
              <a:lstStyle/>
              <a:p>
                <a:endParaRPr lang="de-DE"/>
              </a:p>
            </p:txBody>
          </p:sp>
        </p:grpSp>
      </p:grpSp>
      <p:sp>
        <p:nvSpPr>
          <p:cNvPr id="18448" name="Text Box 16"/>
          <p:cNvSpPr txBox="1">
            <a:spLocks noChangeArrowheads="1"/>
          </p:cNvSpPr>
          <p:nvPr/>
        </p:nvSpPr>
        <p:spPr bwMode="auto">
          <a:xfrm>
            <a:off x="1403350" y="4581525"/>
            <a:ext cx="6337300" cy="2109788"/>
          </a:xfrm>
          <a:prstGeom prst="rect">
            <a:avLst/>
          </a:prstGeom>
          <a:solidFill>
            <a:schemeClr val="bg1"/>
          </a:solidFill>
          <a:ln w="9525">
            <a:solidFill>
              <a:schemeClr val="tx1"/>
            </a:solidFill>
            <a:miter lim="800000"/>
            <a:headEnd/>
            <a:tailEnd/>
          </a:ln>
          <a:effectLst>
            <a:outerShdw dist="107763" dir="2700000" algn="ctr" rotWithShape="0">
              <a:srgbClr val="FFFF00"/>
            </a:outerShdw>
          </a:effectLst>
        </p:spPr>
        <p:txBody>
          <a:bodyPr>
            <a:spAutoFit/>
          </a:bodyPr>
          <a:lstStyle/>
          <a:p>
            <a:pPr algn="ctr" eaLnBrk="0" hangingPunct="0">
              <a:spcBef>
                <a:spcPct val="50000"/>
              </a:spcBef>
              <a:defRPr/>
            </a:pPr>
            <a:r>
              <a:rPr lang="de-DE" sz="2400">
                <a:latin typeface="Times New Roman" pitchFamily="18" charset="0"/>
              </a:rPr>
              <a:t>1 Jahrwoche = 7 Jahre à 360 Tage</a:t>
            </a:r>
          </a:p>
          <a:p>
            <a:pPr algn="ctr" eaLnBrk="0" hangingPunct="0">
              <a:spcBef>
                <a:spcPct val="50000"/>
              </a:spcBef>
              <a:defRPr/>
            </a:pPr>
            <a:r>
              <a:rPr lang="de-DE" sz="2400">
                <a:latin typeface="Times New Roman" pitchFamily="18" charset="0"/>
              </a:rPr>
              <a:t>2 x 3 ½ Jahre</a:t>
            </a:r>
          </a:p>
          <a:p>
            <a:pPr algn="ctr" eaLnBrk="0" hangingPunct="0">
              <a:spcBef>
                <a:spcPct val="50000"/>
              </a:spcBef>
              <a:defRPr/>
            </a:pPr>
            <a:r>
              <a:rPr lang="de-DE" sz="2400">
                <a:latin typeface="Times New Roman" pitchFamily="18" charset="0"/>
              </a:rPr>
              <a:t>Zwischen der Entrückung und dem </a:t>
            </a:r>
          </a:p>
          <a:p>
            <a:pPr algn="ctr" eaLnBrk="0" hangingPunct="0">
              <a:spcBef>
                <a:spcPct val="50000"/>
              </a:spcBef>
              <a:defRPr/>
            </a:pPr>
            <a:r>
              <a:rPr lang="de-DE" sz="2400">
                <a:latin typeface="Times New Roman" pitchFamily="18" charset="0"/>
              </a:rPr>
              <a:t>Zweiten Kommen Jesu in Herrlichkeit</a:t>
            </a:r>
          </a:p>
        </p:txBody>
      </p:sp>
      <p:sp>
        <p:nvSpPr>
          <p:cNvPr id="3083" name="Rectangle 17"/>
          <p:cNvSpPr>
            <a:spLocks noChangeArrowheads="1"/>
          </p:cNvSpPr>
          <p:nvPr/>
        </p:nvSpPr>
        <p:spPr bwMode="auto">
          <a:xfrm>
            <a:off x="1476375" y="3933825"/>
            <a:ext cx="1908175" cy="228600"/>
          </a:xfrm>
          <a:prstGeom prst="rect">
            <a:avLst/>
          </a:prstGeom>
          <a:solidFill>
            <a:srgbClr val="FF0000"/>
          </a:solidFill>
          <a:ln w="9525">
            <a:solidFill>
              <a:schemeClr val="tx1"/>
            </a:solidFill>
            <a:miter lim="800000"/>
            <a:headEnd/>
            <a:tailEnd/>
          </a:ln>
        </p:spPr>
        <p:txBody>
          <a:bodyPr wrap="none" anchor="ctr"/>
          <a:lstStyle/>
          <a:p>
            <a:endParaRPr lang="de-DE"/>
          </a:p>
        </p:txBody>
      </p:sp>
      <p:sp>
        <p:nvSpPr>
          <p:cNvPr id="3084" name="Line 18"/>
          <p:cNvSpPr>
            <a:spLocks noChangeShapeType="1"/>
          </p:cNvSpPr>
          <p:nvPr/>
        </p:nvSpPr>
        <p:spPr bwMode="auto">
          <a:xfrm>
            <a:off x="1476375" y="1412875"/>
            <a:ext cx="0" cy="2736850"/>
          </a:xfrm>
          <a:prstGeom prst="line">
            <a:avLst/>
          </a:prstGeom>
          <a:noFill/>
          <a:ln w="57150">
            <a:solidFill>
              <a:srgbClr val="FF0000"/>
            </a:solidFill>
            <a:round/>
            <a:headEnd/>
            <a:tailEnd/>
          </a:ln>
        </p:spPr>
        <p:txBody>
          <a:bodyPr wrap="none" anchor="ctr"/>
          <a:lstStyle/>
          <a:p>
            <a:endParaRPr lang="de-DE"/>
          </a:p>
        </p:txBody>
      </p:sp>
      <p:sp>
        <p:nvSpPr>
          <p:cNvPr id="3085" name="Line 19"/>
          <p:cNvSpPr>
            <a:spLocks noChangeShapeType="1"/>
          </p:cNvSpPr>
          <p:nvPr/>
        </p:nvSpPr>
        <p:spPr bwMode="auto">
          <a:xfrm flipH="1">
            <a:off x="3348038" y="1484313"/>
            <a:ext cx="0" cy="2665412"/>
          </a:xfrm>
          <a:prstGeom prst="line">
            <a:avLst/>
          </a:prstGeom>
          <a:noFill/>
          <a:ln w="57150">
            <a:solidFill>
              <a:srgbClr val="FF0000"/>
            </a:solidFill>
            <a:round/>
            <a:headEnd/>
            <a:tailEnd/>
          </a:ln>
        </p:spPr>
        <p:txBody>
          <a:bodyPr wrap="none" anchor="ctr"/>
          <a:lstStyle/>
          <a:p>
            <a:endParaRPr lang="de-DE"/>
          </a:p>
        </p:txBody>
      </p:sp>
      <p:sp>
        <p:nvSpPr>
          <p:cNvPr id="3086" name="Text Box 20"/>
          <p:cNvSpPr txBox="1">
            <a:spLocks noChangeArrowheads="1"/>
          </p:cNvSpPr>
          <p:nvPr/>
        </p:nvSpPr>
        <p:spPr bwMode="auto">
          <a:xfrm>
            <a:off x="755650" y="3860800"/>
            <a:ext cx="3384550" cy="366713"/>
          </a:xfrm>
          <a:prstGeom prst="rect">
            <a:avLst/>
          </a:prstGeom>
          <a:noFill/>
          <a:ln w="9525">
            <a:noFill/>
            <a:miter lim="800000"/>
            <a:headEnd/>
            <a:tailEnd/>
          </a:ln>
        </p:spPr>
        <p:txBody>
          <a:bodyPr>
            <a:spAutoFit/>
          </a:bodyPr>
          <a:lstStyle/>
          <a:p>
            <a:pPr algn="ctr" eaLnBrk="0" hangingPunct="0">
              <a:spcBef>
                <a:spcPct val="50000"/>
              </a:spcBef>
            </a:pPr>
            <a:r>
              <a:rPr lang="de-DE" b="1">
                <a:solidFill>
                  <a:srgbClr val="FFFF00"/>
                </a:solidFill>
                <a:latin typeface="Times New Roman" pitchFamily="18" charset="0"/>
              </a:rPr>
              <a:t>69 x 7 = 483 </a:t>
            </a:r>
          </a:p>
        </p:txBody>
      </p:sp>
      <p:sp>
        <p:nvSpPr>
          <p:cNvPr id="3087" name="AutoShape 21"/>
          <p:cNvSpPr>
            <a:spLocks noChangeArrowheads="1"/>
          </p:cNvSpPr>
          <p:nvPr/>
        </p:nvSpPr>
        <p:spPr bwMode="auto">
          <a:xfrm flipH="1">
            <a:off x="3995738" y="1268413"/>
            <a:ext cx="576262" cy="1533525"/>
          </a:xfrm>
          <a:prstGeom prst="lightningBolt">
            <a:avLst/>
          </a:prstGeom>
          <a:gradFill rotWithShape="0">
            <a:gsLst>
              <a:gs pos="0">
                <a:srgbClr val="FF0000"/>
              </a:gs>
              <a:gs pos="100000">
                <a:srgbClr val="FFFF00"/>
              </a:gs>
            </a:gsLst>
            <a:lin ang="5400000" scaled="1"/>
          </a:gradFill>
          <a:ln w="9525">
            <a:solidFill>
              <a:schemeClr val="tx1"/>
            </a:solidFill>
            <a:miter lim="800000"/>
            <a:headEnd/>
            <a:tailEnd/>
          </a:ln>
        </p:spPr>
        <p:txBody>
          <a:bodyPr wrap="none" anchor="ctr"/>
          <a:lstStyle/>
          <a:p>
            <a:endParaRPr lang="de-DE"/>
          </a:p>
        </p:txBody>
      </p:sp>
      <p:sp>
        <p:nvSpPr>
          <p:cNvPr id="3088" name="Rectangle 22"/>
          <p:cNvSpPr>
            <a:spLocks noChangeArrowheads="1"/>
          </p:cNvSpPr>
          <p:nvPr/>
        </p:nvSpPr>
        <p:spPr bwMode="auto">
          <a:xfrm>
            <a:off x="6324600" y="3886200"/>
            <a:ext cx="685800" cy="228600"/>
          </a:xfrm>
          <a:prstGeom prst="rect">
            <a:avLst/>
          </a:prstGeom>
          <a:solidFill>
            <a:srgbClr val="FF0000"/>
          </a:solidFill>
          <a:ln w="9525">
            <a:solidFill>
              <a:schemeClr val="tx1"/>
            </a:solidFill>
            <a:miter lim="800000"/>
            <a:headEnd/>
            <a:tailEnd/>
          </a:ln>
        </p:spPr>
        <p:txBody>
          <a:bodyPr wrap="none" anchor="ctr"/>
          <a:lstStyle/>
          <a:p>
            <a:endParaRPr lang="de-DE"/>
          </a:p>
        </p:txBody>
      </p:sp>
      <p:sp>
        <p:nvSpPr>
          <p:cNvPr id="3089" name="Text Box 23"/>
          <p:cNvSpPr txBox="1">
            <a:spLocks noChangeArrowheads="1"/>
          </p:cNvSpPr>
          <p:nvPr/>
        </p:nvSpPr>
        <p:spPr bwMode="auto">
          <a:xfrm>
            <a:off x="5638800" y="3822700"/>
            <a:ext cx="2057400" cy="366713"/>
          </a:xfrm>
          <a:prstGeom prst="rect">
            <a:avLst/>
          </a:prstGeom>
          <a:noFill/>
          <a:ln w="9525">
            <a:noFill/>
            <a:miter lim="800000"/>
            <a:headEnd/>
            <a:tailEnd/>
          </a:ln>
        </p:spPr>
        <p:txBody>
          <a:bodyPr>
            <a:spAutoFit/>
          </a:bodyPr>
          <a:lstStyle/>
          <a:p>
            <a:pPr algn="ctr" eaLnBrk="0" hangingPunct="0">
              <a:spcBef>
                <a:spcPct val="50000"/>
              </a:spcBef>
            </a:pPr>
            <a:r>
              <a:rPr lang="de-DE" b="1">
                <a:solidFill>
                  <a:srgbClr val="FFFF00"/>
                </a:solidFill>
                <a:latin typeface="Times New Roman" pitchFamily="18" charset="0"/>
              </a:rPr>
              <a:t>1x7 </a:t>
            </a:r>
          </a:p>
        </p:txBody>
      </p:sp>
      <p:sp>
        <p:nvSpPr>
          <p:cNvPr id="3090" name="Line 24"/>
          <p:cNvSpPr>
            <a:spLocks noChangeShapeType="1"/>
          </p:cNvSpPr>
          <p:nvPr/>
        </p:nvSpPr>
        <p:spPr bwMode="auto">
          <a:xfrm>
            <a:off x="7010400" y="1511300"/>
            <a:ext cx="0" cy="2590800"/>
          </a:xfrm>
          <a:prstGeom prst="line">
            <a:avLst/>
          </a:prstGeom>
          <a:noFill/>
          <a:ln w="57150">
            <a:solidFill>
              <a:srgbClr val="FF0000"/>
            </a:solidFill>
            <a:round/>
            <a:headEnd/>
            <a:tailEnd/>
          </a:ln>
        </p:spPr>
        <p:txBody>
          <a:bodyPr wrap="none" anchor="ctr"/>
          <a:lstStyle/>
          <a:p>
            <a:endParaRPr lang="de-DE"/>
          </a:p>
        </p:txBody>
      </p:sp>
      <p:sp>
        <p:nvSpPr>
          <p:cNvPr id="3091" name="Line 25"/>
          <p:cNvSpPr>
            <a:spLocks noChangeShapeType="1"/>
          </p:cNvSpPr>
          <p:nvPr/>
        </p:nvSpPr>
        <p:spPr bwMode="auto">
          <a:xfrm>
            <a:off x="6324600" y="1511300"/>
            <a:ext cx="0" cy="2590800"/>
          </a:xfrm>
          <a:prstGeom prst="line">
            <a:avLst/>
          </a:prstGeom>
          <a:noFill/>
          <a:ln w="57150">
            <a:solidFill>
              <a:srgbClr val="FF0000"/>
            </a:solidFill>
            <a:round/>
            <a:headEnd/>
            <a:tailEnd/>
          </a:ln>
        </p:spPr>
        <p:txBody>
          <a:bodyPr wrap="none" anchor="ctr"/>
          <a:lstStyle/>
          <a:p>
            <a:endParaRPr lang="de-DE"/>
          </a:p>
        </p:txBody>
      </p:sp>
      <p:sp>
        <p:nvSpPr>
          <p:cNvPr id="18458" name="Line 26"/>
          <p:cNvSpPr>
            <a:spLocks noChangeShapeType="1"/>
          </p:cNvSpPr>
          <p:nvPr/>
        </p:nvSpPr>
        <p:spPr bwMode="auto">
          <a:xfrm>
            <a:off x="6660232" y="1484784"/>
            <a:ext cx="0" cy="2362200"/>
          </a:xfrm>
          <a:prstGeom prst="line">
            <a:avLst/>
          </a:prstGeom>
          <a:noFill/>
          <a:ln w="38100">
            <a:solidFill>
              <a:srgbClr val="FF0000"/>
            </a:solidFill>
            <a:prstDash val="sysDot"/>
            <a:round/>
            <a:headEnd/>
            <a:tailEnd/>
          </a:ln>
        </p:spPr>
        <p:txBody>
          <a:bodyPr wrap="none" anchor="ctr"/>
          <a:lstStyle/>
          <a:p>
            <a:endParaRPr lang="de-DE"/>
          </a:p>
        </p:txBody>
      </p:sp>
      <p:sp>
        <p:nvSpPr>
          <p:cNvPr id="3093" name="AutoShape 27"/>
          <p:cNvSpPr>
            <a:spLocks noChangeArrowheads="1"/>
          </p:cNvSpPr>
          <p:nvPr/>
        </p:nvSpPr>
        <p:spPr bwMode="auto">
          <a:xfrm flipH="1">
            <a:off x="827088" y="1196975"/>
            <a:ext cx="503237" cy="1584325"/>
          </a:xfrm>
          <a:prstGeom prst="lightningBolt">
            <a:avLst/>
          </a:prstGeom>
          <a:gradFill rotWithShape="0">
            <a:gsLst>
              <a:gs pos="0">
                <a:srgbClr val="FF0000"/>
              </a:gs>
              <a:gs pos="100000">
                <a:srgbClr val="FFFF00"/>
              </a:gs>
            </a:gsLst>
            <a:lin ang="5400000" scaled="1"/>
          </a:gradFill>
          <a:ln w="9525">
            <a:solidFill>
              <a:schemeClr val="tx1"/>
            </a:solidFill>
            <a:miter lim="800000"/>
            <a:headEnd/>
            <a:tailEnd/>
          </a:ln>
        </p:spPr>
        <p:txBody>
          <a:bodyPr wrap="none" anchor="ctr"/>
          <a:lstStyle/>
          <a:p>
            <a:endParaRPr lang="de-DE"/>
          </a:p>
        </p:txBody>
      </p:sp>
      <p:sp>
        <p:nvSpPr>
          <p:cNvPr id="3094" name="Line 28"/>
          <p:cNvSpPr>
            <a:spLocks noChangeShapeType="1"/>
          </p:cNvSpPr>
          <p:nvPr/>
        </p:nvSpPr>
        <p:spPr bwMode="auto">
          <a:xfrm>
            <a:off x="7164388" y="908050"/>
            <a:ext cx="0" cy="1728788"/>
          </a:xfrm>
          <a:prstGeom prst="line">
            <a:avLst/>
          </a:prstGeom>
          <a:noFill/>
          <a:ln w="57150">
            <a:solidFill>
              <a:srgbClr val="FF3300"/>
            </a:solidFill>
            <a:round/>
            <a:headEnd/>
            <a:tailEnd type="triangle" w="med" len="med"/>
          </a:ln>
        </p:spPr>
        <p:txBody>
          <a:bodyPr/>
          <a:lstStyle/>
          <a:p>
            <a:endParaRPr lang="de-D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8458"/>
                                        </p:tgtEl>
                                        <p:attrNameLst>
                                          <p:attrName>style.visibility</p:attrName>
                                        </p:attrNameLst>
                                      </p:cBhvr>
                                      <p:to>
                                        <p:strVal val="visible"/>
                                      </p:to>
                                    </p:set>
                                    <p:anim calcmode="lin" valueType="num">
                                      <p:cBhvr additive="base">
                                        <p:cTn id="7" dur="500" fill="hold"/>
                                        <p:tgtEl>
                                          <p:spTgt spid="18458"/>
                                        </p:tgtEl>
                                        <p:attrNameLst>
                                          <p:attrName>ppt_x</p:attrName>
                                        </p:attrNameLst>
                                      </p:cBhvr>
                                      <p:tavLst>
                                        <p:tav tm="0">
                                          <p:val>
                                            <p:strVal val="0-#ppt_w/2"/>
                                          </p:val>
                                        </p:tav>
                                        <p:tav tm="100000">
                                          <p:val>
                                            <p:strVal val="#ppt_x"/>
                                          </p:val>
                                        </p:tav>
                                      </p:tavLst>
                                    </p:anim>
                                    <p:anim calcmode="lin" valueType="num">
                                      <p:cBhvr additive="base">
                                        <p:cTn id="8" dur="500" fill="hold"/>
                                        <p:tgtEl>
                                          <p:spTgt spid="1845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5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4. </a:t>
            </a:r>
            <a:r>
              <a:rPr lang="de-DE" b="1" dirty="0"/>
              <a:t>Die </a:t>
            </a:r>
            <a:r>
              <a:rPr lang="de-DE" b="1" dirty="0" err="1"/>
              <a:t>Entrückung</a:t>
            </a:r>
            <a:r>
              <a:rPr lang="de-DE" b="1" dirty="0"/>
              <a:t> = ein Geheimnis (1Kor 15,51)</a:t>
            </a:r>
            <a:endParaRPr lang="de-DE" dirty="0"/>
          </a:p>
        </p:txBody>
      </p:sp>
      <p:sp>
        <p:nvSpPr>
          <p:cNvPr id="3" name="Inhaltsplatzhalter 2"/>
          <p:cNvSpPr>
            <a:spLocks noGrp="1"/>
          </p:cNvSpPr>
          <p:nvPr>
            <p:ph idx="1"/>
          </p:nvPr>
        </p:nvSpPr>
        <p:spPr>
          <a:xfrm>
            <a:off x="457200" y="1600200"/>
            <a:ext cx="8229600" cy="4997152"/>
          </a:xfrm>
        </p:spPr>
        <p:txBody>
          <a:bodyPr>
            <a:normAutofit fontScale="85000" lnSpcReduction="20000"/>
          </a:bodyPr>
          <a:lstStyle/>
          <a:p>
            <a:pPr lvl="0"/>
            <a:r>
              <a:rPr lang="de-DE" dirty="0"/>
              <a:t>Ein Geheimnis (</a:t>
            </a:r>
            <a:r>
              <a:rPr lang="de-DE" dirty="0" err="1"/>
              <a:t>griech</a:t>
            </a:r>
            <a:r>
              <a:rPr lang="de-DE" dirty="0"/>
              <a:t>. </a:t>
            </a:r>
            <a:r>
              <a:rPr lang="de-DE" i="1" dirty="0" err="1"/>
              <a:t>mysterion</a:t>
            </a:r>
            <a:r>
              <a:rPr lang="de-DE" dirty="0"/>
              <a:t>) = eine göttliche Wahrheit, die zur Zeit des AT verborgen war in Gott, im NT aber für die Erlösten enthüllt worden ist (1 Kor 2,7ff; </a:t>
            </a:r>
            <a:r>
              <a:rPr lang="de-DE" dirty="0" err="1"/>
              <a:t>Eph</a:t>
            </a:r>
            <a:r>
              <a:rPr lang="de-DE" dirty="0"/>
              <a:t> 3,5.9; Kol 1,26). Vgl. die 8 Geheimnisse in den Paulus-Briefen!</a:t>
            </a:r>
          </a:p>
          <a:p>
            <a:pPr lvl="0"/>
            <a:r>
              <a:rPr lang="de-DE" dirty="0">
                <a:solidFill>
                  <a:srgbClr val="FF0000"/>
                </a:solidFill>
              </a:rPr>
              <a:t>Kol 1,26: „... das Geheimnis, welches </a:t>
            </a:r>
            <a:r>
              <a:rPr lang="de-DE" b="1" dirty="0">
                <a:solidFill>
                  <a:srgbClr val="FF0000"/>
                </a:solidFill>
              </a:rPr>
              <a:t>von den Zeitaltern </a:t>
            </a:r>
            <a:r>
              <a:rPr lang="de-DE" dirty="0">
                <a:solidFill>
                  <a:srgbClr val="FF0000"/>
                </a:solidFill>
              </a:rPr>
              <a:t>und </a:t>
            </a:r>
            <a:r>
              <a:rPr lang="de-DE" b="1" dirty="0">
                <a:solidFill>
                  <a:srgbClr val="FF0000"/>
                </a:solidFill>
              </a:rPr>
              <a:t>von den Geschlechtern</a:t>
            </a:r>
            <a:r>
              <a:rPr lang="de-DE" dirty="0">
                <a:solidFill>
                  <a:srgbClr val="FF0000"/>
                </a:solidFill>
              </a:rPr>
              <a:t> her verborgen war, </a:t>
            </a:r>
            <a:r>
              <a:rPr lang="de-DE" b="1" dirty="0">
                <a:solidFill>
                  <a:srgbClr val="FF0000"/>
                </a:solidFill>
              </a:rPr>
              <a:t>jetzt</a:t>
            </a:r>
            <a:r>
              <a:rPr lang="de-DE" dirty="0">
                <a:solidFill>
                  <a:srgbClr val="FF0000"/>
                </a:solidFill>
              </a:rPr>
              <a:t> aber seinen Heiligen geoffenbart worden ist, ...“</a:t>
            </a:r>
          </a:p>
          <a:p>
            <a:pPr lvl="0"/>
            <a:r>
              <a:rPr lang="de-DE" dirty="0" err="1">
                <a:solidFill>
                  <a:srgbClr val="FF0000"/>
                </a:solidFill>
              </a:rPr>
              <a:t>Eph</a:t>
            </a:r>
            <a:r>
              <a:rPr lang="de-DE" dirty="0">
                <a:solidFill>
                  <a:srgbClr val="FF0000"/>
                </a:solidFill>
              </a:rPr>
              <a:t> 3,5: „... in dem Geheimnis des Christus, welches </a:t>
            </a:r>
            <a:r>
              <a:rPr lang="de-DE" b="1" dirty="0">
                <a:solidFill>
                  <a:srgbClr val="FF0000"/>
                </a:solidFill>
              </a:rPr>
              <a:t>in anderen Geschlechtern </a:t>
            </a:r>
            <a:r>
              <a:rPr lang="de-DE" dirty="0">
                <a:solidFill>
                  <a:srgbClr val="FF0000"/>
                </a:solidFill>
              </a:rPr>
              <a:t>den Söhnen der Menschen nicht kundgetan worden, wie es </a:t>
            </a:r>
            <a:r>
              <a:rPr lang="de-DE" b="1" dirty="0">
                <a:solidFill>
                  <a:srgbClr val="FF0000"/>
                </a:solidFill>
              </a:rPr>
              <a:t>jetzt</a:t>
            </a:r>
            <a:r>
              <a:rPr lang="de-DE" dirty="0">
                <a:solidFill>
                  <a:srgbClr val="FF0000"/>
                </a:solidFill>
              </a:rPr>
              <a:t> geoffenbart worden ist seinen heiligen Aposteln und Propheten im Geiste: ...“</a:t>
            </a:r>
          </a:p>
          <a:p>
            <a:endParaRPr lang="de-DE"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6" name="Rectangle 2"/>
          <p:cNvSpPr>
            <a:spLocks noGrp="1" noChangeArrowheads="1"/>
          </p:cNvSpPr>
          <p:nvPr>
            <p:ph type="title"/>
          </p:nvPr>
        </p:nvSpPr>
        <p:spPr>
          <a:xfrm>
            <a:off x="179388" y="274638"/>
            <a:ext cx="8713787" cy="1143000"/>
          </a:xfrm>
        </p:spPr>
        <p:txBody>
          <a:bodyPr/>
          <a:lstStyle/>
          <a:p>
            <a:pPr eaLnBrk="1" hangingPunct="1">
              <a:defRPr/>
            </a:pPr>
            <a:r>
              <a:rPr lang="de-CH" b="1" smtClean="0">
                <a:solidFill>
                  <a:srgbClr val="FF33CC"/>
                </a:solidFill>
                <a:effectLst>
                  <a:outerShdw blurRad="38100" dist="38100" dir="2700000" algn="tl">
                    <a:srgbClr val="000000"/>
                  </a:outerShdw>
                </a:effectLst>
              </a:rPr>
              <a:t>„Das Zeitalter der Zeitalter“</a:t>
            </a:r>
            <a:endParaRPr lang="de-DE" b="1" smtClean="0">
              <a:solidFill>
                <a:srgbClr val="FF33CC"/>
              </a:solidFill>
              <a:effectLst>
                <a:outerShdw blurRad="38100" dist="38100" dir="2700000" algn="tl">
                  <a:srgbClr val="000000"/>
                </a:outerShdw>
              </a:effectLst>
            </a:endParaRPr>
          </a:p>
        </p:txBody>
      </p:sp>
      <p:sp>
        <p:nvSpPr>
          <p:cNvPr id="323587" name="AutoShape 3">
            <a:hlinkClick r:id="rId2" action="ppaction://hlinkpres?slideindex=1&amp;slidetitle="/>
          </p:cNvPr>
          <p:cNvSpPr>
            <a:spLocks noChangeArrowheads="1"/>
          </p:cNvSpPr>
          <p:nvPr/>
        </p:nvSpPr>
        <p:spPr bwMode="auto">
          <a:xfrm>
            <a:off x="0" y="4868863"/>
            <a:ext cx="8964613" cy="1219200"/>
          </a:xfrm>
          <a:prstGeom prst="roundRect">
            <a:avLst>
              <a:gd name="adj" fmla="val 16667"/>
            </a:avLst>
          </a:prstGeom>
          <a:gradFill rotWithShape="0">
            <a:gsLst>
              <a:gs pos="0">
                <a:srgbClr val="660066"/>
              </a:gs>
              <a:gs pos="50000">
                <a:schemeClr val="bg1"/>
              </a:gs>
              <a:gs pos="100000">
                <a:srgbClr val="660066"/>
              </a:gs>
            </a:gsLst>
            <a:lin ang="5400000" scaled="1"/>
          </a:gradFill>
          <a:ln w="9525">
            <a:solidFill>
              <a:schemeClr val="tx1"/>
            </a:solidFill>
            <a:round/>
            <a:headEnd/>
            <a:tailEnd/>
          </a:ln>
          <a:effectLst/>
        </p:spPr>
        <p:txBody>
          <a:bodyPr wrap="none" anchor="ctr"/>
          <a:lstStyle/>
          <a:p>
            <a:pPr algn="ctr">
              <a:defRPr/>
            </a:pPr>
            <a:r>
              <a:rPr lang="de-CH" sz="2400">
                <a:latin typeface="Arial" charset="0"/>
                <a:cs typeface="Arial" charset="0"/>
              </a:rPr>
              <a:t>„</a:t>
            </a:r>
            <a:r>
              <a:rPr lang="de-CH" sz="2400" b="1">
                <a:latin typeface="Arial" charset="0"/>
                <a:cs typeface="Arial" charset="0"/>
              </a:rPr>
              <a:t>Die Zeiten der Nationen“</a:t>
            </a:r>
            <a:endParaRPr lang="de-DE" sz="2400" b="1">
              <a:latin typeface="Arial" charset="0"/>
              <a:cs typeface="Arial" charset="0"/>
            </a:endParaRPr>
          </a:p>
        </p:txBody>
      </p:sp>
      <p:grpSp>
        <p:nvGrpSpPr>
          <p:cNvPr id="2" name="Group 4"/>
          <p:cNvGrpSpPr>
            <a:grpSpLocks/>
          </p:cNvGrpSpPr>
          <p:nvPr/>
        </p:nvGrpSpPr>
        <p:grpSpPr bwMode="auto">
          <a:xfrm>
            <a:off x="0" y="1700213"/>
            <a:ext cx="3633788" cy="3178175"/>
            <a:chOff x="495" y="618"/>
            <a:chExt cx="2289" cy="2002"/>
          </a:xfrm>
        </p:grpSpPr>
        <p:sp>
          <p:nvSpPr>
            <p:cNvPr id="108570" name="Line 5"/>
            <p:cNvSpPr>
              <a:spLocks noChangeShapeType="1"/>
            </p:cNvSpPr>
            <p:nvPr/>
          </p:nvSpPr>
          <p:spPr bwMode="auto">
            <a:xfrm>
              <a:off x="586" y="890"/>
              <a:ext cx="0" cy="1724"/>
            </a:xfrm>
            <a:prstGeom prst="line">
              <a:avLst/>
            </a:prstGeom>
            <a:noFill/>
            <a:ln w="57150">
              <a:solidFill>
                <a:srgbClr val="FF0000"/>
              </a:solidFill>
              <a:round/>
              <a:headEnd/>
              <a:tailEnd/>
            </a:ln>
          </p:spPr>
          <p:txBody>
            <a:bodyPr wrap="none" anchor="ctr"/>
            <a:lstStyle/>
            <a:p>
              <a:endParaRPr lang="de-DE"/>
            </a:p>
          </p:txBody>
        </p:sp>
        <p:sp>
          <p:nvSpPr>
            <p:cNvPr id="108571" name="Line 6"/>
            <p:cNvSpPr>
              <a:spLocks noChangeShapeType="1"/>
            </p:cNvSpPr>
            <p:nvPr/>
          </p:nvSpPr>
          <p:spPr bwMode="auto">
            <a:xfrm flipH="1">
              <a:off x="2380" y="935"/>
              <a:ext cx="0" cy="1679"/>
            </a:xfrm>
            <a:prstGeom prst="line">
              <a:avLst/>
            </a:prstGeom>
            <a:noFill/>
            <a:ln w="57150">
              <a:solidFill>
                <a:srgbClr val="FF0000"/>
              </a:solidFill>
              <a:round/>
              <a:headEnd/>
              <a:tailEnd/>
            </a:ln>
          </p:spPr>
          <p:txBody>
            <a:bodyPr wrap="none" anchor="ctr"/>
            <a:lstStyle/>
            <a:p>
              <a:endParaRPr lang="de-DE"/>
            </a:p>
          </p:txBody>
        </p:sp>
        <p:sp>
          <p:nvSpPr>
            <p:cNvPr id="108572" name="Text Box 7"/>
            <p:cNvSpPr txBox="1">
              <a:spLocks noChangeArrowheads="1"/>
            </p:cNvSpPr>
            <p:nvPr/>
          </p:nvSpPr>
          <p:spPr bwMode="auto">
            <a:xfrm>
              <a:off x="624" y="2380"/>
              <a:ext cx="1728" cy="240"/>
            </a:xfrm>
            <a:prstGeom prst="rect">
              <a:avLst/>
            </a:prstGeom>
            <a:solidFill>
              <a:srgbClr val="FF0000"/>
            </a:solidFill>
            <a:ln w="9525">
              <a:noFill/>
              <a:miter lim="800000"/>
              <a:headEnd/>
              <a:tailEnd/>
            </a:ln>
          </p:spPr>
          <p:txBody>
            <a:bodyPr/>
            <a:lstStyle/>
            <a:p>
              <a:pPr algn="ctr" eaLnBrk="0" hangingPunct="0">
                <a:spcBef>
                  <a:spcPct val="50000"/>
                </a:spcBef>
              </a:pPr>
              <a:r>
                <a:rPr lang="de-DE" b="1">
                  <a:solidFill>
                    <a:srgbClr val="FFFF00"/>
                  </a:solidFill>
                  <a:latin typeface="Times New Roman" pitchFamily="18" charset="0"/>
                </a:rPr>
                <a:t>69x7 J. = 483 J</a:t>
              </a:r>
            </a:p>
          </p:txBody>
        </p:sp>
        <p:sp>
          <p:nvSpPr>
            <p:cNvPr id="108573" name="Text Box 8"/>
            <p:cNvSpPr txBox="1">
              <a:spLocks noChangeArrowheads="1"/>
            </p:cNvSpPr>
            <p:nvPr/>
          </p:nvSpPr>
          <p:spPr bwMode="auto">
            <a:xfrm>
              <a:off x="497" y="631"/>
              <a:ext cx="844" cy="231"/>
            </a:xfrm>
            <a:prstGeom prst="rect">
              <a:avLst/>
            </a:prstGeom>
            <a:noFill/>
            <a:ln w="9525" algn="ctr">
              <a:noFill/>
              <a:miter lim="800000"/>
              <a:headEnd/>
              <a:tailEnd/>
            </a:ln>
          </p:spPr>
          <p:txBody>
            <a:bodyPr wrap="none">
              <a:spAutoFit/>
            </a:bodyPr>
            <a:lstStyle/>
            <a:p>
              <a:pPr algn="ctr"/>
              <a:r>
                <a:rPr lang="fr-FR" b="1">
                  <a:solidFill>
                    <a:schemeClr val="bg1"/>
                  </a:solidFill>
                </a:rPr>
                <a:t>445 v. Chr.</a:t>
              </a:r>
              <a:endParaRPr lang="fr-FR" b="1"/>
            </a:p>
          </p:txBody>
        </p:sp>
        <p:sp>
          <p:nvSpPr>
            <p:cNvPr id="108574" name="Text Box 9"/>
            <p:cNvSpPr txBox="1">
              <a:spLocks noChangeArrowheads="1"/>
            </p:cNvSpPr>
            <p:nvPr/>
          </p:nvSpPr>
          <p:spPr bwMode="auto">
            <a:xfrm>
              <a:off x="1758" y="618"/>
              <a:ext cx="1026" cy="231"/>
            </a:xfrm>
            <a:prstGeom prst="rect">
              <a:avLst/>
            </a:prstGeom>
            <a:noFill/>
            <a:ln w="9525" algn="ctr">
              <a:noFill/>
              <a:miter lim="800000"/>
              <a:headEnd/>
              <a:tailEnd/>
            </a:ln>
          </p:spPr>
          <p:txBody>
            <a:bodyPr>
              <a:spAutoFit/>
            </a:bodyPr>
            <a:lstStyle/>
            <a:p>
              <a:pPr algn="ctr"/>
              <a:r>
                <a:rPr lang="fr-FR" b="1">
                  <a:solidFill>
                    <a:schemeClr val="bg1"/>
                  </a:solidFill>
                </a:rPr>
                <a:t>32 n. Chr.</a:t>
              </a:r>
            </a:p>
          </p:txBody>
        </p:sp>
        <p:sp>
          <p:nvSpPr>
            <p:cNvPr id="108575" name="Text Box 10"/>
            <p:cNvSpPr txBox="1">
              <a:spLocks noChangeArrowheads="1"/>
            </p:cNvSpPr>
            <p:nvPr/>
          </p:nvSpPr>
          <p:spPr bwMode="auto">
            <a:xfrm>
              <a:off x="495" y="1152"/>
              <a:ext cx="1905" cy="231"/>
            </a:xfrm>
            <a:prstGeom prst="rect">
              <a:avLst/>
            </a:prstGeom>
            <a:noFill/>
            <a:ln w="9525" algn="ctr">
              <a:noFill/>
              <a:miter lim="800000"/>
              <a:headEnd/>
              <a:tailEnd/>
            </a:ln>
          </p:spPr>
          <p:txBody>
            <a:bodyPr>
              <a:spAutoFit/>
            </a:bodyPr>
            <a:lstStyle/>
            <a:p>
              <a:pPr algn="ctr"/>
              <a:r>
                <a:rPr lang="fr-FR" b="1">
                  <a:solidFill>
                    <a:schemeClr val="bg1"/>
                  </a:solidFill>
                </a:rPr>
                <a:t>7 + 62 = 69</a:t>
              </a:r>
            </a:p>
          </p:txBody>
        </p:sp>
        <p:sp>
          <p:nvSpPr>
            <p:cNvPr id="108576" name="Line 11"/>
            <p:cNvSpPr>
              <a:spLocks noChangeShapeType="1"/>
            </p:cNvSpPr>
            <p:nvPr/>
          </p:nvSpPr>
          <p:spPr bwMode="auto">
            <a:xfrm>
              <a:off x="586" y="1408"/>
              <a:ext cx="1814" cy="0"/>
            </a:xfrm>
            <a:prstGeom prst="line">
              <a:avLst/>
            </a:prstGeom>
            <a:noFill/>
            <a:ln w="76200" cap="sq">
              <a:solidFill>
                <a:srgbClr val="30E636"/>
              </a:solidFill>
              <a:round/>
              <a:headEnd type="triangle" w="med" len="med"/>
              <a:tailEnd type="triangle" w="med" len="med"/>
            </a:ln>
          </p:spPr>
          <p:txBody>
            <a:bodyPr wrap="none" lIns="90000" tIns="46800" rIns="90000" bIns="46800" anchor="ctr"/>
            <a:lstStyle/>
            <a:p>
              <a:endParaRPr lang="de-DE"/>
            </a:p>
          </p:txBody>
        </p:sp>
      </p:grpSp>
      <p:grpSp>
        <p:nvGrpSpPr>
          <p:cNvPr id="3" name="Group 12"/>
          <p:cNvGrpSpPr>
            <a:grpSpLocks/>
          </p:cNvGrpSpPr>
          <p:nvPr/>
        </p:nvGrpSpPr>
        <p:grpSpPr bwMode="auto">
          <a:xfrm>
            <a:off x="2771775" y="3500438"/>
            <a:ext cx="720725" cy="1366837"/>
            <a:chOff x="2208" y="1020"/>
            <a:chExt cx="1272" cy="1596"/>
          </a:xfrm>
        </p:grpSpPr>
        <p:grpSp>
          <p:nvGrpSpPr>
            <p:cNvPr id="4" name="Group 13"/>
            <p:cNvGrpSpPr>
              <a:grpSpLocks/>
            </p:cNvGrpSpPr>
            <p:nvPr/>
          </p:nvGrpSpPr>
          <p:grpSpPr bwMode="auto">
            <a:xfrm>
              <a:off x="2232" y="1032"/>
              <a:ext cx="1248" cy="1584"/>
              <a:chOff x="264" y="576"/>
              <a:chExt cx="624" cy="960"/>
            </a:xfrm>
          </p:grpSpPr>
          <p:sp>
            <p:nvSpPr>
              <p:cNvPr id="108568" name="Rectangle 14"/>
              <p:cNvSpPr>
                <a:spLocks noChangeArrowheads="1"/>
              </p:cNvSpPr>
              <p:nvPr/>
            </p:nvSpPr>
            <p:spPr bwMode="auto">
              <a:xfrm>
                <a:off x="528" y="576"/>
                <a:ext cx="96" cy="960"/>
              </a:xfrm>
              <a:prstGeom prst="rect">
                <a:avLst/>
              </a:prstGeom>
              <a:solidFill>
                <a:schemeClr val="bg1"/>
              </a:solidFill>
              <a:ln w="9525">
                <a:solidFill>
                  <a:srgbClr val="FF3300"/>
                </a:solidFill>
                <a:miter lim="800000"/>
                <a:headEnd/>
                <a:tailEnd/>
              </a:ln>
            </p:spPr>
            <p:txBody>
              <a:bodyPr wrap="none" anchor="ctr"/>
              <a:lstStyle/>
              <a:p>
                <a:endParaRPr lang="de-DE"/>
              </a:p>
            </p:txBody>
          </p:sp>
          <p:sp>
            <p:nvSpPr>
              <p:cNvPr id="108569" name="Rectangle 15"/>
              <p:cNvSpPr>
                <a:spLocks noChangeArrowheads="1"/>
              </p:cNvSpPr>
              <p:nvPr/>
            </p:nvSpPr>
            <p:spPr bwMode="auto">
              <a:xfrm>
                <a:off x="264" y="768"/>
                <a:ext cx="624" cy="96"/>
              </a:xfrm>
              <a:prstGeom prst="rect">
                <a:avLst/>
              </a:prstGeom>
              <a:solidFill>
                <a:schemeClr val="bg1"/>
              </a:solidFill>
              <a:ln w="9525">
                <a:solidFill>
                  <a:srgbClr val="FF3300"/>
                </a:solidFill>
                <a:miter lim="800000"/>
                <a:headEnd/>
                <a:tailEnd/>
              </a:ln>
            </p:spPr>
            <p:txBody>
              <a:bodyPr wrap="none" anchor="ctr"/>
              <a:lstStyle/>
              <a:p>
                <a:endParaRPr lang="de-DE"/>
              </a:p>
            </p:txBody>
          </p:sp>
        </p:grpSp>
        <p:grpSp>
          <p:nvGrpSpPr>
            <p:cNvPr id="5" name="Group 16"/>
            <p:cNvGrpSpPr>
              <a:grpSpLocks/>
            </p:cNvGrpSpPr>
            <p:nvPr/>
          </p:nvGrpSpPr>
          <p:grpSpPr bwMode="auto">
            <a:xfrm>
              <a:off x="2208" y="1020"/>
              <a:ext cx="1248" cy="1584"/>
              <a:chOff x="264" y="576"/>
              <a:chExt cx="624" cy="960"/>
            </a:xfrm>
          </p:grpSpPr>
          <p:sp>
            <p:nvSpPr>
              <p:cNvPr id="108566" name="Rectangle 17"/>
              <p:cNvSpPr>
                <a:spLocks noChangeArrowheads="1"/>
              </p:cNvSpPr>
              <p:nvPr/>
            </p:nvSpPr>
            <p:spPr bwMode="auto">
              <a:xfrm>
                <a:off x="528" y="576"/>
                <a:ext cx="96" cy="960"/>
              </a:xfrm>
              <a:prstGeom prst="rect">
                <a:avLst/>
              </a:prstGeom>
              <a:solidFill>
                <a:srgbClr val="FF3300"/>
              </a:solidFill>
              <a:ln w="9525">
                <a:solidFill>
                  <a:srgbClr val="FF3300"/>
                </a:solidFill>
                <a:miter lim="800000"/>
                <a:headEnd/>
                <a:tailEnd/>
              </a:ln>
            </p:spPr>
            <p:txBody>
              <a:bodyPr wrap="none" anchor="ctr"/>
              <a:lstStyle/>
              <a:p>
                <a:endParaRPr lang="de-DE"/>
              </a:p>
            </p:txBody>
          </p:sp>
          <p:sp>
            <p:nvSpPr>
              <p:cNvPr id="108567" name="Rectangle 18"/>
              <p:cNvSpPr>
                <a:spLocks noChangeArrowheads="1"/>
              </p:cNvSpPr>
              <p:nvPr/>
            </p:nvSpPr>
            <p:spPr bwMode="auto">
              <a:xfrm>
                <a:off x="264" y="768"/>
                <a:ext cx="624" cy="96"/>
              </a:xfrm>
              <a:prstGeom prst="rect">
                <a:avLst/>
              </a:prstGeom>
              <a:solidFill>
                <a:srgbClr val="FF3300"/>
              </a:solidFill>
              <a:ln w="9525">
                <a:solidFill>
                  <a:srgbClr val="FF3300"/>
                </a:solidFill>
                <a:miter lim="800000"/>
                <a:headEnd/>
                <a:tailEnd/>
              </a:ln>
            </p:spPr>
            <p:txBody>
              <a:bodyPr wrap="none" anchor="ctr"/>
              <a:lstStyle/>
              <a:p>
                <a:endParaRPr lang="de-DE"/>
              </a:p>
            </p:txBody>
          </p:sp>
        </p:grpSp>
      </p:grpSp>
      <p:sp>
        <p:nvSpPr>
          <p:cNvPr id="108550" name="AutoShape 19"/>
          <p:cNvSpPr>
            <a:spLocks noChangeArrowheads="1"/>
          </p:cNvSpPr>
          <p:nvPr/>
        </p:nvSpPr>
        <p:spPr bwMode="auto">
          <a:xfrm flipH="1">
            <a:off x="3419475" y="3284538"/>
            <a:ext cx="576263" cy="1533525"/>
          </a:xfrm>
          <a:prstGeom prst="lightningBolt">
            <a:avLst/>
          </a:prstGeom>
          <a:gradFill rotWithShape="0">
            <a:gsLst>
              <a:gs pos="0">
                <a:srgbClr val="FF0000"/>
              </a:gs>
              <a:gs pos="100000">
                <a:srgbClr val="FFFF00"/>
              </a:gs>
            </a:gsLst>
            <a:lin ang="5400000" scaled="1"/>
          </a:gradFill>
          <a:ln w="9525">
            <a:solidFill>
              <a:schemeClr val="tx1"/>
            </a:solidFill>
            <a:miter lim="800000"/>
            <a:headEnd/>
            <a:tailEnd/>
          </a:ln>
        </p:spPr>
        <p:txBody>
          <a:bodyPr wrap="none" anchor="ctr"/>
          <a:lstStyle/>
          <a:p>
            <a:endParaRPr lang="de-DE"/>
          </a:p>
        </p:txBody>
      </p:sp>
      <p:sp>
        <p:nvSpPr>
          <p:cNvPr id="108551" name="Text Box 20"/>
          <p:cNvSpPr txBox="1">
            <a:spLocks noChangeArrowheads="1"/>
          </p:cNvSpPr>
          <p:nvPr/>
        </p:nvSpPr>
        <p:spPr bwMode="auto">
          <a:xfrm>
            <a:off x="3348038" y="2924175"/>
            <a:ext cx="1225550" cy="366713"/>
          </a:xfrm>
          <a:prstGeom prst="rect">
            <a:avLst/>
          </a:prstGeom>
          <a:noFill/>
          <a:ln w="9525">
            <a:noFill/>
            <a:miter lim="800000"/>
            <a:headEnd/>
            <a:tailEnd/>
          </a:ln>
        </p:spPr>
        <p:txBody>
          <a:bodyPr wrap="none">
            <a:spAutoFit/>
          </a:bodyPr>
          <a:lstStyle/>
          <a:p>
            <a:r>
              <a:rPr lang="de-CH" b="1">
                <a:solidFill>
                  <a:schemeClr val="bg1"/>
                </a:solidFill>
              </a:rPr>
              <a:t>70 n. Chr.</a:t>
            </a:r>
            <a:endParaRPr lang="de-DE" b="1">
              <a:solidFill>
                <a:schemeClr val="bg1"/>
              </a:solidFill>
            </a:endParaRPr>
          </a:p>
        </p:txBody>
      </p:sp>
      <p:grpSp>
        <p:nvGrpSpPr>
          <p:cNvPr id="6" name="Group 21"/>
          <p:cNvGrpSpPr>
            <a:grpSpLocks/>
          </p:cNvGrpSpPr>
          <p:nvPr/>
        </p:nvGrpSpPr>
        <p:grpSpPr bwMode="auto">
          <a:xfrm>
            <a:off x="3779838" y="3960813"/>
            <a:ext cx="4248150" cy="709612"/>
            <a:chOff x="2427" y="1068"/>
            <a:chExt cx="1497" cy="447"/>
          </a:xfrm>
        </p:grpSpPr>
        <p:sp>
          <p:nvSpPr>
            <p:cNvPr id="108562" name="AutoShape 22"/>
            <p:cNvSpPr>
              <a:spLocks noChangeArrowheads="1"/>
            </p:cNvSpPr>
            <p:nvPr/>
          </p:nvSpPr>
          <p:spPr bwMode="auto">
            <a:xfrm>
              <a:off x="2427" y="1227"/>
              <a:ext cx="1497" cy="288"/>
            </a:xfrm>
            <a:prstGeom prst="leftRightArrow">
              <a:avLst>
                <a:gd name="adj1" fmla="val 50000"/>
                <a:gd name="adj2" fmla="val 103958"/>
              </a:avLst>
            </a:prstGeom>
            <a:solidFill>
              <a:srgbClr val="003300"/>
            </a:solidFill>
            <a:ln w="76200" cap="sq">
              <a:solidFill>
                <a:srgbClr val="FF0000"/>
              </a:solidFill>
              <a:miter lim="800000"/>
              <a:headEnd/>
              <a:tailEnd/>
            </a:ln>
          </p:spPr>
          <p:txBody>
            <a:bodyPr wrap="none" lIns="90000" tIns="46800" rIns="90000" bIns="46800" anchor="ctr"/>
            <a:lstStyle/>
            <a:p>
              <a:endParaRPr lang="de-DE"/>
            </a:p>
          </p:txBody>
        </p:sp>
        <p:sp>
          <p:nvSpPr>
            <p:cNvPr id="108563" name="Rectangle 23"/>
            <p:cNvSpPr>
              <a:spLocks noChangeArrowheads="1"/>
            </p:cNvSpPr>
            <p:nvPr/>
          </p:nvSpPr>
          <p:spPr bwMode="auto">
            <a:xfrm>
              <a:off x="3513" y="1068"/>
              <a:ext cx="64" cy="173"/>
            </a:xfrm>
            <a:prstGeom prst="rect">
              <a:avLst/>
            </a:prstGeom>
            <a:noFill/>
            <a:ln w="76200" cap="sq">
              <a:noFill/>
              <a:miter lim="800000"/>
              <a:headEnd/>
              <a:tailEnd/>
            </a:ln>
          </p:spPr>
          <p:txBody>
            <a:bodyPr wrap="none" lIns="90000" tIns="46800" rIns="90000" bIns="46800">
              <a:spAutoFit/>
            </a:bodyPr>
            <a:lstStyle/>
            <a:p>
              <a:pPr algn="r" eaLnBrk="0" hangingPunct="0">
                <a:spcBef>
                  <a:spcPct val="30000"/>
                </a:spcBef>
              </a:pPr>
              <a:endParaRPr kumimoji="1" lang="fr-FR" sz="1200">
                <a:solidFill>
                  <a:schemeClr val="tx2"/>
                </a:solidFill>
                <a:latin typeface="Bodoni MT Ultra Bold" pitchFamily="32" charset="0"/>
              </a:endParaRPr>
            </a:p>
          </p:txBody>
        </p:sp>
      </p:grpSp>
      <p:grpSp>
        <p:nvGrpSpPr>
          <p:cNvPr id="7" name="Group 24"/>
          <p:cNvGrpSpPr>
            <a:grpSpLocks/>
          </p:cNvGrpSpPr>
          <p:nvPr/>
        </p:nvGrpSpPr>
        <p:grpSpPr bwMode="auto">
          <a:xfrm>
            <a:off x="8101013" y="2205038"/>
            <a:ext cx="695325" cy="2697162"/>
            <a:chOff x="3984" y="952"/>
            <a:chExt cx="438" cy="1653"/>
          </a:xfrm>
        </p:grpSpPr>
        <p:sp>
          <p:nvSpPr>
            <p:cNvPr id="108559" name="Text Box 25"/>
            <p:cNvSpPr txBox="1">
              <a:spLocks noChangeArrowheads="1"/>
            </p:cNvSpPr>
            <p:nvPr/>
          </p:nvSpPr>
          <p:spPr bwMode="auto">
            <a:xfrm>
              <a:off x="3984" y="2380"/>
              <a:ext cx="438" cy="225"/>
            </a:xfrm>
            <a:prstGeom prst="rect">
              <a:avLst/>
            </a:prstGeom>
            <a:solidFill>
              <a:srgbClr val="FF0000"/>
            </a:solidFill>
            <a:ln w="9525">
              <a:solidFill>
                <a:srgbClr val="FF0000"/>
              </a:solidFill>
              <a:miter lim="800000"/>
              <a:headEnd/>
              <a:tailEnd/>
            </a:ln>
          </p:spPr>
          <p:txBody>
            <a:bodyPr>
              <a:spAutoFit/>
            </a:bodyPr>
            <a:lstStyle/>
            <a:p>
              <a:pPr algn="ctr" eaLnBrk="0" hangingPunct="0">
                <a:spcBef>
                  <a:spcPct val="50000"/>
                </a:spcBef>
              </a:pPr>
              <a:r>
                <a:rPr lang="de-DE" b="1">
                  <a:solidFill>
                    <a:srgbClr val="FFFF00"/>
                  </a:solidFill>
                  <a:latin typeface="Times New Roman" pitchFamily="18" charset="0"/>
                </a:rPr>
                <a:t>7 J.</a:t>
              </a:r>
            </a:p>
          </p:txBody>
        </p:sp>
        <p:sp>
          <p:nvSpPr>
            <p:cNvPr id="108560" name="Line 26"/>
            <p:cNvSpPr>
              <a:spLocks noChangeShapeType="1"/>
            </p:cNvSpPr>
            <p:nvPr/>
          </p:nvSpPr>
          <p:spPr bwMode="auto">
            <a:xfrm>
              <a:off x="4416" y="952"/>
              <a:ext cx="0" cy="1632"/>
            </a:xfrm>
            <a:prstGeom prst="line">
              <a:avLst/>
            </a:prstGeom>
            <a:noFill/>
            <a:ln w="57150">
              <a:solidFill>
                <a:srgbClr val="FF0000"/>
              </a:solidFill>
              <a:round/>
              <a:headEnd/>
              <a:tailEnd/>
            </a:ln>
          </p:spPr>
          <p:txBody>
            <a:bodyPr wrap="none" anchor="ctr"/>
            <a:lstStyle/>
            <a:p>
              <a:endParaRPr lang="de-DE"/>
            </a:p>
          </p:txBody>
        </p:sp>
        <p:sp>
          <p:nvSpPr>
            <p:cNvPr id="108561" name="Line 27"/>
            <p:cNvSpPr>
              <a:spLocks noChangeShapeType="1"/>
            </p:cNvSpPr>
            <p:nvPr/>
          </p:nvSpPr>
          <p:spPr bwMode="auto">
            <a:xfrm>
              <a:off x="3984" y="952"/>
              <a:ext cx="0" cy="1632"/>
            </a:xfrm>
            <a:prstGeom prst="line">
              <a:avLst/>
            </a:prstGeom>
            <a:noFill/>
            <a:ln w="57150">
              <a:solidFill>
                <a:srgbClr val="FF0000"/>
              </a:solidFill>
              <a:round/>
              <a:headEnd/>
              <a:tailEnd/>
            </a:ln>
          </p:spPr>
          <p:txBody>
            <a:bodyPr wrap="none" anchor="ctr"/>
            <a:lstStyle/>
            <a:p>
              <a:endParaRPr lang="de-DE"/>
            </a:p>
          </p:txBody>
        </p:sp>
      </p:grpSp>
      <p:grpSp>
        <p:nvGrpSpPr>
          <p:cNvPr id="8" name="Group 29"/>
          <p:cNvGrpSpPr>
            <a:grpSpLocks/>
          </p:cNvGrpSpPr>
          <p:nvPr/>
        </p:nvGrpSpPr>
        <p:grpSpPr bwMode="auto">
          <a:xfrm>
            <a:off x="3132138" y="1989138"/>
            <a:ext cx="4824412" cy="709612"/>
            <a:chOff x="2427" y="1068"/>
            <a:chExt cx="1497" cy="447"/>
          </a:xfrm>
        </p:grpSpPr>
        <p:sp>
          <p:nvSpPr>
            <p:cNvPr id="108557" name="AutoShape 30"/>
            <p:cNvSpPr>
              <a:spLocks noChangeArrowheads="1"/>
            </p:cNvSpPr>
            <p:nvPr/>
          </p:nvSpPr>
          <p:spPr bwMode="auto">
            <a:xfrm>
              <a:off x="2427" y="1227"/>
              <a:ext cx="1497" cy="288"/>
            </a:xfrm>
            <a:prstGeom prst="leftRightArrow">
              <a:avLst>
                <a:gd name="adj1" fmla="val 50000"/>
                <a:gd name="adj2" fmla="val 103958"/>
              </a:avLst>
            </a:prstGeom>
            <a:solidFill>
              <a:srgbClr val="FFFF00"/>
            </a:solidFill>
            <a:ln w="76200" cap="sq">
              <a:solidFill>
                <a:srgbClr val="FFFF00"/>
              </a:solidFill>
              <a:miter lim="800000"/>
              <a:headEnd/>
              <a:tailEnd/>
            </a:ln>
          </p:spPr>
          <p:txBody>
            <a:bodyPr wrap="none" lIns="90000" tIns="46800" rIns="90000" bIns="46800" anchor="ctr"/>
            <a:lstStyle/>
            <a:p>
              <a:endParaRPr lang="de-DE"/>
            </a:p>
          </p:txBody>
        </p:sp>
        <p:sp>
          <p:nvSpPr>
            <p:cNvPr id="108558" name="Rectangle 31"/>
            <p:cNvSpPr>
              <a:spLocks noChangeArrowheads="1"/>
            </p:cNvSpPr>
            <p:nvPr/>
          </p:nvSpPr>
          <p:spPr bwMode="auto">
            <a:xfrm>
              <a:off x="3522" y="1068"/>
              <a:ext cx="55" cy="173"/>
            </a:xfrm>
            <a:prstGeom prst="rect">
              <a:avLst/>
            </a:prstGeom>
            <a:noFill/>
            <a:ln w="76200" cap="sq">
              <a:noFill/>
              <a:miter lim="800000"/>
              <a:headEnd/>
              <a:tailEnd/>
            </a:ln>
          </p:spPr>
          <p:txBody>
            <a:bodyPr wrap="none" lIns="90000" tIns="46800" rIns="90000" bIns="46800">
              <a:spAutoFit/>
            </a:bodyPr>
            <a:lstStyle/>
            <a:p>
              <a:pPr algn="r" eaLnBrk="0" hangingPunct="0">
                <a:spcBef>
                  <a:spcPct val="30000"/>
                </a:spcBef>
              </a:pPr>
              <a:endParaRPr kumimoji="1" lang="fr-FR" sz="1200">
                <a:solidFill>
                  <a:schemeClr val="tx2"/>
                </a:solidFill>
                <a:latin typeface="Bodoni MT Ultra Bold" pitchFamily="32" charset="0"/>
              </a:endParaRPr>
            </a:p>
          </p:txBody>
        </p:sp>
      </p:grpSp>
      <p:sp>
        <p:nvSpPr>
          <p:cNvPr id="108555" name="Line 32"/>
          <p:cNvSpPr>
            <a:spLocks noChangeShapeType="1"/>
          </p:cNvSpPr>
          <p:nvPr/>
        </p:nvSpPr>
        <p:spPr bwMode="auto">
          <a:xfrm>
            <a:off x="8459788" y="2205038"/>
            <a:ext cx="0" cy="2362200"/>
          </a:xfrm>
          <a:prstGeom prst="line">
            <a:avLst/>
          </a:prstGeom>
          <a:noFill/>
          <a:ln w="38100">
            <a:solidFill>
              <a:srgbClr val="FF0000"/>
            </a:solidFill>
            <a:prstDash val="sysDot"/>
            <a:round/>
            <a:headEnd/>
            <a:tailEnd/>
          </a:ln>
        </p:spPr>
        <p:txBody>
          <a:bodyPr wrap="none" anchor="ctr"/>
          <a:lstStyle/>
          <a:p>
            <a:endParaRPr lang="de-DE"/>
          </a:p>
        </p:txBody>
      </p:sp>
      <p:sp>
        <p:nvSpPr>
          <p:cNvPr id="323617" name="WordArt 33"/>
          <p:cNvSpPr>
            <a:spLocks noChangeArrowheads="1" noChangeShapeType="1" noTextEdit="1"/>
          </p:cNvSpPr>
          <p:nvPr/>
        </p:nvSpPr>
        <p:spPr bwMode="auto">
          <a:xfrm>
            <a:off x="3923928" y="2708920"/>
            <a:ext cx="3600400" cy="1570608"/>
          </a:xfrm>
          <a:prstGeom prst="rect">
            <a:avLst/>
          </a:prstGeom>
        </p:spPr>
        <p:txBody>
          <a:bodyPr wrap="none" fromWordArt="1">
            <a:prstTxWarp prst="textCascadeUp">
              <a:avLst>
                <a:gd name="adj" fmla="val 44444"/>
              </a:avLst>
            </a:prstTxWarp>
            <a:scene3d>
              <a:camera prst="legacyPerspectiveFront">
                <a:rot lat="20519989" lon="1080000" rev="0"/>
              </a:camera>
              <a:lightRig rig="legacyHarsh2" dir="b"/>
            </a:scene3d>
            <a:sp3d extrusionH="430200" prstMaterial="legacyMatte">
              <a:extrusionClr>
                <a:srgbClr val="FF6600"/>
              </a:extrusionClr>
            </a:sp3d>
          </a:bodyPr>
          <a:lstStyle/>
          <a:p>
            <a:pPr algn="ctr"/>
            <a:r>
              <a:rPr lang="de-DE" sz="3600" kern="10" dirty="0">
                <a:ln w="9525">
                  <a:round/>
                  <a:headEnd/>
                  <a:tailEnd/>
                </a:ln>
                <a:gradFill rotWithShape="1">
                  <a:gsLst>
                    <a:gs pos="0">
                      <a:srgbClr val="FFE701"/>
                    </a:gs>
                    <a:gs pos="100000">
                      <a:srgbClr val="FE3E02"/>
                    </a:gs>
                  </a:gsLst>
                  <a:lin ang="5400000" scaled="1"/>
                </a:gradFill>
                <a:latin typeface="Impact"/>
              </a:rPr>
              <a:t>Gemeinde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2000" fill="hold"/>
                                        <p:tgtEl>
                                          <p:spTgt spid="8"/>
                                        </p:tgtEl>
                                        <p:attrNameLst>
                                          <p:attrName>ppt_w</p:attrName>
                                        </p:attrNameLst>
                                      </p:cBhvr>
                                      <p:tavLst>
                                        <p:tav tm="0">
                                          <p:val>
                                            <p:strVal val="#ppt_w*0.70"/>
                                          </p:val>
                                        </p:tav>
                                        <p:tav tm="100000">
                                          <p:val>
                                            <p:strVal val="#ppt_w"/>
                                          </p:val>
                                        </p:tav>
                                      </p:tavLst>
                                    </p:anim>
                                    <p:anim calcmode="lin" valueType="num">
                                      <p:cBhvr>
                                        <p:cTn id="8" dur="2000" fill="hold"/>
                                        <p:tgtEl>
                                          <p:spTgt spid="8"/>
                                        </p:tgtEl>
                                        <p:attrNameLst>
                                          <p:attrName>ppt_h</p:attrName>
                                        </p:attrNameLst>
                                      </p:cBhvr>
                                      <p:tavLst>
                                        <p:tav tm="0">
                                          <p:val>
                                            <p:strVal val="#ppt_h"/>
                                          </p:val>
                                        </p:tav>
                                        <p:tav tm="100000">
                                          <p:val>
                                            <p:strVal val="#ppt_h"/>
                                          </p:val>
                                        </p:tav>
                                      </p:tavLst>
                                    </p:anim>
                                    <p:animEffect transition="in" filter="fade">
                                      <p:cBhvr>
                                        <p:cTn id="9" dur="20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17" presetClass="entr" presetSubtype="10" fill="hold" grpId="0" nodeType="clickEffect">
                                  <p:stCondLst>
                                    <p:cond delay="0"/>
                                  </p:stCondLst>
                                  <p:childTnLst>
                                    <p:set>
                                      <p:cBhvr>
                                        <p:cTn id="13" dur="1" fill="hold">
                                          <p:stCondLst>
                                            <p:cond delay="0"/>
                                          </p:stCondLst>
                                        </p:cTn>
                                        <p:tgtEl>
                                          <p:spTgt spid="323617"/>
                                        </p:tgtEl>
                                        <p:attrNameLst>
                                          <p:attrName>style.visibility</p:attrName>
                                        </p:attrNameLst>
                                      </p:cBhvr>
                                      <p:to>
                                        <p:strVal val="visible"/>
                                      </p:to>
                                    </p:set>
                                    <p:anim calcmode="lin" valueType="num">
                                      <p:cBhvr>
                                        <p:cTn id="14" dur="500" fill="hold"/>
                                        <p:tgtEl>
                                          <p:spTgt spid="323617"/>
                                        </p:tgtEl>
                                        <p:attrNameLst>
                                          <p:attrName>ppt_w</p:attrName>
                                        </p:attrNameLst>
                                      </p:cBhvr>
                                      <p:tavLst>
                                        <p:tav tm="0">
                                          <p:val>
                                            <p:fltVal val="0"/>
                                          </p:val>
                                        </p:tav>
                                        <p:tav tm="100000">
                                          <p:val>
                                            <p:strVal val="#ppt_w"/>
                                          </p:val>
                                        </p:tav>
                                      </p:tavLst>
                                    </p:anim>
                                    <p:anim calcmode="lin" valueType="num">
                                      <p:cBhvr>
                                        <p:cTn id="15" dur="500" fill="hold"/>
                                        <p:tgtEl>
                                          <p:spTgt spid="32361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361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570186"/>
          </a:xfrm>
        </p:spPr>
        <p:txBody>
          <a:bodyPr>
            <a:normAutofit fontScale="90000"/>
          </a:bodyPr>
          <a:lstStyle/>
          <a:p>
            <a:r>
              <a:rPr lang="de-DE" b="1" dirty="0" smtClean="0"/>
              <a:t>Einleitung: 12 wichtige Fakten </a:t>
            </a:r>
            <a:br>
              <a:rPr lang="de-DE" b="1" dirty="0" smtClean="0"/>
            </a:br>
            <a:r>
              <a:rPr lang="de-DE" b="1" dirty="0" smtClean="0"/>
              <a:t>zum Thema </a:t>
            </a:r>
            <a:r>
              <a:rPr lang="de-DE" b="1" dirty="0" err="1" smtClean="0"/>
              <a:t>Entrückung</a:t>
            </a:r>
            <a:r>
              <a:rPr lang="de-DE" dirty="0" smtClean="0"/>
              <a:t/>
            </a:r>
            <a:br>
              <a:rPr lang="de-DE" dirty="0" smtClean="0"/>
            </a:br>
            <a:endParaRPr lang="de-DE" dirty="0"/>
          </a:p>
        </p:txBody>
      </p:sp>
      <p:sp>
        <p:nvSpPr>
          <p:cNvPr id="3" name="Inhaltsplatzhalter 2"/>
          <p:cNvSpPr>
            <a:spLocks noGrp="1"/>
          </p:cNvSpPr>
          <p:nvPr>
            <p:ph idx="1"/>
          </p:nvPr>
        </p:nvSpPr>
        <p:spPr>
          <a:xfrm>
            <a:off x="457200" y="1600200"/>
            <a:ext cx="8229600" cy="4997152"/>
          </a:xfrm>
        </p:spPr>
        <p:txBody>
          <a:bodyPr>
            <a:noAutofit/>
          </a:bodyPr>
          <a:lstStyle/>
          <a:p>
            <a:pPr lvl="0"/>
            <a:r>
              <a:rPr lang="de-DE" sz="2400" dirty="0" smtClean="0"/>
              <a:t>Die </a:t>
            </a:r>
            <a:r>
              <a:rPr lang="de-DE" sz="2400" dirty="0" err="1"/>
              <a:t>Entrückung</a:t>
            </a:r>
            <a:r>
              <a:rPr lang="de-DE" sz="2400" dirty="0"/>
              <a:t> ist das Kommen Christi </a:t>
            </a:r>
            <a:r>
              <a:rPr lang="de-DE" sz="2400" b="1" dirty="0"/>
              <a:t>für</a:t>
            </a:r>
            <a:r>
              <a:rPr lang="de-DE" sz="2400" dirty="0"/>
              <a:t> die Gemeinde.</a:t>
            </a:r>
          </a:p>
          <a:p>
            <a:pPr lvl="0"/>
            <a:r>
              <a:rPr lang="de-DE" sz="2400" dirty="0"/>
              <a:t>Die </a:t>
            </a:r>
            <a:r>
              <a:rPr lang="de-DE" sz="2400" dirty="0" err="1"/>
              <a:t>Entrückung</a:t>
            </a:r>
            <a:r>
              <a:rPr lang="de-DE" sz="2400" dirty="0"/>
              <a:t> darf nicht mit dem zweiten Kommen Christi </a:t>
            </a:r>
            <a:r>
              <a:rPr lang="de-DE" sz="2400" b="1" dirty="0"/>
              <a:t>mit</a:t>
            </a:r>
            <a:r>
              <a:rPr lang="de-DE" sz="2400" dirty="0"/>
              <a:t> allen Erlösten verwechselt werden.</a:t>
            </a:r>
          </a:p>
          <a:p>
            <a:pPr lvl="0"/>
            <a:r>
              <a:rPr lang="de-DE" sz="2400" dirty="0"/>
              <a:t>Die </a:t>
            </a:r>
            <a:r>
              <a:rPr lang="de-DE" sz="2400" dirty="0" err="1"/>
              <a:t>Entrückung</a:t>
            </a:r>
            <a:r>
              <a:rPr lang="de-DE" sz="2400" dirty="0"/>
              <a:t> ist die nächste Zukunftshoffnung der Gemeinde.</a:t>
            </a:r>
          </a:p>
          <a:p>
            <a:pPr lvl="0"/>
            <a:r>
              <a:rPr lang="de-DE" sz="2400" dirty="0"/>
              <a:t>Die Erwartung der Gemeinde ist das Kommen Christi und nicht das Kommen des Antichristen.</a:t>
            </a:r>
          </a:p>
          <a:p>
            <a:pPr lvl="0"/>
            <a:r>
              <a:rPr lang="de-DE" sz="2400" dirty="0"/>
              <a:t>Die </a:t>
            </a:r>
            <a:r>
              <a:rPr lang="de-DE" sz="2400" dirty="0" err="1"/>
              <a:t>Entrückung</a:t>
            </a:r>
            <a:r>
              <a:rPr lang="de-DE" sz="2400" dirty="0"/>
              <a:t> ist ein neutestamentliches „Geheimnis“. Deshalb ist sie im AT nirgends prophetisch angekündigt. Sie wird im AT nur bildlich dargestellt.</a:t>
            </a:r>
          </a:p>
          <a:p>
            <a:pPr lvl="0"/>
            <a:r>
              <a:rPr lang="de-DE" sz="2400" dirty="0"/>
              <a:t>Die </a:t>
            </a:r>
            <a:r>
              <a:rPr lang="de-DE" sz="2400" dirty="0" err="1"/>
              <a:t>Entrückung</a:t>
            </a:r>
            <a:r>
              <a:rPr lang="de-DE" sz="2400" dirty="0"/>
              <a:t> ist die Voraussetzung, dass die Gläubigen </a:t>
            </a:r>
            <a:r>
              <a:rPr lang="de-DE" sz="2400" b="1" dirty="0"/>
              <a:t>mit </a:t>
            </a:r>
            <a:r>
              <a:rPr lang="de-DE" sz="2400" dirty="0"/>
              <a:t>Christus in Herrlichkeit erscheinen können</a:t>
            </a:r>
            <a:r>
              <a:rPr lang="de-DE" sz="2400" dirty="0" smtClean="0"/>
              <a:t>.</a:t>
            </a:r>
            <a:endParaRPr lang="de-DE" sz="2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2018" name="Rectangle 2"/>
          <p:cNvSpPr>
            <a:spLocks noGrp="1" noChangeArrowheads="1"/>
          </p:cNvSpPr>
          <p:nvPr>
            <p:ph type="title"/>
          </p:nvPr>
        </p:nvSpPr>
        <p:spPr>
          <a:xfrm>
            <a:off x="179388" y="274638"/>
            <a:ext cx="8713787" cy="1143000"/>
          </a:xfrm>
        </p:spPr>
        <p:txBody>
          <a:bodyPr/>
          <a:lstStyle/>
          <a:p>
            <a:pPr eaLnBrk="1" hangingPunct="1">
              <a:defRPr/>
            </a:pPr>
            <a:r>
              <a:rPr lang="de-CH" b="1" smtClean="0">
                <a:solidFill>
                  <a:srgbClr val="FF33CC"/>
                </a:solidFill>
                <a:effectLst>
                  <a:outerShdw blurRad="38100" dist="38100" dir="2700000" algn="tl">
                    <a:srgbClr val="000000"/>
                  </a:outerShdw>
                </a:effectLst>
              </a:rPr>
              <a:t>„Das Zeitalter der Zeitalter“</a:t>
            </a:r>
            <a:endParaRPr lang="de-DE" b="1" smtClean="0">
              <a:solidFill>
                <a:srgbClr val="FF33CC"/>
              </a:solidFill>
              <a:effectLst>
                <a:outerShdw blurRad="38100" dist="38100" dir="2700000" algn="tl">
                  <a:srgbClr val="000000"/>
                </a:outerShdw>
              </a:effectLst>
            </a:endParaRPr>
          </a:p>
        </p:txBody>
      </p:sp>
      <p:sp>
        <p:nvSpPr>
          <p:cNvPr id="342019" name="AutoShape 3">
            <a:hlinkClick r:id="rId2" action="ppaction://hlinkpres?slideindex=1&amp;slidetitle="/>
          </p:cNvPr>
          <p:cNvSpPr>
            <a:spLocks noChangeArrowheads="1"/>
          </p:cNvSpPr>
          <p:nvPr/>
        </p:nvSpPr>
        <p:spPr bwMode="auto">
          <a:xfrm>
            <a:off x="0" y="4868863"/>
            <a:ext cx="8964613" cy="1219200"/>
          </a:xfrm>
          <a:prstGeom prst="roundRect">
            <a:avLst>
              <a:gd name="adj" fmla="val 16667"/>
            </a:avLst>
          </a:prstGeom>
          <a:gradFill rotWithShape="0">
            <a:gsLst>
              <a:gs pos="0">
                <a:srgbClr val="660066"/>
              </a:gs>
              <a:gs pos="50000">
                <a:schemeClr val="bg1"/>
              </a:gs>
              <a:gs pos="100000">
                <a:srgbClr val="660066"/>
              </a:gs>
            </a:gsLst>
            <a:lin ang="5400000" scaled="1"/>
          </a:gradFill>
          <a:ln w="9525">
            <a:solidFill>
              <a:schemeClr val="tx1"/>
            </a:solidFill>
            <a:round/>
            <a:headEnd/>
            <a:tailEnd/>
          </a:ln>
          <a:effectLst/>
        </p:spPr>
        <p:txBody>
          <a:bodyPr wrap="none" anchor="ctr"/>
          <a:lstStyle/>
          <a:p>
            <a:pPr algn="ctr">
              <a:defRPr/>
            </a:pPr>
            <a:r>
              <a:rPr lang="de-CH" sz="2400">
                <a:latin typeface="Arial" charset="0"/>
                <a:cs typeface="Arial" charset="0"/>
              </a:rPr>
              <a:t>„</a:t>
            </a:r>
            <a:r>
              <a:rPr lang="de-CH" sz="2400" b="1">
                <a:latin typeface="Arial" charset="0"/>
                <a:cs typeface="Arial" charset="0"/>
              </a:rPr>
              <a:t>Die Zeiten der Nationen“</a:t>
            </a:r>
            <a:endParaRPr lang="de-DE" sz="2400" b="1">
              <a:latin typeface="Arial" charset="0"/>
              <a:cs typeface="Arial" charset="0"/>
            </a:endParaRPr>
          </a:p>
        </p:txBody>
      </p:sp>
      <p:grpSp>
        <p:nvGrpSpPr>
          <p:cNvPr id="2" name="Group 4"/>
          <p:cNvGrpSpPr>
            <a:grpSpLocks/>
          </p:cNvGrpSpPr>
          <p:nvPr/>
        </p:nvGrpSpPr>
        <p:grpSpPr bwMode="auto">
          <a:xfrm>
            <a:off x="0" y="1700213"/>
            <a:ext cx="3633788" cy="3178175"/>
            <a:chOff x="495" y="618"/>
            <a:chExt cx="2289" cy="2002"/>
          </a:xfrm>
        </p:grpSpPr>
        <p:sp>
          <p:nvSpPr>
            <p:cNvPr id="111644" name="Line 5"/>
            <p:cNvSpPr>
              <a:spLocks noChangeShapeType="1"/>
            </p:cNvSpPr>
            <p:nvPr/>
          </p:nvSpPr>
          <p:spPr bwMode="auto">
            <a:xfrm>
              <a:off x="586" y="890"/>
              <a:ext cx="0" cy="1724"/>
            </a:xfrm>
            <a:prstGeom prst="line">
              <a:avLst/>
            </a:prstGeom>
            <a:noFill/>
            <a:ln w="57150">
              <a:solidFill>
                <a:srgbClr val="FF0000"/>
              </a:solidFill>
              <a:round/>
              <a:headEnd/>
              <a:tailEnd/>
            </a:ln>
          </p:spPr>
          <p:txBody>
            <a:bodyPr wrap="none" anchor="ctr"/>
            <a:lstStyle/>
            <a:p>
              <a:endParaRPr lang="de-DE"/>
            </a:p>
          </p:txBody>
        </p:sp>
        <p:sp>
          <p:nvSpPr>
            <p:cNvPr id="111645" name="Line 6"/>
            <p:cNvSpPr>
              <a:spLocks noChangeShapeType="1"/>
            </p:cNvSpPr>
            <p:nvPr/>
          </p:nvSpPr>
          <p:spPr bwMode="auto">
            <a:xfrm flipH="1">
              <a:off x="2380" y="935"/>
              <a:ext cx="0" cy="1679"/>
            </a:xfrm>
            <a:prstGeom prst="line">
              <a:avLst/>
            </a:prstGeom>
            <a:noFill/>
            <a:ln w="57150">
              <a:solidFill>
                <a:srgbClr val="FF0000"/>
              </a:solidFill>
              <a:round/>
              <a:headEnd/>
              <a:tailEnd/>
            </a:ln>
          </p:spPr>
          <p:txBody>
            <a:bodyPr wrap="none" anchor="ctr"/>
            <a:lstStyle/>
            <a:p>
              <a:endParaRPr lang="de-DE"/>
            </a:p>
          </p:txBody>
        </p:sp>
        <p:sp>
          <p:nvSpPr>
            <p:cNvPr id="111646" name="Text Box 7"/>
            <p:cNvSpPr txBox="1">
              <a:spLocks noChangeArrowheads="1"/>
            </p:cNvSpPr>
            <p:nvPr/>
          </p:nvSpPr>
          <p:spPr bwMode="auto">
            <a:xfrm>
              <a:off x="624" y="2380"/>
              <a:ext cx="1728" cy="240"/>
            </a:xfrm>
            <a:prstGeom prst="rect">
              <a:avLst/>
            </a:prstGeom>
            <a:solidFill>
              <a:srgbClr val="FF0000"/>
            </a:solidFill>
            <a:ln w="9525">
              <a:noFill/>
              <a:miter lim="800000"/>
              <a:headEnd/>
              <a:tailEnd/>
            </a:ln>
          </p:spPr>
          <p:txBody>
            <a:bodyPr/>
            <a:lstStyle/>
            <a:p>
              <a:pPr algn="ctr" eaLnBrk="0" hangingPunct="0">
                <a:spcBef>
                  <a:spcPct val="50000"/>
                </a:spcBef>
              </a:pPr>
              <a:r>
                <a:rPr lang="de-DE" b="1">
                  <a:solidFill>
                    <a:srgbClr val="FFFF00"/>
                  </a:solidFill>
                  <a:latin typeface="Times New Roman" pitchFamily="18" charset="0"/>
                </a:rPr>
                <a:t>69x7 J. = 483 J</a:t>
              </a:r>
            </a:p>
          </p:txBody>
        </p:sp>
        <p:sp>
          <p:nvSpPr>
            <p:cNvPr id="111647" name="Text Box 8"/>
            <p:cNvSpPr txBox="1">
              <a:spLocks noChangeArrowheads="1"/>
            </p:cNvSpPr>
            <p:nvPr/>
          </p:nvSpPr>
          <p:spPr bwMode="auto">
            <a:xfrm>
              <a:off x="497" y="631"/>
              <a:ext cx="844" cy="231"/>
            </a:xfrm>
            <a:prstGeom prst="rect">
              <a:avLst/>
            </a:prstGeom>
            <a:noFill/>
            <a:ln w="9525" algn="ctr">
              <a:noFill/>
              <a:miter lim="800000"/>
              <a:headEnd/>
              <a:tailEnd/>
            </a:ln>
          </p:spPr>
          <p:txBody>
            <a:bodyPr wrap="none">
              <a:spAutoFit/>
            </a:bodyPr>
            <a:lstStyle/>
            <a:p>
              <a:pPr algn="ctr"/>
              <a:r>
                <a:rPr lang="fr-FR" b="1">
                  <a:solidFill>
                    <a:schemeClr val="bg1"/>
                  </a:solidFill>
                </a:rPr>
                <a:t>445 v. Chr.</a:t>
              </a:r>
              <a:endParaRPr lang="fr-FR" b="1"/>
            </a:p>
          </p:txBody>
        </p:sp>
        <p:sp>
          <p:nvSpPr>
            <p:cNvPr id="111648" name="Text Box 9"/>
            <p:cNvSpPr txBox="1">
              <a:spLocks noChangeArrowheads="1"/>
            </p:cNvSpPr>
            <p:nvPr/>
          </p:nvSpPr>
          <p:spPr bwMode="auto">
            <a:xfrm>
              <a:off x="1758" y="618"/>
              <a:ext cx="1026" cy="231"/>
            </a:xfrm>
            <a:prstGeom prst="rect">
              <a:avLst/>
            </a:prstGeom>
            <a:noFill/>
            <a:ln w="9525" algn="ctr">
              <a:noFill/>
              <a:miter lim="800000"/>
              <a:headEnd/>
              <a:tailEnd/>
            </a:ln>
          </p:spPr>
          <p:txBody>
            <a:bodyPr>
              <a:spAutoFit/>
            </a:bodyPr>
            <a:lstStyle/>
            <a:p>
              <a:pPr algn="ctr"/>
              <a:r>
                <a:rPr lang="fr-FR" b="1">
                  <a:solidFill>
                    <a:schemeClr val="bg1"/>
                  </a:solidFill>
                </a:rPr>
                <a:t>32 n. Chr.</a:t>
              </a:r>
            </a:p>
          </p:txBody>
        </p:sp>
        <p:sp>
          <p:nvSpPr>
            <p:cNvPr id="111649" name="Text Box 10"/>
            <p:cNvSpPr txBox="1">
              <a:spLocks noChangeArrowheads="1"/>
            </p:cNvSpPr>
            <p:nvPr/>
          </p:nvSpPr>
          <p:spPr bwMode="auto">
            <a:xfrm>
              <a:off x="495" y="1152"/>
              <a:ext cx="1905" cy="231"/>
            </a:xfrm>
            <a:prstGeom prst="rect">
              <a:avLst/>
            </a:prstGeom>
            <a:noFill/>
            <a:ln w="9525" algn="ctr">
              <a:noFill/>
              <a:miter lim="800000"/>
              <a:headEnd/>
              <a:tailEnd/>
            </a:ln>
          </p:spPr>
          <p:txBody>
            <a:bodyPr>
              <a:spAutoFit/>
            </a:bodyPr>
            <a:lstStyle/>
            <a:p>
              <a:pPr algn="ctr"/>
              <a:r>
                <a:rPr lang="fr-FR" b="1">
                  <a:solidFill>
                    <a:schemeClr val="bg1"/>
                  </a:solidFill>
                </a:rPr>
                <a:t>7 + 62 = 69</a:t>
              </a:r>
            </a:p>
          </p:txBody>
        </p:sp>
        <p:sp>
          <p:nvSpPr>
            <p:cNvPr id="111650" name="Line 11"/>
            <p:cNvSpPr>
              <a:spLocks noChangeShapeType="1"/>
            </p:cNvSpPr>
            <p:nvPr/>
          </p:nvSpPr>
          <p:spPr bwMode="auto">
            <a:xfrm>
              <a:off x="586" y="1408"/>
              <a:ext cx="1814" cy="0"/>
            </a:xfrm>
            <a:prstGeom prst="line">
              <a:avLst/>
            </a:prstGeom>
            <a:noFill/>
            <a:ln w="76200" cap="sq">
              <a:solidFill>
                <a:srgbClr val="30E636"/>
              </a:solidFill>
              <a:round/>
              <a:headEnd type="triangle" w="med" len="med"/>
              <a:tailEnd type="triangle" w="med" len="med"/>
            </a:ln>
          </p:spPr>
          <p:txBody>
            <a:bodyPr wrap="none" lIns="90000" tIns="46800" rIns="90000" bIns="46800" anchor="ctr"/>
            <a:lstStyle/>
            <a:p>
              <a:endParaRPr lang="de-DE"/>
            </a:p>
          </p:txBody>
        </p:sp>
      </p:grpSp>
      <p:grpSp>
        <p:nvGrpSpPr>
          <p:cNvPr id="3" name="Group 12"/>
          <p:cNvGrpSpPr>
            <a:grpSpLocks/>
          </p:cNvGrpSpPr>
          <p:nvPr/>
        </p:nvGrpSpPr>
        <p:grpSpPr bwMode="auto">
          <a:xfrm>
            <a:off x="2771775" y="3500438"/>
            <a:ext cx="720725" cy="1366837"/>
            <a:chOff x="2208" y="1020"/>
            <a:chExt cx="1272" cy="1596"/>
          </a:xfrm>
        </p:grpSpPr>
        <p:grpSp>
          <p:nvGrpSpPr>
            <p:cNvPr id="4" name="Group 13"/>
            <p:cNvGrpSpPr>
              <a:grpSpLocks/>
            </p:cNvGrpSpPr>
            <p:nvPr/>
          </p:nvGrpSpPr>
          <p:grpSpPr bwMode="auto">
            <a:xfrm>
              <a:off x="2232" y="1032"/>
              <a:ext cx="1248" cy="1584"/>
              <a:chOff x="264" y="576"/>
              <a:chExt cx="624" cy="960"/>
            </a:xfrm>
          </p:grpSpPr>
          <p:sp>
            <p:nvSpPr>
              <p:cNvPr id="111642" name="Rectangle 14"/>
              <p:cNvSpPr>
                <a:spLocks noChangeArrowheads="1"/>
              </p:cNvSpPr>
              <p:nvPr/>
            </p:nvSpPr>
            <p:spPr bwMode="auto">
              <a:xfrm>
                <a:off x="528" y="576"/>
                <a:ext cx="96" cy="960"/>
              </a:xfrm>
              <a:prstGeom prst="rect">
                <a:avLst/>
              </a:prstGeom>
              <a:solidFill>
                <a:schemeClr val="bg1"/>
              </a:solidFill>
              <a:ln w="9525">
                <a:solidFill>
                  <a:srgbClr val="FF3300"/>
                </a:solidFill>
                <a:miter lim="800000"/>
                <a:headEnd/>
                <a:tailEnd/>
              </a:ln>
            </p:spPr>
            <p:txBody>
              <a:bodyPr wrap="none" anchor="ctr"/>
              <a:lstStyle/>
              <a:p>
                <a:endParaRPr lang="de-DE"/>
              </a:p>
            </p:txBody>
          </p:sp>
          <p:sp>
            <p:nvSpPr>
              <p:cNvPr id="111643" name="Rectangle 15"/>
              <p:cNvSpPr>
                <a:spLocks noChangeArrowheads="1"/>
              </p:cNvSpPr>
              <p:nvPr/>
            </p:nvSpPr>
            <p:spPr bwMode="auto">
              <a:xfrm>
                <a:off x="264" y="768"/>
                <a:ext cx="624" cy="96"/>
              </a:xfrm>
              <a:prstGeom prst="rect">
                <a:avLst/>
              </a:prstGeom>
              <a:solidFill>
                <a:schemeClr val="bg1"/>
              </a:solidFill>
              <a:ln w="9525">
                <a:solidFill>
                  <a:srgbClr val="FF3300"/>
                </a:solidFill>
                <a:miter lim="800000"/>
                <a:headEnd/>
                <a:tailEnd/>
              </a:ln>
            </p:spPr>
            <p:txBody>
              <a:bodyPr wrap="none" anchor="ctr"/>
              <a:lstStyle/>
              <a:p>
                <a:endParaRPr lang="de-DE"/>
              </a:p>
            </p:txBody>
          </p:sp>
        </p:grpSp>
        <p:grpSp>
          <p:nvGrpSpPr>
            <p:cNvPr id="5" name="Group 16"/>
            <p:cNvGrpSpPr>
              <a:grpSpLocks/>
            </p:cNvGrpSpPr>
            <p:nvPr/>
          </p:nvGrpSpPr>
          <p:grpSpPr bwMode="auto">
            <a:xfrm>
              <a:off x="2208" y="1020"/>
              <a:ext cx="1248" cy="1584"/>
              <a:chOff x="264" y="576"/>
              <a:chExt cx="624" cy="960"/>
            </a:xfrm>
          </p:grpSpPr>
          <p:sp>
            <p:nvSpPr>
              <p:cNvPr id="111640" name="Rectangle 17"/>
              <p:cNvSpPr>
                <a:spLocks noChangeArrowheads="1"/>
              </p:cNvSpPr>
              <p:nvPr/>
            </p:nvSpPr>
            <p:spPr bwMode="auto">
              <a:xfrm>
                <a:off x="528" y="576"/>
                <a:ext cx="96" cy="960"/>
              </a:xfrm>
              <a:prstGeom prst="rect">
                <a:avLst/>
              </a:prstGeom>
              <a:solidFill>
                <a:srgbClr val="FF3300"/>
              </a:solidFill>
              <a:ln w="9525">
                <a:solidFill>
                  <a:srgbClr val="FF3300"/>
                </a:solidFill>
                <a:miter lim="800000"/>
                <a:headEnd/>
                <a:tailEnd/>
              </a:ln>
            </p:spPr>
            <p:txBody>
              <a:bodyPr wrap="none" anchor="ctr"/>
              <a:lstStyle/>
              <a:p>
                <a:endParaRPr lang="de-DE"/>
              </a:p>
            </p:txBody>
          </p:sp>
          <p:sp>
            <p:nvSpPr>
              <p:cNvPr id="111641" name="Rectangle 18"/>
              <p:cNvSpPr>
                <a:spLocks noChangeArrowheads="1"/>
              </p:cNvSpPr>
              <p:nvPr/>
            </p:nvSpPr>
            <p:spPr bwMode="auto">
              <a:xfrm>
                <a:off x="264" y="768"/>
                <a:ext cx="624" cy="96"/>
              </a:xfrm>
              <a:prstGeom prst="rect">
                <a:avLst/>
              </a:prstGeom>
              <a:solidFill>
                <a:srgbClr val="FF3300"/>
              </a:solidFill>
              <a:ln w="9525">
                <a:solidFill>
                  <a:srgbClr val="FF3300"/>
                </a:solidFill>
                <a:miter lim="800000"/>
                <a:headEnd/>
                <a:tailEnd/>
              </a:ln>
            </p:spPr>
            <p:txBody>
              <a:bodyPr wrap="none" anchor="ctr"/>
              <a:lstStyle/>
              <a:p>
                <a:endParaRPr lang="de-DE"/>
              </a:p>
            </p:txBody>
          </p:sp>
        </p:grpSp>
      </p:grpSp>
      <p:sp>
        <p:nvSpPr>
          <p:cNvPr id="111622" name="AutoShape 19"/>
          <p:cNvSpPr>
            <a:spLocks noChangeArrowheads="1"/>
          </p:cNvSpPr>
          <p:nvPr/>
        </p:nvSpPr>
        <p:spPr bwMode="auto">
          <a:xfrm flipH="1">
            <a:off x="3419475" y="3284538"/>
            <a:ext cx="576263" cy="1533525"/>
          </a:xfrm>
          <a:prstGeom prst="lightningBolt">
            <a:avLst/>
          </a:prstGeom>
          <a:gradFill rotWithShape="0">
            <a:gsLst>
              <a:gs pos="0">
                <a:srgbClr val="FF0000"/>
              </a:gs>
              <a:gs pos="100000">
                <a:srgbClr val="FFFF00"/>
              </a:gs>
            </a:gsLst>
            <a:lin ang="5400000" scaled="1"/>
          </a:gradFill>
          <a:ln w="9525">
            <a:solidFill>
              <a:schemeClr val="tx1"/>
            </a:solidFill>
            <a:miter lim="800000"/>
            <a:headEnd/>
            <a:tailEnd/>
          </a:ln>
        </p:spPr>
        <p:txBody>
          <a:bodyPr wrap="none" anchor="ctr"/>
          <a:lstStyle/>
          <a:p>
            <a:endParaRPr lang="de-DE"/>
          </a:p>
        </p:txBody>
      </p:sp>
      <p:sp>
        <p:nvSpPr>
          <p:cNvPr id="111623" name="Text Box 20"/>
          <p:cNvSpPr txBox="1">
            <a:spLocks noChangeArrowheads="1"/>
          </p:cNvSpPr>
          <p:nvPr/>
        </p:nvSpPr>
        <p:spPr bwMode="auto">
          <a:xfrm>
            <a:off x="3348038" y="2924175"/>
            <a:ext cx="1225550" cy="366713"/>
          </a:xfrm>
          <a:prstGeom prst="rect">
            <a:avLst/>
          </a:prstGeom>
          <a:noFill/>
          <a:ln w="9525">
            <a:noFill/>
            <a:miter lim="800000"/>
            <a:headEnd/>
            <a:tailEnd/>
          </a:ln>
        </p:spPr>
        <p:txBody>
          <a:bodyPr wrap="none">
            <a:spAutoFit/>
          </a:bodyPr>
          <a:lstStyle/>
          <a:p>
            <a:r>
              <a:rPr lang="de-CH" b="1">
                <a:solidFill>
                  <a:schemeClr val="bg1"/>
                </a:solidFill>
              </a:rPr>
              <a:t>70 n. Chr.</a:t>
            </a:r>
            <a:endParaRPr lang="de-DE" b="1">
              <a:solidFill>
                <a:schemeClr val="bg1"/>
              </a:solidFill>
            </a:endParaRPr>
          </a:p>
        </p:txBody>
      </p:sp>
      <p:grpSp>
        <p:nvGrpSpPr>
          <p:cNvPr id="6" name="Group 21"/>
          <p:cNvGrpSpPr>
            <a:grpSpLocks/>
          </p:cNvGrpSpPr>
          <p:nvPr/>
        </p:nvGrpSpPr>
        <p:grpSpPr bwMode="auto">
          <a:xfrm>
            <a:off x="3779838" y="3960813"/>
            <a:ext cx="4248150" cy="709612"/>
            <a:chOff x="2427" y="1068"/>
            <a:chExt cx="1497" cy="447"/>
          </a:xfrm>
        </p:grpSpPr>
        <p:sp>
          <p:nvSpPr>
            <p:cNvPr id="111636" name="AutoShape 22"/>
            <p:cNvSpPr>
              <a:spLocks noChangeArrowheads="1"/>
            </p:cNvSpPr>
            <p:nvPr/>
          </p:nvSpPr>
          <p:spPr bwMode="auto">
            <a:xfrm>
              <a:off x="2427" y="1227"/>
              <a:ext cx="1497" cy="288"/>
            </a:xfrm>
            <a:prstGeom prst="leftRightArrow">
              <a:avLst>
                <a:gd name="adj1" fmla="val 50000"/>
                <a:gd name="adj2" fmla="val 103958"/>
              </a:avLst>
            </a:prstGeom>
            <a:solidFill>
              <a:srgbClr val="003300"/>
            </a:solidFill>
            <a:ln w="76200" cap="sq">
              <a:solidFill>
                <a:srgbClr val="FF0000"/>
              </a:solidFill>
              <a:miter lim="800000"/>
              <a:headEnd/>
              <a:tailEnd/>
            </a:ln>
          </p:spPr>
          <p:txBody>
            <a:bodyPr wrap="none" lIns="90000" tIns="46800" rIns="90000" bIns="46800" anchor="ctr"/>
            <a:lstStyle/>
            <a:p>
              <a:endParaRPr lang="de-DE"/>
            </a:p>
          </p:txBody>
        </p:sp>
        <p:sp>
          <p:nvSpPr>
            <p:cNvPr id="111637" name="Rectangle 23"/>
            <p:cNvSpPr>
              <a:spLocks noChangeArrowheads="1"/>
            </p:cNvSpPr>
            <p:nvPr/>
          </p:nvSpPr>
          <p:spPr bwMode="auto">
            <a:xfrm>
              <a:off x="3513" y="1068"/>
              <a:ext cx="64" cy="173"/>
            </a:xfrm>
            <a:prstGeom prst="rect">
              <a:avLst/>
            </a:prstGeom>
            <a:noFill/>
            <a:ln w="76200" cap="sq">
              <a:noFill/>
              <a:miter lim="800000"/>
              <a:headEnd/>
              <a:tailEnd/>
            </a:ln>
          </p:spPr>
          <p:txBody>
            <a:bodyPr wrap="none" lIns="90000" tIns="46800" rIns="90000" bIns="46800">
              <a:spAutoFit/>
            </a:bodyPr>
            <a:lstStyle/>
            <a:p>
              <a:pPr algn="r" eaLnBrk="0" hangingPunct="0">
                <a:spcBef>
                  <a:spcPct val="30000"/>
                </a:spcBef>
              </a:pPr>
              <a:endParaRPr kumimoji="1" lang="fr-FR" sz="1200">
                <a:solidFill>
                  <a:schemeClr val="tx2"/>
                </a:solidFill>
                <a:latin typeface="Bodoni MT Ultra Bold" pitchFamily="32" charset="0"/>
              </a:endParaRPr>
            </a:p>
          </p:txBody>
        </p:sp>
      </p:grpSp>
      <p:grpSp>
        <p:nvGrpSpPr>
          <p:cNvPr id="7" name="Group 24"/>
          <p:cNvGrpSpPr>
            <a:grpSpLocks/>
          </p:cNvGrpSpPr>
          <p:nvPr/>
        </p:nvGrpSpPr>
        <p:grpSpPr bwMode="auto">
          <a:xfrm>
            <a:off x="8101013" y="2205038"/>
            <a:ext cx="695325" cy="2697162"/>
            <a:chOff x="3984" y="952"/>
            <a:chExt cx="438" cy="1653"/>
          </a:xfrm>
        </p:grpSpPr>
        <p:sp>
          <p:nvSpPr>
            <p:cNvPr id="111633" name="Text Box 25"/>
            <p:cNvSpPr txBox="1">
              <a:spLocks noChangeArrowheads="1"/>
            </p:cNvSpPr>
            <p:nvPr/>
          </p:nvSpPr>
          <p:spPr bwMode="auto">
            <a:xfrm>
              <a:off x="3984" y="2380"/>
              <a:ext cx="438" cy="225"/>
            </a:xfrm>
            <a:prstGeom prst="rect">
              <a:avLst/>
            </a:prstGeom>
            <a:solidFill>
              <a:srgbClr val="FF0000"/>
            </a:solidFill>
            <a:ln w="9525">
              <a:solidFill>
                <a:srgbClr val="FF0000"/>
              </a:solidFill>
              <a:miter lim="800000"/>
              <a:headEnd/>
              <a:tailEnd/>
            </a:ln>
          </p:spPr>
          <p:txBody>
            <a:bodyPr>
              <a:spAutoFit/>
            </a:bodyPr>
            <a:lstStyle/>
            <a:p>
              <a:pPr algn="ctr" eaLnBrk="0" hangingPunct="0">
                <a:spcBef>
                  <a:spcPct val="50000"/>
                </a:spcBef>
              </a:pPr>
              <a:r>
                <a:rPr lang="de-DE" b="1">
                  <a:solidFill>
                    <a:srgbClr val="FFFF00"/>
                  </a:solidFill>
                  <a:latin typeface="Times New Roman" pitchFamily="18" charset="0"/>
                </a:rPr>
                <a:t>7 J.</a:t>
              </a:r>
            </a:p>
          </p:txBody>
        </p:sp>
        <p:sp>
          <p:nvSpPr>
            <p:cNvPr id="111634" name="Line 26"/>
            <p:cNvSpPr>
              <a:spLocks noChangeShapeType="1"/>
            </p:cNvSpPr>
            <p:nvPr/>
          </p:nvSpPr>
          <p:spPr bwMode="auto">
            <a:xfrm>
              <a:off x="4416" y="952"/>
              <a:ext cx="0" cy="1632"/>
            </a:xfrm>
            <a:prstGeom prst="line">
              <a:avLst/>
            </a:prstGeom>
            <a:noFill/>
            <a:ln w="57150">
              <a:solidFill>
                <a:srgbClr val="FF0000"/>
              </a:solidFill>
              <a:round/>
              <a:headEnd/>
              <a:tailEnd/>
            </a:ln>
          </p:spPr>
          <p:txBody>
            <a:bodyPr wrap="none" anchor="ctr"/>
            <a:lstStyle/>
            <a:p>
              <a:endParaRPr lang="de-DE"/>
            </a:p>
          </p:txBody>
        </p:sp>
        <p:sp>
          <p:nvSpPr>
            <p:cNvPr id="111635" name="Line 27"/>
            <p:cNvSpPr>
              <a:spLocks noChangeShapeType="1"/>
            </p:cNvSpPr>
            <p:nvPr/>
          </p:nvSpPr>
          <p:spPr bwMode="auto">
            <a:xfrm>
              <a:off x="3984" y="952"/>
              <a:ext cx="0" cy="1632"/>
            </a:xfrm>
            <a:prstGeom prst="line">
              <a:avLst/>
            </a:prstGeom>
            <a:noFill/>
            <a:ln w="57150">
              <a:solidFill>
                <a:srgbClr val="FF0000"/>
              </a:solidFill>
              <a:round/>
              <a:headEnd/>
              <a:tailEnd/>
            </a:ln>
          </p:spPr>
          <p:txBody>
            <a:bodyPr wrap="none" anchor="ctr"/>
            <a:lstStyle/>
            <a:p>
              <a:endParaRPr lang="de-DE"/>
            </a:p>
          </p:txBody>
        </p:sp>
      </p:grpSp>
      <p:grpSp>
        <p:nvGrpSpPr>
          <p:cNvPr id="8" name="Group 28"/>
          <p:cNvGrpSpPr>
            <a:grpSpLocks/>
          </p:cNvGrpSpPr>
          <p:nvPr/>
        </p:nvGrpSpPr>
        <p:grpSpPr bwMode="auto">
          <a:xfrm>
            <a:off x="3132138" y="1989138"/>
            <a:ext cx="4824412" cy="709612"/>
            <a:chOff x="2427" y="1068"/>
            <a:chExt cx="1497" cy="447"/>
          </a:xfrm>
        </p:grpSpPr>
        <p:sp>
          <p:nvSpPr>
            <p:cNvPr id="111631" name="AutoShape 29"/>
            <p:cNvSpPr>
              <a:spLocks noChangeArrowheads="1"/>
            </p:cNvSpPr>
            <p:nvPr/>
          </p:nvSpPr>
          <p:spPr bwMode="auto">
            <a:xfrm>
              <a:off x="2427" y="1227"/>
              <a:ext cx="1497" cy="288"/>
            </a:xfrm>
            <a:prstGeom prst="leftRightArrow">
              <a:avLst>
                <a:gd name="adj1" fmla="val 50000"/>
                <a:gd name="adj2" fmla="val 103958"/>
              </a:avLst>
            </a:prstGeom>
            <a:solidFill>
              <a:srgbClr val="FFFF00"/>
            </a:solidFill>
            <a:ln w="76200" cap="sq">
              <a:solidFill>
                <a:srgbClr val="FFFF00"/>
              </a:solidFill>
              <a:miter lim="800000"/>
              <a:headEnd/>
              <a:tailEnd/>
            </a:ln>
          </p:spPr>
          <p:txBody>
            <a:bodyPr wrap="none" lIns="90000" tIns="46800" rIns="90000" bIns="46800" anchor="ctr"/>
            <a:lstStyle/>
            <a:p>
              <a:endParaRPr lang="de-DE"/>
            </a:p>
          </p:txBody>
        </p:sp>
        <p:sp>
          <p:nvSpPr>
            <p:cNvPr id="111632" name="Rectangle 30"/>
            <p:cNvSpPr>
              <a:spLocks noChangeArrowheads="1"/>
            </p:cNvSpPr>
            <p:nvPr/>
          </p:nvSpPr>
          <p:spPr bwMode="auto">
            <a:xfrm>
              <a:off x="3522" y="1068"/>
              <a:ext cx="55" cy="173"/>
            </a:xfrm>
            <a:prstGeom prst="rect">
              <a:avLst/>
            </a:prstGeom>
            <a:noFill/>
            <a:ln w="76200" cap="sq">
              <a:noFill/>
              <a:miter lim="800000"/>
              <a:headEnd/>
              <a:tailEnd/>
            </a:ln>
          </p:spPr>
          <p:txBody>
            <a:bodyPr wrap="none" lIns="90000" tIns="46800" rIns="90000" bIns="46800">
              <a:spAutoFit/>
            </a:bodyPr>
            <a:lstStyle/>
            <a:p>
              <a:pPr algn="r" eaLnBrk="0" hangingPunct="0">
                <a:spcBef>
                  <a:spcPct val="30000"/>
                </a:spcBef>
              </a:pPr>
              <a:endParaRPr kumimoji="1" lang="fr-FR" sz="1200">
                <a:solidFill>
                  <a:schemeClr val="tx2"/>
                </a:solidFill>
                <a:latin typeface="Bodoni MT Ultra Bold" pitchFamily="32" charset="0"/>
              </a:endParaRPr>
            </a:p>
          </p:txBody>
        </p:sp>
      </p:grpSp>
      <p:sp>
        <p:nvSpPr>
          <p:cNvPr id="111627" name="Line 31"/>
          <p:cNvSpPr>
            <a:spLocks noChangeShapeType="1"/>
          </p:cNvSpPr>
          <p:nvPr/>
        </p:nvSpPr>
        <p:spPr bwMode="auto">
          <a:xfrm>
            <a:off x="8459788" y="2205038"/>
            <a:ext cx="0" cy="2362200"/>
          </a:xfrm>
          <a:prstGeom prst="line">
            <a:avLst/>
          </a:prstGeom>
          <a:noFill/>
          <a:ln w="38100">
            <a:solidFill>
              <a:srgbClr val="FF0000"/>
            </a:solidFill>
            <a:prstDash val="sysDot"/>
            <a:round/>
            <a:headEnd/>
            <a:tailEnd/>
          </a:ln>
        </p:spPr>
        <p:txBody>
          <a:bodyPr wrap="none" anchor="ctr"/>
          <a:lstStyle/>
          <a:p>
            <a:endParaRPr lang="de-DE"/>
          </a:p>
        </p:txBody>
      </p:sp>
      <p:sp>
        <p:nvSpPr>
          <p:cNvPr id="342049" name="Line 33"/>
          <p:cNvSpPr>
            <a:spLocks noChangeShapeType="1"/>
          </p:cNvSpPr>
          <p:nvPr/>
        </p:nvSpPr>
        <p:spPr bwMode="auto">
          <a:xfrm flipH="1">
            <a:off x="3348038" y="2205038"/>
            <a:ext cx="0" cy="2663825"/>
          </a:xfrm>
          <a:prstGeom prst="line">
            <a:avLst/>
          </a:prstGeom>
          <a:noFill/>
          <a:ln w="180975">
            <a:solidFill>
              <a:srgbClr val="FF0000"/>
            </a:solidFill>
            <a:round/>
            <a:headEnd/>
            <a:tailEnd type="triangle" w="med" len="med"/>
          </a:ln>
        </p:spPr>
        <p:txBody>
          <a:bodyPr/>
          <a:lstStyle/>
          <a:p>
            <a:endParaRPr lang="de-DE"/>
          </a:p>
        </p:txBody>
      </p:sp>
      <p:sp>
        <p:nvSpPr>
          <p:cNvPr id="342050" name="Line 34"/>
          <p:cNvSpPr>
            <a:spLocks noChangeShapeType="1"/>
          </p:cNvSpPr>
          <p:nvPr/>
        </p:nvSpPr>
        <p:spPr bwMode="auto">
          <a:xfrm flipH="1" flipV="1">
            <a:off x="7885113" y="2133600"/>
            <a:ext cx="0" cy="2735263"/>
          </a:xfrm>
          <a:prstGeom prst="line">
            <a:avLst/>
          </a:prstGeom>
          <a:noFill/>
          <a:ln w="180975">
            <a:solidFill>
              <a:srgbClr val="FF0000"/>
            </a:solidFill>
            <a:round/>
            <a:headEnd/>
            <a:tailEnd type="triangle" w="med" len="med"/>
          </a:ln>
        </p:spPr>
        <p:txBody>
          <a:bodyPr/>
          <a:lstStyle/>
          <a:p>
            <a:endParaRPr lang="de-DE"/>
          </a:p>
        </p:txBody>
      </p:sp>
      <p:sp>
        <p:nvSpPr>
          <p:cNvPr id="342051" name="AutoShape 35"/>
          <p:cNvSpPr>
            <a:spLocks noChangeArrowheads="1"/>
          </p:cNvSpPr>
          <p:nvPr/>
        </p:nvSpPr>
        <p:spPr bwMode="auto">
          <a:xfrm rot="10800000">
            <a:off x="7235825" y="1268413"/>
            <a:ext cx="885825" cy="1169987"/>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17694720 60000 65536"/>
              <a:gd name="T11" fmla="*/ 5898240 60000 65536"/>
              <a:gd name="T12" fmla="*/ 5898240 60000 65536"/>
              <a:gd name="T13" fmla="*/ 5898240 60000 65536"/>
              <a:gd name="T14" fmla="*/ 0 60000 65536"/>
              <a:gd name="T15" fmla="*/ 0 w 21600"/>
              <a:gd name="T16" fmla="*/ 8310 h 21600"/>
              <a:gd name="T17" fmla="*/ 6110 w 21600"/>
              <a:gd name="T18" fmla="*/ 21600 h 21600"/>
            </a:gdLst>
            <a:ahLst/>
            <a:cxnLst>
              <a:cxn ang="T10">
                <a:pos x="T0" y="T1"/>
              </a:cxn>
              <a:cxn ang="T11">
                <a:pos x="T2" y="T3"/>
              </a:cxn>
              <a:cxn ang="T12">
                <a:pos x="T4" y="T5"/>
              </a:cxn>
              <a:cxn ang="T13">
                <a:pos x="T6" y="T7"/>
              </a:cxn>
              <a:cxn ang="T14">
                <a:pos x="T8" y="T9"/>
              </a:cxn>
            </a:cxnLst>
            <a:rect l="T15" t="T16" r="T17" b="T18"/>
            <a:pathLst>
              <a:path w="21600" h="21600">
                <a:moveTo>
                  <a:pt x="15662" y="14285"/>
                </a:moveTo>
                <a:lnTo>
                  <a:pt x="21600" y="8310"/>
                </a:lnTo>
                <a:lnTo>
                  <a:pt x="18630" y="8310"/>
                </a:lnTo>
                <a:cubicBezTo>
                  <a:pt x="18630" y="3721"/>
                  <a:pt x="14430" y="0"/>
                  <a:pt x="9250" y="0"/>
                </a:cubicBezTo>
                <a:cubicBezTo>
                  <a:pt x="4141" y="0"/>
                  <a:pt x="0" y="3799"/>
                  <a:pt x="0" y="8485"/>
                </a:cubicBezTo>
                <a:lnTo>
                  <a:pt x="0" y="21600"/>
                </a:lnTo>
                <a:lnTo>
                  <a:pt x="6110" y="21600"/>
                </a:lnTo>
                <a:lnTo>
                  <a:pt x="6110" y="8310"/>
                </a:lnTo>
                <a:cubicBezTo>
                  <a:pt x="6110" y="6947"/>
                  <a:pt x="7362" y="5842"/>
                  <a:pt x="8907" y="5842"/>
                </a:cubicBezTo>
                <a:lnTo>
                  <a:pt x="9725" y="5842"/>
                </a:lnTo>
                <a:cubicBezTo>
                  <a:pt x="11269" y="5842"/>
                  <a:pt x="12520" y="6947"/>
                  <a:pt x="12520" y="8310"/>
                </a:cubicBezTo>
                <a:lnTo>
                  <a:pt x="9725" y="8310"/>
                </a:lnTo>
                <a:close/>
              </a:path>
            </a:pathLst>
          </a:custGeom>
          <a:solidFill>
            <a:srgbClr val="FF3300"/>
          </a:solidFill>
          <a:ln w="9525">
            <a:solidFill>
              <a:schemeClr val="tx1"/>
            </a:solidFill>
            <a:miter lim="800000"/>
            <a:headEnd/>
            <a:tailEnd/>
          </a:ln>
        </p:spPr>
        <p:txBody>
          <a:bodyPr rot="10800000" wrap="none" anchor="ctr"/>
          <a:lstStyle/>
          <a:p>
            <a:endParaRPr lang="de-D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2000" fill="hold"/>
                                        <p:tgtEl>
                                          <p:spTgt spid="8"/>
                                        </p:tgtEl>
                                        <p:attrNameLst>
                                          <p:attrName>ppt_w</p:attrName>
                                        </p:attrNameLst>
                                      </p:cBhvr>
                                      <p:tavLst>
                                        <p:tav tm="0">
                                          <p:val>
                                            <p:strVal val="#ppt_w*0.70"/>
                                          </p:val>
                                        </p:tav>
                                        <p:tav tm="100000">
                                          <p:val>
                                            <p:strVal val="#ppt_w"/>
                                          </p:val>
                                        </p:tav>
                                      </p:tavLst>
                                    </p:anim>
                                    <p:anim calcmode="lin" valueType="num">
                                      <p:cBhvr>
                                        <p:cTn id="8" dur="2000" fill="hold"/>
                                        <p:tgtEl>
                                          <p:spTgt spid="8"/>
                                        </p:tgtEl>
                                        <p:attrNameLst>
                                          <p:attrName>ppt_h</p:attrName>
                                        </p:attrNameLst>
                                      </p:cBhvr>
                                      <p:tavLst>
                                        <p:tav tm="0">
                                          <p:val>
                                            <p:strVal val="#ppt_h"/>
                                          </p:val>
                                        </p:tav>
                                        <p:tav tm="100000">
                                          <p:val>
                                            <p:strVal val="#ppt_h"/>
                                          </p:val>
                                        </p:tav>
                                      </p:tavLst>
                                    </p:anim>
                                    <p:animEffect transition="in" filter="fade">
                                      <p:cBhvr>
                                        <p:cTn id="9" dur="20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1" fill="hold" grpId="0" nodeType="clickEffect">
                                  <p:stCondLst>
                                    <p:cond delay="0"/>
                                  </p:stCondLst>
                                  <p:childTnLst>
                                    <p:set>
                                      <p:cBhvr>
                                        <p:cTn id="13" dur="1" fill="hold">
                                          <p:stCondLst>
                                            <p:cond delay="0"/>
                                          </p:stCondLst>
                                        </p:cTn>
                                        <p:tgtEl>
                                          <p:spTgt spid="342049"/>
                                        </p:tgtEl>
                                        <p:attrNameLst>
                                          <p:attrName>style.visibility</p:attrName>
                                        </p:attrNameLst>
                                      </p:cBhvr>
                                      <p:to>
                                        <p:strVal val="visible"/>
                                      </p:to>
                                    </p:set>
                                    <p:anim calcmode="lin" valueType="num">
                                      <p:cBhvr additive="base">
                                        <p:cTn id="14" dur="3000" fill="hold"/>
                                        <p:tgtEl>
                                          <p:spTgt spid="342049"/>
                                        </p:tgtEl>
                                        <p:attrNameLst>
                                          <p:attrName>ppt_x</p:attrName>
                                        </p:attrNameLst>
                                      </p:cBhvr>
                                      <p:tavLst>
                                        <p:tav tm="0">
                                          <p:val>
                                            <p:strVal val="#ppt_x"/>
                                          </p:val>
                                        </p:tav>
                                        <p:tav tm="100000">
                                          <p:val>
                                            <p:strVal val="#ppt_x"/>
                                          </p:val>
                                        </p:tav>
                                      </p:tavLst>
                                    </p:anim>
                                    <p:anim calcmode="lin" valueType="num">
                                      <p:cBhvr additive="base">
                                        <p:cTn id="15" dur="3000" fill="hold"/>
                                        <p:tgtEl>
                                          <p:spTgt spid="342049"/>
                                        </p:tgtEl>
                                        <p:attrNameLst>
                                          <p:attrName>ppt_y</p:attrName>
                                        </p:attrNameLst>
                                      </p:cBhvr>
                                      <p:tavLst>
                                        <p:tav tm="0">
                                          <p:val>
                                            <p:strVal val="0-#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1" fill="hold" grpId="0" nodeType="clickEffect">
                                  <p:stCondLst>
                                    <p:cond delay="0"/>
                                  </p:stCondLst>
                                  <p:childTnLst>
                                    <p:set>
                                      <p:cBhvr>
                                        <p:cTn id="19" dur="1" fill="hold">
                                          <p:stCondLst>
                                            <p:cond delay="0"/>
                                          </p:stCondLst>
                                        </p:cTn>
                                        <p:tgtEl>
                                          <p:spTgt spid="342051"/>
                                        </p:tgtEl>
                                        <p:attrNameLst>
                                          <p:attrName>style.visibility</p:attrName>
                                        </p:attrNameLst>
                                      </p:cBhvr>
                                      <p:to>
                                        <p:strVal val="visible"/>
                                      </p:to>
                                    </p:set>
                                    <p:anim calcmode="lin" valueType="num">
                                      <p:cBhvr additive="base">
                                        <p:cTn id="20" dur="3000" fill="hold"/>
                                        <p:tgtEl>
                                          <p:spTgt spid="342051"/>
                                        </p:tgtEl>
                                        <p:attrNameLst>
                                          <p:attrName>ppt_x</p:attrName>
                                        </p:attrNameLst>
                                      </p:cBhvr>
                                      <p:tavLst>
                                        <p:tav tm="0">
                                          <p:val>
                                            <p:strVal val="#ppt_x"/>
                                          </p:val>
                                        </p:tav>
                                        <p:tav tm="100000">
                                          <p:val>
                                            <p:strVal val="#ppt_x"/>
                                          </p:val>
                                        </p:tav>
                                      </p:tavLst>
                                    </p:anim>
                                    <p:anim calcmode="lin" valueType="num">
                                      <p:cBhvr additive="base">
                                        <p:cTn id="21" dur="3000" fill="hold"/>
                                        <p:tgtEl>
                                          <p:spTgt spid="342051"/>
                                        </p:tgtEl>
                                        <p:attrNameLst>
                                          <p:attrName>ppt_y</p:attrName>
                                        </p:attrNameLst>
                                      </p:cBhvr>
                                      <p:tavLst>
                                        <p:tav tm="0">
                                          <p:val>
                                            <p:strVal val="0-#ppt_h/2"/>
                                          </p:val>
                                        </p:tav>
                                        <p:tav tm="100000">
                                          <p:val>
                                            <p:strVal val="#ppt_y"/>
                                          </p:val>
                                        </p:tav>
                                      </p:tavLst>
                                    </p:anim>
                                  </p:childTnLst>
                                </p:cTn>
                              </p:par>
                              <p:par>
                                <p:cTn id="22" presetID="22" presetClass="entr" presetSubtype="4" fill="hold" grpId="0" nodeType="withEffect">
                                  <p:stCondLst>
                                    <p:cond delay="0"/>
                                  </p:stCondLst>
                                  <p:childTnLst>
                                    <p:set>
                                      <p:cBhvr>
                                        <p:cTn id="23" dur="1" fill="hold">
                                          <p:stCondLst>
                                            <p:cond delay="0"/>
                                          </p:stCondLst>
                                        </p:cTn>
                                        <p:tgtEl>
                                          <p:spTgt spid="342050"/>
                                        </p:tgtEl>
                                        <p:attrNameLst>
                                          <p:attrName>style.visibility</p:attrName>
                                        </p:attrNameLst>
                                      </p:cBhvr>
                                      <p:to>
                                        <p:strVal val="visible"/>
                                      </p:to>
                                    </p:set>
                                    <p:animEffect transition="in" filter="wipe(down)">
                                      <p:cBhvr>
                                        <p:cTn id="24" dur="5000"/>
                                        <p:tgtEl>
                                          <p:spTgt spid="34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2049" grpId="0" animBg="1"/>
      <p:bldP spid="342050" grpId="0" animBg="1"/>
      <p:bldP spid="342051"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el 1"/>
          <p:cNvSpPr>
            <a:spLocks noGrp="1"/>
          </p:cNvSpPr>
          <p:nvPr>
            <p:ph type="title"/>
          </p:nvPr>
        </p:nvSpPr>
        <p:spPr/>
        <p:txBody>
          <a:bodyPr>
            <a:normAutofit/>
          </a:bodyPr>
          <a:lstStyle/>
          <a:p>
            <a:r>
              <a:rPr lang="de-DE" b="1" dirty="0" smtClean="0">
                <a:solidFill>
                  <a:schemeClr val="bg1"/>
                </a:solidFill>
              </a:rPr>
              <a:t>5. </a:t>
            </a:r>
            <a:r>
              <a:rPr lang="de-DE" b="1" dirty="0" err="1">
                <a:solidFill>
                  <a:schemeClr val="bg1"/>
                </a:solidFill>
              </a:rPr>
              <a:t>Entrückungen</a:t>
            </a:r>
            <a:r>
              <a:rPr lang="de-DE" b="1" dirty="0">
                <a:solidFill>
                  <a:schemeClr val="bg1"/>
                </a:solidFill>
              </a:rPr>
              <a:t> im AT und  </a:t>
            </a:r>
            <a:r>
              <a:rPr lang="de-DE" b="1" dirty="0" smtClean="0">
                <a:solidFill>
                  <a:schemeClr val="bg1"/>
                </a:solidFill>
              </a:rPr>
              <a:t>NT</a:t>
            </a:r>
            <a:endParaRPr lang="de-DE" dirty="0">
              <a:solidFill>
                <a:schemeClr val="bg1"/>
              </a:solidFill>
            </a:endParaRPr>
          </a:p>
        </p:txBody>
      </p:sp>
      <p:sp>
        <p:nvSpPr>
          <p:cNvPr id="3" name="Inhaltsplatzhalter 2"/>
          <p:cNvSpPr>
            <a:spLocks noGrp="1"/>
          </p:cNvSpPr>
          <p:nvPr>
            <p:ph idx="1"/>
          </p:nvPr>
        </p:nvSpPr>
        <p:spPr>
          <a:xfrm>
            <a:off x="457200" y="1600200"/>
            <a:ext cx="8229600" cy="5069160"/>
          </a:xfrm>
        </p:spPr>
        <p:txBody>
          <a:bodyPr>
            <a:normAutofit/>
          </a:bodyPr>
          <a:lstStyle/>
          <a:p>
            <a:pPr lvl="0"/>
            <a:r>
              <a:rPr lang="de-DE" dirty="0" err="1">
                <a:solidFill>
                  <a:schemeClr val="bg1"/>
                </a:solidFill>
              </a:rPr>
              <a:t>Henoch</a:t>
            </a:r>
            <a:r>
              <a:rPr lang="de-DE" dirty="0">
                <a:solidFill>
                  <a:schemeClr val="bg1"/>
                </a:solidFill>
              </a:rPr>
              <a:t> (1Mos 5,18-24; Heb </a:t>
            </a:r>
            <a:r>
              <a:rPr lang="de-DE" dirty="0" smtClean="0">
                <a:solidFill>
                  <a:schemeClr val="bg1"/>
                </a:solidFill>
              </a:rPr>
              <a:t>11,5)</a:t>
            </a:r>
          </a:p>
          <a:p>
            <a:pPr lvl="0"/>
            <a:r>
              <a:rPr lang="de-DE" dirty="0" smtClean="0">
                <a:solidFill>
                  <a:schemeClr val="bg1"/>
                </a:solidFill>
              </a:rPr>
              <a:t>Elia </a:t>
            </a:r>
            <a:r>
              <a:rPr lang="de-DE" dirty="0">
                <a:solidFill>
                  <a:schemeClr val="bg1"/>
                </a:solidFill>
              </a:rPr>
              <a:t>(2Kön 2,11-12</a:t>
            </a:r>
            <a:r>
              <a:rPr lang="de-DE" dirty="0" smtClean="0">
                <a:solidFill>
                  <a:schemeClr val="bg1"/>
                </a:solidFill>
              </a:rPr>
              <a:t>);</a:t>
            </a:r>
          </a:p>
          <a:p>
            <a:pPr lvl="0"/>
            <a:r>
              <a:rPr lang="de-DE" dirty="0" err="1" smtClean="0">
                <a:solidFill>
                  <a:schemeClr val="bg1"/>
                </a:solidFill>
              </a:rPr>
              <a:t>Hesekiel</a:t>
            </a:r>
            <a:r>
              <a:rPr lang="de-DE" dirty="0" smtClean="0">
                <a:solidFill>
                  <a:schemeClr val="bg1"/>
                </a:solidFill>
              </a:rPr>
              <a:t> </a:t>
            </a:r>
            <a:r>
              <a:rPr lang="de-DE" dirty="0">
                <a:solidFill>
                  <a:schemeClr val="bg1"/>
                </a:solidFill>
              </a:rPr>
              <a:t>(</a:t>
            </a:r>
            <a:r>
              <a:rPr lang="de-DE" dirty="0" err="1">
                <a:solidFill>
                  <a:schemeClr val="bg1"/>
                </a:solidFill>
              </a:rPr>
              <a:t>Hes</a:t>
            </a:r>
            <a:r>
              <a:rPr lang="de-DE" dirty="0">
                <a:solidFill>
                  <a:schemeClr val="bg1"/>
                </a:solidFill>
              </a:rPr>
              <a:t> 3,12.14 etc</a:t>
            </a:r>
            <a:r>
              <a:rPr lang="de-DE" dirty="0" smtClean="0">
                <a:solidFill>
                  <a:schemeClr val="bg1"/>
                </a:solidFill>
              </a:rPr>
              <a:t>.)</a:t>
            </a:r>
          </a:p>
          <a:p>
            <a:pPr lvl="0"/>
            <a:r>
              <a:rPr lang="de-DE" dirty="0" smtClean="0">
                <a:solidFill>
                  <a:schemeClr val="bg1"/>
                </a:solidFill>
              </a:rPr>
              <a:t>Jesus </a:t>
            </a:r>
            <a:r>
              <a:rPr lang="de-DE" dirty="0">
                <a:solidFill>
                  <a:schemeClr val="bg1"/>
                </a:solidFill>
              </a:rPr>
              <a:t>Christus (Off 12,5: </a:t>
            </a:r>
            <a:r>
              <a:rPr lang="de-DE" dirty="0" smtClean="0">
                <a:solidFill>
                  <a:schemeClr val="bg1"/>
                </a:solidFill>
              </a:rPr>
              <a:t>Himmelfahrt)</a:t>
            </a:r>
          </a:p>
          <a:p>
            <a:pPr lvl="0"/>
            <a:r>
              <a:rPr lang="de-DE" dirty="0" err="1" smtClean="0">
                <a:solidFill>
                  <a:schemeClr val="bg1"/>
                </a:solidFill>
              </a:rPr>
              <a:t>Philippus</a:t>
            </a:r>
            <a:r>
              <a:rPr lang="de-DE" dirty="0" smtClean="0">
                <a:solidFill>
                  <a:schemeClr val="bg1"/>
                </a:solidFill>
              </a:rPr>
              <a:t> </a:t>
            </a:r>
            <a:r>
              <a:rPr lang="de-DE" dirty="0">
                <a:solidFill>
                  <a:schemeClr val="bg1"/>
                </a:solidFill>
              </a:rPr>
              <a:t>(</a:t>
            </a:r>
            <a:r>
              <a:rPr lang="de-DE" dirty="0" err="1">
                <a:solidFill>
                  <a:schemeClr val="bg1"/>
                </a:solidFill>
              </a:rPr>
              <a:t>Apg</a:t>
            </a:r>
            <a:r>
              <a:rPr lang="de-DE" dirty="0">
                <a:solidFill>
                  <a:schemeClr val="bg1"/>
                </a:solidFill>
              </a:rPr>
              <a:t> </a:t>
            </a:r>
            <a:r>
              <a:rPr lang="de-DE" dirty="0" smtClean="0">
                <a:solidFill>
                  <a:schemeClr val="bg1"/>
                </a:solidFill>
              </a:rPr>
              <a:t>8,39)</a:t>
            </a:r>
          </a:p>
          <a:p>
            <a:pPr lvl="0"/>
            <a:r>
              <a:rPr lang="de-DE" dirty="0" smtClean="0">
                <a:solidFill>
                  <a:schemeClr val="bg1"/>
                </a:solidFill>
              </a:rPr>
              <a:t>Paulus </a:t>
            </a:r>
            <a:r>
              <a:rPr lang="de-DE" dirty="0">
                <a:solidFill>
                  <a:schemeClr val="bg1"/>
                </a:solidFill>
              </a:rPr>
              <a:t>(2Kor </a:t>
            </a:r>
            <a:r>
              <a:rPr lang="de-DE" dirty="0" smtClean="0">
                <a:solidFill>
                  <a:schemeClr val="bg1"/>
                </a:solidFill>
              </a:rPr>
              <a:t>12,1-5)</a:t>
            </a:r>
          </a:p>
          <a:p>
            <a:pPr lvl="0"/>
            <a:r>
              <a:rPr lang="de-DE" dirty="0" smtClean="0">
                <a:solidFill>
                  <a:schemeClr val="bg1"/>
                </a:solidFill>
              </a:rPr>
              <a:t>Johannes </a:t>
            </a:r>
            <a:r>
              <a:rPr lang="de-DE" dirty="0">
                <a:solidFill>
                  <a:schemeClr val="bg1"/>
                </a:solidFill>
              </a:rPr>
              <a:t>(Off </a:t>
            </a:r>
            <a:r>
              <a:rPr lang="de-DE" dirty="0" smtClean="0">
                <a:solidFill>
                  <a:schemeClr val="bg1"/>
                </a:solidFill>
              </a:rPr>
              <a:t>4,1)</a:t>
            </a:r>
          </a:p>
          <a:p>
            <a:pPr lvl="0"/>
            <a:r>
              <a:rPr lang="de-DE" dirty="0" smtClean="0">
                <a:solidFill>
                  <a:schemeClr val="bg1"/>
                </a:solidFill>
              </a:rPr>
              <a:t>die </a:t>
            </a:r>
            <a:r>
              <a:rPr lang="de-DE" dirty="0">
                <a:solidFill>
                  <a:schemeClr val="bg1"/>
                </a:solidFill>
              </a:rPr>
              <a:t>zwei Zeugen (Off 11,12)</a:t>
            </a:r>
          </a:p>
          <a:p>
            <a:endParaRPr lang="de-DE" dirty="0"/>
          </a:p>
        </p:txBody>
      </p:sp>
      <p:sp>
        <p:nvSpPr>
          <p:cNvPr id="5" name="Textfeld 4"/>
          <p:cNvSpPr txBox="1"/>
          <p:nvPr/>
        </p:nvSpPr>
        <p:spPr>
          <a:xfrm>
            <a:off x="179512" y="188640"/>
            <a:ext cx="332142" cy="276999"/>
          </a:xfrm>
          <a:prstGeom prst="rect">
            <a:avLst/>
          </a:prstGeom>
          <a:noFill/>
        </p:spPr>
        <p:txBody>
          <a:bodyPr wrap="none" rtlCol="0">
            <a:spAutoFit/>
          </a:bodyPr>
          <a:lstStyle/>
          <a:p>
            <a:r>
              <a:rPr lang="de-DE" sz="1200" dirty="0" smtClean="0">
                <a:solidFill>
                  <a:schemeClr val="bg1"/>
                </a:solidFill>
              </a:rPr>
              <a:t>RL</a:t>
            </a:r>
            <a:endParaRPr lang="de-DE" sz="1200" dirty="0">
              <a:solidFill>
                <a:schemeClr val="bg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t>6. </a:t>
            </a:r>
            <a:r>
              <a:rPr lang="de-DE" b="1" dirty="0"/>
              <a:t>Der Text von 1Thess </a:t>
            </a:r>
            <a:r>
              <a:rPr lang="de-DE" b="1" dirty="0" smtClean="0"/>
              <a:t>4,13-5,3</a:t>
            </a:r>
            <a:endParaRPr lang="de-DE" dirty="0"/>
          </a:p>
        </p:txBody>
      </p:sp>
      <p:sp>
        <p:nvSpPr>
          <p:cNvPr id="3" name="Inhaltsplatzhalter 2"/>
          <p:cNvSpPr>
            <a:spLocks noGrp="1"/>
          </p:cNvSpPr>
          <p:nvPr>
            <p:ph idx="1"/>
          </p:nvPr>
        </p:nvSpPr>
        <p:spPr>
          <a:xfrm>
            <a:off x="457200" y="1600200"/>
            <a:ext cx="8229600" cy="4997152"/>
          </a:xfrm>
        </p:spPr>
        <p:txBody>
          <a:bodyPr>
            <a:normAutofit fontScale="85000" lnSpcReduction="10000"/>
          </a:bodyPr>
          <a:lstStyle/>
          <a:p>
            <a:r>
              <a:rPr lang="de-DE" dirty="0">
                <a:solidFill>
                  <a:srgbClr val="FF0000"/>
                </a:solidFill>
              </a:rPr>
              <a:t>13 Wir wollen aber nicht, Brüder, </a:t>
            </a:r>
            <a:r>
              <a:rPr lang="de-DE" dirty="0" err="1">
                <a:solidFill>
                  <a:srgbClr val="FF0000"/>
                </a:solidFill>
              </a:rPr>
              <a:t>daß</a:t>
            </a:r>
            <a:r>
              <a:rPr lang="de-DE" dirty="0">
                <a:solidFill>
                  <a:srgbClr val="FF0000"/>
                </a:solidFill>
              </a:rPr>
              <a:t> ihr, was die Entschlafenen betrifft, unkundig seid, auf </a:t>
            </a:r>
            <a:r>
              <a:rPr lang="de-DE" dirty="0" err="1">
                <a:solidFill>
                  <a:srgbClr val="FF0000"/>
                </a:solidFill>
              </a:rPr>
              <a:t>daß</a:t>
            </a:r>
            <a:r>
              <a:rPr lang="de-DE" dirty="0">
                <a:solidFill>
                  <a:srgbClr val="FF0000"/>
                </a:solidFill>
              </a:rPr>
              <a:t> ihr euch nicht betrübet wie auch die übrigen, die keine Hoffnung haben.</a:t>
            </a:r>
          </a:p>
          <a:p>
            <a:r>
              <a:rPr lang="de-DE" dirty="0">
                <a:solidFill>
                  <a:srgbClr val="FF0000"/>
                </a:solidFill>
              </a:rPr>
              <a:t>14 Denn wenn wir glauben, </a:t>
            </a:r>
            <a:r>
              <a:rPr lang="de-DE" dirty="0" err="1">
                <a:solidFill>
                  <a:srgbClr val="FF0000"/>
                </a:solidFill>
              </a:rPr>
              <a:t>daß</a:t>
            </a:r>
            <a:r>
              <a:rPr lang="de-DE" dirty="0">
                <a:solidFill>
                  <a:srgbClr val="FF0000"/>
                </a:solidFill>
              </a:rPr>
              <a:t> Jesus gestorben und auferstanden ist, also wird auch Gott die durch </a:t>
            </a:r>
            <a:r>
              <a:rPr lang="de-DE" dirty="0" err="1">
                <a:solidFill>
                  <a:srgbClr val="FF0000"/>
                </a:solidFill>
              </a:rPr>
              <a:t>Jesum</a:t>
            </a:r>
            <a:r>
              <a:rPr lang="de-DE" dirty="0">
                <a:solidFill>
                  <a:srgbClr val="FF0000"/>
                </a:solidFill>
              </a:rPr>
              <a:t> Entschlafenen </a:t>
            </a:r>
            <a:r>
              <a:rPr lang="de-DE" b="1" dirty="0">
                <a:solidFill>
                  <a:srgbClr val="FF0000"/>
                </a:solidFill>
              </a:rPr>
              <a:t>mit ihm bringen.</a:t>
            </a:r>
            <a:r>
              <a:rPr lang="de-DE" dirty="0">
                <a:solidFill>
                  <a:srgbClr val="FF0000"/>
                </a:solidFill>
              </a:rPr>
              <a:t> </a:t>
            </a:r>
          </a:p>
          <a:p>
            <a:r>
              <a:rPr lang="de-DE" dirty="0" smtClean="0"/>
              <a:t>Die </a:t>
            </a:r>
            <a:r>
              <a:rPr lang="de-DE" dirty="0"/>
              <a:t>gestorbenen Gläubigen werden mit Jesus Christus kommen, wenn er in Macht und Herrlichkeit als Sohn des Menschen auf den Wolken des Himmels erscheinen wird. Vgl. 1Thess 3,13; </a:t>
            </a:r>
            <a:r>
              <a:rPr lang="de-DE" dirty="0" err="1"/>
              <a:t>Sach</a:t>
            </a:r>
            <a:r>
              <a:rPr lang="de-DE" dirty="0"/>
              <a:t> 14,5; </a:t>
            </a:r>
            <a:r>
              <a:rPr lang="de-DE" dirty="0" err="1"/>
              <a:t>Jud</a:t>
            </a:r>
            <a:r>
              <a:rPr lang="de-DE" dirty="0"/>
              <a:t> 14; 2Thess 1,10; Off 17,14; 19,11ff</a:t>
            </a:r>
            <a:r>
              <a:rPr lang="de-DE" dirty="0" smtClean="0"/>
              <a:t>.</a:t>
            </a:r>
            <a:endParaRPr lang="de-DE"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t>6. </a:t>
            </a:r>
            <a:r>
              <a:rPr lang="de-DE" b="1" dirty="0"/>
              <a:t>Der Text von 1Thess </a:t>
            </a:r>
            <a:r>
              <a:rPr lang="de-DE" b="1" dirty="0" smtClean="0"/>
              <a:t>4,13-5,3</a:t>
            </a:r>
            <a:endParaRPr lang="de-DE" dirty="0"/>
          </a:p>
        </p:txBody>
      </p:sp>
      <p:sp>
        <p:nvSpPr>
          <p:cNvPr id="3" name="Inhaltsplatzhalter 2"/>
          <p:cNvSpPr>
            <a:spLocks noGrp="1"/>
          </p:cNvSpPr>
          <p:nvPr>
            <p:ph idx="1"/>
          </p:nvPr>
        </p:nvSpPr>
        <p:spPr>
          <a:xfrm>
            <a:off x="457200" y="1600200"/>
            <a:ext cx="8229600" cy="4997152"/>
          </a:xfrm>
        </p:spPr>
        <p:txBody>
          <a:bodyPr>
            <a:normAutofit fontScale="55000" lnSpcReduction="20000"/>
          </a:bodyPr>
          <a:lstStyle/>
          <a:p>
            <a:r>
              <a:rPr lang="de-DE" sz="3700" dirty="0" smtClean="0">
                <a:solidFill>
                  <a:srgbClr val="FF0000"/>
                </a:solidFill>
              </a:rPr>
              <a:t>15 </a:t>
            </a:r>
            <a:r>
              <a:rPr lang="de-DE" sz="6400" b="1" dirty="0">
                <a:solidFill>
                  <a:srgbClr val="FF0000"/>
                </a:solidFill>
              </a:rPr>
              <a:t>(</a:t>
            </a:r>
            <a:r>
              <a:rPr lang="de-DE" sz="3700" dirty="0">
                <a:solidFill>
                  <a:srgbClr val="FF0000"/>
                </a:solidFill>
              </a:rPr>
              <a:t>Denn dieses sagen wir euch im Worte des Herrn, </a:t>
            </a:r>
            <a:r>
              <a:rPr lang="de-DE" sz="3700" dirty="0" err="1">
                <a:solidFill>
                  <a:srgbClr val="FF0000"/>
                </a:solidFill>
              </a:rPr>
              <a:t>daß</a:t>
            </a:r>
            <a:r>
              <a:rPr lang="de-DE" sz="3700" dirty="0">
                <a:solidFill>
                  <a:srgbClr val="FF0000"/>
                </a:solidFill>
              </a:rPr>
              <a:t> wir, die Lebenden, die übrigbleiben bis zur Ankunft des Herrn, den Entschlafenen keineswegs zuvorkommen werden.</a:t>
            </a:r>
          </a:p>
          <a:p>
            <a:r>
              <a:rPr lang="de-DE" sz="3700" dirty="0">
                <a:solidFill>
                  <a:srgbClr val="FF0000"/>
                </a:solidFill>
              </a:rPr>
              <a:t>16 Denn der Herr selbst wird mit gebietendem Zuruf, mit der Stimme eines Erzengels und mit der Posaune Gottes herniederkommen vom Himmel, und die Toten in Christo werden zuerst auferstehen;</a:t>
            </a:r>
          </a:p>
          <a:p>
            <a:r>
              <a:rPr lang="de-DE" sz="3700" dirty="0">
                <a:solidFill>
                  <a:srgbClr val="FF0000"/>
                </a:solidFill>
              </a:rPr>
              <a:t>17 danach werden wir, die Lebenden, die übrigbleiben, zugleich mit ihnen </a:t>
            </a:r>
            <a:r>
              <a:rPr lang="de-DE" sz="3700" b="1" dirty="0">
                <a:solidFill>
                  <a:srgbClr val="FF0000"/>
                </a:solidFill>
              </a:rPr>
              <a:t>entrückt werden</a:t>
            </a:r>
            <a:r>
              <a:rPr lang="de-DE" sz="3700" dirty="0">
                <a:solidFill>
                  <a:srgbClr val="FF0000"/>
                </a:solidFill>
              </a:rPr>
              <a:t> in Wolken dem Herrn entgegen in die Luft; und also werden wir allezeit bei dem Herrn sein.</a:t>
            </a:r>
          </a:p>
          <a:p>
            <a:r>
              <a:rPr lang="de-DE" sz="3700" dirty="0">
                <a:solidFill>
                  <a:srgbClr val="FF0000"/>
                </a:solidFill>
              </a:rPr>
              <a:t>18 So ermuntert nun einander mit diesen Worten</a:t>
            </a:r>
            <a:r>
              <a:rPr lang="de-DE" sz="3700" b="1" dirty="0">
                <a:solidFill>
                  <a:srgbClr val="FF0000"/>
                </a:solidFill>
              </a:rPr>
              <a:t>.</a:t>
            </a:r>
            <a:r>
              <a:rPr lang="de-DE" sz="4400" b="1" dirty="0">
                <a:solidFill>
                  <a:srgbClr val="FF0000"/>
                </a:solidFill>
              </a:rPr>
              <a:t>)</a:t>
            </a:r>
            <a:endParaRPr lang="de-DE" sz="4400" dirty="0">
              <a:solidFill>
                <a:srgbClr val="FF0000"/>
              </a:solidFill>
            </a:endParaRPr>
          </a:p>
          <a:p>
            <a:r>
              <a:rPr lang="de-DE" sz="3700" dirty="0" smtClean="0"/>
              <a:t>Die </a:t>
            </a:r>
            <a:r>
              <a:rPr lang="de-DE" sz="3700" dirty="0"/>
              <a:t>Verse 15-18 bilden eine Klammer. In diesem Text wird erklärt wie es möglich sein wird, dass die Erlösten mit Jesus Christus erscheinen können: Sie werden zuvor in den Himmel entrückt, um später vom Himmel her mit dem Herrn erscheinen zu können</a:t>
            </a:r>
            <a:r>
              <a:rPr lang="de-DE" sz="3700" dirty="0" smtClean="0"/>
              <a:t>.</a:t>
            </a:r>
            <a:endParaRPr lang="de-DE" sz="3700" dirty="0"/>
          </a:p>
          <a:p>
            <a:endParaRPr lang="de-DE"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t>6. </a:t>
            </a:r>
            <a:r>
              <a:rPr lang="de-DE" b="1" dirty="0"/>
              <a:t>Der Text von 1Thess </a:t>
            </a:r>
            <a:r>
              <a:rPr lang="de-DE" b="1" dirty="0" smtClean="0"/>
              <a:t>4,13-5,3</a:t>
            </a:r>
            <a:endParaRPr lang="de-DE" dirty="0"/>
          </a:p>
        </p:txBody>
      </p:sp>
      <p:sp>
        <p:nvSpPr>
          <p:cNvPr id="3" name="Inhaltsplatzhalter 2"/>
          <p:cNvSpPr>
            <a:spLocks noGrp="1"/>
          </p:cNvSpPr>
          <p:nvPr>
            <p:ph idx="1"/>
          </p:nvPr>
        </p:nvSpPr>
        <p:spPr>
          <a:xfrm>
            <a:off x="457200" y="1600200"/>
            <a:ext cx="8229600" cy="5069160"/>
          </a:xfrm>
        </p:spPr>
        <p:txBody>
          <a:bodyPr>
            <a:normAutofit fontScale="77500" lnSpcReduction="20000"/>
          </a:bodyPr>
          <a:lstStyle/>
          <a:p>
            <a:r>
              <a:rPr lang="de-DE" dirty="0" smtClean="0">
                <a:solidFill>
                  <a:srgbClr val="FF0000"/>
                </a:solidFill>
              </a:rPr>
              <a:t>5,1 </a:t>
            </a:r>
            <a:r>
              <a:rPr lang="de-DE" dirty="0">
                <a:solidFill>
                  <a:srgbClr val="FF0000"/>
                </a:solidFill>
              </a:rPr>
              <a:t>Was aber die Zeiten und Zeitpunkte betrifft, Brüder, so habt ihr nicht nötig, </a:t>
            </a:r>
            <a:r>
              <a:rPr lang="de-DE" dirty="0" err="1">
                <a:solidFill>
                  <a:srgbClr val="FF0000"/>
                </a:solidFill>
              </a:rPr>
              <a:t>daß</a:t>
            </a:r>
            <a:r>
              <a:rPr lang="de-DE" dirty="0">
                <a:solidFill>
                  <a:srgbClr val="FF0000"/>
                </a:solidFill>
              </a:rPr>
              <a:t> euch geschrieben werde.</a:t>
            </a:r>
          </a:p>
          <a:p>
            <a:r>
              <a:rPr lang="de-DE" dirty="0">
                <a:solidFill>
                  <a:srgbClr val="FF0000"/>
                </a:solidFill>
              </a:rPr>
              <a:t>2 Denn ihr selbst wisset genau, </a:t>
            </a:r>
            <a:r>
              <a:rPr lang="de-DE" dirty="0" err="1">
                <a:solidFill>
                  <a:srgbClr val="FF0000"/>
                </a:solidFill>
              </a:rPr>
              <a:t>daß</a:t>
            </a:r>
            <a:r>
              <a:rPr lang="de-DE" dirty="0">
                <a:solidFill>
                  <a:srgbClr val="FF0000"/>
                </a:solidFill>
              </a:rPr>
              <a:t> </a:t>
            </a:r>
            <a:r>
              <a:rPr lang="de-DE" b="1" dirty="0">
                <a:solidFill>
                  <a:srgbClr val="FF0000"/>
                </a:solidFill>
              </a:rPr>
              <a:t>der Tag des Herrn</a:t>
            </a:r>
            <a:r>
              <a:rPr lang="de-DE" dirty="0">
                <a:solidFill>
                  <a:srgbClr val="FF0000"/>
                </a:solidFill>
              </a:rPr>
              <a:t> also kommt wie ein Dieb in der Nacht.</a:t>
            </a:r>
          </a:p>
          <a:p>
            <a:r>
              <a:rPr lang="de-DE" dirty="0">
                <a:solidFill>
                  <a:srgbClr val="FF0000"/>
                </a:solidFill>
              </a:rPr>
              <a:t>3 Wenn sie sagen: Friede und Sicherheit! dann kommt ein plötzliches Verderben über sie, gleichwie die Geburtswehen über die Schwangere; und sie werden nicht entfliehen.</a:t>
            </a:r>
          </a:p>
          <a:p>
            <a:r>
              <a:rPr lang="de-DE" dirty="0" smtClean="0"/>
              <a:t>5,1 </a:t>
            </a:r>
            <a:r>
              <a:rPr lang="de-DE" dirty="0" err="1"/>
              <a:t>schliesst</a:t>
            </a:r>
            <a:r>
              <a:rPr lang="de-DE" dirty="0"/>
              <a:t> wieder an 4,14 an, wo über das Kommen Christi </a:t>
            </a:r>
            <a:r>
              <a:rPr lang="de-DE" b="1" dirty="0"/>
              <a:t>mit</a:t>
            </a:r>
            <a:r>
              <a:rPr lang="de-DE" dirty="0"/>
              <a:t> den Erlösten gesprochen wurde. 5,1-3 spricht daher nicht über die </a:t>
            </a:r>
            <a:r>
              <a:rPr lang="de-DE" dirty="0" err="1"/>
              <a:t>Entrückung</a:t>
            </a:r>
            <a:r>
              <a:rPr lang="de-DE" dirty="0"/>
              <a:t>, sondern über das Kommen Christi zum Gericht. „Der Tag des HERRN“ bzw. im AT „der Tag Jahwes“ ist immer der Tag des Gerichts (</a:t>
            </a:r>
            <a:r>
              <a:rPr lang="de-DE" dirty="0" err="1"/>
              <a:t>Zeph</a:t>
            </a:r>
            <a:r>
              <a:rPr lang="de-DE" dirty="0"/>
              <a:t> 1,14ff.; </a:t>
            </a:r>
            <a:r>
              <a:rPr lang="de-DE" dirty="0" err="1"/>
              <a:t>Apg</a:t>
            </a:r>
            <a:r>
              <a:rPr lang="de-DE" dirty="0"/>
              <a:t> 2,20; 1Thess 5,1; 2Thess 2,2; 2Petr 3,10</a:t>
            </a:r>
            <a:r>
              <a:rPr lang="de-DE" dirty="0" smtClean="0"/>
              <a:t>)</a:t>
            </a:r>
            <a:endParaRPr lang="de-DE" dirty="0"/>
          </a:p>
          <a:p>
            <a:endParaRPr lang="de-DE"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t>7. </a:t>
            </a:r>
            <a:r>
              <a:rPr lang="de-DE" b="1" dirty="0"/>
              <a:t>Der Text von1Kor </a:t>
            </a:r>
            <a:r>
              <a:rPr lang="de-DE" b="1" dirty="0" smtClean="0"/>
              <a:t>15,51-58</a:t>
            </a:r>
            <a:endParaRPr lang="de-DE" dirty="0"/>
          </a:p>
        </p:txBody>
      </p:sp>
      <p:sp>
        <p:nvSpPr>
          <p:cNvPr id="3" name="Inhaltsplatzhalter 2"/>
          <p:cNvSpPr>
            <a:spLocks noGrp="1"/>
          </p:cNvSpPr>
          <p:nvPr>
            <p:ph idx="1"/>
          </p:nvPr>
        </p:nvSpPr>
        <p:spPr/>
        <p:txBody>
          <a:bodyPr>
            <a:normAutofit fontScale="77500" lnSpcReduction="20000"/>
          </a:bodyPr>
          <a:lstStyle/>
          <a:p>
            <a:r>
              <a:rPr lang="de-DE" dirty="0">
                <a:solidFill>
                  <a:srgbClr val="FF0000"/>
                </a:solidFill>
              </a:rPr>
              <a:t>51 Siehe, ich sage euch ein Geheimnis: Wir werden zwar nicht alle entschlafen, wir werden aber </a:t>
            </a:r>
            <a:r>
              <a:rPr lang="de-DE" b="1" dirty="0">
                <a:solidFill>
                  <a:srgbClr val="FF0000"/>
                </a:solidFill>
              </a:rPr>
              <a:t>alle</a:t>
            </a:r>
            <a:r>
              <a:rPr lang="de-DE" dirty="0">
                <a:solidFill>
                  <a:srgbClr val="FF0000"/>
                </a:solidFill>
              </a:rPr>
              <a:t> verwandelt werden, </a:t>
            </a:r>
            <a:r>
              <a:rPr lang="de-DE" b="1" dirty="0">
                <a:solidFill>
                  <a:srgbClr val="FF0000"/>
                </a:solidFill>
              </a:rPr>
              <a:t>in einem Nu,</a:t>
            </a:r>
            <a:endParaRPr lang="de-DE" dirty="0">
              <a:solidFill>
                <a:srgbClr val="FF0000"/>
              </a:solidFill>
            </a:endParaRPr>
          </a:p>
          <a:p>
            <a:r>
              <a:rPr lang="de-DE" dirty="0" smtClean="0"/>
              <a:t>Es </a:t>
            </a:r>
            <a:r>
              <a:rPr lang="de-DE" dirty="0"/>
              <a:t>gibt keine </a:t>
            </a:r>
            <a:r>
              <a:rPr lang="de-DE" dirty="0" err="1"/>
              <a:t>Teilentrückung</a:t>
            </a:r>
            <a:r>
              <a:rPr lang="de-DE" dirty="0"/>
              <a:t>. Alle Erlösten werden zum exakt gleichen Zeitpunkt entrückt werden</a:t>
            </a:r>
            <a:r>
              <a:rPr lang="de-DE" dirty="0" smtClean="0"/>
              <a:t>.</a:t>
            </a:r>
            <a:endParaRPr lang="de-DE" dirty="0"/>
          </a:p>
          <a:p>
            <a:r>
              <a:rPr lang="de-DE" dirty="0">
                <a:solidFill>
                  <a:srgbClr val="FF0000"/>
                </a:solidFill>
              </a:rPr>
              <a:t>52 in einem Augenblick, bei der </a:t>
            </a:r>
            <a:r>
              <a:rPr lang="de-DE" b="1" dirty="0">
                <a:solidFill>
                  <a:srgbClr val="FF0000"/>
                </a:solidFill>
              </a:rPr>
              <a:t>letzten Posaune;</a:t>
            </a:r>
            <a:r>
              <a:rPr lang="de-DE" dirty="0">
                <a:solidFill>
                  <a:srgbClr val="FF0000"/>
                </a:solidFill>
              </a:rPr>
              <a:t> denn posaunen wird es, und die Toten werden auferweckt werden unverweslich, und wir werden verwandelt werden.</a:t>
            </a:r>
          </a:p>
          <a:p>
            <a:r>
              <a:rPr lang="de-DE" dirty="0" smtClean="0"/>
              <a:t>Im </a:t>
            </a:r>
            <a:r>
              <a:rPr lang="de-DE" dirty="0"/>
              <a:t>römischen Heerwesen war „die letzte Posaune“ das Signal zum Aufbruch. 1. Posaune: Lager abbrechen; 2. Posaune: In Reih und Glied stehen; 3. Posaune: Abmarsch</a:t>
            </a:r>
            <a:r>
              <a:rPr lang="de-DE" dirty="0" smtClean="0"/>
              <a:t>!</a:t>
            </a:r>
            <a:endParaRPr lang="de-DE" dirty="0"/>
          </a:p>
          <a:p>
            <a:endParaRPr lang="de-DE"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t>7. </a:t>
            </a:r>
            <a:r>
              <a:rPr lang="de-DE" b="1" dirty="0"/>
              <a:t>Der Text von1Kor </a:t>
            </a:r>
            <a:r>
              <a:rPr lang="de-DE" b="1" dirty="0" smtClean="0"/>
              <a:t>15,51-58</a:t>
            </a:r>
            <a:endParaRPr lang="de-DE" dirty="0"/>
          </a:p>
        </p:txBody>
      </p:sp>
      <p:sp>
        <p:nvSpPr>
          <p:cNvPr id="3" name="Inhaltsplatzhalter 2"/>
          <p:cNvSpPr>
            <a:spLocks noGrp="1"/>
          </p:cNvSpPr>
          <p:nvPr>
            <p:ph idx="1"/>
          </p:nvPr>
        </p:nvSpPr>
        <p:spPr>
          <a:xfrm>
            <a:off x="457200" y="1600200"/>
            <a:ext cx="8229600" cy="4997152"/>
          </a:xfrm>
        </p:spPr>
        <p:txBody>
          <a:bodyPr>
            <a:normAutofit fontScale="77500" lnSpcReduction="20000"/>
          </a:bodyPr>
          <a:lstStyle/>
          <a:p>
            <a:r>
              <a:rPr lang="de-DE" dirty="0" smtClean="0">
                <a:solidFill>
                  <a:srgbClr val="FF0000"/>
                </a:solidFill>
              </a:rPr>
              <a:t>53 </a:t>
            </a:r>
            <a:r>
              <a:rPr lang="de-DE" dirty="0">
                <a:solidFill>
                  <a:srgbClr val="FF0000"/>
                </a:solidFill>
              </a:rPr>
              <a:t>Denn dieses Verwesliche </a:t>
            </a:r>
            <a:r>
              <a:rPr lang="de-DE" dirty="0" err="1">
                <a:solidFill>
                  <a:srgbClr val="FF0000"/>
                </a:solidFill>
              </a:rPr>
              <a:t>muß</a:t>
            </a:r>
            <a:r>
              <a:rPr lang="de-DE" dirty="0">
                <a:solidFill>
                  <a:srgbClr val="FF0000"/>
                </a:solidFill>
              </a:rPr>
              <a:t> </a:t>
            </a:r>
            <a:r>
              <a:rPr lang="de-DE" dirty="0" err="1">
                <a:solidFill>
                  <a:srgbClr val="FF0000"/>
                </a:solidFill>
              </a:rPr>
              <a:t>Unverweslichkeit</a:t>
            </a:r>
            <a:r>
              <a:rPr lang="de-DE" dirty="0">
                <a:solidFill>
                  <a:srgbClr val="FF0000"/>
                </a:solidFill>
              </a:rPr>
              <a:t> anziehen, und dieses Sterbliche Unsterblichkeit anziehen.</a:t>
            </a:r>
          </a:p>
          <a:p>
            <a:r>
              <a:rPr lang="de-DE" dirty="0">
                <a:solidFill>
                  <a:srgbClr val="FF0000"/>
                </a:solidFill>
              </a:rPr>
              <a:t>54 Wenn aber dieses Verwesliche </a:t>
            </a:r>
            <a:r>
              <a:rPr lang="de-DE" dirty="0" err="1">
                <a:solidFill>
                  <a:srgbClr val="FF0000"/>
                </a:solidFill>
              </a:rPr>
              <a:t>Unverweslichkeit</a:t>
            </a:r>
            <a:r>
              <a:rPr lang="de-DE" dirty="0">
                <a:solidFill>
                  <a:srgbClr val="FF0000"/>
                </a:solidFill>
              </a:rPr>
              <a:t> anziehen und dieses Sterbliche Unsterblichkeit anziehen wird, dann wird das Wort erfüllt werden, das geschrieben steht: "Verschlungen ist der Tod in Sieg".</a:t>
            </a:r>
          </a:p>
          <a:p>
            <a:r>
              <a:rPr lang="de-DE" dirty="0">
                <a:solidFill>
                  <a:srgbClr val="FF0000"/>
                </a:solidFill>
              </a:rPr>
              <a:t>55 </a:t>
            </a:r>
            <a:r>
              <a:rPr lang="de-DE" b="1" dirty="0">
                <a:solidFill>
                  <a:srgbClr val="FF0000"/>
                </a:solidFill>
              </a:rPr>
              <a:t>"Wo ist, o Tod, dein Stachel?</a:t>
            </a:r>
            <a:r>
              <a:rPr lang="de-DE" dirty="0">
                <a:solidFill>
                  <a:srgbClr val="FF0000"/>
                </a:solidFill>
              </a:rPr>
              <a:t> </a:t>
            </a:r>
            <a:r>
              <a:rPr lang="de-DE" dirty="0" smtClean="0"/>
              <a:t>Dies </a:t>
            </a:r>
            <a:r>
              <a:rPr lang="de-DE" dirty="0"/>
              <a:t>ist der Ruf derer, die am Leben bleiben bis zur </a:t>
            </a:r>
            <a:r>
              <a:rPr lang="de-DE" dirty="0" err="1"/>
              <a:t>Entrückung</a:t>
            </a:r>
            <a:r>
              <a:rPr lang="de-DE" dirty="0"/>
              <a:t>. Vgl. </a:t>
            </a:r>
            <a:r>
              <a:rPr lang="de-DE" dirty="0" err="1"/>
              <a:t>Joh</a:t>
            </a:r>
            <a:r>
              <a:rPr lang="de-DE" dirty="0"/>
              <a:t> 11,25-26: „Ich bin ... das Leben; und jeder, der da (fortwährend; </a:t>
            </a:r>
            <a:r>
              <a:rPr lang="de-DE" dirty="0" err="1"/>
              <a:t>griech</a:t>
            </a:r>
            <a:r>
              <a:rPr lang="de-DE" dirty="0"/>
              <a:t>. Durativ) lebt und (fortwährend; </a:t>
            </a:r>
            <a:r>
              <a:rPr lang="de-DE" dirty="0" err="1"/>
              <a:t>griech</a:t>
            </a:r>
            <a:r>
              <a:rPr lang="de-DE" dirty="0"/>
              <a:t>. Durativ) an mich glaubt, wird nicht sterben in Ewigkeit</a:t>
            </a:r>
            <a:r>
              <a:rPr lang="de-DE" dirty="0" smtClean="0"/>
              <a:t>.“ </a:t>
            </a:r>
            <a:r>
              <a:rPr lang="de-DE" b="1" dirty="0">
                <a:solidFill>
                  <a:srgbClr val="FF0000"/>
                </a:solidFill>
              </a:rPr>
              <a:t>Wo ist, o Tod, dein Sieg?"</a:t>
            </a:r>
            <a:r>
              <a:rPr lang="de-DE" dirty="0">
                <a:solidFill>
                  <a:srgbClr val="FF0000"/>
                </a:solidFill>
              </a:rPr>
              <a:t> </a:t>
            </a:r>
            <a:r>
              <a:rPr lang="de-DE" dirty="0" smtClean="0"/>
              <a:t>Dies </a:t>
            </a:r>
            <a:r>
              <a:rPr lang="de-DE" dirty="0"/>
              <a:t>ist der Ruf derer, die anlässlich der </a:t>
            </a:r>
            <a:r>
              <a:rPr lang="de-DE" dirty="0" err="1"/>
              <a:t>Entrückung</a:t>
            </a:r>
            <a:r>
              <a:rPr lang="de-DE" dirty="0"/>
              <a:t> auferstehen werden. Vgl. </a:t>
            </a:r>
            <a:r>
              <a:rPr lang="de-DE" dirty="0" err="1"/>
              <a:t>Joh</a:t>
            </a:r>
            <a:r>
              <a:rPr lang="de-DE" dirty="0"/>
              <a:t> 11,25-26: „Ich bin die Auferstehung ... wer an mich glaubt wird leben auch wenn er stirbt</a:t>
            </a:r>
            <a:r>
              <a:rPr lang="de-DE" dirty="0" smtClean="0"/>
              <a:t>.“</a:t>
            </a:r>
            <a:endParaRPr lang="de-DE" dirty="0"/>
          </a:p>
          <a:p>
            <a:endParaRPr lang="de-DE"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t>7. </a:t>
            </a:r>
            <a:r>
              <a:rPr lang="de-DE" b="1" dirty="0"/>
              <a:t>Der Text von1Kor </a:t>
            </a:r>
            <a:r>
              <a:rPr lang="de-DE" b="1" dirty="0" smtClean="0"/>
              <a:t>15,51-58</a:t>
            </a:r>
            <a:endParaRPr lang="de-DE" dirty="0"/>
          </a:p>
        </p:txBody>
      </p:sp>
      <p:sp>
        <p:nvSpPr>
          <p:cNvPr id="3" name="Inhaltsplatzhalter 2"/>
          <p:cNvSpPr>
            <a:spLocks noGrp="1"/>
          </p:cNvSpPr>
          <p:nvPr>
            <p:ph idx="1"/>
          </p:nvPr>
        </p:nvSpPr>
        <p:spPr/>
        <p:txBody>
          <a:bodyPr>
            <a:normAutofit fontScale="92500" lnSpcReduction="10000"/>
          </a:bodyPr>
          <a:lstStyle/>
          <a:p>
            <a:r>
              <a:rPr lang="de-DE" dirty="0" smtClean="0">
                <a:solidFill>
                  <a:srgbClr val="FF0000"/>
                </a:solidFill>
              </a:rPr>
              <a:t>56 </a:t>
            </a:r>
            <a:r>
              <a:rPr lang="de-DE" dirty="0">
                <a:solidFill>
                  <a:srgbClr val="FF0000"/>
                </a:solidFill>
              </a:rPr>
              <a:t>Der Stachel des Todes aber ist die Sünde, die Kraft der Sünde aber das Gesetz.</a:t>
            </a:r>
          </a:p>
          <a:p>
            <a:r>
              <a:rPr lang="de-DE" dirty="0">
                <a:solidFill>
                  <a:srgbClr val="FF0000"/>
                </a:solidFill>
              </a:rPr>
              <a:t>57 Gott aber sei Dank, der uns den Sieg gibt durch unseren Herrn Jesus Christus!</a:t>
            </a:r>
          </a:p>
          <a:p>
            <a:r>
              <a:rPr lang="de-DE" dirty="0">
                <a:solidFill>
                  <a:srgbClr val="FF0000"/>
                </a:solidFill>
              </a:rPr>
              <a:t>58 </a:t>
            </a:r>
            <a:r>
              <a:rPr lang="de-DE" b="1" dirty="0">
                <a:solidFill>
                  <a:srgbClr val="FF0000"/>
                </a:solidFill>
              </a:rPr>
              <a:t>Daher,</a:t>
            </a:r>
            <a:r>
              <a:rPr lang="de-DE" dirty="0">
                <a:solidFill>
                  <a:srgbClr val="FF0000"/>
                </a:solidFill>
              </a:rPr>
              <a:t> meine geliebten Brüder, seid fest, unbeweglich, allezeit überströmend in dem Werke des Herrn, da ihr wisset, </a:t>
            </a:r>
            <a:r>
              <a:rPr lang="de-DE" dirty="0" err="1">
                <a:solidFill>
                  <a:srgbClr val="FF0000"/>
                </a:solidFill>
              </a:rPr>
              <a:t>daß</a:t>
            </a:r>
            <a:r>
              <a:rPr lang="de-DE" dirty="0">
                <a:solidFill>
                  <a:srgbClr val="FF0000"/>
                </a:solidFill>
              </a:rPr>
              <a:t> eure Mühe nicht vergeblich ist im Herrn.</a:t>
            </a:r>
          </a:p>
          <a:p>
            <a:r>
              <a:rPr lang="de-DE" dirty="0" smtClean="0"/>
              <a:t>Dies </a:t>
            </a:r>
            <a:r>
              <a:rPr lang="de-DE" dirty="0"/>
              <a:t>sind praktische Konsequenzen aus der Lehre der </a:t>
            </a:r>
            <a:r>
              <a:rPr lang="de-DE" dirty="0" err="1"/>
              <a:t>Entrückung</a:t>
            </a:r>
            <a:r>
              <a:rPr lang="de-DE" dirty="0" smtClean="0"/>
              <a:t>.</a:t>
            </a:r>
            <a:endParaRPr lang="de-DE" dirty="0"/>
          </a:p>
          <a:p>
            <a:endParaRPr lang="de-DE"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570186"/>
          </a:xfrm>
        </p:spPr>
        <p:txBody>
          <a:bodyPr>
            <a:normAutofit fontScale="90000"/>
          </a:bodyPr>
          <a:lstStyle/>
          <a:p>
            <a:r>
              <a:rPr lang="de-DE" b="1" dirty="0" smtClean="0"/>
              <a:t>8. </a:t>
            </a:r>
            <a:r>
              <a:rPr lang="de-DE" b="1" dirty="0"/>
              <a:t>Die </a:t>
            </a:r>
            <a:r>
              <a:rPr lang="de-DE" b="1" dirty="0" err="1"/>
              <a:t>Entrückung</a:t>
            </a:r>
            <a:r>
              <a:rPr lang="de-DE" b="1" dirty="0"/>
              <a:t> vor </a:t>
            </a:r>
            <a:r>
              <a:rPr lang="de-DE" b="1" dirty="0" smtClean="0"/>
              <a:t/>
            </a:r>
            <a:br>
              <a:rPr lang="de-DE" b="1" dirty="0" smtClean="0"/>
            </a:br>
            <a:r>
              <a:rPr lang="de-DE" b="1" dirty="0" smtClean="0"/>
              <a:t>der </a:t>
            </a:r>
            <a:r>
              <a:rPr lang="de-DE" b="1" dirty="0" err="1"/>
              <a:t>grossen</a:t>
            </a:r>
            <a:r>
              <a:rPr lang="de-DE" b="1" dirty="0"/>
              <a:t> Drangsal</a:t>
            </a:r>
            <a:r>
              <a:rPr lang="de-DE" dirty="0"/>
              <a:t/>
            </a:r>
            <a:br>
              <a:rPr lang="de-DE" dirty="0"/>
            </a:br>
            <a:endParaRPr lang="de-DE" dirty="0"/>
          </a:p>
        </p:txBody>
      </p:sp>
      <p:sp>
        <p:nvSpPr>
          <p:cNvPr id="3" name="Inhaltsplatzhalter 2"/>
          <p:cNvSpPr>
            <a:spLocks noGrp="1"/>
          </p:cNvSpPr>
          <p:nvPr>
            <p:ph idx="1"/>
          </p:nvPr>
        </p:nvSpPr>
        <p:spPr>
          <a:xfrm>
            <a:off x="457200" y="1600200"/>
            <a:ext cx="8507288" cy="5257800"/>
          </a:xfrm>
        </p:spPr>
        <p:txBody>
          <a:bodyPr>
            <a:normAutofit fontScale="70000" lnSpcReduction="20000"/>
          </a:bodyPr>
          <a:lstStyle/>
          <a:p>
            <a:pPr lvl="0"/>
            <a:r>
              <a:rPr lang="de-DE" sz="3300" dirty="0">
                <a:solidFill>
                  <a:srgbClr val="FF0000"/>
                </a:solidFill>
              </a:rPr>
              <a:t>Off </a:t>
            </a:r>
            <a:r>
              <a:rPr lang="de-DE" sz="3300" dirty="0" smtClean="0">
                <a:solidFill>
                  <a:srgbClr val="FF0000"/>
                </a:solidFill>
              </a:rPr>
              <a:t>3,10: </a:t>
            </a:r>
            <a:r>
              <a:rPr lang="de-DE" sz="3300" dirty="0">
                <a:solidFill>
                  <a:srgbClr val="FF0000"/>
                </a:solidFill>
              </a:rPr>
              <a:t>Weil du das Wort meines Ausharrens bewahrt hast, werde auch ich dich </a:t>
            </a:r>
            <a:r>
              <a:rPr lang="de-DE" sz="3300" b="1" dirty="0">
                <a:solidFill>
                  <a:srgbClr val="FF0000"/>
                </a:solidFill>
              </a:rPr>
              <a:t>bewahren vor</a:t>
            </a:r>
            <a:r>
              <a:rPr lang="de-DE" sz="3300" dirty="0">
                <a:solidFill>
                  <a:srgbClr val="FF0000"/>
                </a:solidFill>
              </a:rPr>
              <a:t> der Stunde der Versuchung, die über den ganzen Erdkreis kommen wird, um die zu versuchen, welche auf der Erde wohnen</a:t>
            </a:r>
            <a:r>
              <a:rPr lang="de-DE" sz="3300" dirty="0" smtClean="0">
                <a:solidFill>
                  <a:srgbClr val="FF0000"/>
                </a:solidFill>
              </a:rPr>
              <a:t>.</a:t>
            </a:r>
            <a:r>
              <a:rPr lang="de-DE" sz="3300" dirty="0" smtClean="0"/>
              <a:t> </a:t>
            </a:r>
          </a:p>
          <a:p>
            <a:pPr lvl="0"/>
            <a:r>
              <a:rPr lang="de-DE" sz="3300" dirty="0" smtClean="0"/>
              <a:t>„</a:t>
            </a:r>
            <a:r>
              <a:rPr lang="de-DE" sz="3300" dirty="0"/>
              <a:t>vor“ = </a:t>
            </a:r>
            <a:r>
              <a:rPr lang="de-DE" sz="3300" dirty="0" err="1"/>
              <a:t>griech</a:t>
            </a:r>
            <a:r>
              <a:rPr lang="de-DE" sz="3300" dirty="0"/>
              <a:t>. </a:t>
            </a:r>
            <a:r>
              <a:rPr lang="de-DE" sz="3300" i="1" dirty="0" err="1"/>
              <a:t>ek</a:t>
            </a:r>
            <a:r>
              <a:rPr lang="de-DE" sz="3300" dirty="0"/>
              <a:t> = vor, aus; „bewahren“ = </a:t>
            </a:r>
            <a:r>
              <a:rPr lang="de-DE" sz="3300" dirty="0" err="1"/>
              <a:t>griech</a:t>
            </a:r>
            <a:r>
              <a:rPr lang="de-DE" sz="3300" dirty="0"/>
              <a:t>. </a:t>
            </a:r>
            <a:r>
              <a:rPr lang="de-DE" sz="3300" i="1" dirty="0" err="1"/>
              <a:t>tereo</a:t>
            </a:r>
            <a:r>
              <a:rPr lang="de-DE" sz="3300" dirty="0"/>
              <a:t>; die Kombination </a:t>
            </a:r>
            <a:r>
              <a:rPr lang="de-DE" sz="3300" i="1" dirty="0" err="1"/>
              <a:t>tereo</a:t>
            </a:r>
            <a:r>
              <a:rPr lang="de-DE" sz="3300" i="1" dirty="0"/>
              <a:t> </a:t>
            </a:r>
            <a:r>
              <a:rPr lang="de-DE" sz="3300" i="1" dirty="0" err="1"/>
              <a:t>ek</a:t>
            </a:r>
            <a:r>
              <a:rPr lang="de-DE" sz="3300" dirty="0"/>
              <a:t> kann nur bedeuten „bewahren vor“. Man kann nicht jemand aus etwas heraus bewahren. Wenn anstatt </a:t>
            </a:r>
            <a:r>
              <a:rPr lang="de-DE" sz="3300" i="1" dirty="0" err="1"/>
              <a:t>tereo</a:t>
            </a:r>
            <a:r>
              <a:rPr lang="de-DE" sz="3300" dirty="0"/>
              <a:t> das Verb </a:t>
            </a:r>
            <a:r>
              <a:rPr lang="de-DE" sz="3300" i="1" dirty="0" err="1"/>
              <a:t>sozo</a:t>
            </a:r>
            <a:r>
              <a:rPr lang="de-DE" sz="3300" dirty="0"/>
              <a:t> stehen würde, so könnte man durchaus mit „retten aus“ übersetzen. Vgl. </a:t>
            </a:r>
            <a:r>
              <a:rPr lang="de-DE" sz="3300" dirty="0" err="1"/>
              <a:t>Joh</a:t>
            </a:r>
            <a:r>
              <a:rPr lang="de-DE" sz="3300" dirty="0"/>
              <a:t> 17,15, wo diese Konstruktion noch ein einziges Mal im NT vorkommt! Niemand würde dort übersetzen „bewahren aus dem Bösen“.  „</a:t>
            </a:r>
            <a:r>
              <a:rPr lang="de-DE" sz="3300" b="1" dirty="0"/>
              <a:t>Die </a:t>
            </a:r>
            <a:r>
              <a:rPr lang="de-DE" sz="3300" dirty="0"/>
              <a:t>Stunde der Versuchung“ bezeichnet die Periode der antichristlichen Verführung. Es wird sich um die </a:t>
            </a:r>
            <a:r>
              <a:rPr lang="de-DE" sz="3300" dirty="0" err="1"/>
              <a:t>grösste</a:t>
            </a:r>
            <a:r>
              <a:rPr lang="de-DE" sz="3300" dirty="0"/>
              <a:t> Verführungszeit der ganzen Menschheitsgeschichte handeln (vgl. Off 13,11ff).] 11 Ich komme bald; halte fest, was du hast, auf </a:t>
            </a:r>
            <a:r>
              <a:rPr lang="de-DE" sz="3300" dirty="0" err="1"/>
              <a:t>daß</a:t>
            </a:r>
            <a:r>
              <a:rPr lang="de-DE" sz="3300" dirty="0"/>
              <a:t> niemand deine Krone nehme! [Durch die Wiederkunft Christi bei der </a:t>
            </a:r>
            <a:r>
              <a:rPr lang="de-DE" sz="3300" dirty="0" err="1"/>
              <a:t>Entrückung</a:t>
            </a:r>
            <a:r>
              <a:rPr lang="de-DE" sz="3300" dirty="0"/>
              <a:t> wird die Gemeinde vor dem kommenden Zorn gerettet werden (</a:t>
            </a:r>
            <a:r>
              <a:rPr lang="de-DE" sz="3300" dirty="0" err="1"/>
              <a:t>vgl</a:t>
            </a:r>
            <a:r>
              <a:rPr lang="de-DE" sz="3300" dirty="0"/>
              <a:t> 1Thess 1,10; </a:t>
            </a:r>
            <a:r>
              <a:rPr lang="de-DE" sz="3300" dirty="0" err="1"/>
              <a:t>Röm</a:t>
            </a:r>
            <a:r>
              <a:rPr lang="de-DE" sz="3300" dirty="0"/>
              <a:t> 5,11-12).]</a:t>
            </a:r>
          </a:p>
          <a:p>
            <a:pPr>
              <a:buNone/>
            </a:pPr>
            <a:endParaRPr lang="de-DE" dirty="0"/>
          </a:p>
          <a:p>
            <a:endParaRPr lang="de-DE"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570186"/>
          </a:xfrm>
        </p:spPr>
        <p:txBody>
          <a:bodyPr>
            <a:normAutofit fontScale="90000"/>
          </a:bodyPr>
          <a:lstStyle/>
          <a:p>
            <a:r>
              <a:rPr lang="de-DE" b="1" dirty="0" smtClean="0"/>
              <a:t>8. </a:t>
            </a:r>
            <a:r>
              <a:rPr lang="de-DE" b="1" dirty="0"/>
              <a:t>Die </a:t>
            </a:r>
            <a:r>
              <a:rPr lang="de-DE" b="1" dirty="0" err="1"/>
              <a:t>Entrückung</a:t>
            </a:r>
            <a:r>
              <a:rPr lang="de-DE" b="1" dirty="0"/>
              <a:t> vor </a:t>
            </a:r>
            <a:r>
              <a:rPr lang="de-DE" b="1" dirty="0" smtClean="0"/>
              <a:t/>
            </a:r>
            <a:br>
              <a:rPr lang="de-DE" b="1" dirty="0" smtClean="0"/>
            </a:br>
            <a:r>
              <a:rPr lang="de-DE" b="1" dirty="0" smtClean="0"/>
              <a:t>der </a:t>
            </a:r>
            <a:r>
              <a:rPr lang="de-DE" b="1" dirty="0" err="1"/>
              <a:t>grossen</a:t>
            </a:r>
            <a:r>
              <a:rPr lang="de-DE" b="1" dirty="0"/>
              <a:t> Drangsal</a:t>
            </a:r>
            <a:r>
              <a:rPr lang="de-DE" dirty="0"/>
              <a:t/>
            </a:r>
            <a:br>
              <a:rPr lang="de-DE" dirty="0"/>
            </a:br>
            <a:endParaRPr lang="de-DE" dirty="0"/>
          </a:p>
        </p:txBody>
      </p:sp>
      <p:sp>
        <p:nvSpPr>
          <p:cNvPr id="3" name="Inhaltsplatzhalter 2"/>
          <p:cNvSpPr>
            <a:spLocks noGrp="1"/>
          </p:cNvSpPr>
          <p:nvPr>
            <p:ph idx="1"/>
          </p:nvPr>
        </p:nvSpPr>
        <p:spPr/>
        <p:txBody>
          <a:bodyPr>
            <a:normAutofit fontScale="77500" lnSpcReduction="20000"/>
          </a:bodyPr>
          <a:lstStyle/>
          <a:p>
            <a:r>
              <a:rPr lang="de-DE" dirty="0" smtClean="0"/>
              <a:t>2Thess </a:t>
            </a:r>
            <a:r>
              <a:rPr lang="de-DE" dirty="0"/>
              <a:t>2,6: „das, was zurückhält“ </a:t>
            </a:r>
            <a:r>
              <a:rPr lang="de-DE" dirty="0" smtClean="0">
                <a:sym typeface="Wingdings" pitchFamily="2" charset="2"/>
              </a:rPr>
              <a:t></a:t>
            </a:r>
            <a:r>
              <a:rPr lang="de-DE" dirty="0" smtClean="0"/>
              <a:t> </a:t>
            </a:r>
            <a:r>
              <a:rPr lang="de-DE" dirty="0"/>
              <a:t>der Heilige Geist (</a:t>
            </a:r>
            <a:r>
              <a:rPr lang="de-DE" dirty="0" err="1"/>
              <a:t>griech</a:t>
            </a:r>
            <a:r>
              <a:rPr lang="de-DE" dirty="0"/>
              <a:t>. </a:t>
            </a:r>
            <a:r>
              <a:rPr lang="de-DE" i="1" dirty="0" err="1"/>
              <a:t>to</a:t>
            </a:r>
            <a:r>
              <a:rPr lang="de-DE" i="1" dirty="0"/>
              <a:t> </a:t>
            </a:r>
            <a:r>
              <a:rPr lang="de-DE" i="1" dirty="0" err="1"/>
              <a:t>pneuma</a:t>
            </a:r>
            <a:r>
              <a:rPr lang="de-DE" dirty="0"/>
              <a:t> = </a:t>
            </a:r>
            <a:r>
              <a:rPr lang="de-DE" dirty="0" err="1"/>
              <a:t>neutrum</a:t>
            </a:r>
            <a:r>
              <a:rPr lang="de-DE" dirty="0"/>
              <a:t>, „das Geist“), hier mit Betonung auf seiner </a:t>
            </a:r>
            <a:r>
              <a:rPr lang="de-DE" b="1" dirty="0"/>
              <a:t>Kraft</a:t>
            </a:r>
            <a:endParaRPr lang="de-DE" dirty="0"/>
          </a:p>
          <a:p>
            <a:r>
              <a:rPr lang="de-DE" dirty="0"/>
              <a:t>2Thess 2,7: „der, welcher zurückhält“ </a:t>
            </a:r>
            <a:r>
              <a:rPr lang="de-DE" dirty="0" smtClean="0">
                <a:sym typeface="Wingdings" pitchFamily="2" charset="2"/>
              </a:rPr>
              <a:t></a:t>
            </a:r>
            <a:r>
              <a:rPr lang="de-DE" dirty="0" smtClean="0"/>
              <a:t> </a:t>
            </a:r>
            <a:r>
              <a:rPr lang="de-DE" dirty="0"/>
              <a:t>der Heilige Geist, „der, welcher“ = </a:t>
            </a:r>
            <a:r>
              <a:rPr lang="de-DE" dirty="0" err="1"/>
              <a:t>maskulinum</a:t>
            </a:r>
            <a:r>
              <a:rPr lang="de-DE" dirty="0"/>
              <a:t>, mit Betonung auf seiner </a:t>
            </a:r>
            <a:r>
              <a:rPr lang="de-DE" b="1" dirty="0"/>
              <a:t>Person</a:t>
            </a:r>
            <a:endParaRPr lang="de-DE" dirty="0"/>
          </a:p>
          <a:p>
            <a:r>
              <a:rPr lang="de-DE" dirty="0"/>
              <a:t>Der Heilige Geist kam am Pfingsttag (</a:t>
            </a:r>
            <a:r>
              <a:rPr lang="de-DE" dirty="0" err="1"/>
              <a:t>Apg</a:t>
            </a:r>
            <a:r>
              <a:rPr lang="de-DE" dirty="0"/>
              <a:t> 2) auf die Erde. Bei der </a:t>
            </a:r>
            <a:r>
              <a:rPr lang="de-DE" dirty="0" err="1"/>
              <a:t>Entrückung</a:t>
            </a:r>
            <a:r>
              <a:rPr lang="de-DE" dirty="0"/>
              <a:t> geht er wieder weg. Hier auf Erden hält er das Offenbarwerden des Antichristen und die damit verbundene totale Eskalation des Bösen auf. Weil er weggeht, kann er später, zu Beginn des Tausendjährigen Reiches, wieder ausgegossen werden (Joel 3,1; </a:t>
            </a:r>
            <a:r>
              <a:rPr lang="de-DE" dirty="0" err="1"/>
              <a:t>Sach</a:t>
            </a:r>
            <a:r>
              <a:rPr lang="de-DE" dirty="0"/>
              <a:t> 12,10; </a:t>
            </a:r>
            <a:r>
              <a:rPr lang="de-DE" dirty="0" err="1"/>
              <a:t>Jes</a:t>
            </a:r>
            <a:r>
              <a:rPr lang="de-DE" dirty="0"/>
              <a:t> 44,3).</a:t>
            </a:r>
          </a:p>
          <a:p>
            <a:pPr>
              <a:buNone/>
            </a:pPr>
            <a:endParaRPr lang="de-DE"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57200" y="476672"/>
            <a:ext cx="8229600" cy="6120680"/>
          </a:xfrm>
        </p:spPr>
        <p:txBody>
          <a:bodyPr>
            <a:noAutofit/>
          </a:bodyPr>
          <a:lstStyle/>
          <a:p>
            <a:pPr lvl="0"/>
            <a:r>
              <a:rPr lang="de-DE" sz="2400" dirty="0" smtClean="0"/>
              <a:t>Die </a:t>
            </a:r>
            <a:r>
              <a:rPr lang="de-DE" sz="2400" dirty="0"/>
              <a:t>Zeit der Gemeinde liegt zwischen der 69. und der 70. Jahrwoche Daniels.</a:t>
            </a:r>
          </a:p>
          <a:p>
            <a:pPr lvl="0"/>
            <a:r>
              <a:rPr lang="de-DE" sz="2400" dirty="0"/>
              <a:t>Es gibt </a:t>
            </a:r>
            <a:r>
              <a:rPr lang="de-DE" sz="2400" b="1" dirty="0"/>
              <a:t>kein</a:t>
            </a:r>
            <a:r>
              <a:rPr lang="de-DE" sz="2400" dirty="0"/>
              <a:t> prophetisches Ereignis, das zwingend noch vor der </a:t>
            </a:r>
            <a:r>
              <a:rPr lang="de-DE" sz="2400" dirty="0" err="1"/>
              <a:t>Entrückung</a:t>
            </a:r>
            <a:r>
              <a:rPr lang="de-DE" sz="2400" dirty="0"/>
              <a:t> stattfinden müsste.</a:t>
            </a:r>
          </a:p>
          <a:p>
            <a:pPr lvl="0"/>
            <a:r>
              <a:rPr lang="de-DE" sz="2400" dirty="0"/>
              <a:t>Die </a:t>
            </a:r>
            <a:r>
              <a:rPr lang="de-DE" sz="2400" dirty="0" err="1"/>
              <a:t>Entrückung</a:t>
            </a:r>
            <a:r>
              <a:rPr lang="de-DE" sz="2400" dirty="0"/>
              <a:t> wird </a:t>
            </a:r>
            <a:r>
              <a:rPr lang="de-DE" sz="2400" b="1" dirty="0"/>
              <a:t>vor</a:t>
            </a:r>
            <a:r>
              <a:rPr lang="de-DE" sz="2400" dirty="0"/>
              <a:t> dem Offenbarwerden des Antichristen und </a:t>
            </a:r>
            <a:r>
              <a:rPr lang="de-DE" sz="2400" b="1" dirty="0"/>
              <a:t>vor </a:t>
            </a:r>
            <a:r>
              <a:rPr lang="de-DE" sz="2400" dirty="0"/>
              <a:t>der </a:t>
            </a:r>
            <a:r>
              <a:rPr lang="de-DE" sz="2400" dirty="0" err="1"/>
              <a:t>grossen</a:t>
            </a:r>
            <a:r>
              <a:rPr lang="de-DE" sz="2400" dirty="0"/>
              <a:t> Drangsal stattfinden.</a:t>
            </a:r>
          </a:p>
          <a:p>
            <a:pPr lvl="0"/>
            <a:r>
              <a:rPr lang="de-DE" sz="2400" dirty="0"/>
              <a:t>Der Zeitpunkt der </a:t>
            </a:r>
            <a:r>
              <a:rPr lang="de-DE" sz="2400" dirty="0" err="1"/>
              <a:t>Entrückung</a:t>
            </a:r>
            <a:r>
              <a:rPr lang="de-DE" sz="2400" dirty="0"/>
              <a:t> </a:t>
            </a:r>
            <a:r>
              <a:rPr lang="de-DE" sz="2400" b="1" dirty="0"/>
              <a:t>kann nicht</a:t>
            </a:r>
            <a:r>
              <a:rPr lang="de-DE" sz="2400" dirty="0"/>
              <a:t> berechnet werden.</a:t>
            </a:r>
          </a:p>
          <a:p>
            <a:pPr lvl="0"/>
            <a:r>
              <a:rPr lang="de-DE" sz="2400" dirty="0"/>
              <a:t>Die Zeichen der Zeit verdeutlichen, </a:t>
            </a:r>
            <a:r>
              <a:rPr lang="de-DE" sz="2400" b="1" dirty="0"/>
              <a:t>dass wir heute in der Periode der Endzeit leben.</a:t>
            </a:r>
            <a:endParaRPr lang="de-DE" sz="2400" dirty="0"/>
          </a:p>
          <a:p>
            <a:pPr lvl="0"/>
            <a:r>
              <a:rPr lang="de-DE" sz="2400" dirty="0"/>
              <a:t>Wenn die Zeichen der Zeit klar machen, dass die Ereignisse, die nach der </a:t>
            </a:r>
            <a:r>
              <a:rPr lang="de-DE" sz="2400" dirty="0" err="1"/>
              <a:t>Entrückung</a:t>
            </a:r>
            <a:r>
              <a:rPr lang="de-DE" sz="2400" dirty="0"/>
              <a:t> stattfinden müssen, vor der Tür stehen, so bedeutet dies, dass die </a:t>
            </a:r>
            <a:r>
              <a:rPr lang="de-DE" sz="2400" dirty="0" err="1"/>
              <a:t>Entrückung</a:t>
            </a:r>
            <a:r>
              <a:rPr lang="de-DE" sz="2400" dirty="0"/>
              <a:t> </a:t>
            </a:r>
            <a:r>
              <a:rPr lang="de-DE" sz="2400" b="1" dirty="0"/>
              <a:t>umso näher</a:t>
            </a:r>
            <a:r>
              <a:rPr lang="de-DE" sz="2400" dirty="0"/>
              <a:t> liegen muss.</a:t>
            </a:r>
          </a:p>
          <a:p>
            <a:endParaRPr lang="de-DE" sz="24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570186"/>
          </a:xfrm>
        </p:spPr>
        <p:txBody>
          <a:bodyPr>
            <a:normAutofit fontScale="90000"/>
          </a:bodyPr>
          <a:lstStyle/>
          <a:p>
            <a:r>
              <a:rPr lang="de-DE" b="1" dirty="0" smtClean="0"/>
              <a:t>8. </a:t>
            </a:r>
            <a:r>
              <a:rPr lang="de-DE" b="1" dirty="0"/>
              <a:t>Die </a:t>
            </a:r>
            <a:r>
              <a:rPr lang="de-DE" b="1" dirty="0" err="1"/>
              <a:t>Entrückung</a:t>
            </a:r>
            <a:r>
              <a:rPr lang="de-DE" b="1" dirty="0"/>
              <a:t> vor </a:t>
            </a:r>
            <a:r>
              <a:rPr lang="de-DE" b="1" dirty="0" smtClean="0"/>
              <a:t/>
            </a:r>
            <a:br>
              <a:rPr lang="de-DE" b="1" dirty="0" smtClean="0"/>
            </a:br>
            <a:r>
              <a:rPr lang="de-DE" b="1" dirty="0" smtClean="0"/>
              <a:t>der </a:t>
            </a:r>
            <a:r>
              <a:rPr lang="de-DE" b="1" dirty="0" err="1"/>
              <a:t>grossen</a:t>
            </a:r>
            <a:r>
              <a:rPr lang="de-DE" b="1" dirty="0"/>
              <a:t> Drangsal</a:t>
            </a:r>
            <a:r>
              <a:rPr lang="de-DE" dirty="0"/>
              <a:t/>
            </a:r>
            <a:br>
              <a:rPr lang="de-DE" dirty="0"/>
            </a:br>
            <a:endParaRPr lang="de-DE" dirty="0"/>
          </a:p>
        </p:txBody>
      </p:sp>
      <p:sp>
        <p:nvSpPr>
          <p:cNvPr id="3" name="Inhaltsplatzhalter 2"/>
          <p:cNvSpPr>
            <a:spLocks noGrp="1"/>
          </p:cNvSpPr>
          <p:nvPr>
            <p:ph idx="1"/>
          </p:nvPr>
        </p:nvSpPr>
        <p:spPr/>
        <p:txBody>
          <a:bodyPr>
            <a:normAutofit fontScale="85000" lnSpcReduction="10000"/>
          </a:bodyPr>
          <a:lstStyle/>
          <a:p>
            <a:r>
              <a:rPr lang="de-DE" dirty="0"/>
              <a:t> </a:t>
            </a:r>
            <a:r>
              <a:rPr lang="de-DE" dirty="0" smtClean="0"/>
              <a:t>Gal </a:t>
            </a:r>
            <a:r>
              <a:rPr lang="de-DE" dirty="0"/>
              <a:t>3,28: „da ist nicht Jude, noch Grieche“</a:t>
            </a:r>
          </a:p>
          <a:p>
            <a:r>
              <a:rPr lang="de-DE" dirty="0"/>
              <a:t>In der Zeit der Gemeinde ist die Vorrangstellung des Juden vor Gott aufgehoben. Ein Jude, der zum Glauben an den Messias kommt, wird ein Glied am Leib Christi (1Kor 12,13). Israel ist als Nation auf der Wartebank, bis die </a:t>
            </a:r>
            <a:r>
              <a:rPr lang="de-DE" dirty="0" err="1"/>
              <a:t>Vollzahl</a:t>
            </a:r>
            <a:r>
              <a:rPr lang="de-DE" dirty="0"/>
              <a:t> aus den Heiden eingegangen ist (</a:t>
            </a:r>
            <a:r>
              <a:rPr lang="de-DE" dirty="0" err="1"/>
              <a:t>Röm</a:t>
            </a:r>
            <a:r>
              <a:rPr lang="de-DE" dirty="0"/>
              <a:t> 9-11). Danach wird Israel als Nation vor Gott wieder eine Sonderstellung einnehmen. In der 70. Jahrwoche Daniels wird dies bereits der Fall sein (vgl. Off 7). Daher muss die </a:t>
            </a:r>
            <a:r>
              <a:rPr lang="de-DE" dirty="0" err="1"/>
              <a:t>Entrückung</a:t>
            </a:r>
            <a:r>
              <a:rPr lang="de-DE" dirty="0"/>
              <a:t> schon davor stattfinden.</a:t>
            </a:r>
          </a:p>
          <a:p>
            <a:pPr>
              <a:buNone/>
            </a:pPr>
            <a:endParaRPr lang="de-DE" dirty="0"/>
          </a:p>
          <a:p>
            <a:endParaRPr lang="de-DE"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570186"/>
          </a:xfrm>
        </p:spPr>
        <p:txBody>
          <a:bodyPr>
            <a:normAutofit fontScale="90000"/>
          </a:bodyPr>
          <a:lstStyle/>
          <a:p>
            <a:r>
              <a:rPr lang="de-DE" b="1" dirty="0" smtClean="0"/>
              <a:t>8. </a:t>
            </a:r>
            <a:r>
              <a:rPr lang="de-DE" b="1" dirty="0"/>
              <a:t>Die </a:t>
            </a:r>
            <a:r>
              <a:rPr lang="de-DE" b="1" dirty="0" err="1"/>
              <a:t>Entrückung</a:t>
            </a:r>
            <a:r>
              <a:rPr lang="de-DE" b="1" dirty="0"/>
              <a:t> vor </a:t>
            </a:r>
            <a:r>
              <a:rPr lang="de-DE" b="1" dirty="0" smtClean="0"/>
              <a:t/>
            </a:r>
            <a:br>
              <a:rPr lang="de-DE" b="1" dirty="0" smtClean="0"/>
            </a:br>
            <a:r>
              <a:rPr lang="de-DE" b="1" dirty="0" smtClean="0"/>
              <a:t>der </a:t>
            </a:r>
            <a:r>
              <a:rPr lang="de-DE" b="1" dirty="0" err="1"/>
              <a:t>grossen</a:t>
            </a:r>
            <a:r>
              <a:rPr lang="de-DE" b="1" dirty="0"/>
              <a:t> Drangsal</a:t>
            </a:r>
            <a:r>
              <a:rPr lang="de-DE" dirty="0"/>
              <a:t/>
            </a:r>
            <a:br>
              <a:rPr lang="de-DE" dirty="0"/>
            </a:br>
            <a:endParaRPr lang="de-DE" dirty="0"/>
          </a:p>
        </p:txBody>
      </p:sp>
      <p:sp>
        <p:nvSpPr>
          <p:cNvPr id="3" name="Inhaltsplatzhalter 2"/>
          <p:cNvSpPr>
            <a:spLocks noGrp="1"/>
          </p:cNvSpPr>
          <p:nvPr>
            <p:ph idx="1"/>
          </p:nvPr>
        </p:nvSpPr>
        <p:spPr>
          <a:xfrm>
            <a:off x="457200" y="1600200"/>
            <a:ext cx="8229600" cy="5069160"/>
          </a:xfrm>
        </p:spPr>
        <p:txBody>
          <a:bodyPr>
            <a:normAutofit fontScale="85000" lnSpcReduction="20000"/>
          </a:bodyPr>
          <a:lstStyle/>
          <a:p>
            <a:r>
              <a:rPr lang="de-DE" dirty="0"/>
              <a:t> </a:t>
            </a:r>
            <a:r>
              <a:rPr lang="de-DE" dirty="0" smtClean="0"/>
              <a:t>Off </a:t>
            </a:r>
            <a:r>
              <a:rPr lang="de-DE" dirty="0"/>
              <a:t>2-6: Kapitel 2 und 3 beschreiben das Zeugnis der Gemeinde auf Erden. In 4,1 wird Johannes in den Himmel entrückt. Er sieht dort die 24 Ältesten, in </a:t>
            </a:r>
            <a:r>
              <a:rPr lang="de-DE" dirty="0" err="1"/>
              <a:t>weissen</a:t>
            </a:r>
            <a:r>
              <a:rPr lang="de-DE" dirty="0"/>
              <a:t> Priestergewändern und  mit goldenen Kronen (4 und 5). Als Häupter der 24 Priesterklassen symbolisieren sie die gesamte Priesterschaft (1Chron 24). Wen stellen sie dar: Die entrückte Gemeinde (vgl. 1,5b)! Ab Kapitel 6 beginnen die Gerichte der 7 Siegel. </a:t>
            </a:r>
            <a:r>
              <a:rPr lang="de-DE" dirty="0">
                <a:sym typeface="Wingdings"/>
              </a:rPr>
              <a:t></a:t>
            </a:r>
            <a:r>
              <a:rPr lang="de-DE" dirty="0"/>
              <a:t> Die Gemeinde wird vor den Gerichten entrückt. In Kapitel 7 seiht man die zeugen aus Israel und aus den Heidenvölkern, die sich nach der </a:t>
            </a:r>
            <a:r>
              <a:rPr lang="de-DE" dirty="0" err="1"/>
              <a:t>Entrückung</a:t>
            </a:r>
            <a:r>
              <a:rPr lang="de-DE" dirty="0"/>
              <a:t> bekehren werden, und die durch die Drangsal hindurch gehen werden.</a:t>
            </a:r>
          </a:p>
          <a:p>
            <a:pPr>
              <a:buNone/>
            </a:pPr>
            <a:r>
              <a:rPr lang="de-DE" dirty="0"/>
              <a:t>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570186"/>
          </a:xfrm>
        </p:spPr>
        <p:txBody>
          <a:bodyPr>
            <a:normAutofit fontScale="90000"/>
          </a:bodyPr>
          <a:lstStyle/>
          <a:p>
            <a:r>
              <a:rPr lang="de-DE" b="1" dirty="0" smtClean="0"/>
              <a:t>8. </a:t>
            </a:r>
            <a:r>
              <a:rPr lang="de-DE" b="1" dirty="0"/>
              <a:t>Die </a:t>
            </a:r>
            <a:r>
              <a:rPr lang="de-DE" b="1" dirty="0" err="1"/>
              <a:t>Entrückung</a:t>
            </a:r>
            <a:r>
              <a:rPr lang="de-DE" b="1" dirty="0"/>
              <a:t> vor </a:t>
            </a:r>
            <a:r>
              <a:rPr lang="de-DE" b="1" dirty="0" smtClean="0"/>
              <a:t/>
            </a:r>
            <a:br>
              <a:rPr lang="de-DE" b="1" dirty="0" smtClean="0"/>
            </a:br>
            <a:r>
              <a:rPr lang="de-DE" b="1" dirty="0" smtClean="0"/>
              <a:t>der </a:t>
            </a:r>
            <a:r>
              <a:rPr lang="de-DE" b="1" dirty="0" err="1"/>
              <a:t>grossen</a:t>
            </a:r>
            <a:r>
              <a:rPr lang="de-DE" b="1" dirty="0"/>
              <a:t> Drangsal</a:t>
            </a:r>
            <a:r>
              <a:rPr lang="de-DE" dirty="0"/>
              <a:t/>
            </a:r>
            <a:br>
              <a:rPr lang="de-DE" dirty="0"/>
            </a:br>
            <a:endParaRPr lang="de-DE" dirty="0"/>
          </a:p>
        </p:txBody>
      </p:sp>
      <p:sp>
        <p:nvSpPr>
          <p:cNvPr id="3" name="Inhaltsplatzhalter 2"/>
          <p:cNvSpPr>
            <a:spLocks noGrp="1"/>
          </p:cNvSpPr>
          <p:nvPr>
            <p:ph idx="1"/>
          </p:nvPr>
        </p:nvSpPr>
        <p:spPr/>
        <p:txBody>
          <a:bodyPr>
            <a:normAutofit fontScale="92500" lnSpcReduction="10000"/>
          </a:bodyPr>
          <a:lstStyle/>
          <a:p>
            <a:r>
              <a:rPr lang="de-DE" dirty="0"/>
              <a:t> </a:t>
            </a:r>
            <a:r>
              <a:rPr lang="de-DE" dirty="0" smtClean="0"/>
              <a:t>Typologische Parallele:</a:t>
            </a:r>
            <a:endParaRPr lang="de-DE" dirty="0"/>
          </a:p>
          <a:p>
            <a:pPr>
              <a:buNone/>
            </a:pPr>
            <a:r>
              <a:rPr lang="de-DE" dirty="0" smtClean="0"/>
              <a:t>	</a:t>
            </a:r>
            <a:r>
              <a:rPr lang="de-DE" dirty="0" err="1" smtClean="0"/>
              <a:t>Henoch</a:t>
            </a:r>
            <a:r>
              <a:rPr lang="de-DE" dirty="0" smtClean="0"/>
              <a:t> </a:t>
            </a:r>
            <a:r>
              <a:rPr lang="de-DE" dirty="0"/>
              <a:t>(= „eingeweiht“, „belehrt“; vgl. 1Kor 15,51) wurde vor der Sintflut, dem damaligen weltweiten Gericht entrückt. Noah und seine Söhne gingen durch das Gericht hindurch und wurden daraus heraus gerettet. </a:t>
            </a:r>
            <a:r>
              <a:rPr lang="de-DE" dirty="0" err="1"/>
              <a:t>Henoch</a:t>
            </a:r>
            <a:r>
              <a:rPr lang="de-DE" dirty="0"/>
              <a:t> weist hin auf die Gemeinde. Noah und seine Söhne weisen hin auf Israel und die unzählbare Schar aus allen Völkern, die durch die </a:t>
            </a:r>
            <a:r>
              <a:rPr lang="de-DE" dirty="0" err="1"/>
              <a:t>grosse</a:t>
            </a:r>
            <a:r>
              <a:rPr lang="de-DE" dirty="0"/>
              <a:t> Drangsal hindurch müssen (Off 7).</a:t>
            </a:r>
          </a:p>
          <a:p>
            <a:endParaRPr lang="de-DE"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498178"/>
          </a:xfrm>
        </p:spPr>
        <p:txBody>
          <a:bodyPr>
            <a:normAutofit fontScale="90000"/>
          </a:bodyPr>
          <a:lstStyle/>
          <a:p>
            <a:r>
              <a:rPr lang="de-DE" b="1" dirty="0"/>
              <a:t>9</a:t>
            </a:r>
            <a:r>
              <a:rPr lang="de-DE" b="1" dirty="0" smtClean="0"/>
              <a:t>. </a:t>
            </a:r>
            <a:r>
              <a:rPr lang="de-DE" b="1" dirty="0"/>
              <a:t>Endzeitereignisse als </a:t>
            </a:r>
            <a:r>
              <a:rPr lang="de-DE" b="1" dirty="0" smtClean="0"/>
              <a:t/>
            </a:r>
            <a:br>
              <a:rPr lang="de-DE" b="1" dirty="0" smtClean="0"/>
            </a:br>
            <a:r>
              <a:rPr lang="de-DE" b="1" dirty="0" smtClean="0"/>
              <a:t>„</a:t>
            </a:r>
            <a:r>
              <a:rPr lang="de-DE" b="1" dirty="0"/>
              <a:t>Zeichen der Zeit“</a:t>
            </a:r>
            <a:r>
              <a:rPr lang="de-DE" dirty="0"/>
              <a:t/>
            </a:r>
            <a:br>
              <a:rPr lang="de-DE" dirty="0"/>
            </a:br>
            <a:endParaRPr lang="de-DE" dirty="0"/>
          </a:p>
        </p:txBody>
      </p:sp>
      <p:sp>
        <p:nvSpPr>
          <p:cNvPr id="3" name="Inhaltsplatzhalter 2"/>
          <p:cNvSpPr>
            <a:spLocks noGrp="1"/>
          </p:cNvSpPr>
          <p:nvPr>
            <p:ph idx="1"/>
          </p:nvPr>
        </p:nvSpPr>
        <p:spPr/>
        <p:txBody>
          <a:bodyPr>
            <a:normAutofit fontScale="85000" lnSpcReduction="20000"/>
          </a:bodyPr>
          <a:lstStyle/>
          <a:p>
            <a:r>
              <a:rPr lang="de-DE" dirty="0"/>
              <a:t>Es gibt </a:t>
            </a:r>
            <a:r>
              <a:rPr lang="de-DE" dirty="0" smtClean="0"/>
              <a:t>über 160 </a:t>
            </a:r>
            <a:r>
              <a:rPr lang="de-DE" dirty="0"/>
              <a:t>Prophezeiungen über die Endzeit, die sich bereits erfüllt haben (vgl. R. Liebi: Leben wir wirklich in der Endzeit? Pfäffikon </a:t>
            </a:r>
            <a:r>
              <a:rPr lang="de-DE" dirty="0" smtClean="0"/>
              <a:t>2012). </a:t>
            </a:r>
            <a:r>
              <a:rPr lang="de-DE" dirty="0"/>
              <a:t>Hier ein paar Beispiele:</a:t>
            </a:r>
          </a:p>
          <a:p>
            <a:pPr lvl="0"/>
            <a:r>
              <a:rPr lang="de-DE" dirty="0"/>
              <a:t>Nach langer weltweiter Zerstreuung kehrt ein </a:t>
            </a:r>
            <a:r>
              <a:rPr lang="de-DE" dirty="0" err="1"/>
              <a:t>grosser</a:t>
            </a:r>
            <a:r>
              <a:rPr lang="de-DE" dirty="0"/>
              <a:t> Teil des jüdischen Volkes zurück ins Land der Väter (</a:t>
            </a:r>
            <a:r>
              <a:rPr lang="de-DE" dirty="0" err="1"/>
              <a:t>Hes</a:t>
            </a:r>
            <a:r>
              <a:rPr lang="de-DE" dirty="0"/>
              <a:t> 36,24). </a:t>
            </a:r>
          </a:p>
          <a:p>
            <a:pPr lvl="0"/>
            <a:r>
              <a:rPr lang="de-DE" dirty="0"/>
              <a:t>Ländereien werden im </a:t>
            </a:r>
            <a:r>
              <a:rPr lang="de-DE" dirty="0" err="1"/>
              <a:t>verheissenen</a:t>
            </a:r>
            <a:r>
              <a:rPr lang="de-DE" dirty="0"/>
              <a:t> Land aufgekauft (</a:t>
            </a:r>
            <a:r>
              <a:rPr lang="de-DE" dirty="0" err="1"/>
              <a:t>Jer</a:t>
            </a:r>
            <a:r>
              <a:rPr lang="de-DE" dirty="0"/>
              <a:t> 32,44).</a:t>
            </a:r>
          </a:p>
          <a:p>
            <a:pPr lvl="0"/>
            <a:r>
              <a:rPr lang="de-DE" dirty="0"/>
              <a:t>Das verwüstete Land Israel blüht wieder auf (</a:t>
            </a:r>
            <a:r>
              <a:rPr lang="de-DE" dirty="0" err="1"/>
              <a:t>Hes</a:t>
            </a:r>
            <a:r>
              <a:rPr lang="de-DE" dirty="0"/>
              <a:t> 38,8).</a:t>
            </a:r>
          </a:p>
          <a:p>
            <a:pPr lvl="0"/>
            <a:r>
              <a:rPr lang="de-DE" dirty="0"/>
              <a:t>Der Staat wird inmitten schmerzlicher Not wieder gegründet (</a:t>
            </a:r>
            <a:r>
              <a:rPr lang="de-DE" dirty="0" err="1"/>
              <a:t>Jes</a:t>
            </a:r>
            <a:r>
              <a:rPr lang="de-DE" dirty="0"/>
              <a:t> 60,8</a:t>
            </a:r>
            <a:r>
              <a:rPr lang="de-DE" dirty="0" smtClean="0"/>
              <a:t>).</a:t>
            </a:r>
            <a:endParaRPr lang="de-DE"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498178"/>
          </a:xfrm>
        </p:spPr>
        <p:txBody>
          <a:bodyPr>
            <a:normAutofit fontScale="90000"/>
          </a:bodyPr>
          <a:lstStyle/>
          <a:p>
            <a:r>
              <a:rPr lang="de-DE" b="1" dirty="0"/>
              <a:t>9</a:t>
            </a:r>
            <a:r>
              <a:rPr lang="de-DE" b="1" dirty="0" smtClean="0"/>
              <a:t>. </a:t>
            </a:r>
            <a:r>
              <a:rPr lang="de-DE" b="1" dirty="0"/>
              <a:t>Endzeitereignisse als </a:t>
            </a:r>
            <a:r>
              <a:rPr lang="de-DE" b="1" dirty="0" smtClean="0"/>
              <a:t/>
            </a:r>
            <a:br>
              <a:rPr lang="de-DE" b="1" dirty="0" smtClean="0"/>
            </a:br>
            <a:r>
              <a:rPr lang="de-DE" b="1" dirty="0" smtClean="0"/>
              <a:t>„</a:t>
            </a:r>
            <a:r>
              <a:rPr lang="de-DE" b="1" dirty="0"/>
              <a:t>Zeichen der Zeit“</a:t>
            </a:r>
            <a:r>
              <a:rPr lang="de-DE" dirty="0"/>
              <a:t/>
            </a:r>
            <a:br>
              <a:rPr lang="de-DE" dirty="0"/>
            </a:br>
            <a:endParaRPr lang="de-DE" dirty="0"/>
          </a:p>
        </p:txBody>
      </p:sp>
      <p:sp>
        <p:nvSpPr>
          <p:cNvPr id="3" name="Inhaltsplatzhalter 2"/>
          <p:cNvSpPr>
            <a:spLocks noGrp="1"/>
          </p:cNvSpPr>
          <p:nvPr>
            <p:ph idx="1"/>
          </p:nvPr>
        </p:nvSpPr>
        <p:spPr>
          <a:xfrm>
            <a:off x="457200" y="1600200"/>
            <a:ext cx="8435280" cy="4565104"/>
          </a:xfrm>
        </p:spPr>
        <p:txBody>
          <a:bodyPr>
            <a:noAutofit/>
          </a:bodyPr>
          <a:lstStyle/>
          <a:p>
            <a:pPr lvl="0"/>
            <a:r>
              <a:rPr lang="de-DE" sz="2500" dirty="0" smtClean="0"/>
              <a:t>Jerusalem </a:t>
            </a:r>
            <a:r>
              <a:rPr lang="de-DE" sz="2500" dirty="0"/>
              <a:t>befindet sich wieder in jüdischer Hand (</a:t>
            </a:r>
            <a:r>
              <a:rPr lang="de-DE" sz="2500" dirty="0" err="1"/>
              <a:t>Sach</a:t>
            </a:r>
            <a:r>
              <a:rPr lang="de-DE" sz="2500" dirty="0"/>
              <a:t> 12; Ps 126).</a:t>
            </a:r>
          </a:p>
          <a:p>
            <a:pPr lvl="0"/>
            <a:r>
              <a:rPr lang="de-DE" sz="2500" dirty="0"/>
              <a:t>Das Römische Reich entsteht wieder neu (Off 17,8).</a:t>
            </a:r>
          </a:p>
          <a:p>
            <a:pPr lvl="0"/>
            <a:r>
              <a:rPr lang="de-DE" sz="2500" dirty="0"/>
              <a:t>Die falsche Kirche mit Sitz auf der Siebenhügelstadt ist eine politische und wirtschaftliche </a:t>
            </a:r>
            <a:r>
              <a:rPr lang="de-DE" sz="2500" dirty="0" err="1"/>
              <a:t>Grossmacht</a:t>
            </a:r>
            <a:r>
              <a:rPr lang="de-DE" sz="2500" dirty="0"/>
              <a:t> (Off 17-18).</a:t>
            </a:r>
          </a:p>
          <a:p>
            <a:pPr lvl="0"/>
            <a:r>
              <a:rPr lang="de-DE" sz="2500" dirty="0"/>
              <a:t>Arabische Völker vereinen sich im Hass gegen Israel (Ps 83).</a:t>
            </a:r>
          </a:p>
          <a:p>
            <a:pPr lvl="0"/>
            <a:r>
              <a:rPr lang="de-DE" sz="2500" dirty="0"/>
              <a:t>Im </a:t>
            </a:r>
            <a:r>
              <a:rPr lang="de-DE" sz="2500" dirty="0" err="1"/>
              <a:t>äussersten</a:t>
            </a:r>
            <a:r>
              <a:rPr lang="de-DE" sz="2500" dirty="0"/>
              <a:t> Norden von Israel befindet sich eine feindliche </a:t>
            </a:r>
            <a:r>
              <a:rPr lang="de-DE" sz="2500" dirty="0" err="1"/>
              <a:t>Grossmacht</a:t>
            </a:r>
            <a:r>
              <a:rPr lang="de-DE" sz="2500" dirty="0"/>
              <a:t> namens „Rosch“ (</a:t>
            </a:r>
            <a:r>
              <a:rPr lang="de-DE" sz="2500" dirty="0" err="1"/>
              <a:t>Hes</a:t>
            </a:r>
            <a:r>
              <a:rPr lang="de-DE" sz="2500" dirty="0"/>
              <a:t> 38-39).</a:t>
            </a:r>
          </a:p>
          <a:p>
            <a:pPr lvl="0"/>
            <a:r>
              <a:rPr lang="de-DE" sz="2500" dirty="0"/>
              <a:t>Auf dem Tempelberg soll der Dritte Tempel gebaut werden (Off 11; Joel 1,9.13.14.16; 2,1.14-17; Dan 9,27; 2Thess 2,4). Vgl. die umfassenden Vorbereitungen dazu in Jerusalem</a:t>
            </a:r>
            <a:r>
              <a:rPr lang="de-DE" sz="2500" dirty="0" smtClean="0"/>
              <a:t>.</a:t>
            </a:r>
            <a:endParaRPr lang="de-DE" sz="25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498178"/>
          </a:xfrm>
        </p:spPr>
        <p:txBody>
          <a:bodyPr>
            <a:normAutofit fontScale="90000"/>
          </a:bodyPr>
          <a:lstStyle/>
          <a:p>
            <a:r>
              <a:rPr lang="de-DE" b="1" dirty="0"/>
              <a:t>9</a:t>
            </a:r>
            <a:r>
              <a:rPr lang="de-DE" b="1" dirty="0" smtClean="0"/>
              <a:t>. </a:t>
            </a:r>
            <a:r>
              <a:rPr lang="de-DE" b="1" dirty="0"/>
              <a:t>Endzeitereignisse als </a:t>
            </a:r>
            <a:r>
              <a:rPr lang="de-DE" b="1" dirty="0" smtClean="0"/>
              <a:t/>
            </a:r>
            <a:br>
              <a:rPr lang="de-DE" b="1" dirty="0" smtClean="0"/>
            </a:br>
            <a:r>
              <a:rPr lang="de-DE" b="1" dirty="0" smtClean="0"/>
              <a:t>„</a:t>
            </a:r>
            <a:r>
              <a:rPr lang="de-DE" b="1" dirty="0"/>
              <a:t>Zeichen der Zeit“</a:t>
            </a:r>
            <a:r>
              <a:rPr lang="de-DE" dirty="0"/>
              <a:t/>
            </a:r>
            <a:br>
              <a:rPr lang="de-DE" dirty="0"/>
            </a:br>
            <a:endParaRPr lang="de-DE" dirty="0"/>
          </a:p>
        </p:txBody>
      </p:sp>
      <p:sp>
        <p:nvSpPr>
          <p:cNvPr id="3" name="Inhaltsplatzhalter 2"/>
          <p:cNvSpPr>
            <a:spLocks noGrp="1"/>
          </p:cNvSpPr>
          <p:nvPr>
            <p:ph idx="1"/>
          </p:nvPr>
        </p:nvSpPr>
        <p:spPr>
          <a:xfrm>
            <a:off x="457200" y="1600200"/>
            <a:ext cx="8229600" cy="4997152"/>
          </a:xfrm>
        </p:spPr>
        <p:txBody>
          <a:bodyPr>
            <a:normAutofit fontScale="85000" lnSpcReduction="20000"/>
          </a:bodyPr>
          <a:lstStyle/>
          <a:p>
            <a:pPr lvl="0"/>
            <a:r>
              <a:rPr lang="de-DE" dirty="0" smtClean="0"/>
              <a:t>Die </a:t>
            </a:r>
            <a:r>
              <a:rPr lang="de-DE" dirty="0"/>
              <a:t>Christenheit erlebt einen massiven Abfall (2Thess 2,3).</a:t>
            </a:r>
          </a:p>
          <a:p>
            <a:pPr lvl="0"/>
            <a:r>
              <a:rPr lang="de-DE" dirty="0"/>
              <a:t>Die Christenheit versinkt im moralischen Sumpf (2Tim 3,1ff).</a:t>
            </a:r>
          </a:p>
          <a:p>
            <a:pPr lvl="0"/>
            <a:r>
              <a:rPr lang="de-DE" dirty="0"/>
              <a:t>Religiöse Verführung durch antichristliche Lehren, falsche Propheten, sowie durch Zeichen und Wunder breiten sich massiv aus (1Joh 2,18ff; 2Tim 3,8.13; Mat 24,11.24; 7,21-23).</a:t>
            </a:r>
          </a:p>
          <a:p>
            <a:pPr lvl="0"/>
            <a:r>
              <a:rPr lang="de-DE" dirty="0"/>
              <a:t>Massenkriege (Weltkriege), Revolutionen, Hunger, Seuchen, Erdbeben, Christenverfolgungen, Terrorismus („Schreckensereignisse“), Überhandnehmen von Unmoral, Tsunamis sind schmerzhafte „Wehen“, die das Ende ankündigen (Mat 24; Mark 13; Luk 21).</a:t>
            </a:r>
          </a:p>
          <a:p>
            <a:endParaRPr lang="de-DE"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714202"/>
          </a:xfrm>
        </p:spPr>
        <p:txBody>
          <a:bodyPr>
            <a:normAutofit fontScale="90000"/>
          </a:bodyPr>
          <a:lstStyle/>
          <a:p>
            <a:r>
              <a:rPr lang="de-DE" sz="3600" b="1" dirty="0" smtClean="0"/>
              <a:t>10. </a:t>
            </a:r>
            <a:r>
              <a:rPr lang="de-DE" sz="3600" b="1" dirty="0"/>
              <a:t>Die Wiederkunft Christi in Herrlichkeit wird in der Periode der Wiederherstellung des jüdischen Volkes stattfinden</a:t>
            </a:r>
            <a:r>
              <a:rPr lang="de-DE" dirty="0"/>
              <a:t/>
            </a:r>
            <a:br>
              <a:rPr lang="de-DE" dirty="0"/>
            </a:br>
            <a:endParaRPr lang="de-DE" dirty="0"/>
          </a:p>
        </p:txBody>
      </p:sp>
      <p:sp>
        <p:nvSpPr>
          <p:cNvPr id="3" name="Inhaltsplatzhalter 2"/>
          <p:cNvSpPr>
            <a:spLocks noGrp="1"/>
          </p:cNvSpPr>
          <p:nvPr>
            <p:ph idx="1"/>
          </p:nvPr>
        </p:nvSpPr>
        <p:spPr>
          <a:xfrm>
            <a:off x="457200" y="2060848"/>
            <a:ext cx="8229600" cy="4065315"/>
          </a:xfrm>
        </p:spPr>
        <p:txBody>
          <a:bodyPr/>
          <a:lstStyle/>
          <a:p>
            <a:pPr lvl="0"/>
            <a:r>
              <a:rPr lang="de-DE" dirty="0">
                <a:solidFill>
                  <a:srgbClr val="FF0000"/>
                </a:solidFill>
              </a:rPr>
              <a:t>Joel </a:t>
            </a:r>
            <a:r>
              <a:rPr lang="de-DE" dirty="0" smtClean="0">
                <a:solidFill>
                  <a:srgbClr val="FF0000"/>
                </a:solidFill>
              </a:rPr>
              <a:t>4,1: </a:t>
            </a:r>
            <a:r>
              <a:rPr lang="de-DE" dirty="0">
                <a:solidFill>
                  <a:srgbClr val="FF0000"/>
                </a:solidFill>
              </a:rPr>
              <a:t>Denn siehe, </a:t>
            </a:r>
            <a:r>
              <a:rPr lang="de-DE" b="1" dirty="0">
                <a:solidFill>
                  <a:srgbClr val="FF0000"/>
                </a:solidFill>
              </a:rPr>
              <a:t>in jenen Tagen und zu jener Zeit, wenn</a:t>
            </a:r>
            <a:r>
              <a:rPr lang="de-DE" dirty="0">
                <a:solidFill>
                  <a:srgbClr val="FF0000"/>
                </a:solidFill>
              </a:rPr>
              <a:t> ich das</a:t>
            </a:r>
            <a:r>
              <a:rPr lang="de-DE" b="1" dirty="0">
                <a:solidFill>
                  <a:srgbClr val="FF0000"/>
                </a:solidFill>
              </a:rPr>
              <a:t> Schicksal Judas und Jerusalems wenden werde, 2 dann werde ich alle Nationen versammeln</a:t>
            </a:r>
            <a:r>
              <a:rPr lang="de-DE" dirty="0">
                <a:solidFill>
                  <a:srgbClr val="FF0000"/>
                </a:solidFill>
              </a:rPr>
              <a:t> und sie in das Tal </a:t>
            </a:r>
            <a:r>
              <a:rPr lang="de-DE" dirty="0" err="1">
                <a:solidFill>
                  <a:srgbClr val="FF0000"/>
                </a:solidFill>
              </a:rPr>
              <a:t>Josaphat</a:t>
            </a:r>
            <a:r>
              <a:rPr lang="de-DE" dirty="0">
                <a:solidFill>
                  <a:srgbClr val="FF0000"/>
                </a:solidFill>
              </a:rPr>
              <a:t> </a:t>
            </a:r>
            <a:r>
              <a:rPr lang="de-DE" dirty="0" err="1">
                <a:solidFill>
                  <a:srgbClr val="FF0000"/>
                </a:solidFill>
              </a:rPr>
              <a:t>hinabführen</a:t>
            </a:r>
            <a:r>
              <a:rPr lang="de-DE" dirty="0">
                <a:solidFill>
                  <a:srgbClr val="FF0000"/>
                </a:solidFill>
              </a:rPr>
              <a:t>; und </a:t>
            </a:r>
            <a:r>
              <a:rPr lang="de-DE" b="1" dirty="0">
                <a:solidFill>
                  <a:srgbClr val="FF0000"/>
                </a:solidFill>
              </a:rPr>
              <a:t>ich werde daselbst mit ihnen rechten über mein Volk und mein Erbteil Israel,</a:t>
            </a:r>
            <a:r>
              <a:rPr lang="de-DE" dirty="0">
                <a:solidFill>
                  <a:srgbClr val="FF0000"/>
                </a:solidFill>
              </a:rPr>
              <a:t> welches sie unter die Nationen zerstreut haben; ...</a:t>
            </a:r>
          </a:p>
          <a:p>
            <a:endParaRPr lang="de-DE"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642194"/>
          </a:xfrm>
        </p:spPr>
        <p:txBody>
          <a:bodyPr>
            <a:normAutofit fontScale="90000"/>
          </a:bodyPr>
          <a:lstStyle/>
          <a:p>
            <a:r>
              <a:rPr lang="de-DE" b="1" dirty="0" smtClean="0"/>
              <a:t>11. </a:t>
            </a:r>
            <a:r>
              <a:rPr lang="de-DE" b="1" dirty="0"/>
              <a:t>Hat John N. Darby </a:t>
            </a:r>
            <a:r>
              <a:rPr lang="de-DE" b="1" dirty="0" smtClean="0"/>
              <a:t/>
            </a:r>
            <a:br>
              <a:rPr lang="de-DE" b="1" dirty="0" smtClean="0"/>
            </a:br>
            <a:r>
              <a:rPr lang="de-DE" b="1" dirty="0" smtClean="0"/>
              <a:t>die </a:t>
            </a:r>
            <a:r>
              <a:rPr lang="de-DE" b="1" dirty="0" err="1"/>
              <a:t>Entrückung</a:t>
            </a:r>
            <a:r>
              <a:rPr lang="de-DE" b="1" dirty="0"/>
              <a:t> erfunden?</a:t>
            </a:r>
            <a:r>
              <a:rPr lang="de-DE" dirty="0"/>
              <a:t/>
            </a:r>
            <a:br>
              <a:rPr lang="de-DE" dirty="0"/>
            </a:br>
            <a:endParaRPr lang="de-DE" dirty="0"/>
          </a:p>
        </p:txBody>
      </p:sp>
      <p:sp>
        <p:nvSpPr>
          <p:cNvPr id="3" name="Inhaltsplatzhalter 2"/>
          <p:cNvSpPr>
            <a:spLocks noGrp="1"/>
          </p:cNvSpPr>
          <p:nvPr>
            <p:ph idx="1"/>
          </p:nvPr>
        </p:nvSpPr>
        <p:spPr>
          <a:xfrm>
            <a:off x="457200" y="1600200"/>
            <a:ext cx="8229600" cy="4997152"/>
          </a:xfrm>
        </p:spPr>
        <p:txBody>
          <a:bodyPr>
            <a:normAutofit fontScale="92500" lnSpcReduction="20000"/>
          </a:bodyPr>
          <a:lstStyle/>
          <a:p>
            <a:r>
              <a:rPr lang="de-DE" dirty="0"/>
              <a:t>Es gibt Leute, die behaupten, die </a:t>
            </a:r>
            <a:r>
              <a:rPr lang="de-DE" dirty="0" err="1"/>
              <a:t>Entrückung</a:t>
            </a:r>
            <a:r>
              <a:rPr lang="de-DE" dirty="0"/>
              <a:t> vor der Drangsal und die </a:t>
            </a:r>
            <a:r>
              <a:rPr lang="de-DE" dirty="0" err="1"/>
              <a:t>Entrückung</a:t>
            </a:r>
            <a:r>
              <a:rPr lang="de-DE" dirty="0"/>
              <a:t> als ein von dem Kommen des Herrn in Herrlichkeit klar getrenntes Ereignis habe nicht zum Glaubensgut der ersten Christen gehört, sondern sei erst von J.N. Darby (1800-1880) als Lehre verbreitet worden (z.B. George </a:t>
            </a:r>
            <a:r>
              <a:rPr lang="de-DE" dirty="0" err="1"/>
              <a:t>Ladd</a:t>
            </a:r>
            <a:r>
              <a:rPr lang="de-DE" dirty="0"/>
              <a:t>, John </a:t>
            </a:r>
            <a:r>
              <a:rPr lang="de-DE" dirty="0" err="1"/>
              <a:t>Bray</a:t>
            </a:r>
            <a:r>
              <a:rPr lang="de-DE" dirty="0"/>
              <a:t>, Dave </a:t>
            </a:r>
            <a:r>
              <a:rPr lang="de-DE" dirty="0" err="1"/>
              <a:t>MacPherson</a:t>
            </a:r>
            <a:r>
              <a:rPr lang="de-DE" dirty="0"/>
              <a:t>). Es wurde behauptet: Darby habe diese Lehre von einer Visionärin namens Margaret MacDonald aus Port Glasgow übernommen. Ebenso wurde behauptet, diese Lehre gehe auf das Buch eines Jesuiten namens Emmanuel </a:t>
            </a:r>
            <a:r>
              <a:rPr lang="de-DE" dirty="0" err="1"/>
              <a:t>Lacunza</a:t>
            </a:r>
            <a:r>
              <a:rPr lang="de-DE" dirty="0"/>
              <a:t> aus dem Jahr 1812 zurück. </a:t>
            </a:r>
          </a:p>
          <a:p>
            <a:endParaRPr lang="de-DE"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642194"/>
          </a:xfrm>
        </p:spPr>
        <p:txBody>
          <a:bodyPr>
            <a:normAutofit fontScale="90000"/>
          </a:bodyPr>
          <a:lstStyle/>
          <a:p>
            <a:r>
              <a:rPr lang="de-DE" b="1" dirty="0" smtClean="0"/>
              <a:t>11. </a:t>
            </a:r>
            <a:r>
              <a:rPr lang="de-DE" b="1" dirty="0"/>
              <a:t>Hat John N. Darby </a:t>
            </a:r>
            <a:r>
              <a:rPr lang="de-DE" b="1" dirty="0" smtClean="0"/>
              <a:t/>
            </a:r>
            <a:br>
              <a:rPr lang="de-DE" b="1" dirty="0" smtClean="0"/>
            </a:br>
            <a:r>
              <a:rPr lang="de-DE" b="1" dirty="0" smtClean="0"/>
              <a:t>die </a:t>
            </a:r>
            <a:r>
              <a:rPr lang="de-DE" b="1" dirty="0" err="1"/>
              <a:t>Entrückung</a:t>
            </a:r>
            <a:r>
              <a:rPr lang="de-DE" b="1" dirty="0"/>
              <a:t> erfunden?</a:t>
            </a:r>
            <a:r>
              <a:rPr lang="de-DE" dirty="0"/>
              <a:t/>
            </a:r>
            <a:br>
              <a:rPr lang="de-DE" dirty="0"/>
            </a:br>
            <a:endParaRPr lang="de-DE" dirty="0"/>
          </a:p>
        </p:txBody>
      </p:sp>
      <p:sp>
        <p:nvSpPr>
          <p:cNvPr id="3" name="Inhaltsplatzhalter 2"/>
          <p:cNvSpPr>
            <a:spLocks noGrp="1"/>
          </p:cNvSpPr>
          <p:nvPr>
            <p:ph idx="1"/>
          </p:nvPr>
        </p:nvSpPr>
        <p:spPr>
          <a:xfrm>
            <a:off x="457200" y="1600200"/>
            <a:ext cx="8229600" cy="4997152"/>
          </a:xfrm>
        </p:spPr>
        <p:txBody>
          <a:bodyPr>
            <a:normAutofit fontScale="85000" lnSpcReduction="20000"/>
          </a:bodyPr>
          <a:lstStyle/>
          <a:p>
            <a:r>
              <a:rPr lang="de-DE" dirty="0" smtClean="0"/>
              <a:t>Diese </a:t>
            </a:r>
            <a:r>
              <a:rPr lang="de-DE" dirty="0"/>
              <a:t>Aussagen sind aber vollkommen falsch. So schrieb z.B. der Kirchenlehrer </a:t>
            </a:r>
            <a:r>
              <a:rPr lang="de-DE" dirty="0" err="1"/>
              <a:t>Ephräm</a:t>
            </a:r>
            <a:r>
              <a:rPr lang="de-DE" dirty="0"/>
              <a:t> der Syrer (373 n. Chr.) bzw. Pseudo-</a:t>
            </a:r>
            <a:r>
              <a:rPr lang="de-DE" dirty="0" err="1"/>
              <a:t>Ephräm</a:t>
            </a:r>
            <a:r>
              <a:rPr lang="de-DE" dirty="0"/>
              <a:t> (6. Jh. n. Chr.) in seinem Werk "Über die letzte Zeit, den Antichristen und das Ende der Welt", dass die Gläubigen vor der Drangsal entrückt werden sollen. Danach soll der Antichrist erscheinen. Nach der </a:t>
            </a:r>
            <a:r>
              <a:rPr lang="de-DE" dirty="0" err="1"/>
              <a:t>grossen</a:t>
            </a:r>
            <a:r>
              <a:rPr lang="de-DE" dirty="0"/>
              <a:t> Drangsal werde Christus zusammen mit den Gläubigen als Richter der Welt wieder kommen. Er werde den Antichristen besiegen und das 1000-jährige Reich aufrichten. (Textquelle: Thomas </a:t>
            </a:r>
            <a:r>
              <a:rPr lang="de-DE" dirty="0" err="1"/>
              <a:t>Ice</a:t>
            </a:r>
            <a:r>
              <a:rPr lang="de-DE" dirty="0"/>
              <a:t> / Timothy </a:t>
            </a:r>
            <a:r>
              <a:rPr lang="de-DE" dirty="0" err="1"/>
              <a:t>Demy</a:t>
            </a:r>
            <a:r>
              <a:rPr lang="de-DE" dirty="0"/>
              <a:t>: Wenn die Posaune erschallt, MNR, Pfäffikon 2000, S. 115ff). </a:t>
            </a:r>
            <a:r>
              <a:rPr lang="de-DE" dirty="0" err="1"/>
              <a:t>Ausserdem</a:t>
            </a:r>
            <a:r>
              <a:rPr lang="de-DE" dirty="0"/>
              <a:t> lehrte z.B. auch John Gill die </a:t>
            </a:r>
            <a:r>
              <a:rPr lang="de-DE" dirty="0" err="1"/>
              <a:t>Entrückung</a:t>
            </a:r>
            <a:r>
              <a:rPr lang="de-DE" dirty="0"/>
              <a:t> bereits im 18. Jh. (1748: Kommentar zu 1Thess). </a:t>
            </a:r>
          </a:p>
          <a:p>
            <a:endParaRPr lang="de-DE" dirty="0"/>
          </a:p>
          <a:p>
            <a:endParaRPr lang="de-DE"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
            </a:r>
            <a:br>
              <a:rPr lang="de-DE" b="1" dirty="0" smtClean="0"/>
            </a:br>
            <a:r>
              <a:rPr lang="de-DE" b="1" dirty="0" smtClean="0"/>
              <a:t>1. Einige Bibelstellen zur </a:t>
            </a:r>
            <a:r>
              <a:rPr lang="de-DE" b="1" dirty="0" err="1" smtClean="0"/>
              <a:t>Entrückung</a:t>
            </a:r>
            <a:r>
              <a:rPr lang="de-DE" dirty="0" smtClean="0"/>
              <a:t/>
            </a:r>
            <a:br>
              <a:rPr lang="de-DE" dirty="0" smtClean="0"/>
            </a:br>
            <a:endParaRPr lang="de-DE" dirty="0"/>
          </a:p>
        </p:txBody>
      </p:sp>
      <p:sp>
        <p:nvSpPr>
          <p:cNvPr id="3" name="Inhaltsplatzhalter 2"/>
          <p:cNvSpPr>
            <a:spLocks noGrp="1"/>
          </p:cNvSpPr>
          <p:nvPr>
            <p:ph idx="1"/>
          </p:nvPr>
        </p:nvSpPr>
        <p:spPr/>
        <p:txBody>
          <a:bodyPr/>
          <a:lstStyle/>
          <a:p>
            <a:pPr lvl="0"/>
            <a:r>
              <a:rPr lang="en-GB" dirty="0" smtClean="0"/>
              <a:t>1Thess </a:t>
            </a:r>
            <a:r>
              <a:rPr lang="en-GB" dirty="0"/>
              <a:t>4,13-4,18; 1Kor 15,51-57; </a:t>
            </a:r>
            <a:r>
              <a:rPr lang="en-GB" dirty="0" err="1"/>
              <a:t>Joh</a:t>
            </a:r>
            <a:r>
              <a:rPr lang="en-GB" dirty="0"/>
              <a:t> 14,1-3; </a:t>
            </a:r>
            <a:r>
              <a:rPr lang="en-GB" dirty="0" err="1"/>
              <a:t>Joh</a:t>
            </a:r>
            <a:r>
              <a:rPr lang="en-GB" dirty="0"/>
              <a:t> 12,25-26; 2Thess 2,1b; </a:t>
            </a:r>
            <a:r>
              <a:rPr lang="en-GB" dirty="0" err="1"/>
              <a:t>Röm</a:t>
            </a:r>
            <a:r>
              <a:rPr lang="en-GB" dirty="0"/>
              <a:t> 5,9-10; 1Thess 1,10; Off 3,10-11; 22,17.20 etc.</a:t>
            </a:r>
            <a:endParaRPr lang="de-DE" dirty="0"/>
          </a:p>
          <a:p>
            <a:endParaRPr lang="de-DE" dirty="0"/>
          </a:p>
        </p:txBody>
      </p:sp>
      <p:pic>
        <p:nvPicPr>
          <p:cNvPr id="4" name="Picture 2" descr="C:\Users\Roger\Pictures\PictureProject\0010\DSCN8326.JPG"/>
          <p:cNvPicPr>
            <a:picLocks noChangeAspect="1" noChangeArrowheads="1"/>
          </p:cNvPicPr>
          <p:nvPr/>
        </p:nvPicPr>
        <p:blipFill>
          <a:blip r:embed="rId2" cstate="print"/>
          <a:srcRect/>
          <a:stretch>
            <a:fillRect/>
          </a:stretch>
        </p:blipFill>
        <p:spPr bwMode="auto">
          <a:xfrm>
            <a:off x="2627784" y="3501008"/>
            <a:ext cx="3816424" cy="2862317"/>
          </a:xfrm>
          <a:prstGeom prst="rect">
            <a:avLst/>
          </a:prstGeom>
          <a:noFill/>
          <a:ln w="9525">
            <a:noFill/>
            <a:miter lim="800000"/>
            <a:headEnd/>
            <a:tailEnd/>
          </a:ln>
        </p:spPr>
      </p:pic>
      <p:sp>
        <p:nvSpPr>
          <p:cNvPr id="5" name="Textfeld 4"/>
          <p:cNvSpPr txBox="1"/>
          <p:nvPr/>
        </p:nvSpPr>
        <p:spPr>
          <a:xfrm>
            <a:off x="6084168" y="3573016"/>
            <a:ext cx="332142" cy="276999"/>
          </a:xfrm>
          <a:prstGeom prst="rect">
            <a:avLst/>
          </a:prstGeom>
          <a:noFill/>
        </p:spPr>
        <p:txBody>
          <a:bodyPr wrap="none" rtlCol="0">
            <a:spAutoFit/>
          </a:bodyPr>
          <a:lstStyle/>
          <a:p>
            <a:r>
              <a:rPr lang="de-DE" sz="1200" dirty="0" smtClean="0">
                <a:solidFill>
                  <a:schemeClr val="bg1"/>
                </a:solidFill>
              </a:rPr>
              <a:t>RL</a:t>
            </a:r>
            <a:endParaRPr lang="de-DE" sz="1200" dirty="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a:t>2</a:t>
            </a:r>
            <a:r>
              <a:rPr lang="de-DE" b="1" dirty="0" smtClean="0"/>
              <a:t>. Begriffserklärung</a:t>
            </a:r>
            <a:endParaRPr lang="de-DE" dirty="0"/>
          </a:p>
        </p:txBody>
      </p:sp>
      <p:sp>
        <p:nvSpPr>
          <p:cNvPr id="3" name="Inhaltsplatzhalter 2"/>
          <p:cNvSpPr>
            <a:spLocks noGrp="1"/>
          </p:cNvSpPr>
          <p:nvPr>
            <p:ph idx="1"/>
          </p:nvPr>
        </p:nvSpPr>
        <p:spPr/>
        <p:txBody>
          <a:bodyPr/>
          <a:lstStyle/>
          <a:p>
            <a:pPr lvl="0"/>
            <a:r>
              <a:rPr lang="de-DE" dirty="0" smtClean="0"/>
              <a:t>1Thess </a:t>
            </a:r>
            <a:r>
              <a:rPr lang="de-DE" dirty="0"/>
              <a:t>4,17: „entrückt werden“ = </a:t>
            </a:r>
            <a:r>
              <a:rPr lang="de-DE" dirty="0" err="1"/>
              <a:t>griech</a:t>
            </a:r>
            <a:r>
              <a:rPr lang="de-DE" dirty="0"/>
              <a:t>.: </a:t>
            </a:r>
            <a:r>
              <a:rPr lang="de-DE" i="1" dirty="0" err="1"/>
              <a:t>harpazomai</a:t>
            </a:r>
            <a:r>
              <a:rPr lang="de-DE" dirty="0"/>
              <a:t> = entrückt werden, weggerissen werden, hastig ergriffen </a:t>
            </a:r>
            <a:r>
              <a:rPr lang="de-DE" dirty="0" smtClean="0"/>
              <a:t>werden</a:t>
            </a:r>
            <a:endParaRPr lang="de-DE" dirty="0"/>
          </a:p>
          <a:p>
            <a:endParaRPr lang="de-DE" dirty="0"/>
          </a:p>
        </p:txBody>
      </p:sp>
      <p:sp>
        <p:nvSpPr>
          <p:cNvPr id="4" name="Text Box 6"/>
          <p:cNvSpPr txBox="1">
            <a:spLocks noChangeArrowheads="1"/>
          </p:cNvSpPr>
          <p:nvPr/>
        </p:nvSpPr>
        <p:spPr bwMode="auto">
          <a:xfrm>
            <a:off x="1331640" y="3933056"/>
            <a:ext cx="6028830" cy="1077218"/>
          </a:xfrm>
          <a:prstGeom prst="rect">
            <a:avLst/>
          </a:prstGeom>
          <a:solidFill>
            <a:srgbClr val="FFC000"/>
          </a:solidFill>
          <a:ln w="9525">
            <a:noFill/>
            <a:miter lim="800000"/>
            <a:headEnd/>
            <a:tailEnd/>
          </a:ln>
        </p:spPr>
        <p:txBody>
          <a:bodyPr wrap="none">
            <a:spAutoFit/>
          </a:bodyPr>
          <a:lstStyle/>
          <a:p>
            <a:r>
              <a:rPr lang="el-GR" sz="32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Εν</a:t>
            </a:r>
            <a:r>
              <a:rPr lang="de-DE" sz="32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l-GR"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αρχη</a:t>
            </a:r>
            <a:r>
              <a:rPr lang="de-DE"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l-GR"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ην</a:t>
            </a:r>
            <a:r>
              <a:rPr lang="de-DE"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l-GR"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ο</a:t>
            </a:r>
            <a:r>
              <a:rPr lang="de-DE"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l-GR"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λογοϛ</a:t>
            </a:r>
            <a:r>
              <a:rPr lang="de-DE"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l-GR"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και</a:t>
            </a:r>
            <a:r>
              <a:rPr lang="de-DE"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l-GR"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ο</a:t>
            </a:r>
            <a:r>
              <a:rPr lang="de-DE"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l-GR"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λογοϛ</a:t>
            </a:r>
            <a:r>
              <a:rPr lang="de-DE"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l-GR"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ην</a:t>
            </a:r>
            <a:r>
              <a:rPr lang="de-DE"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p>
          <a:p>
            <a:r>
              <a:rPr lang="el-GR"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προς</a:t>
            </a:r>
            <a:r>
              <a:rPr lang="de-DE"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l-GR"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τον</a:t>
            </a:r>
            <a:r>
              <a:rPr lang="de-DE"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l-GR"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θεον</a:t>
            </a:r>
            <a:r>
              <a:rPr lang="de-DE"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l-GR"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και</a:t>
            </a:r>
            <a:r>
              <a:rPr lang="de-DE"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l-GR"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θεος</a:t>
            </a:r>
            <a:r>
              <a:rPr lang="de-DE"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l-GR"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ην</a:t>
            </a:r>
            <a:r>
              <a:rPr lang="de-DE"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l-GR"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ολογος</a:t>
            </a:r>
            <a:endParaRPr lang="de-DE" sz="3200" b="1" dirty="0">
              <a:solidFill>
                <a:srgbClr val="FF0000"/>
              </a:solidFill>
              <a:effectLst>
                <a:outerShdw blurRad="38100" dist="38100" dir="2700000" algn="tl">
                  <a:srgbClr val="000000">
                    <a:alpha val="43137"/>
                  </a:srgbClr>
                </a:outerShdw>
              </a:effectLst>
              <a:latin typeface="Bwgrkl" pitchFamily="2"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Roger\Pictures\PictureProject\0010\DSCN8326.JPG"/>
          <p:cNvPicPr>
            <a:picLocks noChangeAspect="1" noChangeArrowheads="1"/>
          </p:cNvPicPr>
          <p:nvPr/>
        </p:nvPicPr>
        <p:blipFill>
          <a:blip r:embed="rId2" cstate="print"/>
          <a:srcRect/>
          <a:stretch>
            <a:fillRect/>
          </a:stretch>
        </p:blipFill>
        <p:spPr bwMode="auto">
          <a:xfrm>
            <a:off x="-1" y="0"/>
            <a:ext cx="9144003" cy="6858000"/>
          </a:xfrm>
          <a:prstGeom prst="rect">
            <a:avLst/>
          </a:prstGeom>
          <a:noFill/>
          <a:ln w="9525">
            <a:noFill/>
            <a:miter lim="800000"/>
            <a:headEnd/>
            <a:tailEnd/>
          </a:ln>
        </p:spPr>
      </p:pic>
      <p:sp>
        <p:nvSpPr>
          <p:cNvPr id="2" name="Titel 1"/>
          <p:cNvSpPr>
            <a:spLocks noGrp="1"/>
          </p:cNvSpPr>
          <p:nvPr>
            <p:ph type="title"/>
          </p:nvPr>
        </p:nvSpPr>
        <p:spPr/>
        <p:txBody>
          <a:bodyPr>
            <a:normAutofit fontScale="90000"/>
          </a:bodyPr>
          <a:lstStyle/>
          <a:p>
            <a:r>
              <a:rPr lang="de-DE" b="1" dirty="0" smtClean="0">
                <a:solidFill>
                  <a:schemeClr val="bg1"/>
                </a:solidFill>
              </a:rPr>
              <a:t>3. </a:t>
            </a:r>
            <a:r>
              <a:rPr lang="de-DE" b="1" dirty="0">
                <a:solidFill>
                  <a:schemeClr val="bg1"/>
                </a:solidFill>
              </a:rPr>
              <a:t>Die 70 Jahrwochen Daniels: </a:t>
            </a:r>
            <a:r>
              <a:rPr lang="de-DE" dirty="0">
                <a:solidFill>
                  <a:schemeClr val="bg1"/>
                </a:solidFill>
              </a:rPr>
              <a:t/>
            </a:r>
            <a:br>
              <a:rPr lang="de-DE" dirty="0">
                <a:solidFill>
                  <a:schemeClr val="bg1"/>
                </a:solidFill>
              </a:rPr>
            </a:br>
            <a:r>
              <a:rPr lang="de-DE" sz="2700" b="1" dirty="0" smtClean="0">
                <a:solidFill>
                  <a:schemeClr val="bg1"/>
                </a:solidFill>
              </a:rPr>
              <a:t>Schlüssel </a:t>
            </a:r>
            <a:r>
              <a:rPr lang="de-DE" sz="2700" b="1" dirty="0">
                <a:solidFill>
                  <a:schemeClr val="bg1"/>
                </a:solidFill>
              </a:rPr>
              <a:t>zum </a:t>
            </a:r>
            <a:r>
              <a:rPr lang="de-DE" sz="2700" b="1" dirty="0" smtClean="0">
                <a:solidFill>
                  <a:schemeClr val="bg1"/>
                </a:solidFill>
              </a:rPr>
              <a:t>Verständnis </a:t>
            </a:r>
            <a:r>
              <a:rPr lang="de-DE" sz="2700" b="1" dirty="0">
                <a:solidFill>
                  <a:schemeClr val="bg1"/>
                </a:solidFill>
              </a:rPr>
              <a:t>der Prophetie</a:t>
            </a:r>
            <a:endParaRPr lang="de-DE" sz="2700" dirty="0">
              <a:solidFill>
                <a:schemeClr val="bg1"/>
              </a:solidFill>
            </a:endParaRPr>
          </a:p>
        </p:txBody>
      </p:sp>
      <p:sp>
        <p:nvSpPr>
          <p:cNvPr id="3" name="Inhaltsplatzhalter 2"/>
          <p:cNvSpPr>
            <a:spLocks noGrp="1"/>
          </p:cNvSpPr>
          <p:nvPr>
            <p:ph idx="1"/>
          </p:nvPr>
        </p:nvSpPr>
        <p:spPr>
          <a:xfrm>
            <a:off x="457200" y="1600200"/>
            <a:ext cx="8229600" cy="4853136"/>
          </a:xfrm>
        </p:spPr>
        <p:txBody>
          <a:bodyPr>
            <a:normAutofit fontScale="77500" lnSpcReduction="20000"/>
          </a:bodyPr>
          <a:lstStyle/>
          <a:p>
            <a:pPr lvl="0"/>
            <a:r>
              <a:rPr lang="de-DE" dirty="0">
                <a:solidFill>
                  <a:schemeClr val="bg1"/>
                </a:solidFill>
              </a:rPr>
              <a:t>Daniel 9,25-27:</a:t>
            </a:r>
          </a:p>
          <a:p>
            <a:pPr>
              <a:buNone/>
            </a:pPr>
            <a:r>
              <a:rPr lang="de-DE" dirty="0" smtClean="0">
                <a:solidFill>
                  <a:srgbClr val="FF0000"/>
                </a:solidFill>
              </a:rPr>
              <a:t>	25 </a:t>
            </a:r>
            <a:r>
              <a:rPr lang="de-DE" dirty="0">
                <a:solidFill>
                  <a:srgbClr val="FF0000"/>
                </a:solidFill>
              </a:rPr>
              <a:t>So wisse denn und verstehe: </a:t>
            </a:r>
            <a:r>
              <a:rPr lang="de-DE" b="1" dirty="0">
                <a:solidFill>
                  <a:srgbClr val="FF0000"/>
                </a:solidFill>
              </a:rPr>
              <a:t>Vom</a:t>
            </a:r>
            <a:r>
              <a:rPr lang="de-DE" dirty="0">
                <a:solidFill>
                  <a:srgbClr val="FF0000"/>
                </a:solidFill>
              </a:rPr>
              <a:t> Ausgehen des Wortes, Jerusalem wiederherzustellen und zu bauen, </a:t>
            </a:r>
            <a:r>
              <a:rPr lang="de-DE" b="1" dirty="0">
                <a:solidFill>
                  <a:srgbClr val="FF0000"/>
                </a:solidFill>
              </a:rPr>
              <a:t>bis</a:t>
            </a:r>
            <a:r>
              <a:rPr lang="de-DE" dirty="0">
                <a:solidFill>
                  <a:srgbClr val="FF0000"/>
                </a:solidFill>
              </a:rPr>
              <a:t> auf den Messias, den Fürsten, sind </a:t>
            </a:r>
            <a:r>
              <a:rPr lang="de-DE" b="1" dirty="0">
                <a:solidFill>
                  <a:srgbClr val="FF0000"/>
                </a:solidFill>
              </a:rPr>
              <a:t>7 Jahrwochen und 62 Jahrwochen.</a:t>
            </a:r>
            <a:r>
              <a:rPr lang="de-DE" dirty="0">
                <a:solidFill>
                  <a:srgbClr val="FF0000"/>
                </a:solidFill>
              </a:rPr>
              <a:t> </a:t>
            </a:r>
          </a:p>
          <a:p>
            <a:r>
              <a:rPr lang="de-DE" dirty="0" smtClean="0">
                <a:solidFill>
                  <a:schemeClr val="bg1"/>
                </a:solidFill>
              </a:rPr>
              <a:t>Erlass </a:t>
            </a:r>
            <a:r>
              <a:rPr lang="de-DE" dirty="0">
                <a:solidFill>
                  <a:schemeClr val="bg1"/>
                </a:solidFill>
              </a:rPr>
              <a:t>zum Aufbau Jerusalems (</a:t>
            </a:r>
            <a:r>
              <a:rPr lang="de-DE" dirty="0" err="1">
                <a:solidFill>
                  <a:schemeClr val="bg1"/>
                </a:solidFill>
              </a:rPr>
              <a:t>Neh</a:t>
            </a:r>
            <a:r>
              <a:rPr lang="de-DE" dirty="0">
                <a:solidFill>
                  <a:schemeClr val="bg1"/>
                </a:solidFill>
              </a:rPr>
              <a:t> 2): Nisan (März/April) 445 v. Chr. </a:t>
            </a:r>
          </a:p>
          <a:p>
            <a:r>
              <a:rPr lang="de-DE" dirty="0">
                <a:solidFill>
                  <a:schemeClr val="bg1"/>
                </a:solidFill>
              </a:rPr>
              <a:t>Auftreten Jesu als Messias-Fürst: Palmsonntag (</a:t>
            </a:r>
            <a:r>
              <a:rPr lang="de-DE" dirty="0" err="1">
                <a:solidFill>
                  <a:schemeClr val="bg1"/>
                </a:solidFill>
              </a:rPr>
              <a:t>Joh</a:t>
            </a:r>
            <a:r>
              <a:rPr lang="de-DE" dirty="0">
                <a:solidFill>
                  <a:schemeClr val="bg1"/>
                </a:solidFill>
              </a:rPr>
              <a:t> 12), Nisan (März/April) 32 n. Chr. </a:t>
            </a:r>
          </a:p>
          <a:p>
            <a:r>
              <a:rPr lang="de-DE" dirty="0">
                <a:solidFill>
                  <a:schemeClr val="bg1"/>
                </a:solidFill>
              </a:rPr>
              <a:t>7 + 62 JW = 69 JW</a:t>
            </a:r>
          </a:p>
          <a:p>
            <a:r>
              <a:rPr lang="de-DE" dirty="0">
                <a:solidFill>
                  <a:schemeClr val="bg1"/>
                </a:solidFill>
              </a:rPr>
              <a:t>1 Jahrwoche = 7 Jahre à 360 Tage (vgl. Off 11,2-3)</a:t>
            </a:r>
          </a:p>
          <a:p>
            <a:r>
              <a:rPr lang="de-DE" dirty="0">
                <a:solidFill>
                  <a:schemeClr val="bg1"/>
                </a:solidFill>
              </a:rPr>
              <a:t>69 x 7 x 360 T = 173’880 T </a:t>
            </a:r>
            <a:r>
              <a:rPr lang="de-DE" dirty="0" smtClean="0">
                <a:solidFill>
                  <a:schemeClr val="bg1"/>
                </a:solidFill>
                <a:sym typeface="Wingdings" pitchFamily="2" charset="2"/>
              </a:rPr>
              <a:t></a:t>
            </a:r>
            <a:r>
              <a:rPr lang="de-DE" dirty="0" smtClean="0">
                <a:solidFill>
                  <a:schemeClr val="bg1"/>
                </a:solidFill>
              </a:rPr>
              <a:t> </a:t>
            </a:r>
            <a:r>
              <a:rPr lang="de-DE" dirty="0">
                <a:solidFill>
                  <a:schemeClr val="bg1"/>
                </a:solidFill>
              </a:rPr>
              <a:t>Passt exakt hinein! Vgl. R. Liebi: Jerusalem - Hindernis für den Weltfrieden? S. </a:t>
            </a:r>
            <a:r>
              <a:rPr lang="de-DE" dirty="0" smtClean="0">
                <a:solidFill>
                  <a:schemeClr val="bg1"/>
                </a:solidFill>
              </a:rPr>
              <a:t>34ff.</a:t>
            </a:r>
            <a:endParaRPr lang="de-DE" dirty="0">
              <a:solidFill>
                <a:schemeClr val="bg1"/>
              </a:solidFill>
            </a:endParaRPr>
          </a:p>
          <a:p>
            <a:endParaRPr lang="de-DE"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2"/>
          <p:cNvSpPr>
            <a:spLocks noChangeArrowheads="1"/>
          </p:cNvSpPr>
          <p:nvPr/>
        </p:nvSpPr>
        <p:spPr bwMode="auto">
          <a:xfrm>
            <a:off x="342900" y="3981450"/>
            <a:ext cx="8458200" cy="990600"/>
          </a:xfrm>
          <a:prstGeom prst="leftRightArrow">
            <a:avLst>
              <a:gd name="adj1" fmla="val 60833"/>
              <a:gd name="adj2" fmla="val 55144"/>
            </a:avLst>
          </a:prstGeom>
          <a:gradFill rotWithShape="0">
            <a:gsLst>
              <a:gs pos="0">
                <a:srgbClr val="660066"/>
              </a:gs>
              <a:gs pos="100000">
                <a:srgbClr val="FFFF00"/>
              </a:gs>
            </a:gsLst>
            <a:lin ang="5400000" scaled="1"/>
          </a:gradFill>
          <a:ln w="9525">
            <a:solidFill>
              <a:schemeClr val="tx1"/>
            </a:solidFill>
            <a:miter lim="800000"/>
            <a:headEnd/>
            <a:tailEnd/>
          </a:ln>
        </p:spPr>
        <p:txBody>
          <a:bodyPr wrap="none" anchor="ctr"/>
          <a:lstStyle/>
          <a:p>
            <a:endParaRPr lang="de-DE"/>
          </a:p>
        </p:txBody>
      </p:sp>
      <p:sp>
        <p:nvSpPr>
          <p:cNvPr id="2051" name="Text Box 3">
            <a:hlinkClick r:id="rId3" action="ppaction://hlinkpres?slideindex=1&amp;slidetitle="/>
          </p:cNvPr>
          <p:cNvSpPr txBox="1">
            <a:spLocks noChangeArrowheads="1"/>
          </p:cNvSpPr>
          <p:nvPr/>
        </p:nvSpPr>
        <p:spPr bwMode="auto">
          <a:xfrm>
            <a:off x="876300" y="2933700"/>
            <a:ext cx="1295400" cy="396875"/>
          </a:xfrm>
          <a:prstGeom prst="rect">
            <a:avLst/>
          </a:prstGeom>
          <a:noFill/>
          <a:ln w="9525">
            <a:noFill/>
            <a:miter lim="800000"/>
            <a:headEnd/>
            <a:tailEnd/>
          </a:ln>
        </p:spPr>
        <p:txBody>
          <a:bodyPr>
            <a:spAutoFit/>
          </a:bodyPr>
          <a:lstStyle/>
          <a:p>
            <a:pPr algn="ctr" eaLnBrk="0" hangingPunct="0">
              <a:spcBef>
                <a:spcPct val="50000"/>
              </a:spcBef>
            </a:pPr>
            <a:endParaRPr lang="de-DE" sz="2000" b="1">
              <a:solidFill>
                <a:srgbClr val="000066"/>
              </a:solidFill>
              <a:latin typeface="Times New Roman" pitchFamily="18" charset="0"/>
            </a:endParaRPr>
          </a:p>
        </p:txBody>
      </p:sp>
      <p:sp>
        <p:nvSpPr>
          <p:cNvPr id="16388" name="AutoShape 4">
            <a:hlinkClick r:id="rId4" action="ppaction://hlinkpres?slideindex=1&amp;slidetitle="/>
          </p:cNvPr>
          <p:cNvSpPr>
            <a:spLocks noChangeArrowheads="1"/>
          </p:cNvSpPr>
          <p:nvPr/>
        </p:nvSpPr>
        <p:spPr bwMode="auto">
          <a:xfrm>
            <a:off x="468313" y="2636838"/>
            <a:ext cx="7920037" cy="1219200"/>
          </a:xfrm>
          <a:prstGeom prst="roundRect">
            <a:avLst>
              <a:gd name="adj" fmla="val 16667"/>
            </a:avLst>
          </a:prstGeom>
          <a:gradFill rotWithShape="0">
            <a:gsLst>
              <a:gs pos="0">
                <a:srgbClr val="660066"/>
              </a:gs>
              <a:gs pos="50000">
                <a:schemeClr val="bg1"/>
              </a:gs>
              <a:gs pos="100000">
                <a:srgbClr val="660066"/>
              </a:gs>
            </a:gsLst>
            <a:lin ang="5400000" scaled="1"/>
          </a:gradFill>
          <a:ln w="9525">
            <a:solidFill>
              <a:schemeClr val="tx1"/>
            </a:solidFill>
            <a:round/>
            <a:headEnd/>
            <a:tailEnd/>
          </a:ln>
          <a:effectLst/>
        </p:spPr>
        <p:txBody>
          <a:bodyPr wrap="none" anchor="ctr"/>
          <a:lstStyle/>
          <a:p>
            <a:pPr>
              <a:defRPr/>
            </a:pPr>
            <a:endParaRPr lang="de-DE"/>
          </a:p>
        </p:txBody>
      </p:sp>
      <p:sp>
        <p:nvSpPr>
          <p:cNvPr id="16389" name="Text Box 5"/>
          <p:cNvSpPr txBox="1">
            <a:spLocks noChangeArrowheads="1"/>
          </p:cNvSpPr>
          <p:nvPr/>
        </p:nvSpPr>
        <p:spPr bwMode="auto">
          <a:xfrm>
            <a:off x="250825" y="115888"/>
            <a:ext cx="8642350" cy="641350"/>
          </a:xfrm>
          <a:prstGeom prst="rect">
            <a:avLst/>
          </a:prstGeom>
          <a:noFill/>
          <a:ln w="9525">
            <a:noFill/>
            <a:miter lim="800000"/>
            <a:headEnd/>
            <a:tailEnd/>
          </a:ln>
          <a:effectLst/>
        </p:spPr>
        <p:txBody>
          <a:bodyPr>
            <a:spAutoFit/>
          </a:bodyPr>
          <a:lstStyle/>
          <a:p>
            <a:pPr algn="ctr" eaLnBrk="0" hangingPunct="0">
              <a:spcBef>
                <a:spcPct val="50000"/>
              </a:spcBef>
              <a:defRPr/>
            </a:pPr>
            <a:r>
              <a:rPr lang="de-DE" sz="3600" b="1" dirty="0">
                <a:latin typeface="Times New Roman" pitchFamily="18" charset="0"/>
              </a:rPr>
              <a:t>Die 69 Jahrwochen Daniels</a:t>
            </a:r>
          </a:p>
        </p:txBody>
      </p:sp>
      <p:grpSp>
        <p:nvGrpSpPr>
          <p:cNvPr id="2" name="Group 6"/>
          <p:cNvGrpSpPr>
            <a:grpSpLocks/>
          </p:cNvGrpSpPr>
          <p:nvPr/>
        </p:nvGrpSpPr>
        <p:grpSpPr bwMode="auto">
          <a:xfrm>
            <a:off x="7164388" y="1196975"/>
            <a:ext cx="720725" cy="1366838"/>
            <a:chOff x="2208" y="1020"/>
            <a:chExt cx="1272" cy="1596"/>
          </a:xfrm>
        </p:grpSpPr>
        <p:grpSp>
          <p:nvGrpSpPr>
            <p:cNvPr id="3" name="Group 7"/>
            <p:cNvGrpSpPr>
              <a:grpSpLocks/>
            </p:cNvGrpSpPr>
            <p:nvPr/>
          </p:nvGrpSpPr>
          <p:grpSpPr bwMode="auto">
            <a:xfrm>
              <a:off x="2232" y="1032"/>
              <a:ext cx="1248" cy="1584"/>
              <a:chOff x="264" y="576"/>
              <a:chExt cx="624" cy="960"/>
            </a:xfrm>
          </p:grpSpPr>
          <p:sp>
            <p:nvSpPr>
              <p:cNvPr id="2072" name="Rectangle 8"/>
              <p:cNvSpPr>
                <a:spLocks noChangeArrowheads="1"/>
              </p:cNvSpPr>
              <p:nvPr/>
            </p:nvSpPr>
            <p:spPr bwMode="auto">
              <a:xfrm>
                <a:off x="528" y="576"/>
                <a:ext cx="96" cy="960"/>
              </a:xfrm>
              <a:prstGeom prst="rect">
                <a:avLst/>
              </a:prstGeom>
              <a:solidFill>
                <a:schemeClr val="bg1"/>
              </a:solidFill>
              <a:ln w="9525">
                <a:solidFill>
                  <a:srgbClr val="FF3300"/>
                </a:solidFill>
                <a:miter lim="800000"/>
                <a:headEnd/>
                <a:tailEnd/>
              </a:ln>
            </p:spPr>
            <p:txBody>
              <a:bodyPr wrap="none" anchor="ctr"/>
              <a:lstStyle/>
              <a:p>
                <a:endParaRPr lang="de-DE"/>
              </a:p>
            </p:txBody>
          </p:sp>
          <p:sp>
            <p:nvSpPr>
              <p:cNvPr id="2073" name="Rectangle 9"/>
              <p:cNvSpPr>
                <a:spLocks noChangeArrowheads="1"/>
              </p:cNvSpPr>
              <p:nvPr/>
            </p:nvSpPr>
            <p:spPr bwMode="auto">
              <a:xfrm>
                <a:off x="264" y="768"/>
                <a:ext cx="624" cy="96"/>
              </a:xfrm>
              <a:prstGeom prst="rect">
                <a:avLst/>
              </a:prstGeom>
              <a:solidFill>
                <a:schemeClr val="bg1"/>
              </a:solidFill>
              <a:ln w="9525">
                <a:solidFill>
                  <a:srgbClr val="FF3300"/>
                </a:solidFill>
                <a:miter lim="800000"/>
                <a:headEnd/>
                <a:tailEnd/>
              </a:ln>
            </p:spPr>
            <p:txBody>
              <a:bodyPr wrap="none" anchor="ctr"/>
              <a:lstStyle/>
              <a:p>
                <a:endParaRPr lang="de-DE"/>
              </a:p>
            </p:txBody>
          </p:sp>
        </p:grpSp>
        <p:grpSp>
          <p:nvGrpSpPr>
            <p:cNvPr id="4" name="Group 10"/>
            <p:cNvGrpSpPr>
              <a:grpSpLocks/>
            </p:cNvGrpSpPr>
            <p:nvPr/>
          </p:nvGrpSpPr>
          <p:grpSpPr bwMode="auto">
            <a:xfrm>
              <a:off x="2208" y="1020"/>
              <a:ext cx="1248" cy="1584"/>
              <a:chOff x="264" y="576"/>
              <a:chExt cx="624" cy="960"/>
            </a:xfrm>
          </p:grpSpPr>
          <p:sp>
            <p:nvSpPr>
              <p:cNvPr id="2070" name="Rectangle 11"/>
              <p:cNvSpPr>
                <a:spLocks noChangeArrowheads="1"/>
              </p:cNvSpPr>
              <p:nvPr/>
            </p:nvSpPr>
            <p:spPr bwMode="auto">
              <a:xfrm>
                <a:off x="528" y="576"/>
                <a:ext cx="96" cy="960"/>
              </a:xfrm>
              <a:prstGeom prst="rect">
                <a:avLst/>
              </a:prstGeom>
              <a:solidFill>
                <a:srgbClr val="FF3300"/>
              </a:solidFill>
              <a:ln w="9525">
                <a:solidFill>
                  <a:srgbClr val="FF3300"/>
                </a:solidFill>
                <a:miter lim="800000"/>
                <a:headEnd/>
                <a:tailEnd/>
              </a:ln>
            </p:spPr>
            <p:txBody>
              <a:bodyPr wrap="none" anchor="ctr"/>
              <a:lstStyle/>
              <a:p>
                <a:endParaRPr lang="de-DE"/>
              </a:p>
            </p:txBody>
          </p:sp>
          <p:sp>
            <p:nvSpPr>
              <p:cNvPr id="2071" name="Rectangle 12"/>
              <p:cNvSpPr>
                <a:spLocks noChangeArrowheads="1"/>
              </p:cNvSpPr>
              <p:nvPr/>
            </p:nvSpPr>
            <p:spPr bwMode="auto">
              <a:xfrm>
                <a:off x="264" y="768"/>
                <a:ext cx="624" cy="96"/>
              </a:xfrm>
              <a:prstGeom prst="rect">
                <a:avLst/>
              </a:prstGeom>
              <a:solidFill>
                <a:srgbClr val="FF3300"/>
              </a:solidFill>
              <a:ln w="9525">
                <a:solidFill>
                  <a:srgbClr val="FF3300"/>
                </a:solidFill>
                <a:miter lim="800000"/>
                <a:headEnd/>
                <a:tailEnd/>
              </a:ln>
            </p:spPr>
            <p:txBody>
              <a:bodyPr wrap="none" anchor="ctr"/>
              <a:lstStyle/>
              <a:p>
                <a:endParaRPr lang="de-DE"/>
              </a:p>
            </p:txBody>
          </p:sp>
        </p:grpSp>
      </p:grpSp>
      <p:sp>
        <p:nvSpPr>
          <p:cNvPr id="16397" name="Text Box 13"/>
          <p:cNvSpPr txBox="1">
            <a:spLocks noChangeArrowheads="1"/>
          </p:cNvSpPr>
          <p:nvPr/>
        </p:nvSpPr>
        <p:spPr bwMode="auto">
          <a:xfrm>
            <a:off x="1258888" y="4581525"/>
            <a:ext cx="6553200" cy="2109788"/>
          </a:xfrm>
          <a:prstGeom prst="rect">
            <a:avLst/>
          </a:prstGeom>
          <a:solidFill>
            <a:schemeClr val="bg1"/>
          </a:solidFill>
          <a:ln w="9525">
            <a:solidFill>
              <a:schemeClr val="tx1"/>
            </a:solidFill>
            <a:miter lim="800000"/>
            <a:headEnd/>
            <a:tailEnd/>
          </a:ln>
          <a:effectLst>
            <a:outerShdw dist="107763" dir="2700000" algn="ctr" rotWithShape="0">
              <a:srgbClr val="FFFF00"/>
            </a:outerShdw>
          </a:effectLst>
        </p:spPr>
        <p:txBody>
          <a:bodyPr>
            <a:spAutoFit/>
          </a:bodyPr>
          <a:lstStyle/>
          <a:p>
            <a:pPr algn="ctr" eaLnBrk="0" hangingPunct="0">
              <a:spcBef>
                <a:spcPct val="50000"/>
              </a:spcBef>
              <a:defRPr/>
            </a:pPr>
            <a:r>
              <a:rPr lang="de-DE" sz="2400">
                <a:latin typeface="Times New Roman" pitchFamily="18" charset="0"/>
              </a:rPr>
              <a:t>1 Jahrwoche (hebr. </a:t>
            </a:r>
            <a:r>
              <a:rPr lang="de-DE" sz="2400" i="1">
                <a:latin typeface="Times New Roman" pitchFamily="18" charset="0"/>
              </a:rPr>
              <a:t>shavua’</a:t>
            </a:r>
            <a:r>
              <a:rPr lang="de-DE" sz="2400">
                <a:latin typeface="Times New Roman" pitchFamily="18" charset="0"/>
              </a:rPr>
              <a:t>) </a:t>
            </a:r>
            <a:r>
              <a:rPr lang="de-DE" sz="2400" i="1">
                <a:latin typeface="Times New Roman" pitchFamily="18" charset="0"/>
              </a:rPr>
              <a:t>= </a:t>
            </a:r>
            <a:r>
              <a:rPr lang="de-DE" sz="2400">
                <a:latin typeface="Times New Roman" pitchFamily="18" charset="0"/>
              </a:rPr>
              <a:t>7 Jahre à 360 Tage</a:t>
            </a:r>
          </a:p>
          <a:p>
            <a:pPr algn="ctr" eaLnBrk="0" hangingPunct="0">
              <a:spcBef>
                <a:spcPct val="50000"/>
              </a:spcBef>
              <a:defRPr/>
            </a:pPr>
            <a:r>
              <a:rPr lang="de-DE" sz="2400">
                <a:latin typeface="Times New Roman" pitchFamily="18" charset="0"/>
              </a:rPr>
              <a:t>62 + 7 Jahrwochen = 69 Jahrwochen</a:t>
            </a:r>
          </a:p>
          <a:p>
            <a:pPr algn="ctr" eaLnBrk="0" hangingPunct="0">
              <a:spcBef>
                <a:spcPct val="50000"/>
              </a:spcBef>
              <a:defRPr/>
            </a:pPr>
            <a:r>
              <a:rPr lang="de-DE" sz="2400">
                <a:latin typeface="Times New Roman" pitchFamily="18" charset="0"/>
              </a:rPr>
              <a:t>69 x 7 x 360 Tage = 173‘880 Tage</a:t>
            </a:r>
          </a:p>
          <a:p>
            <a:pPr algn="ctr" eaLnBrk="0" hangingPunct="0">
              <a:spcBef>
                <a:spcPct val="50000"/>
              </a:spcBef>
              <a:defRPr/>
            </a:pPr>
            <a:r>
              <a:rPr lang="de-DE" sz="2400">
                <a:latin typeface="Times New Roman" pitchFamily="18" charset="0"/>
              </a:rPr>
              <a:t>März/April 445 v. Chr. – März/April 32 n. Chr.</a:t>
            </a:r>
          </a:p>
        </p:txBody>
      </p:sp>
      <p:sp>
        <p:nvSpPr>
          <p:cNvPr id="2056" name="Rectangle 14"/>
          <p:cNvSpPr>
            <a:spLocks noChangeArrowheads="1"/>
          </p:cNvSpPr>
          <p:nvPr/>
        </p:nvSpPr>
        <p:spPr bwMode="auto">
          <a:xfrm>
            <a:off x="1476375" y="3933825"/>
            <a:ext cx="5472113" cy="228600"/>
          </a:xfrm>
          <a:prstGeom prst="rect">
            <a:avLst/>
          </a:prstGeom>
          <a:solidFill>
            <a:srgbClr val="FF0000"/>
          </a:solidFill>
          <a:ln w="9525">
            <a:solidFill>
              <a:schemeClr val="tx1"/>
            </a:solidFill>
            <a:miter lim="800000"/>
            <a:headEnd/>
            <a:tailEnd/>
          </a:ln>
        </p:spPr>
        <p:txBody>
          <a:bodyPr wrap="none" anchor="ctr"/>
          <a:lstStyle/>
          <a:p>
            <a:endParaRPr lang="de-DE"/>
          </a:p>
        </p:txBody>
      </p:sp>
      <p:sp>
        <p:nvSpPr>
          <p:cNvPr id="2057" name="Line 15"/>
          <p:cNvSpPr>
            <a:spLocks noChangeShapeType="1"/>
          </p:cNvSpPr>
          <p:nvPr/>
        </p:nvSpPr>
        <p:spPr bwMode="auto">
          <a:xfrm>
            <a:off x="1476375" y="1412875"/>
            <a:ext cx="0" cy="2736850"/>
          </a:xfrm>
          <a:prstGeom prst="line">
            <a:avLst/>
          </a:prstGeom>
          <a:noFill/>
          <a:ln w="57150">
            <a:solidFill>
              <a:srgbClr val="FF0000"/>
            </a:solidFill>
            <a:round/>
            <a:headEnd/>
            <a:tailEnd/>
          </a:ln>
        </p:spPr>
        <p:txBody>
          <a:bodyPr wrap="none" anchor="ctr"/>
          <a:lstStyle/>
          <a:p>
            <a:endParaRPr lang="de-DE"/>
          </a:p>
        </p:txBody>
      </p:sp>
      <p:sp>
        <p:nvSpPr>
          <p:cNvPr id="2058" name="Line 16"/>
          <p:cNvSpPr>
            <a:spLocks noChangeShapeType="1"/>
          </p:cNvSpPr>
          <p:nvPr/>
        </p:nvSpPr>
        <p:spPr bwMode="auto">
          <a:xfrm flipH="1">
            <a:off x="6948488" y="1484313"/>
            <a:ext cx="0" cy="2665412"/>
          </a:xfrm>
          <a:prstGeom prst="line">
            <a:avLst/>
          </a:prstGeom>
          <a:noFill/>
          <a:ln w="57150">
            <a:solidFill>
              <a:srgbClr val="FF0000"/>
            </a:solidFill>
            <a:round/>
            <a:headEnd/>
            <a:tailEnd/>
          </a:ln>
        </p:spPr>
        <p:txBody>
          <a:bodyPr wrap="none" anchor="ctr"/>
          <a:lstStyle/>
          <a:p>
            <a:endParaRPr lang="de-DE"/>
          </a:p>
        </p:txBody>
      </p:sp>
      <p:sp>
        <p:nvSpPr>
          <p:cNvPr id="2059" name="Text Box 17"/>
          <p:cNvSpPr txBox="1">
            <a:spLocks noChangeArrowheads="1"/>
          </p:cNvSpPr>
          <p:nvPr/>
        </p:nvSpPr>
        <p:spPr bwMode="auto">
          <a:xfrm>
            <a:off x="755650" y="3860800"/>
            <a:ext cx="6192838" cy="366713"/>
          </a:xfrm>
          <a:prstGeom prst="rect">
            <a:avLst/>
          </a:prstGeom>
          <a:noFill/>
          <a:ln w="9525">
            <a:noFill/>
            <a:miter lim="800000"/>
            <a:headEnd/>
            <a:tailEnd/>
          </a:ln>
        </p:spPr>
        <p:txBody>
          <a:bodyPr>
            <a:spAutoFit/>
          </a:bodyPr>
          <a:lstStyle/>
          <a:p>
            <a:pPr algn="ctr" eaLnBrk="0" hangingPunct="0">
              <a:spcBef>
                <a:spcPct val="50000"/>
              </a:spcBef>
            </a:pPr>
            <a:r>
              <a:rPr lang="de-DE" b="1">
                <a:solidFill>
                  <a:srgbClr val="FFFF00"/>
                </a:solidFill>
                <a:latin typeface="Times New Roman" pitchFamily="18" charset="0"/>
              </a:rPr>
              <a:t>69 x 7 x 360 Tage </a:t>
            </a:r>
          </a:p>
        </p:txBody>
      </p:sp>
      <p:sp>
        <p:nvSpPr>
          <p:cNvPr id="2060" name="AutoShape 18"/>
          <p:cNvSpPr>
            <a:spLocks noChangeArrowheads="1"/>
          </p:cNvSpPr>
          <p:nvPr/>
        </p:nvSpPr>
        <p:spPr bwMode="auto">
          <a:xfrm flipH="1">
            <a:off x="8027988" y="1052513"/>
            <a:ext cx="576262" cy="1533525"/>
          </a:xfrm>
          <a:prstGeom prst="lightningBolt">
            <a:avLst/>
          </a:prstGeom>
          <a:gradFill rotWithShape="0">
            <a:gsLst>
              <a:gs pos="0">
                <a:srgbClr val="FF0000"/>
              </a:gs>
              <a:gs pos="100000">
                <a:srgbClr val="FFFF00"/>
              </a:gs>
            </a:gsLst>
            <a:lin ang="5400000" scaled="1"/>
          </a:gradFill>
          <a:ln w="9525">
            <a:solidFill>
              <a:schemeClr val="tx1"/>
            </a:solidFill>
            <a:miter lim="800000"/>
            <a:headEnd/>
            <a:tailEnd/>
          </a:ln>
        </p:spPr>
        <p:txBody>
          <a:bodyPr wrap="none" anchor="ctr"/>
          <a:lstStyle/>
          <a:p>
            <a:endParaRPr lang="de-DE"/>
          </a:p>
        </p:txBody>
      </p:sp>
      <p:sp>
        <p:nvSpPr>
          <p:cNvPr id="2061" name="Text Box 19"/>
          <p:cNvSpPr txBox="1">
            <a:spLocks noChangeArrowheads="1"/>
          </p:cNvSpPr>
          <p:nvPr/>
        </p:nvSpPr>
        <p:spPr bwMode="auto">
          <a:xfrm>
            <a:off x="827088" y="836613"/>
            <a:ext cx="1485900" cy="366712"/>
          </a:xfrm>
          <a:prstGeom prst="rect">
            <a:avLst/>
          </a:prstGeom>
          <a:noFill/>
          <a:ln w="9525" algn="ctr">
            <a:noFill/>
            <a:miter lim="800000"/>
            <a:headEnd/>
            <a:tailEnd/>
          </a:ln>
        </p:spPr>
        <p:txBody>
          <a:bodyPr wrap="none">
            <a:spAutoFit/>
          </a:bodyPr>
          <a:lstStyle/>
          <a:p>
            <a:pPr algn="ctr"/>
            <a:r>
              <a:rPr lang="fr-FR"/>
              <a:t>445 v. Chr.</a:t>
            </a:r>
          </a:p>
        </p:txBody>
      </p:sp>
      <p:sp>
        <p:nvSpPr>
          <p:cNvPr id="2062" name="Text Box 20"/>
          <p:cNvSpPr txBox="1">
            <a:spLocks noChangeArrowheads="1"/>
          </p:cNvSpPr>
          <p:nvPr/>
        </p:nvSpPr>
        <p:spPr bwMode="auto">
          <a:xfrm>
            <a:off x="6011863" y="836613"/>
            <a:ext cx="1628775" cy="366712"/>
          </a:xfrm>
          <a:prstGeom prst="rect">
            <a:avLst/>
          </a:prstGeom>
          <a:noFill/>
          <a:ln w="9525" algn="ctr">
            <a:noFill/>
            <a:miter lim="800000"/>
            <a:headEnd/>
            <a:tailEnd/>
          </a:ln>
        </p:spPr>
        <p:txBody>
          <a:bodyPr>
            <a:spAutoFit/>
          </a:bodyPr>
          <a:lstStyle/>
          <a:p>
            <a:pPr algn="ctr"/>
            <a:r>
              <a:rPr lang="fr-FR"/>
              <a:t>32 n. Chr.</a:t>
            </a:r>
          </a:p>
        </p:txBody>
      </p:sp>
      <p:sp>
        <p:nvSpPr>
          <p:cNvPr id="2063" name="Line 21"/>
          <p:cNvSpPr>
            <a:spLocks noChangeShapeType="1"/>
          </p:cNvSpPr>
          <p:nvPr/>
        </p:nvSpPr>
        <p:spPr bwMode="auto">
          <a:xfrm>
            <a:off x="1476375" y="2492375"/>
            <a:ext cx="1727200" cy="0"/>
          </a:xfrm>
          <a:prstGeom prst="line">
            <a:avLst/>
          </a:prstGeom>
          <a:noFill/>
          <a:ln w="76200">
            <a:solidFill>
              <a:srgbClr val="00FF00"/>
            </a:solidFill>
            <a:round/>
            <a:headEnd type="triangle" w="med" len="med"/>
            <a:tailEnd type="triangle" w="med" len="med"/>
          </a:ln>
        </p:spPr>
        <p:txBody>
          <a:bodyPr wrap="none" anchor="ctr"/>
          <a:lstStyle/>
          <a:p>
            <a:endParaRPr lang="de-DE"/>
          </a:p>
        </p:txBody>
      </p:sp>
      <p:sp>
        <p:nvSpPr>
          <p:cNvPr id="2064" name="Text Box 22"/>
          <p:cNvSpPr txBox="1">
            <a:spLocks noChangeArrowheads="1"/>
          </p:cNvSpPr>
          <p:nvPr/>
        </p:nvSpPr>
        <p:spPr bwMode="auto">
          <a:xfrm>
            <a:off x="1403350" y="1989138"/>
            <a:ext cx="1873250" cy="366712"/>
          </a:xfrm>
          <a:prstGeom prst="rect">
            <a:avLst/>
          </a:prstGeom>
          <a:noFill/>
          <a:ln w="9525" algn="ctr">
            <a:noFill/>
            <a:miter lim="800000"/>
            <a:headEnd/>
            <a:tailEnd/>
          </a:ln>
        </p:spPr>
        <p:txBody>
          <a:bodyPr>
            <a:spAutoFit/>
          </a:bodyPr>
          <a:lstStyle/>
          <a:p>
            <a:pPr algn="ctr"/>
            <a:r>
              <a:rPr lang="fr-FR"/>
              <a:t>7 Jahrwochen </a:t>
            </a:r>
          </a:p>
        </p:txBody>
      </p:sp>
      <p:sp>
        <p:nvSpPr>
          <p:cNvPr id="2065" name="Line 23"/>
          <p:cNvSpPr>
            <a:spLocks noChangeShapeType="1"/>
          </p:cNvSpPr>
          <p:nvPr/>
        </p:nvSpPr>
        <p:spPr bwMode="auto">
          <a:xfrm flipV="1">
            <a:off x="3203575" y="2492375"/>
            <a:ext cx="3744913" cy="0"/>
          </a:xfrm>
          <a:prstGeom prst="line">
            <a:avLst/>
          </a:prstGeom>
          <a:noFill/>
          <a:ln w="76200">
            <a:solidFill>
              <a:srgbClr val="00FF00"/>
            </a:solidFill>
            <a:round/>
            <a:headEnd type="triangle" w="med" len="med"/>
            <a:tailEnd type="triangle" w="med" len="med"/>
          </a:ln>
        </p:spPr>
        <p:txBody>
          <a:bodyPr wrap="none" anchor="ctr"/>
          <a:lstStyle/>
          <a:p>
            <a:endParaRPr lang="de-DE"/>
          </a:p>
        </p:txBody>
      </p:sp>
      <p:sp>
        <p:nvSpPr>
          <p:cNvPr id="2066" name="Text Box 24"/>
          <p:cNvSpPr txBox="1">
            <a:spLocks noChangeArrowheads="1"/>
          </p:cNvSpPr>
          <p:nvPr/>
        </p:nvSpPr>
        <p:spPr bwMode="auto">
          <a:xfrm>
            <a:off x="3471863" y="1931988"/>
            <a:ext cx="184150" cy="366712"/>
          </a:xfrm>
          <a:prstGeom prst="rect">
            <a:avLst/>
          </a:prstGeom>
          <a:noFill/>
          <a:ln w="9525" algn="ctr">
            <a:noFill/>
            <a:miter lim="800000"/>
            <a:headEnd/>
            <a:tailEnd/>
          </a:ln>
        </p:spPr>
        <p:txBody>
          <a:bodyPr wrap="none">
            <a:spAutoFit/>
          </a:bodyPr>
          <a:lstStyle/>
          <a:p>
            <a:pPr algn="ctr"/>
            <a:endParaRPr lang="de-DE"/>
          </a:p>
        </p:txBody>
      </p:sp>
      <p:sp>
        <p:nvSpPr>
          <p:cNvPr id="2067" name="Text Box 25"/>
          <p:cNvSpPr txBox="1">
            <a:spLocks noChangeArrowheads="1"/>
          </p:cNvSpPr>
          <p:nvPr/>
        </p:nvSpPr>
        <p:spPr bwMode="auto">
          <a:xfrm>
            <a:off x="2471738" y="1989138"/>
            <a:ext cx="4332287" cy="366712"/>
          </a:xfrm>
          <a:prstGeom prst="rect">
            <a:avLst/>
          </a:prstGeom>
          <a:noFill/>
          <a:ln w="9525" algn="ctr">
            <a:noFill/>
            <a:miter lim="800000"/>
            <a:headEnd/>
            <a:tailEnd/>
          </a:ln>
        </p:spPr>
        <p:txBody>
          <a:bodyPr>
            <a:spAutoFit/>
          </a:bodyPr>
          <a:lstStyle/>
          <a:p>
            <a:pPr algn="ctr"/>
            <a:r>
              <a:rPr lang="de-DE"/>
              <a:t>62 Jahrwochen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3. Die 70 </a:t>
            </a:r>
            <a:r>
              <a:rPr lang="de-DE" b="1" dirty="0"/>
              <a:t>Jahrwochen Daniels: </a:t>
            </a:r>
            <a:r>
              <a:rPr lang="de-DE" dirty="0"/>
              <a:t/>
            </a:r>
            <a:br>
              <a:rPr lang="de-DE" dirty="0"/>
            </a:br>
            <a:r>
              <a:rPr lang="de-DE" sz="2700" b="1" dirty="0" smtClean="0"/>
              <a:t>Schlüssel </a:t>
            </a:r>
            <a:r>
              <a:rPr lang="de-DE" sz="2700" b="1" dirty="0"/>
              <a:t>zum </a:t>
            </a:r>
            <a:r>
              <a:rPr lang="de-DE" sz="2700" b="1" dirty="0" smtClean="0"/>
              <a:t>Verständnis </a:t>
            </a:r>
            <a:r>
              <a:rPr lang="de-DE" sz="2700" b="1" dirty="0"/>
              <a:t>der Prophetie</a:t>
            </a:r>
            <a:endParaRPr lang="de-DE" sz="2700" dirty="0"/>
          </a:p>
        </p:txBody>
      </p:sp>
      <p:sp>
        <p:nvSpPr>
          <p:cNvPr id="3" name="Inhaltsplatzhalter 2"/>
          <p:cNvSpPr>
            <a:spLocks noGrp="1"/>
          </p:cNvSpPr>
          <p:nvPr>
            <p:ph idx="1"/>
          </p:nvPr>
        </p:nvSpPr>
        <p:spPr/>
        <p:txBody>
          <a:bodyPr>
            <a:normAutofit fontScale="85000" lnSpcReduction="20000"/>
          </a:bodyPr>
          <a:lstStyle/>
          <a:p>
            <a:r>
              <a:rPr lang="de-DE" dirty="0" smtClean="0">
                <a:solidFill>
                  <a:srgbClr val="FF0000"/>
                </a:solidFill>
              </a:rPr>
              <a:t>25 … Straßen </a:t>
            </a:r>
            <a:r>
              <a:rPr lang="de-DE" dirty="0">
                <a:solidFill>
                  <a:srgbClr val="FF0000"/>
                </a:solidFill>
              </a:rPr>
              <a:t>und Gräben werden wiederhergestellt und gebaut werden, </a:t>
            </a:r>
            <a:r>
              <a:rPr lang="de-DE" b="1" dirty="0">
                <a:solidFill>
                  <a:srgbClr val="FF0000"/>
                </a:solidFill>
              </a:rPr>
              <a:t>und zwar in Drangsal der Zeiten.</a:t>
            </a:r>
            <a:endParaRPr lang="de-DE" dirty="0">
              <a:solidFill>
                <a:srgbClr val="FF0000"/>
              </a:solidFill>
            </a:endParaRPr>
          </a:p>
          <a:p>
            <a:r>
              <a:rPr lang="de-DE" dirty="0" smtClean="0"/>
              <a:t>Vgl</a:t>
            </a:r>
            <a:r>
              <a:rPr lang="de-DE" dirty="0"/>
              <a:t>. die dauernde militärische Bedrohung Israels während des Wiederaufbaus in </a:t>
            </a:r>
            <a:r>
              <a:rPr lang="de-DE" dirty="0" err="1"/>
              <a:t>Neh</a:t>
            </a:r>
            <a:r>
              <a:rPr lang="de-DE" dirty="0"/>
              <a:t> </a:t>
            </a:r>
            <a:r>
              <a:rPr lang="de-DE" dirty="0" smtClean="0"/>
              <a:t>2ff.</a:t>
            </a:r>
            <a:endParaRPr lang="de-DE" dirty="0"/>
          </a:p>
          <a:p>
            <a:r>
              <a:rPr lang="de-DE" dirty="0">
                <a:solidFill>
                  <a:srgbClr val="FF0000"/>
                </a:solidFill>
              </a:rPr>
              <a:t>26 Und </a:t>
            </a:r>
            <a:r>
              <a:rPr lang="de-DE" b="1" dirty="0">
                <a:solidFill>
                  <a:srgbClr val="FF0000"/>
                </a:solidFill>
              </a:rPr>
              <a:t>nach </a:t>
            </a:r>
            <a:r>
              <a:rPr lang="de-DE" dirty="0">
                <a:solidFill>
                  <a:srgbClr val="FF0000"/>
                </a:solidFill>
              </a:rPr>
              <a:t>den zweiundsechzig Wochen wird der Messias </a:t>
            </a:r>
            <a:r>
              <a:rPr lang="de-DE" b="1" dirty="0">
                <a:solidFill>
                  <a:srgbClr val="FF0000"/>
                </a:solidFill>
              </a:rPr>
              <a:t>ausgerottet/weggetan</a:t>
            </a:r>
            <a:r>
              <a:rPr lang="de-DE" dirty="0">
                <a:solidFill>
                  <a:srgbClr val="FF0000"/>
                </a:solidFill>
              </a:rPr>
              <a:t> werden und nichts haben. </a:t>
            </a:r>
          </a:p>
          <a:p>
            <a:r>
              <a:rPr lang="de-DE" dirty="0" smtClean="0"/>
              <a:t>Nach </a:t>
            </a:r>
            <a:r>
              <a:rPr lang="de-DE" dirty="0"/>
              <a:t>den ersten 7 JW (= 49 Jahre, während derer Jerusalem vollständig wiederaufgebaut wurde) folgten die 62 JW. Exakt am Ende dieser Zeit trat Jesus als Fürst auf. Fünf Tage danach wurde er gekreuzigt. Er richtete kein weltweites Friedensreich auf</a:t>
            </a:r>
            <a:r>
              <a:rPr lang="de-DE" dirty="0" smtClean="0"/>
              <a:t>.</a:t>
            </a:r>
            <a:endParaRPr lang="de-DE" dirty="0"/>
          </a:p>
          <a:p>
            <a:endParaRPr lang="de-DE"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2"/>
          <p:cNvSpPr>
            <a:spLocks noChangeArrowheads="1"/>
          </p:cNvSpPr>
          <p:nvPr/>
        </p:nvSpPr>
        <p:spPr bwMode="auto">
          <a:xfrm>
            <a:off x="342900" y="3981450"/>
            <a:ext cx="8458200" cy="990600"/>
          </a:xfrm>
          <a:prstGeom prst="leftRightArrow">
            <a:avLst>
              <a:gd name="adj1" fmla="val 60833"/>
              <a:gd name="adj2" fmla="val 55144"/>
            </a:avLst>
          </a:prstGeom>
          <a:gradFill rotWithShape="0">
            <a:gsLst>
              <a:gs pos="0">
                <a:srgbClr val="660066"/>
              </a:gs>
              <a:gs pos="100000">
                <a:srgbClr val="FFFF00"/>
              </a:gs>
            </a:gsLst>
            <a:lin ang="5400000" scaled="1"/>
          </a:gradFill>
          <a:ln w="9525">
            <a:solidFill>
              <a:schemeClr val="tx1"/>
            </a:solidFill>
            <a:miter lim="800000"/>
            <a:headEnd/>
            <a:tailEnd/>
          </a:ln>
        </p:spPr>
        <p:txBody>
          <a:bodyPr wrap="none" anchor="ctr"/>
          <a:lstStyle/>
          <a:p>
            <a:endParaRPr lang="de-DE"/>
          </a:p>
        </p:txBody>
      </p:sp>
      <p:sp>
        <p:nvSpPr>
          <p:cNvPr id="2051" name="Text Box 3">
            <a:hlinkClick r:id="rId3" action="ppaction://hlinkpres?slideindex=1&amp;slidetitle="/>
          </p:cNvPr>
          <p:cNvSpPr txBox="1">
            <a:spLocks noChangeArrowheads="1"/>
          </p:cNvSpPr>
          <p:nvPr/>
        </p:nvSpPr>
        <p:spPr bwMode="auto">
          <a:xfrm>
            <a:off x="876300" y="2933700"/>
            <a:ext cx="1295400" cy="396875"/>
          </a:xfrm>
          <a:prstGeom prst="rect">
            <a:avLst/>
          </a:prstGeom>
          <a:noFill/>
          <a:ln w="9525">
            <a:noFill/>
            <a:miter lim="800000"/>
            <a:headEnd/>
            <a:tailEnd/>
          </a:ln>
        </p:spPr>
        <p:txBody>
          <a:bodyPr>
            <a:spAutoFit/>
          </a:bodyPr>
          <a:lstStyle/>
          <a:p>
            <a:pPr algn="ctr" eaLnBrk="0" hangingPunct="0">
              <a:spcBef>
                <a:spcPct val="50000"/>
              </a:spcBef>
            </a:pPr>
            <a:endParaRPr lang="de-DE" sz="2000" b="1">
              <a:solidFill>
                <a:srgbClr val="000066"/>
              </a:solidFill>
              <a:latin typeface="Times New Roman" pitchFamily="18" charset="0"/>
            </a:endParaRPr>
          </a:p>
        </p:txBody>
      </p:sp>
      <p:sp>
        <p:nvSpPr>
          <p:cNvPr id="16388" name="AutoShape 4">
            <a:hlinkClick r:id="rId4" action="ppaction://hlinkpres?slideindex=1&amp;slidetitle="/>
          </p:cNvPr>
          <p:cNvSpPr>
            <a:spLocks noChangeArrowheads="1"/>
          </p:cNvSpPr>
          <p:nvPr/>
        </p:nvSpPr>
        <p:spPr bwMode="auto">
          <a:xfrm>
            <a:off x="468313" y="2636838"/>
            <a:ext cx="7920037" cy="1219200"/>
          </a:xfrm>
          <a:prstGeom prst="roundRect">
            <a:avLst>
              <a:gd name="adj" fmla="val 16667"/>
            </a:avLst>
          </a:prstGeom>
          <a:gradFill rotWithShape="0">
            <a:gsLst>
              <a:gs pos="0">
                <a:srgbClr val="660066"/>
              </a:gs>
              <a:gs pos="50000">
                <a:schemeClr val="bg1"/>
              </a:gs>
              <a:gs pos="100000">
                <a:srgbClr val="660066"/>
              </a:gs>
            </a:gsLst>
            <a:lin ang="5400000" scaled="1"/>
          </a:gradFill>
          <a:ln w="9525">
            <a:solidFill>
              <a:schemeClr val="tx1"/>
            </a:solidFill>
            <a:round/>
            <a:headEnd/>
            <a:tailEnd/>
          </a:ln>
          <a:effectLst/>
        </p:spPr>
        <p:txBody>
          <a:bodyPr wrap="none" anchor="ctr"/>
          <a:lstStyle/>
          <a:p>
            <a:pPr>
              <a:defRPr/>
            </a:pPr>
            <a:endParaRPr lang="de-DE"/>
          </a:p>
        </p:txBody>
      </p:sp>
      <p:sp>
        <p:nvSpPr>
          <p:cNvPr id="16389" name="Text Box 5"/>
          <p:cNvSpPr txBox="1">
            <a:spLocks noChangeArrowheads="1"/>
          </p:cNvSpPr>
          <p:nvPr/>
        </p:nvSpPr>
        <p:spPr bwMode="auto">
          <a:xfrm>
            <a:off x="250825" y="115888"/>
            <a:ext cx="8642350" cy="641350"/>
          </a:xfrm>
          <a:prstGeom prst="rect">
            <a:avLst/>
          </a:prstGeom>
          <a:noFill/>
          <a:ln w="9525">
            <a:noFill/>
            <a:miter lim="800000"/>
            <a:headEnd/>
            <a:tailEnd/>
          </a:ln>
          <a:effectLst/>
        </p:spPr>
        <p:txBody>
          <a:bodyPr>
            <a:spAutoFit/>
          </a:bodyPr>
          <a:lstStyle/>
          <a:p>
            <a:pPr algn="ctr" eaLnBrk="0" hangingPunct="0">
              <a:spcBef>
                <a:spcPct val="50000"/>
              </a:spcBef>
              <a:defRPr/>
            </a:pPr>
            <a:r>
              <a:rPr lang="de-DE" sz="3600" b="1" dirty="0">
                <a:latin typeface="Times New Roman" pitchFamily="18" charset="0"/>
              </a:rPr>
              <a:t>Die 69 Jahrwochen Daniels</a:t>
            </a:r>
          </a:p>
        </p:txBody>
      </p:sp>
      <p:grpSp>
        <p:nvGrpSpPr>
          <p:cNvPr id="2" name="Group 6"/>
          <p:cNvGrpSpPr>
            <a:grpSpLocks/>
          </p:cNvGrpSpPr>
          <p:nvPr/>
        </p:nvGrpSpPr>
        <p:grpSpPr bwMode="auto">
          <a:xfrm>
            <a:off x="7164388" y="1196975"/>
            <a:ext cx="720725" cy="1366838"/>
            <a:chOff x="2208" y="1020"/>
            <a:chExt cx="1272" cy="1596"/>
          </a:xfrm>
        </p:grpSpPr>
        <p:grpSp>
          <p:nvGrpSpPr>
            <p:cNvPr id="3" name="Group 7"/>
            <p:cNvGrpSpPr>
              <a:grpSpLocks/>
            </p:cNvGrpSpPr>
            <p:nvPr/>
          </p:nvGrpSpPr>
          <p:grpSpPr bwMode="auto">
            <a:xfrm>
              <a:off x="2232" y="1032"/>
              <a:ext cx="1248" cy="1584"/>
              <a:chOff x="264" y="576"/>
              <a:chExt cx="624" cy="960"/>
            </a:xfrm>
          </p:grpSpPr>
          <p:sp>
            <p:nvSpPr>
              <p:cNvPr id="2072" name="Rectangle 8"/>
              <p:cNvSpPr>
                <a:spLocks noChangeArrowheads="1"/>
              </p:cNvSpPr>
              <p:nvPr/>
            </p:nvSpPr>
            <p:spPr bwMode="auto">
              <a:xfrm>
                <a:off x="528" y="576"/>
                <a:ext cx="96" cy="960"/>
              </a:xfrm>
              <a:prstGeom prst="rect">
                <a:avLst/>
              </a:prstGeom>
              <a:solidFill>
                <a:schemeClr val="bg1"/>
              </a:solidFill>
              <a:ln w="9525">
                <a:solidFill>
                  <a:srgbClr val="FF3300"/>
                </a:solidFill>
                <a:miter lim="800000"/>
                <a:headEnd/>
                <a:tailEnd/>
              </a:ln>
            </p:spPr>
            <p:txBody>
              <a:bodyPr wrap="none" anchor="ctr"/>
              <a:lstStyle/>
              <a:p>
                <a:endParaRPr lang="de-DE"/>
              </a:p>
            </p:txBody>
          </p:sp>
          <p:sp>
            <p:nvSpPr>
              <p:cNvPr id="2073" name="Rectangle 9"/>
              <p:cNvSpPr>
                <a:spLocks noChangeArrowheads="1"/>
              </p:cNvSpPr>
              <p:nvPr/>
            </p:nvSpPr>
            <p:spPr bwMode="auto">
              <a:xfrm>
                <a:off x="264" y="768"/>
                <a:ext cx="624" cy="96"/>
              </a:xfrm>
              <a:prstGeom prst="rect">
                <a:avLst/>
              </a:prstGeom>
              <a:solidFill>
                <a:schemeClr val="bg1"/>
              </a:solidFill>
              <a:ln w="9525">
                <a:solidFill>
                  <a:srgbClr val="FF3300"/>
                </a:solidFill>
                <a:miter lim="800000"/>
                <a:headEnd/>
                <a:tailEnd/>
              </a:ln>
            </p:spPr>
            <p:txBody>
              <a:bodyPr wrap="none" anchor="ctr"/>
              <a:lstStyle/>
              <a:p>
                <a:endParaRPr lang="de-DE"/>
              </a:p>
            </p:txBody>
          </p:sp>
        </p:grpSp>
        <p:grpSp>
          <p:nvGrpSpPr>
            <p:cNvPr id="4" name="Group 10"/>
            <p:cNvGrpSpPr>
              <a:grpSpLocks/>
            </p:cNvGrpSpPr>
            <p:nvPr/>
          </p:nvGrpSpPr>
          <p:grpSpPr bwMode="auto">
            <a:xfrm>
              <a:off x="2208" y="1020"/>
              <a:ext cx="1248" cy="1584"/>
              <a:chOff x="264" y="576"/>
              <a:chExt cx="624" cy="960"/>
            </a:xfrm>
          </p:grpSpPr>
          <p:sp>
            <p:nvSpPr>
              <p:cNvPr id="2070" name="Rectangle 11"/>
              <p:cNvSpPr>
                <a:spLocks noChangeArrowheads="1"/>
              </p:cNvSpPr>
              <p:nvPr/>
            </p:nvSpPr>
            <p:spPr bwMode="auto">
              <a:xfrm>
                <a:off x="528" y="576"/>
                <a:ext cx="96" cy="960"/>
              </a:xfrm>
              <a:prstGeom prst="rect">
                <a:avLst/>
              </a:prstGeom>
              <a:solidFill>
                <a:srgbClr val="FF3300"/>
              </a:solidFill>
              <a:ln w="9525">
                <a:solidFill>
                  <a:srgbClr val="FF3300"/>
                </a:solidFill>
                <a:miter lim="800000"/>
                <a:headEnd/>
                <a:tailEnd/>
              </a:ln>
            </p:spPr>
            <p:txBody>
              <a:bodyPr wrap="none" anchor="ctr"/>
              <a:lstStyle/>
              <a:p>
                <a:endParaRPr lang="de-DE"/>
              </a:p>
            </p:txBody>
          </p:sp>
          <p:sp>
            <p:nvSpPr>
              <p:cNvPr id="2071" name="Rectangle 12"/>
              <p:cNvSpPr>
                <a:spLocks noChangeArrowheads="1"/>
              </p:cNvSpPr>
              <p:nvPr/>
            </p:nvSpPr>
            <p:spPr bwMode="auto">
              <a:xfrm>
                <a:off x="264" y="768"/>
                <a:ext cx="624" cy="96"/>
              </a:xfrm>
              <a:prstGeom prst="rect">
                <a:avLst/>
              </a:prstGeom>
              <a:solidFill>
                <a:srgbClr val="FF3300"/>
              </a:solidFill>
              <a:ln w="9525">
                <a:solidFill>
                  <a:srgbClr val="FF3300"/>
                </a:solidFill>
                <a:miter lim="800000"/>
                <a:headEnd/>
                <a:tailEnd/>
              </a:ln>
            </p:spPr>
            <p:txBody>
              <a:bodyPr wrap="none" anchor="ctr"/>
              <a:lstStyle/>
              <a:p>
                <a:endParaRPr lang="de-DE"/>
              </a:p>
            </p:txBody>
          </p:sp>
        </p:grpSp>
      </p:grpSp>
      <p:sp>
        <p:nvSpPr>
          <p:cNvPr id="16397" name="Text Box 13"/>
          <p:cNvSpPr txBox="1">
            <a:spLocks noChangeArrowheads="1"/>
          </p:cNvSpPr>
          <p:nvPr/>
        </p:nvSpPr>
        <p:spPr bwMode="auto">
          <a:xfrm>
            <a:off x="1258888" y="4581525"/>
            <a:ext cx="6553200" cy="2109788"/>
          </a:xfrm>
          <a:prstGeom prst="rect">
            <a:avLst/>
          </a:prstGeom>
          <a:solidFill>
            <a:schemeClr val="bg1"/>
          </a:solidFill>
          <a:ln w="9525">
            <a:solidFill>
              <a:schemeClr val="tx1"/>
            </a:solidFill>
            <a:miter lim="800000"/>
            <a:headEnd/>
            <a:tailEnd/>
          </a:ln>
          <a:effectLst>
            <a:outerShdw dist="107763" dir="2700000" algn="ctr" rotWithShape="0">
              <a:srgbClr val="FFFF00"/>
            </a:outerShdw>
          </a:effectLst>
        </p:spPr>
        <p:txBody>
          <a:bodyPr>
            <a:spAutoFit/>
          </a:bodyPr>
          <a:lstStyle/>
          <a:p>
            <a:pPr algn="ctr" eaLnBrk="0" hangingPunct="0">
              <a:spcBef>
                <a:spcPct val="50000"/>
              </a:spcBef>
              <a:defRPr/>
            </a:pPr>
            <a:r>
              <a:rPr lang="de-DE" sz="2400">
                <a:latin typeface="Times New Roman" pitchFamily="18" charset="0"/>
              </a:rPr>
              <a:t>1 Jahrwoche (hebr. </a:t>
            </a:r>
            <a:r>
              <a:rPr lang="de-DE" sz="2400" i="1">
                <a:latin typeface="Times New Roman" pitchFamily="18" charset="0"/>
              </a:rPr>
              <a:t>shavua’</a:t>
            </a:r>
            <a:r>
              <a:rPr lang="de-DE" sz="2400">
                <a:latin typeface="Times New Roman" pitchFamily="18" charset="0"/>
              </a:rPr>
              <a:t>) </a:t>
            </a:r>
            <a:r>
              <a:rPr lang="de-DE" sz="2400" i="1">
                <a:latin typeface="Times New Roman" pitchFamily="18" charset="0"/>
              </a:rPr>
              <a:t>= </a:t>
            </a:r>
            <a:r>
              <a:rPr lang="de-DE" sz="2400">
                <a:latin typeface="Times New Roman" pitchFamily="18" charset="0"/>
              </a:rPr>
              <a:t>7 Jahre à 360 Tage</a:t>
            </a:r>
          </a:p>
          <a:p>
            <a:pPr algn="ctr" eaLnBrk="0" hangingPunct="0">
              <a:spcBef>
                <a:spcPct val="50000"/>
              </a:spcBef>
              <a:defRPr/>
            </a:pPr>
            <a:r>
              <a:rPr lang="de-DE" sz="2400">
                <a:latin typeface="Times New Roman" pitchFamily="18" charset="0"/>
              </a:rPr>
              <a:t>62 + 7 Jahrwochen = 69 Jahrwochen</a:t>
            </a:r>
          </a:p>
          <a:p>
            <a:pPr algn="ctr" eaLnBrk="0" hangingPunct="0">
              <a:spcBef>
                <a:spcPct val="50000"/>
              </a:spcBef>
              <a:defRPr/>
            </a:pPr>
            <a:r>
              <a:rPr lang="de-DE" sz="2400">
                <a:latin typeface="Times New Roman" pitchFamily="18" charset="0"/>
              </a:rPr>
              <a:t>69 x 7 x 360 Tage = 173‘880 Tage</a:t>
            </a:r>
          </a:p>
          <a:p>
            <a:pPr algn="ctr" eaLnBrk="0" hangingPunct="0">
              <a:spcBef>
                <a:spcPct val="50000"/>
              </a:spcBef>
              <a:defRPr/>
            </a:pPr>
            <a:r>
              <a:rPr lang="de-DE" sz="2400">
                <a:latin typeface="Times New Roman" pitchFamily="18" charset="0"/>
              </a:rPr>
              <a:t>März/April 445 v. Chr. – März/April 32 n. Chr.</a:t>
            </a:r>
          </a:p>
        </p:txBody>
      </p:sp>
      <p:sp>
        <p:nvSpPr>
          <p:cNvPr id="2056" name="Rectangle 14"/>
          <p:cNvSpPr>
            <a:spLocks noChangeArrowheads="1"/>
          </p:cNvSpPr>
          <p:nvPr/>
        </p:nvSpPr>
        <p:spPr bwMode="auto">
          <a:xfrm>
            <a:off x="1476375" y="3933825"/>
            <a:ext cx="5472113" cy="228600"/>
          </a:xfrm>
          <a:prstGeom prst="rect">
            <a:avLst/>
          </a:prstGeom>
          <a:solidFill>
            <a:srgbClr val="FF0000"/>
          </a:solidFill>
          <a:ln w="9525">
            <a:solidFill>
              <a:schemeClr val="tx1"/>
            </a:solidFill>
            <a:miter lim="800000"/>
            <a:headEnd/>
            <a:tailEnd/>
          </a:ln>
        </p:spPr>
        <p:txBody>
          <a:bodyPr wrap="none" anchor="ctr"/>
          <a:lstStyle/>
          <a:p>
            <a:endParaRPr lang="de-DE"/>
          </a:p>
        </p:txBody>
      </p:sp>
      <p:sp>
        <p:nvSpPr>
          <p:cNvPr id="2057" name="Line 15"/>
          <p:cNvSpPr>
            <a:spLocks noChangeShapeType="1"/>
          </p:cNvSpPr>
          <p:nvPr/>
        </p:nvSpPr>
        <p:spPr bwMode="auto">
          <a:xfrm>
            <a:off x="1476375" y="1412875"/>
            <a:ext cx="0" cy="2736850"/>
          </a:xfrm>
          <a:prstGeom prst="line">
            <a:avLst/>
          </a:prstGeom>
          <a:noFill/>
          <a:ln w="57150">
            <a:solidFill>
              <a:srgbClr val="FF0000"/>
            </a:solidFill>
            <a:round/>
            <a:headEnd/>
            <a:tailEnd/>
          </a:ln>
        </p:spPr>
        <p:txBody>
          <a:bodyPr wrap="none" anchor="ctr"/>
          <a:lstStyle/>
          <a:p>
            <a:endParaRPr lang="de-DE"/>
          </a:p>
        </p:txBody>
      </p:sp>
      <p:sp>
        <p:nvSpPr>
          <p:cNvPr id="2058" name="Line 16"/>
          <p:cNvSpPr>
            <a:spLocks noChangeShapeType="1"/>
          </p:cNvSpPr>
          <p:nvPr/>
        </p:nvSpPr>
        <p:spPr bwMode="auto">
          <a:xfrm flipH="1">
            <a:off x="6948488" y="1484313"/>
            <a:ext cx="0" cy="2665412"/>
          </a:xfrm>
          <a:prstGeom prst="line">
            <a:avLst/>
          </a:prstGeom>
          <a:noFill/>
          <a:ln w="57150">
            <a:solidFill>
              <a:srgbClr val="FF0000"/>
            </a:solidFill>
            <a:round/>
            <a:headEnd/>
            <a:tailEnd/>
          </a:ln>
        </p:spPr>
        <p:txBody>
          <a:bodyPr wrap="none" anchor="ctr"/>
          <a:lstStyle/>
          <a:p>
            <a:endParaRPr lang="de-DE"/>
          </a:p>
        </p:txBody>
      </p:sp>
      <p:sp>
        <p:nvSpPr>
          <p:cNvPr id="2059" name="Text Box 17"/>
          <p:cNvSpPr txBox="1">
            <a:spLocks noChangeArrowheads="1"/>
          </p:cNvSpPr>
          <p:nvPr/>
        </p:nvSpPr>
        <p:spPr bwMode="auto">
          <a:xfrm>
            <a:off x="755650" y="3860800"/>
            <a:ext cx="6192838" cy="366713"/>
          </a:xfrm>
          <a:prstGeom prst="rect">
            <a:avLst/>
          </a:prstGeom>
          <a:noFill/>
          <a:ln w="9525">
            <a:noFill/>
            <a:miter lim="800000"/>
            <a:headEnd/>
            <a:tailEnd/>
          </a:ln>
        </p:spPr>
        <p:txBody>
          <a:bodyPr>
            <a:spAutoFit/>
          </a:bodyPr>
          <a:lstStyle/>
          <a:p>
            <a:pPr algn="ctr" eaLnBrk="0" hangingPunct="0">
              <a:spcBef>
                <a:spcPct val="50000"/>
              </a:spcBef>
            </a:pPr>
            <a:r>
              <a:rPr lang="de-DE" b="1">
                <a:solidFill>
                  <a:srgbClr val="FFFF00"/>
                </a:solidFill>
                <a:latin typeface="Times New Roman" pitchFamily="18" charset="0"/>
              </a:rPr>
              <a:t>69 x 7 x 360 Tage </a:t>
            </a:r>
          </a:p>
        </p:txBody>
      </p:sp>
      <p:sp>
        <p:nvSpPr>
          <p:cNvPr id="2061" name="Text Box 19"/>
          <p:cNvSpPr txBox="1">
            <a:spLocks noChangeArrowheads="1"/>
          </p:cNvSpPr>
          <p:nvPr/>
        </p:nvSpPr>
        <p:spPr bwMode="auto">
          <a:xfrm>
            <a:off x="827088" y="836613"/>
            <a:ext cx="1485900" cy="366712"/>
          </a:xfrm>
          <a:prstGeom prst="rect">
            <a:avLst/>
          </a:prstGeom>
          <a:noFill/>
          <a:ln w="9525" algn="ctr">
            <a:noFill/>
            <a:miter lim="800000"/>
            <a:headEnd/>
            <a:tailEnd/>
          </a:ln>
        </p:spPr>
        <p:txBody>
          <a:bodyPr wrap="none">
            <a:spAutoFit/>
          </a:bodyPr>
          <a:lstStyle/>
          <a:p>
            <a:pPr algn="ctr"/>
            <a:r>
              <a:rPr lang="fr-FR"/>
              <a:t>445 v. Chr.</a:t>
            </a:r>
          </a:p>
        </p:txBody>
      </p:sp>
      <p:sp>
        <p:nvSpPr>
          <p:cNvPr id="2062" name="Text Box 20"/>
          <p:cNvSpPr txBox="1">
            <a:spLocks noChangeArrowheads="1"/>
          </p:cNvSpPr>
          <p:nvPr/>
        </p:nvSpPr>
        <p:spPr bwMode="auto">
          <a:xfrm>
            <a:off x="6011863" y="836613"/>
            <a:ext cx="1628775" cy="366712"/>
          </a:xfrm>
          <a:prstGeom prst="rect">
            <a:avLst/>
          </a:prstGeom>
          <a:noFill/>
          <a:ln w="9525" algn="ctr">
            <a:noFill/>
            <a:miter lim="800000"/>
            <a:headEnd/>
            <a:tailEnd/>
          </a:ln>
        </p:spPr>
        <p:txBody>
          <a:bodyPr>
            <a:spAutoFit/>
          </a:bodyPr>
          <a:lstStyle/>
          <a:p>
            <a:pPr algn="ctr"/>
            <a:r>
              <a:rPr lang="fr-FR"/>
              <a:t>32 n. Chr.</a:t>
            </a:r>
          </a:p>
        </p:txBody>
      </p:sp>
      <p:sp>
        <p:nvSpPr>
          <p:cNvPr id="2063" name="Line 21"/>
          <p:cNvSpPr>
            <a:spLocks noChangeShapeType="1"/>
          </p:cNvSpPr>
          <p:nvPr/>
        </p:nvSpPr>
        <p:spPr bwMode="auto">
          <a:xfrm>
            <a:off x="1476375" y="2492375"/>
            <a:ext cx="1727200" cy="0"/>
          </a:xfrm>
          <a:prstGeom prst="line">
            <a:avLst/>
          </a:prstGeom>
          <a:noFill/>
          <a:ln w="76200">
            <a:solidFill>
              <a:srgbClr val="00FF00"/>
            </a:solidFill>
            <a:round/>
            <a:headEnd type="triangle" w="med" len="med"/>
            <a:tailEnd type="triangle" w="med" len="med"/>
          </a:ln>
        </p:spPr>
        <p:txBody>
          <a:bodyPr wrap="none" anchor="ctr"/>
          <a:lstStyle/>
          <a:p>
            <a:endParaRPr lang="de-DE"/>
          </a:p>
        </p:txBody>
      </p:sp>
      <p:sp>
        <p:nvSpPr>
          <p:cNvPr id="2064" name="Text Box 22"/>
          <p:cNvSpPr txBox="1">
            <a:spLocks noChangeArrowheads="1"/>
          </p:cNvSpPr>
          <p:nvPr/>
        </p:nvSpPr>
        <p:spPr bwMode="auto">
          <a:xfrm>
            <a:off x="1403350" y="1989138"/>
            <a:ext cx="1873250" cy="366712"/>
          </a:xfrm>
          <a:prstGeom prst="rect">
            <a:avLst/>
          </a:prstGeom>
          <a:noFill/>
          <a:ln w="9525" algn="ctr">
            <a:noFill/>
            <a:miter lim="800000"/>
            <a:headEnd/>
            <a:tailEnd/>
          </a:ln>
        </p:spPr>
        <p:txBody>
          <a:bodyPr>
            <a:spAutoFit/>
          </a:bodyPr>
          <a:lstStyle/>
          <a:p>
            <a:pPr algn="ctr"/>
            <a:r>
              <a:rPr lang="fr-FR"/>
              <a:t>7 Jahrwochen </a:t>
            </a:r>
          </a:p>
        </p:txBody>
      </p:sp>
      <p:sp>
        <p:nvSpPr>
          <p:cNvPr id="2065" name="Line 23"/>
          <p:cNvSpPr>
            <a:spLocks noChangeShapeType="1"/>
          </p:cNvSpPr>
          <p:nvPr/>
        </p:nvSpPr>
        <p:spPr bwMode="auto">
          <a:xfrm flipV="1">
            <a:off x="3203575" y="2492375"/>
            <a:ext cx="3744913" cy="0"/>
          </a:xfrm>
          <a:prstGeom prst="line">
            <a:avLst/>
          </a:prstGeom>
          <a:noFill/>
          <a:ln w="76200">
            <a:solidFill>
              <a:srgbClr val="00FF00"/>
            </a:solidFill>
            <a:round/>
            <a:headEnd type="triangle" w="med" len="med"/>
            <a:tailEnd type="triangle" w="med" len="med"/>
          </a:ln>
        </p:spPr>
        <p:txBody>
          <a:bodyPr wrap="none" anchor="ctr"/>
          <a:lstStyle/>
          <a:p>
            <a:endParaRPr lang="de-DE"/>
          </a:p>
        </p:txBody>
      </p:sp>
      <p:sp>
        <p:nvSpPr>
          <p:cNvPr id="2066" name="Text Box 24"/>
          <p:cNvSpPr txBox="1">
            <a:spLocks noChangeArrowheads="1"/>
          </p:cNvSpPr>
          <p:nvPr/>
        </p:nvSpPr>
        <p:spPr bwMode="auto">
          <a:xfrm>
            <a:off x="3471863" y="1931988"/>
            <a:ext cx="184150" cy="366712"/>
          </a:xfrm>
          <a:prstGeom prst="rect">
            <a:avLst/>
          </a:prstGeom>
          <a:noFill/>
          <a:ln w="9525" algn="ctr">
            <a:noFill/>
            <a:miter lim="800000"/>
            <a:headEnd/>
            <a:tailEnd/>
          </a:ln>
        </p:spPr>
        <p:txBody>
          <a:bodyPr wrap="none">
            <a:spAutoFit/>
          </a:bodyPr>
          <a:lstStyle/>
          <a:p>
            <a:pPr algn="ctr"/>
            <a:endParaRPr lang="de-DE"/>
          </a:p>
        </p:txBody>
      </p:sp>
      <p:sp>
        <p:nvSpPr>
          <p:cNvPr id="2067" name="Text Box 25"/>
          <p:cNvSpPr txBox="1">
            <a:spLocks noChangeArrowheads="1"/>
          </p:cNvSpPr>
          <p:nvPr/>
        </p:nvSpPr>
        <p:spPr bwMode="auto">
          <a:xfrm>
            <a:off x="2471738" y="1989138"/>
            <a:ext cx="4332287" cy="366712"/>
          </a:xfrm>
          <a:prstGeom prst="rect">
            <a:avLst/>
          </a:prstGeom>
          <a:noFill/>
          <a:ln w="9525" algn="ctr">
            <a:noFill/>
            <a:miter lim="800000"/>
            <a:headEnd/>
            <a:tailEnd/>
          </a:ln>
        </p:spPr>
        <p:txBody>
          <a:bodyPr>
            <a:spAutoFit/>
          </a:bodyPr>
          <a:lstStyle/>
          <a:p>
            <a:pPr algn="ctr"/>
            <a:r>
              <a:rPr lang="de-DE"/>
              <a:t>62 Jahrwochen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3127</Words>
  <Application>Microsoft Office PowerPoint</Application>
  <PresentationFormat>Bildschirmpräsentation (4:3)</PresentationFormat>
  <Paragraphs>210</Paragraphs>
  <Slides>38</Slides>
  <Notes>5</Notes>
  <HiddenSlides>0</HiddenSlides>
  <MMClips>0</MMClips>
  <ScaleCrop>false</ScaleCrop>
  <HeadingPairs>
    <vt:vector size="4" baseType="variant">
      <vt:variant>
        <vt:lpstr>Design</vt:lpstr>
      </vt:variant>
      <vt:variant>
        <vt:i4>1</vt:i4>
      </vt:variant>
      <vt:variant>
        <vt:lpstr>Folientitel</vt:lpstr>
      </vt:variant>
      <vt:variant>
        <vt:i4>38</vt:i4>
      </vt:variant>
    </vt:vector>
  </HeadingPairs>
  <TitlesOfParts>
    <vt:vector size="39" baseType="lpstr">
      <vt:lpstr>Larissa-Design</vt:lpstr>
      <vt:lpstr>Die Entrückung der Gemeinde </vt:lpstr>
      <vt:lpstr>Einleitung: 12 wichtige Fakten  zum Thema Entrückung </vt:lpstr>
      <vt:lpstr>PowerPoint-Präsentation</vt:lpstr>
      <vt:lpstr> 1. Einige Bibelstellen zur Entrückung </vt:lpstr>
      <vt:lpstr>2. Begriffserklärung</vt:lpstr>
      <vt:lpstr>3. Die 70 Jahrwochen Daniels:  Schlüssel zum Verständnis der Prophetie</vt:lpstr>
      <vt:lpstr>PowerPoint-Präsentation</vt:lpstr>
      <vt:lpstr>3. Die 70 Jahrwochen Daniels:  Schlüssel zum Verständnis der Prophetie</vt:lpstr>
      <vt:lpstr>PowerPoint-Präsentation</vt:lpstr>
      <vt:lpstr>3. Die 70 Jahrwochen Daniels:  Schlüssel zum Verständnis der Prophetie</vt:lpstr>
      <vt:lpstr>PowerPoint-Präsentation</vt:lpstr>
      <vt:lpstr>3. Die 70 Jahrwochen Daniels:  Schlüssel zum Verständnis der Prophetie</vt:lpstr>
      <vt:lpstr>Einschub</vt:lpstr>
      <vt:lpstr>3. Die 70 Jahrwochen Daniels:  Schlüssel zum Verständnis der Prophetie</vt:lpstr>
      <vt:lpstr>PowerPoint-Präsentation</vt:lpstr>
      <vt:lpstr>3. Die 70 Jahrwochen Daniels:  Schlüssel zum Verständnis der Prophetie</vt:lpstr>
      <vt:lpstr>PowerPoint-Präsentation</vt:lpstr>
      <vt:lpstr>4. Die Entrückung = ein Geheimnis (1Kor 15,51)</vt:lpstr>
      <vt:lpstr>„Das Zeitalter der Zeitalter“</vt:lpstr>
      <vt:lpstr>„Das Zeitalter der Zeitalter“</vt:lpstr>
      <vt:lpstr>5. Entrückungen im AT und  NT</vt:lpstr>
      <vt:lpstr>6. Der Text von 1Thess 4,13-5,3</vt:lpstr>
      <vt:lpstr>6. Der Text von 1Thess 4,13-5,3</vt:lpstr>
      <vt:lpstr>6. Der Text von 1Thess 4,13-5,3</vt:lpstr>
      <vt:lpstr>7. Der Text von1Kor 15,51-58</vt:lpstr>
      <vt:lpstr>7. Der Text von1Kor 15,51-58</vt:lpstr>
      <vt:lpstr>7. Der Text von1Kor 15,51-58</vt:lpstr>
      <vt:lpstr>8. Die Entrückung vor  der grossen Drangsal </vt:lpstr>
      <vt:lpstr>8. Die Entrückung vor  der grossen Drangsal </vt:lpstr>
      <vt:lpstr>8. Die Entrückung vor  der grossen Drangsal </vt:lpstr>
      <vt:lpstr>8. Die Entrückung vor  der grossen Drangsal </vt:lpstr>
      <vt:lpstr>8. Die Entrückung vor  der grossen Drangsal </vt:lpstr>
      <vt:lpstr>9. Endzeitereignisse als  „Zeichen der Zeit“ </vt:lpstr>
      <vt:lpstr>9. Endzeitereignisse als  „Zeichen der Zeit“ </vt:lpstr>
      <vt:lpstr>9. Endzeitereignisse als  „Zeichen der Zeit“ </vt:lpstr>
      <vt:lpstr>10. Die Wiederkunft Christi in Herrlichkeit wird in der Periode der Wiederherstellung des jüdischen Volkes stattfinden </vt:lpstr>
      <vt:lpstr>11. Hat John N. Darby  die Entrückung erfunden? </vt:lpstr>
      <vt:lpstr>11. Hat John N. Darby  die Entrückung erfunden?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Entrückung der Gemeinde</dc:title>
  <dc:creator>Roger</dc:creator>
  <cp:lastModifiedBy>Christoph</cp:lastModifiedBy>
  <cp:revision>48</cp:revision>
  <cp:lastPrinted>2011-11-17T13:12:26Z</cp:lastPrinted>
  <dcterms:created xsi:type="dcterms:W3CDTF">2011-09-14T10:33:33Z</dcterms:created>
  <dcterms:modified xsi:type="dcterms:W3CDTF">2011-11-17T13:14:52Z</dcterms:modified>
</cp:coreProperties>
</file>