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8"/>
  </p:notesMasterIdLst>
  <p:handoutMasterIdLst>
    <p:handoutMasterId r:id="rId249"/>
  </p:handoutMasterIdLst>
  <p:sldIdLst>
    <p:sldId id="625" r:id="rId2"/>
    <p:sldId id="697" r:id="rId3"/>
    <p:sldId id="626" r:id="rId4"/>
    <p:sldId id="710" r:id="rId5"/>
    <p:sldId id="636" r:id="rId6"/>
    <p:sldId id="627" r:id="rId7"/>
    <p:sldId id="711" r:id="rId8"/>
    <p:sldId id="698" r:id="rId9"/>
    <p:sldId id="486" r:id="rId10"/>
    <p:sldId id="747" r:id="rId11"/>
    <p:sldId id="637" r:id="rId12"/>
    <p:sldId id="699" r:id="rId13"/>
    <p:sldId id="650" r:id="rId14"/>
    <p:sldId id="820" r:id="rId15"/>
    <p:sldId id="793" r:id="rId16"/>
    <p:sldId id="629" r:id="rId17"/>
    <p:sldId id="735" r:id="rId18"/>
    <p:sldId id="757" r:id="rId19"/>
    <p:sldId id="749" r:id="rId20"/>
    <p:sldId id="628" r:id="rId21"/>
    <p:sldId id="794" r:id="rId22"/>
    <p:sldId id="633" r:id="rId23"/>
    <p:sldId id="714" r:id="rId24"/>
    <p:sldId id="630" r:id="rId25"/>
    <p:sldId id="467" r:id="rId26"/>
    <p:sldId id="752" r:id="rId27"/>
    <p:sldId id="487" r:id="rId28"/>
    <p:sldId id="758" r:id="rId29"/>
    <p:sldId id="759" r:id="rId30"/>
    <p:sldId id="490" r:id="rId31"/>
    <p:sldId id="491" r:id="rId32"/>
    <p:sldId id="493" r:id="rId33"/>
    <p:sldId id="523" r:id="rId34"/>
    <p:sldId id="700" r:id="rId35"/>
    <p:sldId id="646" r:id="rId36"/>
    <p:sldId id="641" r:id="rId37"/>
    <p:sldId id="648" r:id="rId38"/>
    <p:sldId id="647" r:id="rId39"/>
    <p:sldId id="792" r:id="rId40"/>
    <p:sldId id="722" r:id="rId41"/>
    <p:sldId id="719" r:id="rId42"/>
    <p:sldId id="701" r:id="rId43"/>
    <p:sldId id="656" r:id="rId44"/>
    <p:sldId id="657" r:id="rId45"/>
    <p:sldId id="715" r:id="rId46"/>
    <p:sldId id="658" r:id="rId47"/>
    <p:sldId id="631" r:id="rId48"/>
    <p:sldId id="713" r:id="rId49"/>
    <p:sldId id="703" r:id="rId50"/>
    <p:sldId id="720" r:id="rId51"/>
    <p:sldId id="632" r:id="rId52"/>
    <p:sldId id="723" r:id="rId53"/>
    <p:sldId id="795" r:id="rId54"/>
    <p:sldId id="635" r:id="rId55"/>
    <p:sldId id="634" r:id="rId56"/>
    <p:sldId id="687" r:id="rId57"/>
    <p:sldId id="731" r:id="rId58"/>
    <p:sldId id="732" r:id="rId59"/>
    <p:sldId id="716" r:id="rId60"/>
    <p:sldId id="733" r:id="rId61"/>
    <p:sldId id="717" r:id="rId62"/>
    <p:sldId id="734" r:id="rId63"/>
    <p:sldId id="718" r:id="rId64"/>
    <p:sldId id="704" r:id="rId65"/>
    <p:sldId id="495" r:id="rId66"/>
    <p:sldId id="512" r:id="rId67"/>
    <p:sldId id="497" r:id="rId68"/>
    <p:sldId id="606" r:id="rId69"/>
    <p:sldId id="498" r:id="rId70"/>
    <p:sldId id="499" r:id="rId71"/>
    <p:sldId id="612" r:id="rId72"/>
    <p:sldId id="613" r:id="rId73"/>
    <p:sldId id="513" r:id="rId74"/>
    <p:sldId id="514" r:id="rId75"/>
    <p:sldId id="616" r:id="rId76"/>
    <p:sldId id="617" r:id="rId77"/>
    <p:sldId id="517" r:id="rId78"/>
    <p:sldId id="518" r:id="rId79"/>
    <p:sldId id="724" r:id="rId80"/>
    <p:sldId id="725" r:id="rId81"/>
    <p:sldId id="736" r:id="rId82"/>
    <p:sldId id="726" r:id="rId83"/>
    <p:sldId id="727" r:id="rId84"/>
    <p:sldId id="728" r:id="rId85"/>
    <p:sldId id="729" r:id="rId86"/>
    <p:sldId id="730" r:id="rId87"/>
    <p:sldId id="581" r:id="rId88"/>
    <p:sldId id="510" r:id="rId89"/>
    <p:sldId id="530" r:id="rId90"/>
    <p:sldId id="519" r:id="rId91"/>
    <p:sldId id="515" r:id="rId92"/>
    <p:sldId id="505" r:id="rId93"/>
    <p:sldId id="506" r:id="rId94"/>
    <p:sldId id="535" r:id="rId95"/>
    <p:sldId id="508" r:id="rId96"/>
    <p:sldId id="582" r:id="rId97"/>
    <p:sldId id="639" r:id="rId98"/>
    <p:sldId id="753" r:id="rId99"/>
    <p:sldId id="707" r:id="rId100"/>
    <p:sldId id="705" r:id="rId101"/>
    <p:sldId id="653" r:id="rId102"/>
    <p:sldId id="754" r:id="rId103"/>
    <p:sldId id="642" r:id="rId104"/>
    <p:sldId id="756" r:id="rId105"/>
    <p:sldId id="638" r:id="rId106"/>
    <p:sldId id="655" r:id="rId107"/>
    <p:sldId id="661" r:id="rId108"/>
    <p:sldId id="663" r:id="rId109"/>
    <p:sldId id="741" r:id="rId110"/>
    <p:sldId id="743" r:id="rId111"/>
    <p:sldId id="746" r:id="rId112"/>
    <p:sldId id="664" r:id="rId113"/>
    <p:sldId id="666" r:id="rId114"/>
    <p:sldId id="667" r:id="rId115"/>
    <p:sldId id="668" r:id="rId116"/>
    <p:sldId id="671" r:id="rId117"/>
    <p:sldId id="672" r:id="rId118"/>
    <p:sldId id="673" r:id="rId119"/>
    <p:sldId id="690" r:id="rId120"/>
    <p:sldId id="674" r:id="rId121"/>
    <p:sldId id="675" r:id="rId122"/>
    <p:sldId id="676" r:id="rId123"/>
    <p:sldId id="796" r:id="rId124"/>
    <p:sldId id="677" r:id="rId125"/>
    <p:sldId id="679" r:id="rId126"/>
    <p:sldId id="669" r:id="rId127"/>
    <p:sldId id="797" r:id="rId128"/>
    <p:sldId id="798" r:id="rId129"/>
    <p:sldId id="683" r:id="rId130"/>
    <p:sldId id="737" r:id="rId131"/>
    <p:sldId id="739" r:id="rId132"/>
    <p:sldId id="740" r:id="rId133"/>
    <p:sldId id="738" r:id="rId134"/>
    <p:sldId id="742" r:id="rId135"/>
    <p:sldId id="686" r:id="rId136"/>
    <p:sldId id="685" r:id="rId137"/>
    <p:sldId id="684" r:id="rId138"/>
    <p:sldId id="680" r:id="rId139"/>
    <p:sldId id="484" r:id="rId140"/>
    <p:sldId id="522" r:id="rId141"/>
    <p:sldId id="543" r:id="rId142"/>
    <p:sldId id="597" r:id="rId143"/>
    <p:sldId id="545" r:id="rId144"/>
    <p:sldId id="595" r:id="rId145"/>
    <p:sldId id="538" r:id="rId146"/>
    <p:sldId id="525" r:id="rId147"/>
    <p:sldId id="531" r:id="rId148"/>
    <p:sldId id="526" r:id="rId149"/>
    <p:sldId id="524" r:id="rId150"/>
    <p:sldId id="527" r:id="rId151"/>
    <p:sldId id="618" r:id="rId152"/>
    <p:sldId id="532" r:id="rId153"/>
    <p:sldId id="533" r:id="rId154"/>
    <p:sldId id="619" r:id="rId155"/>
    <p:sldId id="611" r:id="rId156"/>
    <p:sldId id="537" r:id="rId157"/>
    <p:sldId id="620" r:id="rId158"/>
    <p:sldId id="536" r:id="rId159"/>
    <p:sldId id="542" r:id="rId160"/>
    <p:sldId id="621" r:id="rId161"/>
    <p:sldId id="540" r:id="rId162"/>
    <p:sldId id="546" r:id="rId163"/>
    <p:sldId id="548" r:id="rId164"/>
    <p:sldId id="549" r:id="rId165"/>
    <p:sldId id="554" r:id="rId166"/>
    <p:sldId id="590" r:id="rId167"/>
    <p:sldId id="586" r:id="rId168"/>
    <p:sldId id="587" r:id="rId169"/>
    <p:sldId id="588" r:id="rId170"/>
    <p:sldId id="589" r:id="rId171"/>
    <p:sldId id="553" r:id="rId172"/>
    <p:sldId id="593" r:id="rId173"/>
    <p:sldId id="594" r:id="rId174"/>
    <p:sldId id="559" r:id="rId175"/>
    <p:sldId id="583" r:id="rId176"/>
    <p:sldId id="596" r:id="rId177"/>
    <p:sldId id="556" r:id="rId178"/>
    <p:sldId id="557" r:id="rId179"/>
    <p:sldId id="558" r:id="rId180"/>
    <p:sldId id="560" r:id="rId181"/>
    <p:sldId id="584" r:id="rId182"/>
    <p:sldId id="563" r:id="rId183"/>
    <p:sldId id="622" r:id="rId184"/>
    <p:sldId id="623" r:id="rId185"/>
    <p:sldId id="566" r:id="rId186"/>
    <p:sldId id="602" r:id="rId187"/>
    <p:sldId id="603" r:id="rId188"/>
    <p:sldId id="567" r:id="rId189"/>
    <p:sldId id="585" r:id="rId190"/>
    <p:sldId id="569" r:id="rId191"/>
    <p:sldId id="604" r:id="rId192"/>
    <p:sldId id="605" r:id="rId193"/>
    <p:sldId id="607" r:id="rId194"/>
    <p:sldId id="608" r:id="rId195"/>
    <p:sldId id="609" r:id="rId196"/>
    <p:sldId id="610" r:id="rId197"/>
    <p:sldId id="598" r:id="rId198"/>
    <p:sldId id="599" r:id="rId199"/>
    <p:sldId id="575" r:id="rId200"/>
    <p:sldId id="577" r:id="rId201"/>
    <p:sldId id="578" r:id="rId202"/>
    <p:sldId id="574" r:id="rId203"/>
    <p:sldId id="592" r:id="rId204"/>
    <p:sldId id="579" r:id="rId205"/>
    <p:sldId id="591" r:id="rId206"/>
    <p:sldId id="691" r:id="rId207"/>
    <p:sldId id="692" r:id="rId208"/>
    <p:sldId id="693" r:id="rId209"/>
    <p:sldId id="694" r:id="rId210"/>
    <p:sldId id="760" r:id="rId211"/>
    <p:sldId id="800" r:id="rId212"/>
    <p:sldId id="801" r:id="rId213"/>
    <p:sldId id="802" r:id="rId214"/>
    <p:sldId id="803" r:id="rId215"/>
    <p:sldId id="804" r:id="rId216"/>
    <p:sldId id="766" r:id="rId217"/>
    <p:sldId id="767" r:id="rId218"/>
    <p:sldId id="768" r:id="rId219"/>
    <p:sldId id="769" r:id="rId220"/>
    <p:sldId id="805" r:id="rId221"/>
    <p:sldId id="806" r:id="rId222"/>
    <p:sldId id="772" r:id="rId223"/>
    <p:sldId id="807" r:id="rId224"/>
    <p:sldId id="808" r:id="rId225"/>
    <p:sldId id="809" r:id="rId226"/>
    <p:sldId id="776" r:id="rId227"/>
    <p:sldId id="810" r:id="rId228"/>
    <p:sldId id="778" r:id="rId229"/>
    <p:sldId id="811" r:id="rId230"/>
    <p:sldId id="812" r:id="rId231"/>
    <p:sldId id="814" r:id="rId232"/>
    <p:sldId id="816" r:id="rId233"/>
    <p:sldId id="815" r:id="rId234"/>
    <p:sldId id="784" r:id="rId235"/>
    <p:sldId id="817" r:id="rId236"/>
    <p:sldId id="818" r:id="rId237"/>
    <p:sldId id="787" r:id="rId238"/>
    <p:sldId id="819" r:id="rId239"/>
    <p:sldId id="789" r:id="rId240"/>
    <p:sldId id="799" r:id="rId241"/>
    <p:sldId id="695" r:id="rId242"/>
    <p:sldId id="709" r:id="rId243"/>
    <p:sldId id="696" r:id="rId244"/>
    <p:sldId id="744" r:id="rId245"/>
    <p:sldId id="748" r:id="rId246"/>
    <p:sldId id="624" r:id="rId24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FF"/>
    <a:srgbClr val="33CCFF"/>
    <a:srgbClr val="FFCCFF"/>
    <a:srgbClr val="FDEC87"/>
    <a:srgbClr val="00FF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2903" autoAdjust="0"/>
  </p:normalViewPr>
  <p:slideViewPr>
    <p:cSldViewPr>
      <p:cViewPr varScale="1">
        <p:scale>
          <a:sx n="96" d="100"/>
          <a:sy n="96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506A7C-6F41-4423-BB8B-274679F825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796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E6A00E-708C-41BD-B55B-9C45275BDA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864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6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7712CD-35F0-4A07-BDB7-48445103C057}" type="slidenum">
              <a:rPr lang="de-DE" altLang="fr-FR" smtClean="0"/>
              <a:pPr eaLnBrk="1" hangingPunct="1"/>
              <a:t>115</a:t>
            </a:fld>
            <a:endParaRPr lang="de-DE" altLang="fr-FR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0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EFC9236-11DE-4771-A36E-D8CED98C47D3}" type="slidenum">
              <a:rPr lang="de-DE" altLang="de-DE" smtClean="0">
                <a:latin typeface="Arial" panose="020B0604020202020204" pitchFamily="34" charset="0"/>
              </a:rPr>
              <a:pPr/>
              <a:t>153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4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449B292-615A-4DB6-83EE-15AF692314D4}" type="slidenum">
              <a:rPr lang="de-DE" altLang="de-DE" smtClean="0">
                <a:latin typeface="Arial" panose="020B0604020202020204" pitchFamily="34" charset="0"/>
              </a:rPr>
              <a:pPr/>
              <a:t>155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32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183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9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41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4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954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74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6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D4AC9D7-EF04-4AEC-B175-FCDB19532C8D}" type="slidenum">
              <a:rPr lang="de-DE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de-DE" alt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Espace réservé de l'image des diapositives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3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7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11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3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749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686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235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35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51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87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07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95ACB3C-9A62-4213-A7B2-16EFC0B8D3B5}" type="slidenum">
              <a:rPr lang="de-DE" altLang="de-DE" smtClean="0">
                <a:latin typeface="Arial" panose="020B0604020202020204" pitchFamily="34" charset="0"/>
              </a:rPr>
              <a:pPr/>
              <a:t>54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1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24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93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992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76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011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9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09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722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00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2CDDE-CF9A-4666-8706-A7647E384E89}" type="slidenum">
              <a:rPr lang="de-DE" smtClean="0"/>
              <a:pPr/>
              <a:t>240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63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95ACB3C-9A62-4213-A7B2-16EFC0B8D3B5}" type="slidenum">
              <a:rPr lang="de-DE" altLang="de-DE" smtClean="0">
                <a:latin typeface="Arial" panose="020B0604020202020204" pitchFamily="34" charset="0"/>
              </a:rPr>
              <a:pPr/>
              <a:t>65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36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245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30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8EA8853-174F-4370-98AC-73AE82BE6477}" type="slidenum">
              <a:rPr lang="de-DE" altLang="de-DE" smtClean="0">
                <a:latin typeface="Arial" panose="020B0604020202020204" pitchFamily="34" charset="0"/>
              </a:rPr>
              <a:pPr/>
              <a:t>66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0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A1B58AE-BDF0-4EF0-9148-FDC3D552F70A}" type="slidenum">
              <a:rPr lang="de-DE" altLang="de-DE" smtClean="0">
                <a:latin typeface="Arial" panose="020B0604020202020204" pitchFamily="34" charset="0"/>
              </a:rPr>
              <a:pPr/>
              <a:t>73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9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7DA4A70-08CA-458B-9555-3B300335C357}" type="slidenum">
              <a:rPr lang="de-DE" altLang="de-DE" smtClean="0">
                <a:latin typeface="Arial" panose="020B0604020202020204" pitchFamily="34" charset="0"/>
              </a:rPr>
              <a:pPr/>
              <a:t>88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2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83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A00E-708C-41BD-B55B-9C45275BDA0A}" type="slidenum">
              <a:rPr lang="de-DE" altLang="de-DE" smtClean="0"/>
              <a:pPr>
                <a:defRPr/>
              </a:pPr>
              <a:t>106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3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Titelmasterformat durch Klicken bearbeiten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65D0-869A-46A3-A136-53DCCABB7D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  <p:extLst>
      <p:ext uri="{BB962C8B-B14F-4D97-AF65-F5344CB8AC3E}">
        <p14:creationId xmlns:p14="http://schemas.microsoft.com/office/powerpoint/2010/main" val="75149232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DBF52-DAA3-4282-B306-E8AA8ED2620A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447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8426-5C14-47A3-A0A7-FE55D5D30CC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00589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6627-5E57-4D58-A230-C72C75B4F7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2165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ED12-0D2B-4CF6-9C94-EE7EBCA5EB4B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6946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682B5-CB2B-43CF-97F2-397F93CD1F5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684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FFDA-8BB1-45CE-BB70-B30A733857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4333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0896-1711-4C38-856D-AD571D9C49A2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5668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F310-3513-41ED-A7F3-103EA510CA8D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2644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2653-955E-44A6-A369-2CDB23432AF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119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A5A2-8BCB-4025-8EC6-613B44E7E826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526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9CA1-6C64-4963-B479-3D3B670AB5FE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88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DA32-0731-4B34-A059-9E628169061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4379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4C10-EE22-4296-B168-6D1475E3B63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574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6F49-5A32-4490-B9D5-6FB683CAABC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7014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53FE-0A8F-40B6-84FC-E8BE5B959D7F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894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7CF2-C045-4CB0-B519-449C1CD0EAF9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415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9647-7861-4139-AE53-59A4FD9B0BC4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2947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B12BEE-CCC4-47B0-9616-9A34F7256D60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Titelmasterformat durch Klicken bearbeiten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Textmasterformate durch Klicken bearbeiten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9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4" r:id="rId14"/>
    <p:sldLayoutId id="2147484635" r:id="rId15"/>
    <p:sldLayoutId id="2147484636" r:id="rId16"/>
    <p:sldLayoutId id="2147484637" r:id="rId17"/>
    <p:sldLayoutId id="2147484638" r:id="rId1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0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Offenbarung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jpe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e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jpeg"/><Relationship Id="rId4" Type="http://schemas.openxmlformats.org/officeDocument/2006/relationships/image" Target="../media/image191.jpeg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R:\PPT\Nationen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R:\PPT\Nationen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0.jpeg"/><Relationship Id="rId10" Type="http://schemas.openxmlformats.org/officeDocument/2006/relationships/image" Target="../media/image46.jpg"/><Relationship Id="rId4" Type="http://schemas.openxmlformats.org/officeDocument/2006/relationships/image" Target="../media/image41.jp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1219199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25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Das Buch </a:t>
            </a:r>
          </a:p>
          <a:p>
            <a:pPr algn="ctr">
              <a:defRPr/>
            </a:pPr>
            <a:r>
              <a:rPr lang="de-DE" sz="125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der Offenbarung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04513" y="5949950"/>
            <a:ext cx="13414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Liebi</a:t>
            </a:r>
          </a:p>
          <a:p>
            <a:pPr>
              <a:defRPr/>
            </a:pPr>
            <a:r>
              <a:rPr lang="de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3863752" y="5565120"/>
            <a:ext cx="3898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CH" altLang="de-DE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Einführung</a:t>
            </a:r>
          </a:p>
        </p:txBody>
      </p:sp>
    </p:spTree>
    <p:extLst>
      <p:ext uri="{BB962C8B-B14F-4D97-AF65-F5344CB8AC3E}">
        <p14:creationId xmlns:p14="http://schemas.microsoft.com/office/powerpoint/2010/main" val="290250708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623962" y="3397032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04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30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54" y="5560870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8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99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7" y="5575108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71" y="5576181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567480" y="496468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1479282" y="3025688"/>
            <a:ext cx="423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verfolgte Gemeinde vom 1.-4. Jh.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 rot="16200000">
            <a:off x="-152545" y="2378642"/>
            <a:ext cx="523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nicht verfolgte Gemeinde </a:t>
            </a:r>
            <a:b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am Ende der apostolischen Zeit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 rot="16200000">
            <a:off x="2586135" y="2875238"/>
            <a:ext cx="4238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Kirche ab der Zeit der </a:t>
            </a:r>
          </a:p>
          <a:p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Konstantinischen Wende 313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 rot="16200000">
            <a:off x="3354008" y="2835926"/>
            <a:ext cx="4686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Papst-Kirche von Rom ab 440 n. Chr.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hteck 6"/>
          <p:cNvSpPr/>
          <p:nvPr/>
        </p:nvSpPr>
        <p:spPr>
          <a:xfrm rot="16200000">
            <a:off x="4151453" y="2344716"/>
            <a:ext cx="50090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e-CH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Reformation ab 31. Oktober 1517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und ihr Niedergang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hteck 7"/>
          <p:cNvSpPr/>
          <p:nvPr/>
        </p:nvSpPr>
        <p:spPr>
          <a:xfrm rot="16200000">
            <a:off x="5229813" y="2502018"/>
            <a:ext cx="504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Die Erweckungsbewegung </a:t>
            </a:r>
            <a:b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im 18. und 19. Jh. (Freikirchen)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hteck 8"/>
          <p:cNvSpPr/>
          <p:nvPr/>
        </p:nvSpPr>
        <p:spPr>
          <a:xfrm rot="16200000">
            <a:off x="6585003" y="2943937"/>
            <a:ext cx="4470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Der geistliche Zerfall der Freikirchen 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07458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12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30152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12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9" y="5129639"/>
            <a:ext cx="2195736" cy="1646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29" y="3082174"/>
            <a:ext cx="2619557" cy="1964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927658" y="1548413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300372" y="2667447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3112670" y="212340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421041" y="211061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295682" y="1518148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950580" y="2453740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628404" y="257793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596024" y="177390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628444" y="2420824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1971434" y="2542468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626932" y="1607662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31080" t="30450" r="59680" b="56950"/>
          <a:stretch/>
        </p:blipFill>
        <p:spPr>
          <a:xfrm>
            <a:off x="2944642" y="1790016"/>
            <a:ext cx="288032" cy="31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" descr="File:Tyrannosaurus with infec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41" y="2749240"/>
            <a:ext cx="3187619" cy="238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587" y="2157164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AutoShape 8"/>
          <p:cNvSpPr>
            <a:spLocks noChangeArrowheads="1"/>
          </p:cNvSpPr>
          <p:nvPr/>
        </p:nvSpPr>
        <p:spPr bwMode="auto">
          <a:xfrm rot="13187182">
            <a:off x="9754764" y="3534143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" name="Textfeld 28"/>
          <p:cNvSpPr txBox="1"/>
          <p:nvPr/>
        </p:nvSpPr>
        <p:spPr>
          <a:xfrm>
            <a:off x="9163951" y="1598534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30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feld 4"/>
          <p:cNvSpPr txBox="1">
            <a:spLocks noChangeArrowheads="1"/>
          </p:cNvSpPr>
          <p:nvPr/>
        </p:nvSpPr>
        <p:spPr bwMode="auto">
          <a:xfrm>
            <a:off x="909225" y="469149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31" name="Textfeld 4"/>
          <p:cNvSpPr txBox="1">
            <a:spLocks noChangeArrowheads="1"/>
          </p:cNvSpPr>
          <p:nvPr/>
        </p:nvSpPr>
        <p:spPr bwMode="auto">
          <a:xfrm>
            <a:off x="11621373" y="486214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29473539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Geburt, Himmelfahrt, Flucht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4595872"/>
            <a:ext cx="10629093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78839" y="3247240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 rot="12810975" flipV="1">
            <a:off x="6812397" y="1338941"/>
            <a:ext cx="422276" cy="1598726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616623">
            <a:off x="6517252" y="3592914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Textfeld 45"/>
          <p:cNvSpPr txBox="1"/>
          <p:nvPr/>
        </p:nvSpPr>
        <p:spPr>
          <a:xfrm>
            <a:off x="7336900" y="323441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614574" y="1158026"/>
            <a:ext cx="36165" cy="35266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913806" y="1124743"/>
            <a:ext cx="40804" cy="34567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Rechteck 2"/>
          <p:cNvSpPr/>
          <p:nvPr/>
        </p:nvSpPr>
        <p:spPr>
          <a:xfrm>
            <a:off x="4350277" y="3697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  <p:extLst>
      <p:ext uri="{BB962C8B-B14F-4D97-AF65-F5344CB8AC3E}">
        <p14:creationId xmlns:p14="http://schemas.microsoft.com/office/powerpoint/2010/main" val="2712448020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12</a:t>
            </a:r>
          </a:p>
        </p:txBody>
      </p:sp>
      <p:pic>
        <p:nvPicPr>
          <p:cNvPr id="12290" name="Picture 2" descr="File:Tyrannosaurus with in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16832"/>
            <a:ext cx="5779907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87888" y="6309320"/>
            <a:ext cx="4178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Chris Glen, The University of Queensland, CC-BY-SA 2.5 gen. US</a:t>
            </a:r>
            <a:endParaRPr lang="de-CH" sz="1200" dirty="0"/>
          </a:p>
        </p:txBody>
      </p:sp>
      <p:sp>
        <p:nvSpPr>
          <p:cNvPr id="5" name="Rectangle 40"/>
          <p:cNvSpPr/>
          <p:nvPr/>
        </p:nvSpPr>
        <p:spPr>
          <a:xfrm>
            <a:off x="27497" y="1375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631504" y="5517232"/>
            <a:ext cx="1681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10,3-4</a:t>
            </a:r>
          </a:p>
        </p:txBody>
      </p:sp>
    </p:spTree>
    <p:extLst>
      <p:ext uri="{BB962C8B-B14F-4D97-AF65-F5344CB8AC3E}">
        <p14:creationId xmlns:p14="http://schemas.microsoft.com/office/powerpoint/2010/main" val="263183961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Geburt, Himmelfahrt, Flucht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4595872"/>
            <a:ext cx="10629093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78839" y="3247240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 rot="12810975" flipV="1">
            <a:off x="6812397" y="1338941"/>
            <a:ext cx="422276" cy="1598726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 rot="16616623">
            <a:off x="6517252" y="3592914"/>
            <a:ext cx="566839" cy="2197100"/>
          </a:xfrm>
          <a:prstGeom prst="curvedRightArrow">
            <a:avLst>
              <a:gd name="adj1" fmla="val 73813"/>
              <a:gd name="adj2" fmla="val 1476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Textfeld 45"/>
          <p:cNvSpPr txBox="1"/>
          <p:nvPr/>
        </p:nvSpPr>
        <p:spPr>
          <a:xfrm>
            <a:off x="7336900" y="323441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>
            <a:off x="614574" y="1158026"/>
            <a:ext cx="36165" cy="35266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913806" y="1124743"/>
            <a:ext cx="40804" cy="34567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" name="Rechteck 2"/>
          <p:cNvSpPr/>
          <p:nvPr/>
        </p:nvSpPr>
        <p:spPr>
          <a:xfrm>
            <a:off x="4350277" y="3697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  <p:extLst>
      <p:ext uri="{BB962C8B-B14F-4D97-AF65-F5344CB8AC3E}">
        <p14:creationId xmlns:p14="http://schemas.microsoft.com/office/powerpoint/2010/main" val="3033962263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13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47518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nnenuntergang, Landschaft, M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10" y="3606028"/>
            <a:ext cx="8477250" cy="323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ile:Tyrannosaurus with infe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975" b="6358"/>
          <a:stretch/>
        </p:blipFill>
        <p:spPr bwMode="auto">
          <a:xfrm>
            <a:off x="3935760" y="2001838"/>
            <a:ext cx="5559849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Tier aus dem Meer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75920" y="5661248"/>
            <a:ext cx="3510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Chris Glen, The University of Queensland, CC-BY-SA 2.5 gen. US</a:t>
            </a:r>
            <a:endParaRPr lang="de-CH" sz="1000" dirty="0">
              <a:solidFill>
                <a:schemeClr val="bg2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118576" y="3021828"/>
            <a:ext cx="1377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13,1-10</a:t>
            </a: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0601060" y="658501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96407576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Tier aus der Erde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68988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13,11-18</a:t>
            </a:r>
          </a:p>
        </p:txBody>
      </p:sp>
      <p:pic>
        <p:nvPicPr>
          <p:cNvPr id="97286" name="Picture 2" descr="Schafe, Ziege, Wolle, Bauernhof, Tier, Vieh, Nutz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7" y="1700808"/>
            <a:ext cx="691158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0905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Feuer vom Himmel</a:t>
            </a:r>
          </a:p>
        </p:txBody>
      </p:sp>
      <p:pic>
        <p:nvPicPr>
          <p:cNvPr id="109571" name="Picture 2" descr="All, Universum, Weltall, Weltraum, Astronau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9144000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10691813" y="520700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6240016" y="560546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13,13</a:t>
            </a:r>
          </a:p>
        </p:txBody>
      </p:sp>
    </p:spTree>
    <p:extLst>
      <p:ext uri="{BB962C8B-B14F-4D97-AF65-F5344CB8AC3E}">
        <p14:creationId xmlns:p14="http://schemas.microsoft.com/office/powerpoint/2010/main" val="2158671121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Feuer vom Himmel</a:t>
            </a:r>
          </a:p>
        </p:txBody>
      </p:sp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9669186" y="630412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8"/>
          <p:cNvSpPr/>
          <p:nvPr/>
        </p:nvSpPr>
        <p:spPr>
          <a:xfrm>
            <a:off x="11640616" y="21952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050" name="Picture 2" descr="Stadt, Skyline, Nacht, Fluss, Gebäude, Wo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6" y="1377612"/>
            <a:ext cx="7092007" cy="5186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271464" y="551723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13,13</a:t>
            </a:r>
          </a:p>
        </p:txBody>
      </p:sp>
    </p:spTree>
    <p:extLst>
      <p:ext uri="{BB962C8B-B14F-4D97-AF65-F5344CB8AC3E}">
        <p14:creationId xmlns:p14="http://schemas.microsoft.com/office/powerpoint/2010/main" val="3852709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172575" y="208121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31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46" y="423975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92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68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5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2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6" y="4250973"/>
            <a:ext cx="95490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116094" y="350281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Offenbarung 2+3: Die Kirchengeschichte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78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56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31" y="3280940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4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18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56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ile:Pancasila Sila 1 Star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19" y="3293368"/>
            <a:ext cx="783131" cy="78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20678" y="2420888"/>
            <a:ext cx="363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Das Geheimnis des 7 Sterne (1,20)</a:t>
            </a:r>
          </a:p>
        </p:txBody>
      </p:sp>
    </p:spTree>
    <p:extLst>
      <p:ext uri="{BB962C8B-B14F-4D97-AF65-F5344CB8AC3E}">
        <p14:creationId xmlns:p14="http://schemas.microsoft.com/office/powerpoint/2010/main" val="3455977618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sprechende Bild</a:t>
            </a:r>
          </a:p>
        </p:txBody>
      </p:sp>
      <p:pic>
        <p:nvPicPr>
          <p:cNvPr id="9728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50" y="1697037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7423900" y="499900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0322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3071664" y="443711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13,14-15</a:t>
            </a:r>
          </a:p>
        </p:txBody>
      </p:sp>
    </p:spTree>
    <p:extLst>
      <p:ext uri="{BB962C8B-B14F-4D97-AF65-F5344CB8AC3E}">
        <p14:creationId xmlns:p14="http://schemas.microsoft.com/office/powerpoint/2010/main" val="3174133583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" descr="File:Euro-Bankno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157" y="1840090"/>
            <a:ext cx="405130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Die Vision auf Patmos</a:t>
            </a:r>
          </a:p>
        </p:txBody>
      </p:sp>
      <p:sp>
        <p:nvSpPr>
          <p:cNvPr id="70662" name="Line 8"/>
          <p:cNvSpPr>
            <a:spLocks noChangeShapeType="1"/>
          </p:cNvSpPr>
          <p:nvPr/>
        </p:nvSpPr>
        <p:spPr bwMode="auto">
          <a:xfrm>
            <a:off x="4295800" y="1809609"/>
            <a:ext cx="4249737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70663" name="Line 9"/>
          <p:cNvSpPr>
            <a:spLocks noChangeShapeType="1"/>
          </p:cNvSpPr>
          <p:nvPr/>
        </p:nvSpPr>
        <p:spPr bwMode="auto">
          <a:xfrm flipH="1">
            <a:off x="3775869" y="1962052"/>
            <a:ext cx="4319588" cy="35290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70664" name="Textfeld 11"/>
          <p:cNvSpPr txBox="1">
            <a:spLocks noChangeArrowheads="1"/>
          </p:cNvSpPr>
          <p:nvPr/>
        </p:nvSpPr>
        <p:spPr bwMode="auto">
          <a:xfrm>
            <a:off x="8095457" y="473295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0665" name="Textfeld 10"/>
          <p:cNvSpPr txBox="1">
            <a:spLocks noChangeArrowheads="1"/>
          </p:cNvSpPr>
          <p:nvPr/>
        </p:nvSpPr>
        <p:spPr bwMode="auto">
          <a:xfrm>
            <a:off x="7641932" y="1619901"/>
            <a:ext cx="430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ECB</a:t>
            </a:r>
          </a:p>
        </p:txBody>
      </p:sp>
      <p:sp>
        <p:nvSpPr>
          <p:cNvPr id="11" name="Rectangle 8"/>
          <p:cNvSpPr/>
          <p:nvPr/>
        </p:nvSpPr>
        <p:spPr>
          <a:xfrm>
            <a:off x="11641743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329617" y="490629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13,16-18</a:t>
            </a:r>
          </a:p>
        </p:txBody>
      </p:sp>
    </p:spTree>
    <p:extLst>
      <p:ext uri="{BB962C8B-B14F-4D97-AF65-F5344CB8AC3E}">
        <p14:creationId xmlns:p14="http://schemas.microsoft.com/office/powerpoint/2010/main" val="2355750167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Die Zahl auf der rechten Hand</a:t>
            </a:r>
          </a:p>
        </p:txBody>
      </p:sp>
      <p:pic>
        <p:nvPicPr>
          <p:cNvPr id="97284" name="Picture 11" descr="File:Hand external anatomy, dors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2513190" y="752765"/>
            <a:ext cx="5309476" cy="721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feld 7"/>
          <p:cNvSpPr txBox="1">
            <a:spLocks noChangeArrowheads="1"/>
          </p:cNvSpPr>
          <p:nvPr/>
        </p:nvSpPr>
        <p:spPr bwMode="auto">
          <a:xfrm>
            <a:off x="9120336" y="4509120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21319" y="2816191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666</a:t>
            </a:r>
          </a:p>
        </p:txBody>
      </p:sp>
      <p:sp>
        <p:nvSpPr>
          <p:cNvPr id="8" name="Rectangle 8"/>
          <p:cNvSpPr/>
          <p:nvPr/>
        </p:nvSpPr>
        <p:spPr>
          <a:xfrm>
            <a:off x="-1310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8623867" y="573422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13,16-18</a:t>
            </a:r>
          </a:p>
        </p:txBody>
      </p:sp>
    </p:spTree>
    <p:extLst>
      <p:ext uri="{BB962C8B-B14F-4D97-AF65-F5344CB8AC3E}">
        <p14:creationId xmlns:p14="http://schemas.microsoft.com/office/powerpoint/2010/main" val="461441960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Die Zahl des Tieres aus dem Meer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057900" y="6165851"/>
            <a:ext cx="3690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10+8+200+70+400+200 = 888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2464" y="4865689"/>
            <a:ext cx="54802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Times New Roman" panose="02020603050405020304" pitchFamily="18" charset="0"/>
              </a:rPr>
              <a:t>І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ΗΣΟΥΣ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888</a:t>
            </a:r>
            <a:r>
              <a:rPr lang="fr-FR" alt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27848" y="198884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666</a:t>
            </a:r>
          </a:p>
        </p:txBody>
      </p:sp>
      <p:sp>
        <p:nvSpPr>
          <p:cNvPr id="8" name="Rectangle 8"/>
          <p:cNvSpPr/>
          <p:nvPr/>
        </p:nvSpPr>
        <p:spPr>
          <a:xfrm>
            <a:off x="11640616" y="4977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094372" y="278075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13,17-18</a:t>
            </a:r>
          </a:p>
        </p:txBody>
      </p:sp>
    </p:spTree>
    <p:extLst>
      <p:ext uri="{BB962C8B-B14F-4D97-AF65-F5344CB8AC3E}">
        <p14:creationId xmlns:p14="http://schemas.microsoft.com/office/powerpoint/2010/main" val="455311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14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671340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0516" y="277813"/>
            <a:ext cx="10742429" cy="1139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144‘000 auf Zion</a:t>
            </a:r>
          </a:p>
        </p:txBody>
      </p:sp>
      <p:pic>
        <p:nvPicPr>
          <p:cNvPr id="7" name="Picture 2" descr="File:Israel-2013-Aerial-Temple Mount 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2" y="1399961"/>
            <a:ext cx="4248150" cy="491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807968" y="6337258"/>
            <a:ext cx="21975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Godot13 C-BY-SA 3.0 nicht portiert C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5360" y="1916832"/>
            <a:ext cx="31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l" pitchFamily="2" charset="0"/>
                <a:cs typeface="Times New Roman" panose="02020603050405020304" pitchFamily="18" charset="0"/>
              </a:rPr>
              <a:t>І</a:t>
            </a:r>
            <a:r>
              <a:rPr lang="fr-FR" altLang="fr-FR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ΗΣΟΥΣ</a:t>
            </a:r>
            <a:endParaRPr lang="fr-FR" alt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grkl" pitchFamily="2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207568" y="530120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14,1-5</a:t>
            </a:r>
          </a:p>
        </p:txBody>
      </p:sp>
      <p:sp>
        <p:nvSpPr>
          <p:cNvPr id="12" name="Ellipse 11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440" y="331626"/>
            <a:ext cx="10972800" cy="1143000"/>
          </a:xfrm>
        </p:spPr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Das ewige Evangelium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93" y="4797152"/>
            <a:ext cx="5615608" cy="175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93" y="1522362"/>
            <a:ext cx="5615608" cy="317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487488" y="4409292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14,6-7</a:t>
            </a:r>
          </a:p>
        </p:txBody>
      </p:sp>
      <p:sp>
        <p:nvSpPr>
          <p:cNvPr id="11" name="Ellipse 10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8760296" y="63027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8760296" y="428626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72444256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Babylon gefallen</a:t>
            </a:r>
          </a:p>
        </p:txBody>
      </p:sp>
      <p:pic>
        <p:nvPicPr>
          <p:cNvPr id="5" name="Picture 4" descr="Ziggurat_of_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5680" y="1988840"/>
            <a:ext cx="6110288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519020" y="494116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14,8</a:t>
            </a:r>
          </a:p>
        </p:txBody>
      </p:sp>
      <p:sp>
        <p:nvSpPr>
          <p:cNvPr id="8" name="Ellipse 7"/>
          <p:cNvSpPr/>
          <p:nvPr/>
        </p:nvSpPr>
        <p:spPr>
          <a:xfrm>
            <a:off x="3199406" y="66754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407799" y="580519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11364073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Anbeter des Tieres</a:t>
            </a:r>
          </a:p>
        </p:txBody>
      </p:sp>
      <p:pic>
        <p:nvPicPr>
          <p:cNvPr id="4" name="Picture 11" descr="File:Hand external anatomy, dors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2181791" y="429063"/>
            <a:ext cx="3451412" cy="46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79405" y="186267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>
                <a:solidFill>
                  <a:schemeClr val="bg2"/>
                </a:solidFill>
              </a:rPr>
              <a:t>666</a:t>
            </a:r>
          </a:p>
        </p:txBody>
      </p:sp>
      <p:pic>
        <p:nvPicPr>
          <p:cNvPr id="7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8" y="2887350"/>
            <a:ext cx="5820307" cy="388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3079405" y="5069181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14,9-12</a:t>
            </a:r>
          </a:p>
        </p:txBody>
      </p:sp>
      <p:sp>
        <p:nvSpPr>
          <p:cNvPr id="10" name="Ellipse 9"/>
          <p:cNvSpPr/>
          <p:nvPr/>
        </p:nvSpPr>
        <p:spPr>
          <a:xfrm>
            <a:off x="2645135" y="669131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1872749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92509675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Märtyrer</a:t>
            </a:r>
          </a:p>
        </p:txBody>
      </p:sp>
      <p:pic>
        <p:nvPicPr>
          <p:cNvPr id="8" name="Picture 2" descr="Friedhof, Gräber, Grabsteine, T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417638"/>
            <a:ext cx="7661275" cy="51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596878" y="486916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14,13</a:t>
            </a:r>
          </a:p>
        </p:txBody>
      </p:sp>
      <p:sp>
        <p:nvSpPr>
          <p:cNvPr id="6" name="Ellipse 5"/>
          <p:cNvSpPr/>
          <p:nvPr/>
        </p:nvSpPr>
        <p:spPr>
          <a:xfrm>
            <a:off x="3647728" y="6526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065550" y="61653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222290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4 &amp; 5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82622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896" y="332656"/>
            <a:ext cx="10972800" cy="1143000"/>
          </a:xfrm>
        </p:spPr>
        <p:txBody>
          <a:bodyPr/>
          <a:lstStyle/>
          <a:p>
            <a:pPr algn="l"/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		Getreideernte</a:t>
            </a:r>
          </a:p>
        </p:txBody>
      </p:sp>
      <p:pic>
        <p:nvPicPr>
          <p:cNvPr id="8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7433767" y="332656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7297">
            <a:off x="5535382" y="1445053"/>
            <a:ext cx="1381323" cy="241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204864"/>
            <a:ext cx="3635896" cy="242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736" y="3450208"/>
            <a:ext cx="3810353" cy="276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3528595" y="5415481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14,14-16</a:t>
            </a:r>
          </a:p>
        </p:txBody>
      </p:sp>
      <p:sp>
        <p:nvSpPr>
          <p:cNvPr id="11" name="Ellipse 10"/>
          <p:cNvSpPr/>
          <p:nvPr/>
        </p:nvSpPr>
        <p:spPr>
          <a:xfrm>
            <a:off x="1548818" y="67057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1660165" y="600025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5741334" y="385752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4930795" y="417817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31218445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787" y="692695"/>
            <a:ext cx="10972800" cy="1143000"/>
          </a:xfrm>
        </p:spPr>
        <p:txBody>
          <a:bodyPr/>
          <a:lstStyle/>
          <a:p>
            <a:pPr algn="l"/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	Die Traubenernte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99" y="3068960"/>
            <a:ext cx="4848225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7438559" y="458112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14,17-20</a:t>
            </a:r>
          </a:p>
        </p:txBody>
      </p:sp>
      <p:sp>
        <p:nvSpPr>
          <p:cNvPr id="7" name="Ellipse 6"/>
          <p:cNvSpPr/>
          <p:nvPr/>
        </p:nvSpPr>
        <p:spPr>
          <a:xfrm>
            <a:off x="774874" y="108560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2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7320136" y="281631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981706" y="609163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22597470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15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177859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B0F0"/>
                </a:solidFill>
              </a:rPr>
              <a:t>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feld 2"/>
          <p:cNvSpPr txBox="1">
            <a:spLocks noChangeArrowheads="1"/>
          </p:cNvSpPr>
          <p:nvPr/>
        </p:nvSpPr>
        <p:spPr bwMode="auto">
          <a:xfrm>
            <a:off x="3539175" y="556390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15,1</a:t>
            </a: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 rot="882167">
            <a:off x="6312973" y="4640800"/>
            <a:ext cx="4982832" cy="19765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8800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Die Überwinder am himmlischen Meer</a:t>
            </a: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4011876" y="1593654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293096"/>
            <a:ext cx="302460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472" y="1417638"/>
            <a:ext cx="151622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3519657"/>
            <a:ext cx="149560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058" y="1305049"/>
            <a:ext cx="1254795" cy="1881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le:Hand external anatomy, dorsum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9024">
            <a:off x="9654811" y="3832938"/>
            <a:ext cx="1091288" cy="1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316174" y="428597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2"/>
                </a:solidFill>
              </a:rPr>
              <a:t>666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9048327" y="4023110"/>
            <a:ext cx="1935174" cy="91805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8829008" y="1442846"/>
            <a:ext cx="2592287" cy="140852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9286390" y="4023111"/>
            <a:ext cx="1541463" cy="1435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9354418" y="1471156"/>
            <a:ext cx="1629082" cy="158554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Rectangle 50"/>
          <p:cNvSpPr/>
          <p:nvPr/>
        </p:nvSpPr>
        <p:spPr>
          <a:xfrm>
            <a:off x="26370" y="-13005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2747899" y="5886113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15,2-4</a:t>
            </a:r>
          </a:p>
        </p:txBody>
      </p:sp>
      <p:sp>
        <p:nvSpPr>
          <p:cNvPr id="19" name="Textfeld 4"/>
          <p:cNvSpPr txBox="1">
            <a:spLocks noChangeArrowheads="1"/>
          </p:cNvSpPr>
          <p:nvPr/>
        </p:nvSpPr>
        <p:spPr bwMode="auto">
          <a:xfrm>
            <a:off x="10845346" y="284209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297012714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Die 7 Engel mit den Opferschalen</a:t>
            </a: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988840"/>
            <a:ext cx="4142908" cy="2322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439816" y="4755017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920602" y="4943475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314870" y="5177065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783563" y="5380038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124082" y="5583011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420398" y="5821590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716714" y="6060169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1705620" y="4998236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15,5-8</a:t>
            </a:r>
          </a:p>
        </p:txBody>
      </p:sp>
    </p:spTree>
    <p:extLst>
      <p:ext uri="{BB962C8B-B14F-4D97-AF65-F5344CB8AC3E}">
        <p14:creationId xmlns:p14="http://schemas.microsoft.com/office/powerpoint/2010/main" val="3571608687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16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642815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11"/>
          <p:cNvSpPr>
            <a:spLocks noChangeArrowheads="1"/>
          </p:cNvSpPr>
          <p:nvPr/>
        </p:nvSpPr>
        <p:spPr bwMode="auto">
          <a:xfrm rot="882167">
            <a:off x="6312973" y="4640800"/>
            <a:ext cx="4982832" cy="19765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4382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0465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Vierer-Gruppe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264551" y="5738482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894008" y="5953639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164382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Oval 11"/>
          <p:cNvSpPr>
            <a:spLocks noChangeArrowheads="1"/>
          </p:cNvSpPr>
          <p:nvPr/>
        </p:nvSpPr>
        <p:spPr bwMode="auto">
          <a:xfrm rot="1869274">
            <a:off x="6400778" y="4711877"/>
            <a:ext cx="2402993" cy="13199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86493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Erde, Meer, Flüsse/Quellen, Himmelskörper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320726"/>
            <a:ext cx="3950941" cy="22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516455"/>
            <a:ext cx="3950941" cy="270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525470"/>
            <a:ext cx="5105072" cy="270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143" y="4335802"/>
            <a:ext cx="1677102" cy="223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894" y="4349884"/>
            <a:ext cx="1672225" cy="2229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632" y="4349884"/>
            <a:ext cx="1481368" cy="2222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Ellipse 17"/>
          <p:cNvSpPr/>
          <p:nvPr/>
        </p:nvSpPr>
        <p:spPr>
          <a:xfrm>
            <a:off x="864481" y="152547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704512" y="1586726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864481" y="42950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2" name="Ellipse 21"/>
          <p:cNvSpPr/>
          <p:nvPr/>
        </p:nvSpPr>
        <p:spPr>
          <a:xfrm>
            <a:off x="10786996" y="433580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4" name="Rectangle 50"/>
          <p:cNvSpPr/>
          <p:nvPr/>
        </p:nvSpPr>
        <p:spPr>
          <a:xfrm>
            <a:off x="1808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0772995" y="4748900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8017" y="4760928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0648884" y="1981239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0602" y="1943913"/>
            <a:ext cx="528637" cy="34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4"/>
          <p:cNvSpPr txBox="1">
            <a:spLocks noChangeArrowheads="1"/>
          </p:cNvSpPr>
          <p:nvPr/>
        </p:nvSpPr>
        <p:spPr bwMode="auto">
          <a:xfrm>
            <a:off x="11177521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526409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0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704591" y="1127417"/>
            <a:ext cx="7026349" cy="3938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680" name="Textfeld 4"/>
          <p:cNvSpPr txBox="1">
            <a:spLocks noChangeArrowheads="1"/>
          </p:cNvSpPr>
          <p:nvPr/>
        </p:nvSpPr>
        <p:spPr bwMode="auto">
          <a:xfrm>
            <a:off x="8003391" y="4737669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53945" y="39449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5113337" y="5403940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</a:t>
            </a:r>
          </a:p>
        </p:txBody>
      </p:sp>
      <p:sp>
        <p:nvSpPr>
          <p:cNvPr id="10" name="Rectangle 4"/>
          <p:cNvSpPr/>
          <p:nvPr/>
        </p:nvSpPr>
        <p:spPr>
          <a:xfrm>
            <a:off x="1164113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69215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1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s://upload.wikimedia.org/wikipedia/commons/0/0b/Paracoccidioidomycosis_les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417638"/>
            <a:ext cx="7474183" cy="510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71464" y="566124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206611" y="624602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05231537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2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151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 descr="Sonnenuntergang, Indien, Himmel, Meer, Oz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53" y="1408263"/>
            <a:ext cx="7658893" cy="510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 rot="10800000">
            <a:off x="4799856" y="2924944"/>
            <a:ext cx="19798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983432" y="558924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16,3</a:t>
            </a:r>
          </a:p>
        </p:txBody>
      </p:sp>
    </p:spTree>
    <p:extLst>
      <p:ext uri="{BB962C8B-B14F-4D97-AF65-F5344CB8AC3E}">
        <p14:creationId xmlns:p14="http://schemas.microsoft.com/office/powerpoint/2010/main" val="3942221930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3</a:t>
            </a:r>
          </a:p>
        </p:txBody>
      </p:sp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New York City, Skyline, Abenddämmerung, Manhat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59" y="1484784"/>
            <a:ext cx="6574481" cy="46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etnam, Mekong, Abendsonne, Goldene Stunde, Flu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6" y="1268760"/>
            <a:ext cx="7966745" cy="531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16,4-7</a:t>
            </a:r>
          </a:p>
        </p:txBody>
      </p:sp>
      <p:pic>
        <p:nvPicPr>
          <p:cNvPr id="7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 rot="10800000">
            <a:off x="5106054" y="1346329"/>
            <a:ext cx="197988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272073301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4</a:t>
            </a:r>
          </a:p>
        </p:txBody>
      </p:sp>
      <p:sp>
        <p:nvSpPr>
          <p:cNvPr id="4" name="Rectangle 50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Sonne, Wärme, Planeten, Sonnensystem, Raum, Univer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9144000" cy="514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063552" y="5589240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16,8-9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3950291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5: Finsternis über das Reich</a:t>
            </a:r>
          </a:p>
        </p:txBody>
      </p:sp>
      <p:pic>
        <p:nvPicPr>
          <p:cNvPr id="17410" name="Picture 2" descr="Blitzschlag, Blitz, Macht, Sturm, Donner, We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46" y="1417638"/>
            <a:ext cx="7753108" cy="5120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609600" y="58052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16,10-11</a:t>
            </a:r>
          </a:p>
        </p:txBody>
      </p:sp>
    </p:spTree>
    <p:extLst>
      <p:ext uri="{BB962C8B-B14F-4D97-AF65-F5344CB8AC3E}">
        <p14:creationId xmlns:p14="http://schemas.microsoft.com/office/powerpoint/2010/main" val="4113768045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6: Der Euphrat und </a:t>
            </a:r>
            <a:b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die Könige von Sonnenaufgang</a:t>
            </a:r>
          </a:p>
        </p:txBody>
      </p:sp>
      <p:pic>
        <p:nvPicPr>
          <p:cNvPr id="29699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983978"/>
            <a:ext cx="3685116" cy="2763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4"/>
          <p:cNvSpPr txBox="1">
            <a:spLocks noChangeArrowheads="1"/>
          </p:cNvSpPr>
          <p:nvPr/>
        </p:nvSpPr>
        <p:spPr bwMode="auto">
          <a:xfrm>
            <a:off x="3078962" y="4769776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200" dirty="0" err="1"/>
              <a:t>Procopius</a:t>
            </a:r>
            <a:r>
              <a:rPr lang="fr-FR" altLang="de-DE" sz="1200" dirty="0"/>
              <a:t> CC-BY-SA 3.0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612" y="1700808"/>
            <a:ext cx="6610546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50"/>
          <p:cNvSpPr/>
          <p:nvPr/>
        </p:nvSpPr>
        <p:spPr>
          <a:xfrm>
            <a:off x="-6736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16,12</a:t>
            </a:r>
          </a:p>
        </p:txBody>
      </p:sp>
    </p:spTree>
    <p:extLst>
      <p:ext uri="{BB962C8B-B14F-4D97-AF65-F5344CB8AC3E}">
        <p14:creationId xmlns:p14="http://schemas.microsoft.com/office/powerpoint/2010/main" val="1329528955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itchFamily="34" charset="0"/>
              </a:rPr>
              <a:t>Einschub 6: Harmagedon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524000" y="4608513"/>
            <a:ext cx="9183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16:16: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Und er versammelte sie an den Ort,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der auf hebräisch </a:t>
            </a: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heißt.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de-DE" sz="2800" dirty="0">
              <a:latin typeface="+mn-lt"/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8472488" y="3789363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200" dirty="0">
                <a:latin typeface="+mn-lt"/>
              </a:rPr>
              <a:t>Boaz Joffe </a:t>
            </a:r>
            <a:r>
              <a:rPr lang="de-DE" altLang="de-DE" sz="1200" dirty="0" err="1">
                <a:latin typeface="+mn-lt"/>
              </a:rPr>
              <a:t>B.Sc</a:t>
            </a:r>
            <a:r>
              <a:rPr lang="de-DE" altLang="de-DE" sz="1200" dirty="0">
                <a:latin typeface="+mn-lt"/>
              </a:rPr>
              <a:t>. CC-BY-SA 3.0</a:t>
            </a:r>
          </a:p>
        </p:txBody>
      </p:sp>
      <p:pic>
        <p:nvPicPr>
          <p:cNvPr id="76805" name="Picture 7" descr="File:Katef Shaul Pano. A view on Yizrael Valley (1514222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83688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0"/>
          <p:cNvSpPr/>
          <p:nvPr/>
        </p:nvSpPr>
        <p:spPr>
          <a:xfrm>
            <a:off x="11640616" y="-2704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804509" y="583562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16,13-16</a:t>
            </a:r>
          </a:p>
        </p:txBody>
      </p:sp>
    </p:spTree>
    <p:extLst>
      <p:ext uri="{BB962C8B-B14F-4D97-AF65-F5344CB8AC3E}">
        <p14:creationId xmlns:p14="http://schemas.microsoft.com/office/powerpoint/2010/main" val="1867437331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Schale 7: Erdbeben und Fall Babylons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72816"/>
            <a:ext cx="281932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115" y="2543455"/>
            <a:ext cx="3518520" cy="233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4365104"/>
            <a:ext cx="3192041" cy="213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50"/>
          <p:cNvSpPr/>
          <p:nvPr/>
        </p:nvSpPr>
        <p:spPr>
          <a:xfrm>
            <a:off x="0" y="310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Ziggurat_of_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4352" y="1772816"/>
            <a:ext cx="2087712" cy="138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668837" y="5431208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16,17-21</a:t>
            </a:r>
          </a:p>
        </p:txBody>
      </p:sp>
    </p:spTree>
    <p:extLst>
      <p:ext uri="{BB962C8B-B14F-4D97-AF65-F5344CB8AC3E}">
        <p14:creationId xmlns:p14="http://schemas.microsoft.com/office/powerpoint/2010/main" val="2910858078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17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1819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Einschub 7</a:t>
            </a:r>
          </a:p>
        </p:txBody>
      </p:sp>
      <p:pic>
        <p:nvPicPr>
          <p:cNvPr id="46083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1847850" y="4724400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2779713" y="436562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3649663" y="4110038"/>
            <a:ext cx="776287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521200" y="385603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391150" y="359727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261100" y="3343275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783513" y="277018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AutoShape 10"/>
          <p:cNvSpPr>
            <a:spLocks noChangeArrowheads="1"/>
          </p:cNvSpPr>
          <p:nvPr/>
        </p:nvSpPr>
        <p:spPr bwMode="auto">
          <a:xfrm rot="21300862" flipV="1">
            <a:off x="7221538" y="3060700"/>
            <a:ext cx="933450" cy="2089150"/>
          </a:xfrm>
          <a:prstGeom prst="curvedLeftArrow">
            <a:avLst>
              <a:gd name="adj1" fmla="val 44762"/>
              <a:gd name="adj2" fmla="val 895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46091" name="AutoShape 10"/>
          <p:cNvSpPr>
            <a:spLocks noChangeArrowheads="1"/>
          </p:cNvSpPr>
          <p:nvPr/>
        </p:nvSpPr>
        <p:spPr bwMode="auto">
          <a:xfrm rot="21300862" flipV="1">
            <a:off x="8720138" y="2027238"/>
            <a:ext cx="933450" cy="2089150"/>
          </a:xfrm>
          <a:prstGeom prst="curvedLeftArrow">
            <a:avLst>
              <a:gd name="adj1" fmla="val 44762"/>
              <a:gd name="adj2" fmla="val 895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58000" y="5264150"/>
            <a:ext cx="13858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16,13-16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759825" y="4229100"/>
            <a:ext cx="1149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17 - 18</a:t>
            </a:r>
          </a:p>
        </p:txBody>
      </p:sp>
      <p:sp>
        <p:nvSpPr>
          <p:cNvPr id="46094" name="Textfeld 2"/>
          <p:cNvSpPr txBox="1">
            <a:spLocks noChangeArrowheads="1"/>
          </p:cNvSpPr>
          <p:nvPr/>
        </p:nvSpPr>
        <p:spPr bwMode="auto">
          <a:xfrm>
            <a:off x="6965950" y="2654300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b="1" dirty="0">
                <a:solidFill>
                  <a:srgbClr val="00FFCC"/>
                </a:solidFill>
              </a:rPr>
              <a:t>6.</a:t>
            </a:r>
          </a:p>
        </p:txBody>
      </p:sp>
      <p:sp>
        <p:nvSpPr>
          <p:cNvPr id="46095" name="Textfeld 16"/>
          <p:cNvSpPr txBox="1">
            <a:spLocks noChangeArrowheads="1"/>
          </p:cNvSpPr>
          <p:nvPr/>
        </p:nvSpPr>
        <p:spPr bwMode="auto">
          <a:xfrm>
            <a:off x="8324850" y="1795463"/>
            <a:ext cx="48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b="1" dirty="0">
                <a:solidFill>
                  <a:srgbClr val="00FFCC"/>
                </a:solidFill>
              </a:rPr>
              <a:t>7.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550863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119063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501780" y="2607395"/>
            <a:ext cx="3852862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/>
          <a:stretch/>
        </p:blipFill>
        <p:spPr bwMode="auto">
          <a:xfrm>
            <a:off x="1724198" y="2941905"/>
            <a:ext cx="2452687" cy="1572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987553" y="1270367"/>
            <a:ext cx="2673350" cy="62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32349" y="1415257"/>
            <a:ext cx="1709737" cy="112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7" y="2979738"/>
            <a:ext cx="1677738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Grafi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 bwMode="auto">
          <a:xfrm>
            <a:off x="2694781" y="5022702"/>
            <a:ext cx="2268538" cy="139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4581" r="29865"/>
          <a:stretch>
            <a:fillRect/>
          </a:stretch>
        </p:blipFill>
        <p:spPr bwMode="auto">
          <a:xfrm>
            <a:off x="7372859" y="1260475"/>
            <a:ext cx="770511" cy="109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714" y="1260476"/>
            <a:ext cx="928687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0" y="1260475"/>
            <a:ext cx="877888" cy="101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9712" name="Textfeld 20"/>
          <p:cNvSpPr txBox="1">
            <a:spLocks noChangeArrowheads="1"/>
          </p:cNvSpPr>
          <p:nvPr/>
        </p:nvSpPr>
        <p:spPr bwMode="auto">
          <a:xfrm>
            <a:off x="3155159" y="2435225"/>
            <a:ext cx="3381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29713" name="Textfeld 20"/>
          <p:cNvSpPr txBox="1">
            <a:spLocks noChangeArrowheads="1"/>
          </p:cNvSpPr>
          <p:nvPr/>
        </p:nvSpPr>
        <p:spPr bwMode="auto">
          <a:xfrm>
            <a:off x="5430838" y="1943100"/>
            <a:ext cx="33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29714" name="Textfeld 20"/>
          <p:cNvSpPr txBox="1">
            <a:spLocks noChangeArrowheads="1"/>
          </p:cNvSpPr>
          <p:nvPr/>
        </p:nvSpPr>
        <p:spPr bwMode="auto">
          <a:xfrm>
            <a:off x="9944098" y="2550980"/>
            <a:ext cx="396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29715" name="Textfeld 20"/>
          <p:cNvSpPr txBox="1">
            <a:spLocks noChangeArrowheads="1"/>
          </p:cNvSpPr>
          <p:nvPr/>
        </p:nvSpPr>
        <p:spPr bwMode="auto">
          <a:xfrm>
            <a:off x="9866276" y="4500689"/>
            <a:ext cx="42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pic>
        <p:nvPicPr>
          <p:cNvPr id="20" name="Grafik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0" y="5137944"/>
            <a:ext cx="2767013" cy="107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feld 27"/>
          <p:cNvSpPr txBox="1">
            <a:spLocks noChangeArrowheads="1"/>
          </p:cNvSpPr>
          <p:nvPr/>
        </p:nvSpPr>
        <p:spPr bwMode="auto">
          <a:xfrm>
            <a:off x="8777288" y="6007100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29718" name="Textfeld 14"/>
          <p:cNvSpPr txBox="1">
            <a:spLocks noChangeArrowheads="1"/>
          </p:cNvSpPr>
          <p:nvPr/>
        </p:nvSpPr>
        <p:spPr bwMode="auto">
          <a:xfrm>
            <a:off x="3664990" y="4524712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29719" name="Textfeld 14"/>
          <p:cNvSpPr txBox="1">
            <a:spLocks noChangeArrowheads="1"/>
          </p:cNvSpPr>
          <p:nvPr/>
        </p:nvSpPr>
        <p:spPr bwMode="auto">
          <a:xfrm>
            <a:off x="5027350" y="6215856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pic>
        <p:nvPicPr>
          <p:cNvPr id="24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89" y="4947444"/>
            <a:ext cx="1979613" cy="131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feld 25"/>
          <p:cNvSpPr txBox="1">
            <a:spLocks noChangeArrowheads="1"/>
          </p:cNvSpPr>
          <p:nvPr/>
        </p:nvSpPr>
        <p:spPr bwMode="auto">
          <a:xfrm>
            <a:off x="8220013" y="6226175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</p:spTree>
    <p:extLst>
      <p:ext uri="{BB962C8B-B14F-4D97-AF65-F5344CB8AC3E}">
        <p14:creationId xmlns:p14="http://schemas.microsoft.com/office/powerpoint/2010/main" val="1069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grosse Hure, Babylon die Grosse</a:t>
            </a:r>
          </a:p>
        </p:txBody>
      </p:sp>
      <p:pic>
        <p:nvPicPr>
          <p:cNvPr id="47107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417638"/>
            <a:ext cx="6110288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feld 2"/>
          <p:cNvSpPr txBox="1">
            <a:spLocks noChangeArrowheads="1"/>
          </p:cNvSpPr>
          <p:nvPr/>
        </p:nvSpPr>
        <p:spPr bwMode="auto">
          <a:xfrm>
            <a:off x="1741488" y="5661025"/>
            <a:ext cx="870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CH" altLang="de-DE" sz="2000"/>
              <a:t>Babylon = gr. Name von Babel, von babylonisch «bab ilani» = Das Tor der Götter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CH" altLang="de-DE" sz="2000"/>
              <a:t>Babel (hebr.) = Verwirrung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24025" y="1773238"/>
            <a:ext cx="134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17,1/5</a:t>
            </a:r>
          </a:p>
        </p:txBody>
      </p:sp>
      <p:sp>
        <p:nvSpPr>
          <p:cNvPr id="47110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Römisch Katholische Kirche</a:t>
            </a:r>
          </a:p>
        </p:txBody>
      </p:sp>
      <p:pic>
        <p:nvPicPr>
          <p:cNvPr id="48131" name="Picture 2" descr="Vatikan, Rom, Katholisch, Architektur, Italien, Rei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41439"/>
            <a:ext cx="6877050" cy="515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feld 3"/>
          <p:cNvSpPr txBox="1">
            <a:spLocks noChangeArrowheads="1"/>
          </p:cNvSpPr>
          <p:nvPr/>
        </p:nvSpPr>
        <p:spPr bwMode="auto">
          <a:xfrm>
            <a:off x="9534525" y="61653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Römisch Katholische Kirche</a:t>
            </a:r>
          </a:p>
        </p:txBody>
      </p:sp>
      <p:pic>
        <p:nvPicPr>
          <p:cNvPr id="49155" name="Picture 2" descr="Italien, Rom, Vatikan, Basilika, Denkmal, Architek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25575"/>
            <a:ext cx="7543800" cy="489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feld 4"/>
          <p:cNvSpPr txBox="1">
            <a:spLocks noChangeArrowheads="1"/>
          </p:cNvSpPr>
          <p:nvPr/>
        </p:nvSpPr>
        <p:spPr bwMode="auto">
          <a:xfrm>
            <a:off x="9932790" y="605407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0616" y="-5224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Weltweite Hurerei mit den Königen der Erde</a:t>
            </a:r>
          </a:p>
        </p:txBody>
      </p:sp>
      <p:pic>
        <p:nvPicPr>
          <p:cNvPr id="50179" name="Picture 2" descr="Weltkarte, Erde, Welt, Karte, Globus, Grafik, V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9144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60213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</a:t>
            </a:r>
          </a:p>
        </p:txBody>
      </p:sp>
      <p:sp>
        <p:nvSpPr>
          <p:cNvPr id="50181" name="Textfeld 4"/>
          <p:cNvSpPr txBox="1">
            <a:spLocks noChangeArrowheads="1"/>
          </p:cNvSpPr>
          <p:nvPr/>
        </p:nvSpPr>
        <p:spPr bwMode="auto">
          <a:xfrm>
            <a:off x="10848528" y="554831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Weltweite Betrunkenheit durch </a:t>
            </a:r>
            <a:br>
              <a:rPr lang="de-CH" dirty="0">
                <a:solidFill>
                  <a:srgbClr val="00FFCC"/>
                </a:solidFill>
              </a:rPr>
            </a:br>
            <a:r>
              <a:rPr lang="de-CH" dirty="0">
                <a:solidFill>
                  <a:srgbClr val="00FFCC"/>
                </a:solidFill>
              </a:rPr>
              <a:t>die Hurerei Babylons</a:t>
            </a:r>
          </a:p>
        </p:txBody>
      </p:sp>
      <p:pic>
        <p:nvPicPr>
          <p:cNvPr id="51203" name="Picture 2" descr="Weltkarte, Erde, Welt, Karte, Globus, Grafik, V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575"/>
            <a:ext cx="9144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</a:t>
            </a:r>
          </a:p>
        </p:txBody>
      </p:sp>
      <p:sp>
        <p:nvSpPr>
          <p:cNvPr id="51205" name="Textfeld 4"/>
          <p:cNvSpPr txBox="1">
            <a:spLocks noChangeArrowheads="1"/>
          </p:cNvSpPr>
          <p:nvPr/>
        </p:nvSpPr>
        <p:spPr bwMode="auto">
          <a:xfrm>
            <a:off x="10848528" y="555942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2313" y="85725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Reiterin auf dem Tier</a:t>
            </a:r>
          </a:p>
        </p:txBody>
      </p:sp>
      <p:pic>
        <p:nvPicPr>
          <p:cNvPr id="5222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196976"/>
            <a:ext cx="3744913" cy="561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feld 4"/>
          <p:cNvSpPr txBox="1">
            <a:spLocks noChangeArrowheads="1"/>
          </p:cNvSpPr>
          <p:nvPr/>
        </p:nvSpPr>
        <p:spPr bwMode="auto">
          <a:xfrm>
            <a:off x="7824788" y="6381750"/>
            <a:ext cx="1747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Gfreihalter CC-BY-SA 3.0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Das neue Jerusalem, die Braut des Lammes </a:t>
            </a:r>
          </a:p>
        </p:txBody>
      </p:sp>
      <p:pic>
        <p:nvPicPr>
          <p:cNvPr id="5325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-1035" r="4152"/>
          <a:stretch>
            <a:fillRect/>
          </a:stretch>
        </p:blipFill>
        <p:spPr bwMode="auto">
          <a:xfrm>
            <a:off x="3287713" y="1700214"/>
            <a:ext cx="5986462" cy="4537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588" y="4221163"/>
            <a:ext cx="1511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</a:t>
            </a:r>
          </a:p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21,9-10</a:t>
            </a:r>
          </a:p>
          <a:p>
            <a:pPr>
              <a:defRPr/>
            </a:pP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3" name="Textfeld 4"/>
          <p:cNvSpPr txBox="1">
            <a:spLocks noChangeArrowheads="1"/>
          </p:cNvSpPr>
          <p:nvPr/>
        </p:nvSpPr>
        <p:spPr bwMode="auto">
          <a:xfrm>
            <a:off x="9418840" y="5877272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  <a:endParaRPr lang="de-CH" altLang="de-DE" sz="1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Ein Engel der 7 Schalen</a:t>
            </a:r>
          </a:p>
        </p:txBody>
      </p:sp>
      <p:pic>
        <p:nvPicPr>
          <p:cNvPr id="54275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2854325" y="3303588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3719736" y="3163888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4581524" y="2995613"/>
            <a:ext cx="776288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5418138" y="2880085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283326" y="2725738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175500" y="2563813"/>
            <a:ext cx="774700" cy="5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040688" y="2398713"/>
            <a:ext cx="774700" cy="50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Sand, Welligkeit, Dünen, Muster, Natur, Textur, W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4210050"/>
            <a:ext cx="3787775" cy="233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2" descr="Sonne, Rauch, Berge, Silhouetten, Landschaft, Wildn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216400"/>
            <a:ext cx="3503613" cy="233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10468258" y="587533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21,9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603250" y="5875338"/>
            <a:ext cx="1708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 &amp; 3</a:t>
            </a:r>
          </a:p>
        </p:txBody>
      </p:sp>
      <p:sp>
        <p:nvSpPr>
          <p:cNvPr id="54286" name="Textfeld 13"/>
          <p:cNvSpPr txBox="1">
            <a:spLocks noChangeArrowheads="1"/>
          </p:cNvSpPr>
          <p:nvPr/>
        </p:nvSpPr>
        <p:spPr bwMode="auto">
          <a:xfrm>
            <a:off x="10042525" y="6338888"/>
            <a:ext cx="33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54287" name="Textfeld 14"/>
          <p:cNvSpPr txBox="1">
            <a:spLocks noChangeArrowheads="1"/>
          </p:cNvSpPr>
          <p:nvPr/>
        </p:nvSpPr>
        <p:spPr bwMode="auto">
          <a:xfrm>
            <a:off x="6192838" y="63388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Kontrast</a:t>
            </a:r>
          </a:p>
        </p:txBody>
      </p:sp>
      <p:pic>
        <p:nvPicPr>
          <p:cNvPr id="55299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4594739"/>
            <a:ext cx="2577852" cy="1713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-1035" r="4152"/>
          <a:stretch>
            <a:fillRect/>
          </a:stretch>
        </p:blipFill>
        <p:spPr bwMode="auto">
          <a:xfrm>
            <a:off x="1831324" y="2204864"/>
            <a:ext cx="2653364" cy="2011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feld 5"/>
          <p:cNvSpPr txBox="1">
            <a:spLocks noChangeArrowheads="1"/>
          </p:cNvSpPr>
          <p:nvPr/>
        </p:nvSpPr>
        <p:spPr bwMode="auto">
          <a:xfrm>
            <a:off x="5448300" y="2924175"/>
            <a:ext cx="4176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dirty="0">
                <a:sym typeface="Wingdings" panose="05000000000000000000" pitchFamily="2" charset="2"/>
              </a:rPr>
              <a:t> </a:t>
            </a:r>
            <a:r>
              <a:rPr lang="de-CH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wahre Kirche </a:t>
            </a:r>
            <a:endParaRPr lang="de-CH" alt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6" name="Textfeld 6"/>
          <p:cNvSpPr txBox="1">
            <a:spLocks noChangeArrowheads="1"/>
          </p:cNvSpPr>
          <p:nvPr/>
        </p:nvSpPr>
        <p:spPr bwMode="auto">
          <a:xfrm>
            <a:off x="5448300" y="5224463"/>
            <a:ext cx="4824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dirty="0">
                <a:sym typeface="Wingdings" panose="05000000000000000000" pitchFamily="2" charset="2"/>
              </a:rPr>
              <a:t> </a:t>
            </a:r>
            <a:r>
              <a:rPr lang="de-CH" altLang="de-DE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falsche Kirche</a:t>
            </a:r>
            <a:endParaRPr lang="de-CH" altLang="de-DE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303963" y="349250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Korinther 11,2; Epheser 5,22-33</a:t>
            </a:r>
          </a:p>
        </p:txBody>
      </p:sp>
      <p:sp>
        <p:nvSpPr>
          <p:cNvPr id="55304" name="Textfeld 4"/>
          <p:cNvSpPr txBox="1">
            <a:spLocks noChangeArrowheads="1"/>
          </p:cNvSpPr>
          <p:nvPr/>
        </p:nvSpPr>
        <p:spPr bwMode="auto">
          <a:xfrm>
            <a:off x="4497388" y="3922713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/>
              <a:t>RL</a:t>
            </a:r>
          </a:p>
        </p:txBody>
      </p:sp>
      <p:sp>
        <p:nvSpPr>
          <p:cNvPr id="55305" name="Textfeld 8"/>
          <p:cNvSpPr txBox="1">
            <a:spLocks noChangeArrowheads="1"/>
          </p:cNvSpPr>
          <p:nvPr/>
        </p:nvSpPr>
        <p:spPr bwMode="auto">
          <a:xfrm>
            <a:off x="4470400" y="60626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Auf 7 Hügeln</a:t>
            </a:r>
          </a:p>
        </p:txBody>
      </p:sp>
      <p:sp>
        <p:nvSpPr>
          <p:cNvPr id="52227" name="Textfeld 3"/>
          <p:cNvSpPr txBox="1">
            <a:spLocks noChangeArrowheads="1"/>
          </p:cNvSpPr>
          <p:nvPr/>
        </p:nvSpPr>
        <p:spPr bwMode="auto">
          <a:xfrm>
            <a:off x="1847850" y="5805488"/>
            <a:ext cx="862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sitzt auf 7 Hügeln </a:t>
            </a:r>
            <a:r>
              <a:rPr lang="de-CH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Rom = Die Siebenhügel-Stadt</a:t>
            </a:r>
            <a:endParaRPr lang="de-CH" alt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4" name="Picture 10" descr="Moor, Feld, Ländlich, Land, Himmel, Schwarz Und Wei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17639"/>
            <a:ext cx="7048500" cy="4148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39788" y="47244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17,9</a:t>
            </a:r>
          </a:p>
        </p:txBody>
      </p:sp>
      <p:sp>
        <p:nvSpPr>
          <p:cNvPr id="56326" name="Textfeld 5"/>
          <p:cNvSpPr txBox="1">
            <a:spLocks noChangeArrowheads="1"/>
          </p:cNvSpPr>
          <p:nvPr/>
        </p:nvSpPr>
        <p:spPr bwMode="auto">
          <a:xfrm>
            <a:off x="9620250" y="51863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3558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himmlische Tempel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272173" y="1139130"/>
            <a:ext cx="5670823" cy="3036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5" y="4907761"/>
            <a:ext cx="2022935" cy="2025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rot="5400000">
            <a:off x="5884394" y="4365504"/>
            <a:ext cx="865358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0729" name="Textfeld 5"/>
          <p:cNvSpPr txBox="1">
            <a:spLocks noChangeArrowheads="1"/>
          </p:cNvSpPr>
          <p:nvPr/>
        </p:nvSpPr>
        <p:spPr bwMode="auto">
          <a:xfrm>
            <a:off x="7104063" y="6462713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403725610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19288" y="260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Rom</a:t>
            </a:r>
          </a:p>
        </p:txBody>
      </p:sp>
      <p:pic>
        <p:nvPicPr>
          <p:cNvPr id="57347" name="Picture 2" descr="Vatikan, Rom, Katholisch, Architektur, Italien, Rei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1425576"/>
            <a:ext cx="5730875" cy="429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feld 2"/>
          <p:cNvSpPr txBox="1">
            <a:spLocks noChangeArrowheads="1"/>
          </p:cNvSpPr>
          <p:nvPr/>
        </p:nvSpPr>
        <p:spPr bwMode="auto">
          <a:xfrm>
            <a:off x="1703388" y="5876925"/>
            <a:ext cx="950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ist die grosse Stadt, die das Königtum hat über die Könige der Erde.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912938" y="46529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17,18</a:t>
            </a:r>
          </a:p>
        </p:txBody>
      </p:sp>
      <p:sp>
        <p:nvSpPr>
          <p:cNvPr id="57350" name="Textfeld 5"/>
          <p:cNvSpPr txBox="1">
            <a:spLocks noChangeArrowheads="1"/>
          </p:cNvSpPr>
          <p:nvPr/>
        </p:nvSpPr>
        <p:spPr bwMode="auto">
          <a:xfrm>
            <a:off x="9264650" y="54752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</a:rPr>
              <a:t>Der Traum Daniels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088" y="1600200"/>
            <a:ext cx="8342312" cy="4276725"/>
          </a:xfrm>
        </p:spPr>
        <p:txBody>
          <a:bodyPr/>
          <a:lstStyle/>
          <a:p>
            <a:pPr marL="0" indent="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de-DE" sz="2800" b="1" dirty="0">
                <a:solidFill>
                  <a:srgbClr val="00FFCC"/>
                </a:solidFill>
              </a:rPr>
              <a:t>Daniel 7: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Arial" pitchFamily="34"/>
              <a:buChar char="•"/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1.</a:t>
            </a:r>
            <a:r>
              <a:rPr lang="de-DE" sz="2400" b="1" dirty="0">
                <a:solidFill>
                  <a:srgbClr val="FFFF00"/>
                </a:solidFill>
              </a:rPr>
              <a:t> </a:t>
            </a:r>
            <a:r>
              <a:rPr lang="de-DE" sz="2400" b="1" dirty="0"/>
              <a:t>Löwe mit Adlers Flügeln = </a:t>
            </a:r>
            <a:r>
              <a:rPr lang="de-DE" sz="2400" b="1" dirty="0">
                <a:solidFill>
                  <a:srgbClr val="FFFF00"/>
                </a:solidFill>
              </a:rPr>
              <a:t>Babylon</a:t>
            </a:r>
          </a:p>
          <a:p>
            <a:pPr marL="0" indent="0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2. </a:t>
            </a:r>
            <a:r>
              <a:rPr lang="de-DE" sz="2400" b="1" dirty="0"/>
              <a:t>Gefrässiger, plumper Bär = </a:t>
            </a:r>
            <a:r>
              <a:rPr lang="de-DE" sz="2400" b="1" dirty="0">
                <a:solidFill>
                  <a:srgbClr val="FFFF00"/>
                </a:solidFill>
              </a:rPr>
              <a:t>Medopersien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3. </a:t>
            </a:r>
            <a:r>
              <a:rPr lang="de-DE" sz="2400" b="1" dirty="0"/>
              <a:t>Schneller Leopard mit Flügeln und mit vier Köpfen </a:t>
            </a:r>
            <a:br>
              <a:rPr lang="de-DE" sz="2400" b="1" dirty="0"/>
            </a:br>
            <a:r>
              <a:rPr lang="de-DE" sz="2400" b="1" dirty="0"/>
              <a:t>						=</a:t>
            </a:r>
            <a:r>
              <a:rPr lang="de-DE" sz="2400" b="1" dirty="0">
                <a:solidFill>
                  <a:srgbClr val="CC3300"/>
                </a:solidFill>
              </a:rPr>
              <a:t> </a:t>
            </a:r>
            <a:r>
              <a:rPr lang="de-DE" sz="2400" b="1" dirty="0">
                <a:solidFill>
                  <a:srgbClr val="FFFF00"/>
                </a:solidFill>
              </a:rPr>
              <a:t>Griechenland</a:t>
            </a:r>
          </a:p>
          <a:p>
            <a:pPr marL="182880" indent="-182880" eaLnBrk="1" fontAlgn="auto" hangingPunct="1">
              <a:lnSpc>
                <a:spcPct val="84000"/>
              </a:lnSpc>
              <a:spcBef>
                <a:spcPts val="600"/>
              </a:spcBef>
              <a:buFont typeface="Arial" pitchFamily="34"/>
              <a:buNone/>
              <a:defRPr/>
            </a:pPr>
            <a:r>
              <a:rPr lang="de-DE" sz="2400" b="1" dirty="0">
                <a:solidFill>
                  <a:srgbClr val="00FFCC"/>
                </a:solidFill>
              </a:rPr>
              <a:t>4. </a:t>
            </a:r>
            <a:r>
              <a:rPr lang="de-DE" sz="2400" b="1" dirty="0"/>
              <a:t>Furchtbare, grausame Bestie mit 10 Hörnern =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2400" b="1" dirty="0">
                <a:solidFill>
                  <a:srgbClr val="FFFF00"/>
                </a:solidFill>
              </a:rPr>
              <a:t>Rom</a:t>
            </a:r>
          </a:p>
          <a:p>
            <a:pPr marL="0" indent="0" algn="ctr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endParaRPr lang="de-DE" sz="2400" b="1" dirty="0">
              <a:solidFill>
                <a:srgbClr val="FFFFFF"/>
              </a:solidFill>
            </a:endParaRPr>
          </a:p>
          <a:p>
            <a:pPr marL="0" indent="0" algn="ctr" eaLnBrk="1" fontAlgn="auto" hangingPunct="1">
              <a:lnSpc>
                <a:spcPct val="84000"/>
              </a:lnSpc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de-DE" sz="2400" b="1" dirty="0"/>
              <a:t>Danach: Der Menschensohn auf den Wolken des Himmels</a:t>
            </a:r>
            <a:r>
              <a:rPr lang="de-DE" sz="2400" b="1" dirty="0">
                <a:solidFill>
                  <a:srgbClr val="FFFFFF"/>
                </a:solidFill>
              </a:rPr>
              <a:t/>
            </a:r>
            <a:br>
              <a:rPr lang="de-DE" sz="2400" b="1" dirty="0">
                <a:solidFill>
                  <a:srgbClr val="FFFFFF"/>
                </a:solidFill>
              </a:rPr>
            </a:br>
            <a:r>
              <a:rPr lang="de-DE" sz="2400" b="1" dirty="0">
                <a:solidFill>
                  <a:srgbClr val="FFFFFF"/>
                </a:solidFill>
              </a:rPr>
              <a:t>= </a:t>
            </a:r>
            <a:r>
              <a:rPr lang="de-DE" sz="2400" b="1" dirty="0">
                <a:solidFill>
                  <a:srgbClr val="FF3300"/>
                </a:solidFill>
              </a:rPr>
              <a:t>das Reich Gottes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614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5" y="1700213"/>
            <a:ext cx="3035300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feld 4"/>
          <p:cNvSpPr txBox="1">
            <a:spLocks noChangeArrowheads="1"/>
          </p:cNvSpPr>
          <p:nvPr/>
        </p:nvSpPr>
        <p:spPr bwMode="auto">
          <a:xfrm>
            <a:off x="11132998" y="6226175"/>
            <a:ext cx="35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998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CH" dirty="0">
                <a:solidFill>
                  <a:srgbClr val="00FFCC"/>
                </a:solidFill>
                <a:latin typeface="+mn-lt"/>
                <a:cs typeface="Arial" charset="0"/>
              </a:rPr>
              <a:t>Die 4 Weltreiche</a:t>
            </a:r>
            <a:endParaRPr lang="de-DE" dirty="0">
              <a:solidFill>
                <a:srgbClr val="00FFCC"/>
              </a:solidFill>
              <a:latin typeface="+mn-lt"/>
              <a:cs typeface="Arial" charset="0"/>
            </a:endParaRPr>
          </a:p>
        </p:txBody>
      </p:sp>
      <p:sp>
        <p:nvSpPr>
          <p:cNvPr id="33177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927350" y="5445125"/>
            <a:ext cx="5400675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CH" sz="3200" dirty="0">
                <a:latin typeface="+mn-lt"/>
                <a:cs typeface="Arial" charset="0"/>
              </a:rPr>
              <a:t>„</a:t>
            </a:r>
            <a:r>
              <a:rPr lang="de-CH" sz="3200" b="1" dirty="0">
                <a:latin typeface="+mn-lt"/>
                <a:cs typeface="Arial" charset="0"/>
              </a:rPr>
              <a:t>Die Zeiten der Nationen“</a:t>
            </a:r>
            <a:endParaRPr lang="de-DE" sz="3200" b="1" dirty="0">
              <a:latin typeface="+mn-lt"/>
              <a:cs typeface="Arial" charset="0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 rot="16200000">
            <a:off x="1619250" y="3008313"/>
            <a:ext cx="3810000" cy="762000"/>
          </a:xfrm>
          <a:prstGeom prst="rect">
            <a:avLst/>
          </a:prstGeom>
          <a:solidFill>
            <a:srgbClr val="FF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Babylon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 rot="16200000">
            <a:off x="2843213" y="3008313"/>
            <a:ext cx="3810000" cy="762000"/>
          </a:xfrm>
          <a:prstGeom prst="rect">
            <a:avLst/>
          </a:prstGeom>
          <a:solidFill>
            <a:srgbClr val="C0C0C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Medopersien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 rot="16200000">
            <a:off x="4211638" y="3008313"/>
            <a:ext cx="3810000" cy="762000"/>
          </a:xfrm>
          <a:prstGeom prst="rect">
            <a:avLst/>
          </a:prstGeom>
          <a:solidFill>
            <a:srgbClr val="FFCC99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Griechenland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 rot="16200000">
            <a:off x="5508625" y="3008313"/>
            <a:ext cx="3810000" cy="762000"/>
          </a:xfrm>
          <a:prstGeom prst="rect">
            <a:avLst/>
          </a:prstGeom>
          <a:solidFill>
            <a:srgbClr val="00FF00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Rom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 rot="16200000">
            <a:off x="7308850" y="2936875"/>
            <a:ext cx="3810000" cy="762000"/>
          </a:xfrm>
          <a:prstGeom prst="rect">
            <a:avLst/>
          </a:prstGeom>
          <a:solidFill>
            <a:srgbClr val="FFFFFF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5</a:t>
            </a:r>
            <a:r>
              <a:rPr kumimoji="1" lang="fr-F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Reich Gottes</a:t>
            </a:r>
            <a:endParaRPr kumimoji="1" lang="fr-FR" sz="32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animBg="1" autoUpdateAnimBg="0"/>
      <p:bldP spid="331781" grpId="0" animBg="1" autoUpdateAnimBg="0"/>
      <p:bldP spid="331782" grpId="0" animBg="1" autoUpdateAnimBg="0"/>
      <p:bldP spid="331783" grpId="0" animBg="1" autoUpdateAnimBg="0"/>
      <p:bldP spid="331784" grpId="0" animBg="1" autoUpdateAnimBg="0"/>
      <p:bldP spid="331784" grpId="1" animBg="1"/>
      <p:bldP spid="331784" grpId="2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25" y="1484313"/>
            <a:ext cx="3263900" cy="244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Vom AT zum NT</a:t>
            </a:r>
          </a:p>
        </p:txBody>
      </p:sp>
      <p:pic>
        <p:nvPicPr>
          <p:cNvPr id="58372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4076700"/>
            <a:ext cx="3265487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 rot="19697494">
            <a:off x="3792538" y="1484313"/>
            <a:ext cx="4032250" cy="2592387"/>
          </a:xfrm>
          <a:prstGeom prst="curvedDownArrow">
            <a:avLst>
              <a:gd name="adj1" fmla="val 31108"/>
              <a:gd name="adj2" fmla="val 6221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de-DE" altLang="de-DE" sz="1800">
              <a:latin typeface="+mn-l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10026650" y="3740150"/>
            <a:ext cx="30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dirty="0">
                <a:latin typeface="+mn-lt"/>
              </a:rPr>
              <a:t>RL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092700" y="6308725"/>
            <a:ext cx="30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800" dirty="0">
                <a:latin typeface="+mn-lt"/>
              </a:rPr>
              <a:t>RL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30675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923" r="-117" b="38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2238"/>
            <a:ext cx="12144375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cs typeface="Arial" charset="0"/>
              </a:rPr>
              <a:t>Drei Phasen: </a:t>
            </a:r>
            <a:br>
              <a:rPr lang="de-DE" dirty="0">
                <a:solidFill>
                  <a:srgbClr val="00FFCC"/>
                </a:solidFill>
                <a:cs typeface="Arial" charset="0"/>
              </a:rPr>
            </a:br>
            <a:r>
              <a:rPr lang="de-DE" dirty="0">
                <a:solidFill>
                  <a:srgbClr val="00FFCC"/>
                </a:solidFill>
                <a:cs typeface="Arial" charset="0"/>
              </a:rPr>
              <a:t>Das Geheimnis des Tieres</a:t>
            </a:r>
            <a:endParaRPr lang="de-DE" dirty="0">
              <a:solidFill>
                <a:srgbClr val="00FFCC"/>
              </a:solidFill>
              <a:latin typeface="+mn-lt"/>
              <a:cs typeface="Arial" charset="0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 rot="16200000">
            <a:off x="755650" y="3224213"/>
            <a:ext cx="3810000" cy="762000"/>
          </a:xfrm>
          <a:prstGeom prst="rect">
            <a:avLst/>
          </a:prstGeom>
          <a:solidFill>
            <a:srgbClr val="99FF33"/>
          </a:solidFill>
          <a:ln w="38100" cap="sq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lIns="90000" tIns="46800" rIns="90000" bIns="46800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r>
              <a:rPr kumimoji="1" lang="de-D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Rom</a:t>
            </a:r>
            <a:endParaRPr kumimoji="1" lang="de-DE" sz="32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2469" name="AutoShape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0" y="5516563"/>
            <a:ext cx="9144000" cy="1225550"/>
          </a:xfrm>
          <a:prstGeom prst="leftRightArrow">
            <a:avLst>
              <a:gd name="adj1" fmla="val 60833"/>
              <a:gd name="adj2" fmla="val 4818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4367213" y="1484313"/>
            <a:ext cx="5113337" cy="2678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Offenbarung 17,8</a:t>
            </a:r>
            <a:r>
              <a:rPr lang="de-DE" alt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Das Tier, welches du gesehen hast </a:t>
            </a:r>
            <a:endParaRPr lang="de-DE" alt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[a] war</a:t>
            </a: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</a:t>
            </a:r>
            <a:r>
              <a:rPr lang="de-DE" altLang="fr-FR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und</a:t>
            </a: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[b] ist nicht</a:t>
            </a: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</a:t>
            </a:r>
            <a:r>
              <a:rPr lang="de-DE" altLang="fr-FR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und</a:t>
            </a:r>
            <a:r>
              <a:rPr lang="de-DE" alt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de-DE" altLang="fr-F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[c] wird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aus dem Abgrund</a:t>
            </a:r>
            <a:r>
              <a:rPr lang="de-DE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	heraufsteigen </a:t>
            </a:r>
          </a:p>
          <a:p>
            <a:pPr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ins Verderben gehen.</a:t>
            </a:r>
            <a:endParaRPr lang="de-DE" alt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3503613" y="5156200"/>
            <a:ext cx="124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[a] war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665663" y="5146675"/>
            <a:ext cx="2951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[b] ist nicht</a:t>
            </a:r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6551613" y="5132388"/>
            <a:ext cx="3665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[c] </a:t>
            </a:r>
            <a:r>
              <a:rPr lang="de-DE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wird heraufsteigen</a:t>
            </a:r>
            <a:endParaRPr lang="de-DE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>
            <a:off x="4079875" y="2995613"/>
            <a:ext cx="0" cy="172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240088" y="2459038"/>
            <a:ext cx="1003300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 Kommen</a:t>
            </a:r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10056813" y="3213100"/>
            <a:ext cx="0" cy="1801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9605963" y="2593975"/>
            <a:ext cx="1027112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2. Kommen</a:t>
            </a:r>
          </a:p>
        </p:txBody>
      </p: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8256588" y="6516688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200" dirty="0">
                <a:latin typeface="+mn-lt"/>
              </a:rPr>
              <a:t>KF GNU 1.2 </a:t>
            </a:r>
            <a:r>
              <a:rPr lang="de-DE" altLang="de-DE" sz="1200" dirty="0" err="1">
                <a:latin typeface="+mn-lt"/>
              </a:rPr>
              <a:t>or</a:t>
            </a:r>
            <a:r>
              <a:rPr lang="de-DE" altLang="de-DE" sz="1200" dirty="0">
                <a:latin typeface="+mn-lt"/>
              </a:rPr>
              <a:t> </a:t>
            </a:r>
            <a:r>
              <a:rPr lang="de-DE" altLang="de-DE" sz="1200" dirty="0" err="1">
                <a:latin typeface="+mn-lt"/>
              </a:rPr>
              <a:t>later</a:t>
            </a:r>
            <a:endParaRPr lang="de-DE" altLang="de-DE" sz="12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nimBg="1"/>
      <p:bldP spid="333829" grpId="0" animBg="1"/>
      <p:bldP spid="333834" grpId="0" animBg="1"/>
      <p:bldP spid="333836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solidFill>
                  <a:srgbClr val="00FFCC"/>
                </a:solidFill>
                <a:cs typeface="Arial" charset="0"/>
              </a:rPr>
              <a:t>1939 - 1945</a:t>
            </a:r>
            <a:br>
              <a:rPr lang="de-DE" sz="4000" dirty="0">
                <a:solidFill>
                  <a:srgbClr val="00FFCC"/>
                </a:solidFill>
                <a:cs typeface="Arial" charset="0"/>
              </a:rPr>
            </a:br>
            <a:r>
              <a:rPr lang="de-DE" sz="4000" dirty="0">
                <a:solidFill>
                  <a:srgbClr val="00FFCC"/>
                </a:solidFill>
                <a:cs typeface="Arial" charset="0"/>
              </a:rPr>
              <a:t>Der Zweite Weltkrieg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048750" y="1706563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  <a:cs typeface="Arial" charset="0"/>
              </a:rPr>
              <a:t>FB</a:t>
            </a:r>
          </a:p>
        </p:txBody>
      </p:sp>
      <p:pic>
        <p:nvPicPr>
          <p:cNvPr id="6349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1556792"/>
            <a:ext cx="5610225" cy="463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 und Scharlach</a:t>
            </a:r>
          </a:p>
        </p:txBody>
      </p:sp>
      <p:pic>
        <p:nvPicPr>
          <p:cNvPr id="6553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417639"/>
            <a:ext cx="4924425" cy="4891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540" name="Textfeld 2"/>
          <p:cNvSpPr txBox="1">
            <a:spLocks noChangeArrowheads="1"/>
          </p:cNvSpPr>
          <p:nvPr/>
        </p:nvSpPr>
        <p:spPr bwMode="auto">
          <a:xfrm>
            <a:off x="8410575" y="617061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Carolus CC-BY 3.0</a:t>
            </a:r>
          </a:p>
        </p:txBody>
      </p:sp>
      <p:sp>
        <p:nvSpPr>
          <p:cNvPr id="65541" name="Textfeld 2"/>
          <p:cNvSpPr txBox="1">
            <a:spLocks noChangeArrowheads="1"/>
          </p:cNvSpPr>
          <p:nvPr/>
        </p:nvSpPr>
        <p:spPr bwMode="auto">
          <a:xfrm>
            <a:off x="6888163" y="6308725"/>
            <a:ext cx="1800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  <a:cs typeface="Arial" panose="020B0604020202020204" pitchFamily="34" charset="0"/>
              </a:rPr>
              <a:t>Carolus CC-BY 3.0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585913" y="51577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Gold, Edelsteine, Perlen</a:t>
            </a:r>
            <a:endParaRPr lang="fr-FR" dirty="0">
              <a:solidFill>
                <a:srgbClr val="00FFCC"/>
              </a:solidFill>
            </a:endParaRPr>
          </a:p>
        </p:txBody>
      </p:sp>
      <p:pic>
        <p:nvPicPr>
          <p:cNvPr id="61443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36" y="1420812"/>
            <a:ext cx="3024188" cy="490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49" y="1417638"/>
            <a:ext cx="3649662" cy="486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feld 5"/>
          <p:cNvSpPr txBox="1">
            <a:spLocks noChangeArrowheads="1"/>
          </p:cNvSpPr>
          <p:nvPr/>
        </p:nvSpPr>
        <p:spPr bwMode="auto">
          <a:xfrm>
            <a:off x="8555038" y="6286500"/>
            <a:ext cx="10214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000" dirty="0" err="1"/>
              <a:t>Mkill</a:t>
            </a:r>
            <a:r>
              <a:rPr lang="de-CH" altLang="fr-FR" sz="1000" dirty="0"/>
              <a:t> CC-BY 2.5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511300" y="52292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</p:spTree>
  </p:cSld>
  <p:clrMapOvr>
    <a:masterClrMapping/>
  </p:clrMapOvr>
  <p:transition spd="med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34512"/>
          <a:stretch/>
        </p:blipFill>
        <p:spPr bwMode="auto">
          <a:xfrm>
            <a:off x="3575720" y="1628776"/>
            <a:ext cx="5058694" cy="510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5813" y="260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Goldener Kelch und Gräuel/Hurerei (Götzendienst)</a:t>
            </a:r>
          </a:p>
        </p:txBody>
      </p:sp>
      <p:sp>
        <p:nvSpPr>
          <p:cNvPr id="67588" name="Textfeld 4"/>
          <p:cNvSpPr txBox="1">
            <a:spLocks noChangeArrowheads="1"/>
          </p:cNvSpPr>
          <p:nvPr/>
        </p:nvSpPr>
        <p:spPr bwMode="auto">
          <a:xfrm>
            <a:off x="7176120" y="6607754"/>
            <a:ext cx="12939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 err="1"/>
              <a:t>Barcex</a:t>
            </a:r>
            <a:r>
              <a:rPr lang="de-CH" altLang="de-DE" sz="1000" dirty="0"/>
              <a:t> CC-BY-SA 3.0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981200" y="5084763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Das Geheimnis Babylon</a:t>
            </a:r>
          </a:p>
        </p:txBody>
      </p:sp>
      <p:pic>
        <p:nvPicPr>
          <p:cNvPr id="68611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4" y="1628776"/>
            <a:ext cx="6110287" cy="406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49418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17,5</a:t>
            </a:r>
          </a:p>
        </p:txBody>
      </p:sp>
      <p:sp>
        <p:nvSpPr>
          <p:cNvPr id="68613" name="Textfeld 4"/>
          <p:cNvSpPr txBox="1">
            <a:spLocks noChangeArrowheads="1"/>
          </p:cNvSpPr>
          <p:nvPr/>
        </p:nvSpPr>
        <p:spPr bwMode="auto">
          <a:xfrm>
            <a:off x="9334502" y="528542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8356"/>
          <a:stretch>
            <a:fillRect/>
          </a:stretch>
        </p:blipFill>
        <p:spPr bwMode="auto">
          <a:xfrm>
            <a:off x="550863" y="0"/>
            <a:ext cx="11641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FFC000"/>
                </a:solidFill>
              </a:rPr>
              <a:t>Der himmlische Tempel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28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680" name="Textfeld 4"/>
          <p:cNvSpPr txBox="1">
            <a:spLocks noChangeArrowheads="1"/>
          </p:cNvSpPr>
          <p:nvPr/>
        </p:nvSpPr>
        <p:spPr bwMode="auto">
          <a:xfrm>
            <a:off x="8904312" y="5092793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pic>
        <p:nvPicPr>
          <p:cNvPr id="7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582825" y="1458155"/>
            <a:ext cx="7026349" cy="3938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41843"/>
      </p:ext>
    </p:extLst>
  </p:cSld>
  <p:clrMapOvr>
    <a:masterClrMapping/>
  </p:clrMapOvr>
  <p:transition spd="med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CH" altLang="de-DE" dirty="0">
                <a:solidFill>
                  <a:srgbClr val="00FFCC"/>
                </a:solidFill>
              </a:rPr>
              <a:t>Die Geheimnisse Gottes </a:t>
            </a:r>
            <a:endParaRPr lang="de-DE" altLang="de-DE" dirty="0">
              <a:solidFill>
                <a:srgbClr val="00FFCC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6975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den Paulus-Briefen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Das Geheimnis der Vollzahl aus den Nationen (Römer 11,25-27)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Das Geheimnis der Verwandlung (1. Korinther 15,51)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Das Geheimnis seines Willens (Epheser 1,9)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 Das Geheimnis der Einverleibung der Nationen (Epheser 3,4-6)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 Das Geheimnis der Frau des Christus (Epheser 5,32)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6. Das Geheimnis Christus in euch (Kolosser 1,25-26)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Das Geheimnis der Gottseligkeit (1. Timotheus 3,16)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 Das Geheimnis der Gesetzlosigkeit (2. Thessalonicher 2,7)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des Reiches der Himmel (Matthäus 13-25)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der Offenbarung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1. Das Geheimnis der Sterne (Offenbarung 1,20)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2. Das Geheimnis Babylon (Offenbarung 17,5.7)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>
                <a:solidFill>
                  <a:srgbClr val="FFCCFF"/>
                </a:solidFill>
              </a:rPr>
              <a:t>3. Das Geheimnis des Tieres (Offenbarung 17,7)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1487488" y="2430463"/>
            <a:ext cx="7272337" cy="2867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Gemeinde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725456" y="1514476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Kolosser 1,26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82400" y="309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Betrunken vom Blut der Heiligen</a:t>
            </a:r>
          </a:p>
        </p:txBody>
      </p:sp>
      <p:pic>
        <p:nvPicPr>
          <p:cNvPr id="70659" name="Picture 2" descr="Tinte, Rot, Splatter, Abstrakt, Farbe, Spritzen, Gis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844675"/>
            <a:ext cx="63785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</a:t>
            </a:r>
          </a:p>
        </p:txBody>
      </p:sp>
      <p:sp>
        <p:nvSpPr>
          <p:cNvPr id="70661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7 Hügel = 7 Könige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1. Ägyptisches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2. Assyrisches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3. Babylonisches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4. </a:t>
            </a:r>
            <a:r>
              <a:rPr lang="de-CH" dirty="0" err="1">
                <a:solidFill>
                  <a:srgbClr val="00FFCC"/>
                </a:solidFill>
              </a:rPr>
              <a:t>Medopersisches</a:t>
            </a:r>
            <a:r>
              <a:rPr lang="de-CH" dirty="0">
                <a:solidFill>
                  <a:srgbClr val="00FFCC"/>
                </a:solidFill>
              </a:rPr>
              <a:t>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5. Griechisches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6. Römisches Reich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7. Neues Römisches Reich = EU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olidFill>
                  <a:srgbClr val="00FFCC"/>
                </a:solidFill>
              </a:rPr>
              <a:t>8. Diktatur unter dem Tier aus dem Meer</a:t>
            </a:r>
          </a:p>
        </p:txBody>
      </p:sp>
      <p:pic>
        <p:nvPicPr>
          <p:cNvPr id="7168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92375"/>
            <a:ext cx="272415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048750" y="101600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17,10</a:t>
            </a:r>
          </a:p>
        </p:txBody>
      </p:sp>
      <p:sp>
        <p:nvSpPr>
          <p:cNvPr id="71686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0616" y="31852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10 Hörner = 10 Könige</a:t>
            </a:r>
          </a:p>
        </p:txBody>
      </p:sp>
      <p:pic>
        <p:nvPicPr>
          <p:cNvPr id="72709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324225" y="2098675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2243138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4475163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216275" y="5084763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5375275" y="5084763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1505210" y="56530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17,12</a:t>
            </a:r>
          </a:p>
        </p:txBody>
      </p:sp>
      <p:sp>
        <p:nvSpPr>
          <p:cNvPr id="72715" name="Textfeld 11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FFCC"/>
              </a:solidFill>
            </a:endParaRPr>
          </a:p>
        </p:txBody>
      </p:sp>
      <p:pic>
        <p:nvPicPr>
          <p:cNvPr id="14" name="Picture 6" descr="Europa, Fahne, Flagge, Sterne, Blau, Europäisch,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066925"/>
            <a:ext cx="3352800" cy="2368550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1 Stunde mit dem Tier</a:t>
            </a:r>
          </a:p>
        </p:txBody>
      </p:sp>
      <p:pic>
        <p:nvPicPr>
          <p:cNvPr id="73733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324225" y="2098675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2243138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4475163" y="3482975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3216275" y="5084763"/>
            <a:ext cx="1655763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3" descr="Afrika, Tier, Kudu, Hörner, 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0251" b="61845"/>
          <a:stretch>
            <a:fillRect/>
          </a:stretch>
        </p:blipFill>
        <p:spPr bwMode="auto">
          <a:xfrm>
            <a:off x="5375275" y="5084763"/>
            <a:ext cx="165735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feld 11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62" y="1772970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767284" y="5092120"/>
            <a:ext cx="1745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17,12b-13</a:t>
            </a:r>
          </a:p>
        </p:txBody>
      </p:sp>
    </p:spTree>
  </p:cSld>
  <p:clrMapOvr>
    <a:masterClrMapping/>
  </p:clrMapOvr>
  <p:transition spd="med"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cs typeface="Arial" charset="0"/>
              </a:rPr>
              <a:t>Der Krieg gegen das Lamm</a:t>
            </a:r>
          </a:p>
        </p:txBody>
      </p:sp>
      <p:pic>
        <p:nvPicPr>
          <p:cNvPr id="829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3038" y="1600200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feld 3"/>
          <p:cNvSpPr txBox="1">
            <a:spLocks noChangeArrowheads="1"/>
          </p:cNvSpPr>
          <p:nvPr/>
        </p:nvSpPr>
        <p:spPr bwMode="auto">
          <a:xfrm>
            <a:off x="9478963" y="5860119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RL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71464" y="58340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9081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Der Krieg gegen das Lamm</a:t>
            </a:r>
          </a:p>
        </p:txBody>
      </p:sp>
      <p:sp>
        <p:nvSpPr>
          <p:cNvPr id="290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628775"/>
            <a:ext cx="6796088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17,14: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Diese werden mit dem Lamm Krieg führen,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das Lamm wird sie überwinden;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denn er ist Herr der Herren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König der Könige,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die mit ihm sind Berufene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 Auserwählte und Treue. </a:t>
            </a:r>
          </a:p>
        </p:txBody>
      </p:sp>
      <p:pic>
        <p:nvPicPr>
          <p:cNvPr id="7987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15175" y="1844675"/>
            <a:ext cx="4413250" cy="295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feld 5"/>
          <p:cNvSpPr txBox="1">
            <a:spLocks noChangeArrowheads="1"/>
          </p:cNvSpPr>
          <p:nvPr/>
        </p:nvSpPr>
        <p:spPr bwMode="auto">
          <a:xfrm>
            <a:off x="11190288" y="483076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</p:spTree>
  </p:cSld>
  <p:clrMapOvr>
    <a:masterClrMapping/>
  </p:clrMapOvr>
  <p:transition spd="med"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pitchFamily="34" charset="0"/>
              </a:rPr>
              <a:t>Harmagedon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524000" y="4608513"/>
            <a:ext cx="9183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Offenbarung 16,16: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Und er versammelte sie an den Ort, </a:t>
            </a:r>
            <a:b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der auf hebräisch </a:t>
            </a:r>
            <a:r>
              <a:rPr lang="de-DE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heißt.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de-DE" sz="2800" dirty="0">
              <a:latin typeface="+mn-lt"/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048328" y="3789363"/>
            <a:ext cx="1765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Boaz Joffe </a:t>
            </a:r>
            <a:r>
              <a:rPr lang="de-DE" altLang="de-DE" sz="1000" dirty="0" err="1">
                <a:latin typeface="+mn-lt"/>
              </a:rPr>
              <a:t>B.Sc</a:t>
            </a:r>
            <a:r>
              <a:rPr lang="de-DE" altLang="de-DE" sz="1000" dirty="0">
                <a:latin typeface="+mn-lt"/>
              </a:rPr>
              <a:t>. CC-BY-SA 3.0</a:t>
            </a:r>
          </a:p>
        </p:txBody>
      </p:sp>
      <p:pic>
        <p:nvPicPr>
          <p:cNvPr id="76805" name="Picture 7" descr="File:Katef Shaul Pano. A view on Yizrael Valley (1514222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9183688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1450" y="1196975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1847850" y="59499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Harmagedon: 740 km</a:t>
            </a:r>
            <a:r>
              <a:rPr lang="de-DE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2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9477375" y="5463882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1524000" y="58610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Harmagedon liegt im Hinterland von Haifa. </a:t>
            </a:r>
          </a:p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Haifa: </a:t>
            </a: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Grösster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Schiffshafen von Israel</a:t>
            </a:r>
          </a:p>
        </p:txBody>
      </p:sp>
      <p:pic>
        <p:nvPicPr>
          <p:cNvPr id="49156" name="Picture 6" descr="File:Israel - Haifa - view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1341438"/>
            <a:ext cx="5853112" cy="438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8924925" y="5461000"/>
            <a:ext cx="403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Der Thron Gottes im Himmel</a:t>
            </a:r>
            <a:endParaRPr lang="de-CH" dirty="0">
              <a:solidFill>
                <a:srgbClr val="FFC000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446438" y="5799584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</a:t>
            </a:r>
          </a:p>
        </p:txBody>
      </p:sp>
      <p:sp>
        <p:nvSpPr>
          <p:cNvPr id="7" name="Rectangle 4"/>
          <p:cNvSpPr/>
          <p:nvPr/>
        </p:nvSpPr>
        <p:spPr>
          <a:xfrm>
            <a:off x="1161667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4366609" cy="491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6"/>
          <p:cNvSpPr txBox="1">
            <a:spLocks noChangeArrowheads="1"/>
          </p:cNvSpPr>
          <p:nvPr/>
        </p:nvSpPr>
        <p:spPr bwMode="auto">
          <a:xfrm>
            <a:off x="8158353" y="6261248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</p:spTree>
    <p:extLst>
      <p:ext uri="{BB962C8B-B14F-4D97-AF65-F5344CB8AC3E}">
        <p14:creationId xmlns:p14="http://schemas.microsoft.com/office/powerpoint/2010/main" val="2102424369"/>
      </p:ext>
    </p:extLst>
  </p:cSld>
  <p:clrMapOvr>
    <a:masterClrMapping/>
  </p:clrMapOvr>
  <p:transition spd="med"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Harmagedon</a:t>
            </a: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038" y="1600200"/>
            <a:ext cx="676592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2711450" y="6149975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Militärflughafen in Harmagedon</a:t>
            </a:r>
          </a:p>
        </p:txBody>
      </p:sp>
      <p:sp>
        <p:nvSpPr>
          <p:cNvPr id="77829" name="Textfeld 5"/>
          <p:cNvSpPr txBox="1">
            <a:spLocks noChangeArrowheads="1"/>
          </p:cNvSpPr>
          <p:nvPr/>
        </p:nvSpPr>
        <p:spPr bwMode="auto">
          <a:xfrm>
            <a:off x="9474153" y="5749499"/>
            <a:ext cx="339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ile:Afula2008.JPG"/>
          <p:cNvPicPr>
            <a:picLocks noChangeAspect="1" noChangeArrowheads="1"/>
          </p:cNvPicPr>
          <p:nvPr/>
        </p:nvPicPr>
        <p:blipFill rotWithShape="1">
          <a:blip r:embed="rId2"/>
          <a:srcRect t="16406"/>
          <a:stretch/>
        </p:blipFill>
        <p:spPr bwMode="auto">
          <a:xfrm>
            <a:off x="2422525" y="1463675"/>
            <a:ext cx="7346950" cy="460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Rectangle 5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FFCC"/>
                </a:solidFill>
                <a:latin typeface="+mn-lt"/>
                <a:cs typeface="Arial" charset="0"/>
              </a:rPr>
              <a:t>Nazareth und Harmagedon</a:t>
            </a: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2422525" y="6111875"/>
            <a:ext cx="734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Nazareth  und die Ebene Harmagedon</a:t>
            </a:r>
          </a:p>
        </p:txBody>
      </p:sp>
      <p:sp>
        <p:nvSpPr>
          <p:cNvPr id="81924" name="Textfeld 6"/>
          <p:cNvSpPr txBox="1">
            <a:spLocks noChangeArrowheads="1"/>
          </p:cNvSpPr>
          <p:nvPr/>
        </p:nvSpPr>
        <p:spPr bwMode="auto">
          <a:xfrm>
            <a:off x="9840913" y="5732463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Felsabhang bei Nazareth</a:t>
            </a:r>
          </a:p>
        </p:txBody>
      </p:sp>
      <p:pic>
        <p:nvPicPr>
          <p:cNvPr id="8192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00213"/>
            <a:ext cx="5568950" cy="417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847850" y="5949950"/>
            <a:ext cx="233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5" name="Textfeld 5"/>
          <p:cNvSpPr txBox="1">
            <a:spLocks noChangeArrowheads="1"/>
          </p:cNvSpPr>
          <p:nvPr/>
        </p:nvSpPr>
        <p:spPr bwMode="auto">
          <a:xfrm>
            <a:off x="8901113" y="5630863"/>
            <a:ext cx="339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Felsabhang bei Nazareth</a:t>
            </a:r>
          </a:p>
        </p:txBody>
      </p:sp>
      <p:pic>
        <p:nvPicPr>
          <p:cNvPr id="8294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557338"/>
            <a:ext cx="6083300" cy="456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703388" y="6103938"/>
            <a:ext cx="2338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Lukas 4,29</a:t>
            </a:r>
            <a:endParaRPr lang="de-CH" alt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9" name="Textfeld 5"/>
          <p:cNvSpPr txBox="1">
            <a:spLocks noChangeArrowheads="1"/>
          </p:cNvSpPr>
          <p:nvPr/>
        </p:nvSpPr>
        <p:spPr bwMode="auto">
          <a:xfrm>
            <a:off x="9264650" y="5903913"/>
            <a:ext cx="576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RL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CC"/>
                </a:solidFill>
              </a:rPr>
              <a:t>Die Hure wird verbrannt</a:t>
            </a:r>
          </a:p>
        </p:txBody>
      </p:sp>
      <p:pic>
        <p:nvPicPr>
          <p:cNvPr id="83971" name="Picture 2" descr="Feuer, Brennen, Hell, Warm, Wärme, Flammen, L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417638"/>
            <a:ext cx="6480175" cy="486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703388" y="592455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17,16</a:t>
            </a:r>
          </a:p>
        </p:txBody>
      </p:sp>
      <p:sp>
        <p:nvSpPr>
          <p:cNvPr id="83973" name="Textfeld 4"/>
          <p:cNvSpPr txBox="1">
            <a:spLocks noChangeArrowheads="1"/>
          </p:cNvSpPr>
          <p:nvPr/>
        </p:nvSpPr>
        <p:spPr bwMode="auto">
          <a:xfrm>
            <a:off x="9313070" y="595708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677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18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FFFF"/>
              </a:buClr>
              <a:defRPr/>
            </a:pPr>
            <a:r>
              <a:rPr lang="de-CH" dirty="0"/>
              <a:t>«ein anderer Engel» = ein anderer Bote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86020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feld 4"/>
          <p:cNvSpPr txBox="1">
            <a:spLocks noChangeArrowheads="1"/>
          </p:cNvSpPr>
          <p:nvPr/>
        </p:nvSpPr>
        <p:spPr bwMode="auto">
          <a:xfrm>
            <a:off x="9120336" y="618569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Babylon, die Grosse</a:t>
            </a:r>
          </a:p>
        </p:txBody>
      </p:sp>
      <p:pic>
        <p:nvPicPr>
          <p:cNvPr id="87043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417638"/>
            <a:ext cx="6110287" cy="406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feld 3"/>
          <p:cNvSpPr txBox="1">
            <a:spLocks noChangeArrowheads="1"/>
          </p:cNvSpPr>
          <p:nvPr/>
        </p:nvSpPr>
        <p:spPr bwMode="auto">
          <a:xfrm>
            <a:off x="8966200" y="50851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8158" y="19844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88" y="38735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Eine der reichsten Organisationen der Welt</a:t>
            </a:r>
          </a:p>
        </p:txBody>
      </p:sp>
      <p:pic>
        <p:nvPicPr>
          <p:cNvPr id="88067" name="Picture 2" descr="Geschäft, Globale Wirtschaft, Handel, Investitio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57212"/>
            <a:ext cx="7407275" cy="4319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Gold, Barren, Feingold, Bank, Börse, Versich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7" y="793"/>
            <a:ext cx="2225675" cy="1916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feld 4"/>
          <p:cNvSpPr txBox="1">
            <a:spLocks noChangeArrowheads="1"/>
          </p:cNvSpPr>
          <p:nvPr/>
        </p:nvSpPr>
        <p:spPr bwMode="auto">
          <a:xfrm>
            <a:off x="9984432" y="605863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767408" y="5589240"/>
            <a:ext cx="1840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18,12-19</a:t>
            </a:r>
          </a:p>
        </p:txBody>
      </p:sp>
    </p:spTree>
  </p:cSld>
  <p:clrMapOvr>
    <a:masterClrMapping/>
  </p:clrMapOvr>
  <p:transition spd="med"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«Geht aus ihr hinaus, mein Volk!»</a:t>
            </a:r>
          </a:p>
        </p:txBody>
      </p:sp>
      <p:pic>
        <p:nvPicPr>
          <p:cNvPr id="89091" name="Picture 4" descr="Ziggurat_of_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3" y="1844675"/>
            <a:ext cx="6110287" cy="406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981200" y="59070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18,4</a:t>
            </a:r>
          </a:p>
        </p:txBody>
      </p:sp>
      <p:sp>
        <p:nvSpPr>
          <p:cNvPr id="89093" name="Textfeld 4"/>
          <p:cNvSpPr txBox="1">
            <a:spLocks noChangeArrowheads="1"/>
          </p:cNvSpPr>
          <p:nvPr/>
        </p:nvSpPr>
        <p:spPr bwMode="auto">
          <a:xfrm>
            <a:off x="9233356" y="558924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68158" y="19844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Der Thron Gottes im Himmel</a:t>
            </a:r>
            <a:endParaRPr lang="de-CH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1" y="1832520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6516290" y="5541137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061185" y="5753417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4,3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321942"/>
            <a:ext cx="3402280" cy="258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2535893" y="3600975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+mn-lt"/>
              </a:rPr>
              <a:t>Mario Sarto GNU 1,2 </a:t>
            </a:r>
            <a:r>
              <a:rPr lang="de-DE" sz="1000" dirty="0" err="1">
                <a:solidFill>
                  <a:schemeClr val="bg1"/>
                </a:solidFill>
                <a:latin typeface="+mn-lt"/>
              </a:rPr>
              <a:t>or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+mn-lt"/>
              </a:rPr>
              <a:t>later</a:t>
            </a:r>
            <a:endParaRPr lang="de-DE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9416" y="4100879"/>
            <a:ext cx="340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Im NT 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„Jaspis“ = Diamant;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vgl. 21,10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9892" t="23640" r="17584" b="33809"/>
          <a:stretch/>
        </p:blipFill>
        <p:spPr bwMode="auto">
          <a:xfrm>
            <a:off x="8341920" y="1210757"/>
            <a:ext cx="3240480" cy="21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10367235" y="3096930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+mn-lt"/>
              </a:rPr>
              <a:t>Eva K. GNU 1.2 </a:t>
            </a:r>
            <a:r>
              <a:rPr lang="de-DE" sz="1000" dirty="0" err="1">
                <a:latin typeface="+mn-lt"/>
              </a:rPr>
              <a:t>only</a:t>
            </a:r>
            <a:endParaRPr lang="de-DE" sz="100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740" y="3931763"/>
            <a:ext cx="3092660" cy="185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feld 13"/>
          <p:cNvSpPr txBox="1"/>
          <p:nvPr/>
        </p:nvSpPr>
        <p:spPr>
          <a:xfrm>
            <a:off x="9962078" y="566424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+mn-lt"/>
              </a:rPr>
              <a:t>Hyperdeath</a:t>
            </a:r>
            <a:r>
              <a:rPr lang="de-DE" sz="1000" dirty="0">
                <a:latin typeface="+mn-lt"/>
              </a:rPr>
              <a:t> GNU 1.2 </a:t>
            </a:r>
            <a:r>
              <a:rPr lang="de-DE" sz="1000" dirty="0" err="1">
                <a:latin typeface="+mn-lt"/>
              </a:rPr>
              <a:t>or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later</a:t>
            </a:r>
            <a:endParaRPr lang="de-DE" sz="1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41920" y="3331939"/>
            <a:ext cx="3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  <a:latin typeface="+mn-lt"/>
              </a:rPr>
              <a:t>Smaragd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489740" y="6045805"/>
            <a:ext cx="30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  <a:latin typeface="+mn-lt"/>
              </a:rPr>
              <a:t>Sardis</a:t>
            </a:r>
          </a:p>
        </p:txBody>
      </p:sp>
      <p:sp>
        <p:nvSpPr>
          <p:cNvPr id="16" name="Rectangle 4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1691"/>
      </p:ext>
    </p:extLst>
  </p:cSld>
  <p:clrMapOvr>
    <a:masterClrMapping/>
  </p:clrMapOvr>
  <p:transition spd="med"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" descr="Wasser, Meer, La Palma, Atlantik, Ozean, We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4" y="4388200"/>
            <a:ext cx="4392389" cy="246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Gefallen, gefallen ist Babylon!</a:t>
            </a:r>
          </a:p>
        </p:txBody>
      </p:sp>
      <p:pic>
        <p:nvPicPr>
          <p:cNvPr id="90116" name="Picture 2" descr="Mühlstein, Mahlstein, Stein, Rund, Rad, Mahlen, Müh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268413"/>
            <a:ext cx="3640137" cy="273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 nach rechts 7"/>
          <p:cNvSpPr/>
          <p:nvPr/>
        </p:nvSpPr>
        <p:spPr>
          <a:xfrm rot="5400000">
            <a:off x="5814219" y="4296569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847850" y="54451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18,21</a:t>
            </a:r>
          </a:p>
        </p:txBody>
      </p:sp>
      <p:sp>
        <p:nvSpPr>
          <p:cNvPr id="90119" name="Textfeld 8"/>
          <p:cNvSpPr txBox="1">
            <a:spLocks noChangeArrowheads="1"/>
          </p:cNvSpPr>
          <p:nvPr/>
        </p:nvSpPr>
        <p:spPr bwMode="auto">
          <a:xfrm>
            <a:off x="8400256" y="657963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19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grosse Hallelujah</a:t>
            </a:r>
          </a:p>
        </p:txBody>
      </p:sp>
      <p:sp>
        <p:nvSpPr>
          <p:cNvPr id="92163" name="Textfeld 3"/>
          <p:cNvSpPr txBox="1">
            <a:spLocks noChangeArrowheads="1"/>
          </p:cNvSpPr>
          <p:nvPr/>
        </p:nvSpPr>
        <p:spPr bwMode="auto">
          <a:xfrm>
            <a:off x="5664200" y="2584450"/>
            <a:ext cx="43021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e-IL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הללו</a:t>
            </a:r>
            <a:r>
              <a:rPr lang="de-DE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altLang="de-DE" sz="18000">
              <a:solidFill>
                <a:srgbClr val="FF0000"/>
              </a:solidFill>
            </a:endParaRP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4451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19,1-6</a:t>
            </a:r>
          </a:p>
        </p:txBody>
      </p:sp>
      <p:sp>
        <p:nvSpPr>
          <p:cNvPr id="92165" name="Textfeld 2"/>
          <p:cNvSpPr txBox="1">
            <a:spLocks noChangeArrowheads="1"/>
          </p:cNvSpPr>
          <p:nvPr/>
        </p:nvSpPr>
        <p:spPr bwMode="auto">
          <a:xfrm>
            <a:off x="3143250" y="2492375"/>
            <a:ext cx="1889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e-IL" altLang="de-DE" sz="1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</a:t>
            </a:r>
            <a:endParaRPr lang="de-CH" altLang="de-DE" sz="18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13103"/>
          <a:stretch>
            <a:fillRect/>
          </a:stretch>
        </p:blipFill>
        <p:spPr bwMode="auto">
          <a:xfrm>
            <a:off x="0" y="0"/>
            <a:ext cx="1163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1163161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Die Hochzeit des Lammes im Himmel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3188" name="Picture 2" descr="Hochzeitsbankett, Restaurant, Festival, Hochze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1"/>
          <a:stretch/>
        </p:blipFill>
        <p:spPr bwMode="auto">
          <a:xfrm>
            <a:off x="1046956" y="2080840"/>
            <a:ext cx="6450013" cy="3364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Hochzeitsbankett, Restaurant, Festival, Hochze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844675"/>
            <a:ext cx="1873250" cy="249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8945563" y="544512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19,7-9</a:t>
            </a:r>
          </a:p>
        </p:txBody>
      </p:sp>
      <p:sp>
        <p:nvSpPr>
          <p:cNvPr id="93191" name="Textfeld 6"/>
          <p:cNvSpPr txBox="1">
            <a:spLocks noChangeArrowheads="1"/>
          </p:cNvSpPr>
          <p:nvPr/>
        </p:nvSpPr>
        <p:spPr bwMode="auto">
          <a:xfrm>
            <a:off x="10356273" y="4014787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sp>
        <p:nvSpPr>
          <p:cNvPr id="93192" name="Textfeld 7"/>
          <p:cNvSpPr txBox="1">
            <a:spLocks noChangeArrowheads="1"/>
          </p:cNvSpPr>
          <p:nvPr/>
        </p:nvSpPr>
        <p:spPr bwMode="auto">
          <a:xfrm>
            <a:off x="7379719" y="519906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 dirty="0"/>
              <a:t>FB</a:t>
            </a:r>
          </a:p>
        </p:txBody>
      </p:sp>
      <p:sp>
        <p:nvSpPr>
          <p:cNvPr id="93193" name="Textfeld 8"/>
          <p:cNvSpPr txBox="1">
            <a:spLocks noChangeArrowheads="1"/>
          </p:cNvSpPr>
          <p:nvPr/>
        </p:nvSpPr>
        <p:spPr bwMode="auto">
          <a:xfrm>
            <a:off x="10209213" y="6453188"/>
            <a:ext cx="33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000"/>
              <a:t>RL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Die Wiederkunft Christi</a:t>
            </a:r>
          </a:p>
        </p:txBody>
      </p:sp>
      <p:pic>
        <p:nvPicPr>
          <p:cNvPr id="94211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03734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445224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19,11-16</a:t>
            </a:r>
          </a:p>
        </p:txBody>
      </p:sp>
      <p:sp>
        <p:nvSpPr>
          <p:cNvPr id="94213" name="Textfeld 4"/>
          <p:cNvSpPr txBox="1">
            <a:spLocks noChangeArrowheads="1"/>
          </p:cNvSpPr>
          <p:nvPr/>
        </p:nvSpPr>
        <p:spPr bwMode="auto">
          <a:xfrm>
            <a:off x="11192641" y="6029424"/>
            <a:ext cx="33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Reiter auf dem weissen Pferd</a:t>
            </a:r>
          </a:p>
        </p:txBody>
      </p:sp>
      <p:pic>
        <p:nvPicPr>
          <p:cNvPr id="95235" name="Picture 2" descr="Stute, Tier, Natur, Reiten, Koppel, Weide, Sc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68413"/>
            <a:ext cx="8101013" cy="540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1663" y="558958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19,11/14</a:t>
            </a:r>
          </a:p>
        </p:txBody>
      </p:sp>
      <p:sp>
        <p:nvSpPr>
          <p:cNvPr id="95237" name="Textfeld 4"/>
          <p:cNvSpPr txBox="1">
            <a:spLocks noChangeArrowheads="1"/>
          </p:cNvSpPr>
          <p:nvPr/>
        </p:nvSpPr>
        <p:spPr bwMode="auto">
          <a:xfrm>
            <a:off x="10333038" y="642302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eier, Tier, Vogel, Raubvogel, Schnabel, Pred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382021"/>
            <a:ext cx="7451725" cy="4967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grosse Mahl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95325" y="5732463"/>
            <a:ext cx="280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19,17-18+21</a:t>
            </a:r>
          </a:p>
        </p:txBody>
      </p:sp>
      <p:sp>
        <p:nvSpPr>
          <p:cNvPr id="96261" name="Textfeld 5"/>
          <p:cNvSpPr txBox="1">
            <a:spLocks noChangeArrowheads="1"/>
          </p:cNvSpPr>
          <p:nvPr/>
        </p:nvSpPr>
        <p:spPr bwMode="auto">
          <a:xfrm>
            <a:off x="10825163" y="602456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Tier und der falsche Prophet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68988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19,19-20</a:t>
            </a:r>
          </a:p>
        </p:txBody>
      </p:sp>
      <p:pic>
        <p:nvPicPr>
          <p:cNvPr id="97284" name="Picture 2" descr="Gaius Iulius Caesar, Statue, Kaiser, Denkmal, R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57350"/>
            <a:ext cx="2393950" cy="358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51100" y="5286375"/>
            <a:ext cx="2349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13,1-10</a:t>
            </a:r>
          </a:p>
        </p:txBody>
      </p:sp>
      <p:pic>
        <p:nvPicPr>
          <p:cNvPr id="97286" name="Picture 2" descr="Schafe, Ziege, Wolle, Bauernhof, Tier, Vieh, Nutzt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657350"/>
            <a:ext cx="4649788" cy="310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959600" y="4948238"/>
            <a:ext cx="2451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13,11-18</a:t>
            </a:r>
          </a:p>
        </p:txBody>
      </p:sp>
      <p:sp>
        <p:nvSpPr>
          <p:cNvPr id="97288" name="Textfeld 8"/>
          <p:cNvSpPr txBox="1">
            <a:spLocks noChangeArrowheads="1"/>
          </p:cNvSpPr>
          <p:nvPr/>
        </p:nvSpPr>
        <p:spPr bwMode="auto">
          <a:xfrm>
            <a:off x="4940821" y="451693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Feuersee</a:t>
            </a:r>
          </a:p>
        </p:txBody>
      </p:sp>
      <p:pic>
        <p:nvPicPr>
          <p:cNvPr id="98307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17638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84238" y="5732463"/>
            <a:ext cx="161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19,20</a:t>
            </a:r>
          </a:p>
        </p:txBody>
      </p:sp>
      <p:sp>
        <p:nvSpPr>
          <p:cNvPr id="98309" name="Textfeld 4"/>
          <p:cNvSpPr txBox="1">
            <a:spLocks noChangeArrowheads="1"/>
          </p:cNvSpPr>
          <p:nvPr/>
        </p:nvSpPr>
        <p:spPr bwMode="auto">
          <a:xfrm>
            <a:off x="10056440" y="605772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20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C000"/>
                </a:solidFill>
              </a:rPr>
              <a:t>Die vier Cherubim um den Thron her</a:t>
            </a: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84" y="1501091"/>
            <a:ext cx="3672478" cy="413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6426011" y="5703882"/>
            <a:ext cx="1447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Arial" charset="0"/>
              </a:rPr>
              <a:t>RL / Matthias Hempel 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446438" y="5799584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4,6-7</a:t>
            </a:r>
          </a:p>
        </p:txBody>
      </p:sp>
      <p:sp>
        <p:nvSpPr>
          <p:cNvPr id="7" name="Rectangle 4"/>
          <p:cNvSpPr/>
          <p:nvPr/>
        </p:nvSpPr>
        <p:spPr>
          <a:xfrm>
            <a:off x="11616677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Afrika, Afrikanische, Tier, Katze, Nahaufnahme, De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1146925"/>
            <a:ext cx="2110260" cy="2813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i, Bauernhof, Tier, Rinder, Kalbfleisch, Ländli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-1767" r="29564" b="1767"/>
          <a:stretch/>
        </p:blipFill>
        <p:spPr bwMode="auto">
          <a:xfrm>
            <a:off x="1559497" y="4012589"/>
            <a:ext cx="2092749" cy="2823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ißkopfseeadler, Adler, Glatze, American, Natu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b="10014"/>
          <a:stretch/>
        </p:blipFill>
        <p:spPr bwMode="auto">
          <a:xfrm>
            <a:off x="8663731" y="1183880"/>
            <a:ext cx="2008446" cy="2558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istliche, Kultur, Deutsch, Deutschland, Geschich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31" y="3835786"/>
            <a:ext cx="2112789" cy="2905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0560206" y="630205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0552133" y="342900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3623312" y="64250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3641365" y="3689417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36539432"/>
      </p:ext>
    </p:extLst>
  </p:cSld>
  <p:clrMapOvr>
    <a:masterClrMapping/>
  </p:clrMapOvr>
  <p:transition spd="med"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17488"/>
            <a:ext cx="38639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Kette, Eisen, Metall, Schwer, Ankerk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68463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351088" y="5516563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20,1-3</a:t>
            </a:r>
          </a:p>
        </p:txBody>
      </p:sp>
      <p:sp>
        <p:nvSpPr>
          <p:cNvPr id="100358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Das Gericht der Lebendigen</a:t>
            </a:r>
          </a:p>
        </p:txBody>
      </p:sp>
      <p:pic>
        <p:nvPicPr>
          <p:cNvPr id="101379" name="Picture 2" descr="Waage, Gleichgewicht, Symbol, Gerechtigkeit, Ger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44675"/>
            <a:ext cx="4010025" cy="401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782888" y="5732463"/>
            <a:ext cx="1584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24788" y="5826125"/>
            <a:ext cx="2643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Vgl. Matthäus 25,31-46</a:t>
            </a:r>
          </a:p>
        </p:txBody>
      </p:sp>
      <p:sp>
        <p:nvSpPr>
          <p:cNvPr id="101382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riedhof, Gräber, Grabsteine, T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417638"/>
            <a:ext cx="7661275" cy="510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Die Auferstehung der Märtyrer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982663" y="558958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</a:t>
            </a:r>
          </a:p>
        </p:txBody>
      </p:sp>
      <p:sp>
        <p:nvSpPr>
          <p:cNvPr id="102405" name="Textfeld 6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6"/>
          <p:cNvSpPr>
            <a:spLocks noChangeArrowheads="1"/>
          </p:cNvSpPr>
          <p:nvPr/>
        </p:nvSpPr>
        <p:spPr bwMode="auto">
          <a:xfrm>
            <a:off x="9602788" y="19256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3900" y="2873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1. Auferstehung: 4 Phasen</a:t>
            </a:r>
          </a:p>
        </p:txBody>
      </p:sp>
      <p:sp>
        <p:nvSpPr>
          <p:cNvPr id="103428" name="AutoShape 3"/>
          <p:cNvSpPr>
            <a:spLocks noChangeArrowheads="1"/>
          </p:cNvSpPr>
          <p:nvPr/>
        </p:nvSpPr>
        <p:spPr bwMode="auto">
          <a:xfrm>
            <a:off x="1524000" y="4662488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3429" name="AutoShape 6"/>
          <p:cNvSpPr>
            <a:spLocks noChangeArrowheads="1"/>
          </p:cNvSpPr>
          <p:nvPr/>
        </p:nvSpPr>
        <p:spPr bwMode="auto">
          <a:xfrm>
            <a:off x="5573713" y="18494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4509294" y="34202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613650" y="3154363"/>
            <a:ext cx="1763713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</a:t>
            </a:r>
          </a:p>
          <a:p>
            <a:pPr algn="ctr">
              <a:defRPr/>
            </a:pPr>
            <a:r>
              <a:rPr lang="de-DE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Drangsal</a:t>
            </a:r>
          </a:p>
        </p:txBody>
      </p:sp>
      <p:sp>
        <p:nvSpPr>
          <p:cNvPr id="103432" name="Rectangle 5"/>
          <p:cNvSpPr>
            <a:spLocks noChangeArrowheads="1"/>
          </p:cNvSpPr>
          <p:nvPr/>
        </p:nvSpPr>
        <p:spPr bwMode="auto">
          <a:xfrm>
            <a:off x="7265988" y="2393950"/>
            <a:ext cx="71437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5992813" y="2962275"/>
            <a:ext cx="1243012" cy="1828800"/>
          </a:xfrm>
          <a:prstGeom prst="rightArrow">
            <a:avLst>
              <a:gd name="adj1" fmla="val 72731"/>
              <a:gd name="adj2" fmla="val 55011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6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53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41" y="4349357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7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25" y="435695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09" y="436892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73" y="4368923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Menora, Jüdische, Kerze, Judentum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7" y="4387340"/>
            <a:ext cx="285917" cy="2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1" name="AutoShape 6"/>
          <p:cNvSpPr>
            <a:spLocks noChangeArrowheads="1"/>
          </p:cNvSpPr>
          <p:nvPr/>
        </p:nvSpPr>
        <p:spPr bwMode="auto">
          <a:xfrm>
            <a:off x="2719388" y="1849438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3442" name="AutoShape 6"/>
          <p:cNvSpPr>
            <a:spLocks noChangeArrowheads="1"/>
          </p:cNvSpPr>
          <p:nvPr/>
        </p:nvSpPr>
        <p:spPr bwMode="auto">
          <a:xfrm>
            <a:off x="7248525" y="189706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 rot="16200000">
            <a:off x="1929607" y="3269456"/>
            <a:ext cx="21542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Christus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16200000">
            <a:off x="6334126" y="3432175"/>
            <a:ext cx="24003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 </a:t>
            </a:r>
          </a:p>
          <a:p>
            <a:pPr algn="ctr">
              <a:spcBef>
                <a:spcPct val="50000"/>
              </a:spcBef>
              <a:defRPr/>
            </a:pPr>
            <a:r>
              <a:rPr lang="de-CH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Zeugen</a:t>
            </a:r>
          </a:p>
          <a:p>
            <a:pPr algn="ctr">
              <a:spcBef>
                <a:spcPct val="50000"/>
              </a:spcBef>
              <a:defRPr/>
            </a:pPr>
            <a:endParaRPr lang="de-DE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16200000">
            <a:off x="8792369" y="3318669"/>
            <a:ext cx="2154237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Märtyrer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3446" name="Textfeld 2"/>
          <p:cNvSpPr txBox="1">
            <a:spLocks noChangeArrowheads="1"/>
          </p:cNvSpPr>
          <p:nvPr/>
        </p:nvSpPr>
        <p:spPr bwMode="auto">
          <a:xfrm>
            <a:off x="2794000" y="146843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3447" name="Textfeld 49"/>
          <p:cNvSpPr txBox="1">
            <a:spLocks noChangeArrowheads="1"/>
          </p:cNvSpPr>
          <p:nvPr/>
        </p:nvSpPr>
        <p:spPr bwMode="auto">
          <a:xfrm>
            <a:off x="9756775" y="14351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3448" name="Textfeld 50"/>
          <p:cNvSpPr txBox="1">
            <a:spLocks noChangeArrowheads="1"/>
          </p:cNvSpPr>
          <p:nvPr/>
        </p:nvSpPr>
        <p:spPr bwMode="auto">
          <a:xfrm>
            <a:off x="7369175" y="14478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3449" name="Textfeld 51"/>
          <p:cNvSpPr txBox="1">
            <a:spLocks noChangeArrowheads="1"/>
          </p:cNvSpPr>
          <p:nvPr/>
        </p:nvSpPr>
        <p:spPr bwMode="auto">
          <a:xfrm>
            <a:off x="5700713" y="143510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17425" y="5594244"/>
            <a:ext cx="18272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Gemeinde </a:t>
            </a:r>
          </a:p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AT-Gläubige</a:t>
            </a:r>
          </a:p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Hebräer 11,39</a:t>
            </a: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8529708" y="1754961"/>
            <a:ext cx="1754119" cy="3093328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1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1000 Jahre Friedensreich</a:t>
            </a:r>
          </a:p>
        </p:txBody>
      </p:sp>
      <p:pic>
        <p:nvPicPr>
          <p:cNvPr id="104451" name="Picture 2" descr="Erde, Weltkugel, Friedenstaube, Weltfrieden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7638"/>
            <a:ext cx="7162800" cy="505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352021" y="5733256"/>
            <a:ext cx="3313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20,2+3+4+5+6+7</a:t>
            </a:r>
          </a:p>
        </p:txBody>
      </p:sp>
      <p:sp>
        <p:nvSpPr>
          <p:cNvPr id="10445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 Jerusalem</a:t>
            </a:r>
          </a:p>
        </p:txBody>
      </p:sp>
      <p:pic>
        <p:nvPicPr>
          <p:cNvPr id="105475" name="Picture 2" descr="Erde, Planet, Welt, Globus, Weltkugel, Erdku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5275"/>
            <a:ext cx="9144000" cy="513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24113" y="5876925"/>
            <a:ext cx="1390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2,2-4</a:t>
            </a:r>
          </a:p>
        </p:txBody>
      </p:sp>
      <p:sp>
        <p:nvSpPr>
          <p:cNvPr id="105477" name="Textfeld 4"/>
          <p:cNvSpPr txBox="1">
            <a:spLocks noChangeArrowheads="1"/>
          </p:cNvSpPr>
          <p:nvPr/>
        </p:nvSpPr>
        <p:spPr bwMode="auto">
          <a:xfrm>
            <a:off x="10648950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17488"/>
            <a:ext cx="38639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2" descr="Kette, Eisen, Metall, Schwer, Ankerk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68463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351088" y="5516563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20,7</a:t>
            </a:r>
          </a:p>
        </p:txBody>
      </p:sp>
      <p:sp>
        <p:nvSpPr>
          <p:cNvPr id="106502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Weltweite Verführung</a:t>
            </a:r>
          </a:p>
        </p:txBody>
      </p:sp>
      <p:pic>
        <p:nvPicPr>
          <p:cNvPr id="107523" name="Picture 2" descr="Menschen, Frieden, Taube, Menschheit, Silhoue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9144000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407988" y="558958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20,8</a:t>
            </a:r>
          </a:p>
        </p:txBody>
      </p:sp>
      <p:sp>
        <p:nvSpPr>
          <p:cNvPr id="107525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Aufstand gegen die geliebte Stadt</a:t>
            </a:r>
          </a:p>
        </p:txBody>
      </p:sp>
      <p:pic>
        <p:nvPicPr>
          <p:cNvPr id="108547" name="Picture 2" descr="Wand, Jerusalem, Israel, Altstadt, Himmel, Ant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417638"/>
            <a:ext cx="6954837" cy="521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55713" y="5732463"/>
            <a:ext cx="1527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20,9</a:t>
            </a:r>
          </a:p>
        </p:txBody>
      </p:sp>
      <p:sp>
        <p:nvSpPr>
          <p:cNvPr id="108549" name="Textfeld 5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Feuer vom Himmel</a:t>
            </a:r>
          </a:p>
        </p:txBody>
      </p:sp>
      <p:pic>
        <p:nvPicPr>
          <p:cNvPr id="109571" name="Picture 2" descr="All, Universum, Weltall, Weltraum, Astronau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9144000" cy="348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63525" y="497363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20,10</a:t>
            </a:r>
          </a:p>
        </p:txBody>
      </p:sp>
      <p:sp>
        <p:nvSpPr>
          <p:cNvPr id="109573" name="Textfeld 4"/>
          <p:cNvSpPr txBox="1">
            <a:spLocks noChangeArrowheads="1"/>
          </p:cNvSpPr>
          <p:nvPr/>
        </p:nvSpPr>
        <p:spPr bwMode="auto">
          <a:xfrm>
            <a:off x="10670445" y="527947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65538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98" y="1799251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5948168" y="5474165"/>
            <a:ext cx="1204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latin typeface="Arial" charset="0"/>
              </a:rPr>
              <a:t>RL / Matthias Hempel </a:t>
            </a:r>
          </a:p>
        </p:txBody>
      </p:sp>
      <p:sp>
        <p:nvSpPr>
          <p:cNvPr id="7" name="AutoShape 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57200" y="846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3" y="5339262"/>
            <a:ext cx="980728" cy="9807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77" y="4443590"/>
            <a:ext cx="980728" cy="980728"/>
          </a:xfrm>
          <a:prstGeom prst="rect">
            <a:avLst/>
          </a:prstGeom>
        </p:spPr>
      </p:pic>
      <p:sp>
        <p:nvSpPr>
          <p:cNvPr id="20" name="AutoShape 1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3781500"/>
            <a:ext cx="980728" cy="980728"/>
          </a:xfrm>
          <a:prstGeom prst="rect">
            <a:avLst/>
          </a:prstGeom>
        </p:spPr>
      </p:pic>
      <p:sp>
        <p:nvSpPr>
          <p:cNvPr id="22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60" y="2986336"/>
            <a:ext cx="980728" cy="980728"/>
          </a:xfrm>
          <a:prstGeom prst="rect">
            <a:avLst/>
          </a:prstGeom>
        </p:spPr>
      </p:pic>
      <p:sp>
        <p:nvSpPr>
          <p:cNvPr id="24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-691857" y="988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AutoShape 2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2240162"/>
            <a:ext cx="980728" cy="98072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78" y="1531939"/>
            <a:ext cx="957360" cy="95736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40" y="1106378"/>
            <a:ext cx="957360" cy="95736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8" y="840479"/>
            <a:ext cx="957360" cy="95736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36" y="574580"/>
            <a:ext cx="957360" cy="95256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80" y="572504"/>
            <a:ext cx="957360" cy="95463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24" y="573895"/>
            <a:ext cx="957360" cy="95736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68" y="840480"/>
            <a:ext cx="957360" cy="957360"/>
          </a:xfrm>
          <a:prstGeom prst="rect">
            <a:avLst/>
          </a:prstGeom>
        </p:spPr>
      </p:pic>
      <p:sp>
        <p:nvSpPr>
          <p:cNvPr id="37" name="AutoShape 2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53" y="5771092"/>
            <a:ext cx="980728" cy="957360"/>
          </a:xfrm>
          <a:prstGeom prst="rect">
            <a:avLst/>
          </a:prstGeom>
        </p:spPr>
      </p:pic>
      <p:sp>
        <p:nvSpPr>
          <p:cNvPr id="39" name="AutoShape 3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AutoShape 32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10" y="1321788"/>
            <a:ext cx="957360" cy="95736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32" y="2063738"/>
            <a:ext cx="957360" cy="95736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18" y="2824140"/>
            <a:ext cx="957360" cy="95736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09" y="3582403"/>
            <a:ext cx="957360" cy="95736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38" y="4342805"/>
            <a:ext cx="957360" cy="95736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52" y="5103207"/>
            <a:ext cx="957360" cy="95736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64" y="5771114"/>
            <a:ext cx="957360" cy="95736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60" y="5772379"/>
            <a:ext cx="957360" cy="95736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66" y="5771162"/>
            <a:ext cx="957360" cy="95736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0" y="5771162"/>
            <a:ext cx="957360" cy="95736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28" y="5771092"/>
            <a:ext cx="957360" cy="957360"/>
          </a:xfrm>
          <a:prstGeom prst="rect">
            <a:avLst/>
          </a:prstGeom>
        </p:spPr>
      </p:pic>
      <p:sp>
        <p:nvSpPr>
          <p:cNvPr id="52" name="Rectangle 4"/>
          <p:cNvSpPr/>
          <p:nvPr/>
        </p:nvSpPr>
        <p:spPr>
          <a:xfrm>
            <a:off x="6783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feld 2"/>
          <p:cNvSpPr txBox="1">
            <a:spLocks noChangeArrowheads="1"/>
          </p:cNvSpPr>
          <p:nvPr/>
        </p:nvSpPr>
        <p:spPr bwMode="auto">
          <a:xfrm>
            <a:off x="10658097" y="546702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4,2-3</a:t>
            </a:r>
          </a:p>
        </p:txBody>
      </p:sp>
    </p:spTree>
    <p:extLst>
      <p:ext uri="{BB962C8B-B14F-4D97-AF65-F5344CB8AC3E}">
        <p14:creationId xmlns:p14="http://schemas.microsoft.com/office/powerpoint/2010/main" val="1311706071"/>
      </p:ext>
    </p:extLst>
  </p:cSld>
  <p:clrMapOvr>
    <a:masterClrMapping/>
  </p:clrMapOvr>
  <p:transition spd="med"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Feuersee</a:t>
            </a:r>
          </a:p>
        </p:txBody>
      </p:sp>
      <p:pic>
        <p:nvPicPr>
          <p:cNvPr id="11059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86" y="140865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974725" y="558958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20,10</a:t>
            </a:r>
          </a:p>
        </p:txBody>
      </p:sp>
      <p:sp>
        <p:nvSpPr>
          <p:cNvPr id="1105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grosse weisse Thron</a:t>
            </a:r>
          </a:p>
        </p:txBody>
      </p:sp>
      <p:pic>
        <p:nvPicPr>
          <p:cNvPr id="111619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417638"/>
            <a:ext cx="6683375" cy="501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661025"/>
            <a:ext cx="1527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20,11</a:t>
            </a:r>
          </a:p>
        </p:txBody>
      </p:sp>
      <p:sp>
        <p:nvSpPr>
          <p:cNvPr id="111621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Himmel und Erde entflieht</a:t>
            </a:r>
          </a:p>
        </p:txBody>
      </p:sp>
      <p:pic>
        <p:nvPicPr>
          <p:cNvPr id="112643" name="Picture 2" descr="Tapete, Hintergrund, Sterne, Planet, Explosion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96752"/>
            <a:ext cx="8352928" cy="559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911424" y="5702332"/>
            <a:ext cx="152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209213" y="446088"/>
            <a:ext cx="1912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Petrus 3,10-12</a:t>
            </a:r>
          </a:p>
        </p:txBody>
      </p:sp>
      <p:sp>
        <p:nvSpPr>
          <p:cNvPr id="112646" name="Textfeld 5"/>
          <p:cNvSpPr txBox="1">
            <a:spLocks noChangeArrowheads="1"/>
          </p:cNvSpPr>
          <p:nvPr/>
        </p:nvSpPr>
        <p:spPr bwMode="auto">
          <a:xfrm>
            <a:off x="10209213" y="628653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Gericht über </a:t>
            </a:r>
            <a:br>
              <a:rPr lang="de-CH" dirty="0">
                <a:solidFill>
                  <a:srgbClr val="00FFFF"/>
                </a:solidFill>
              </a:rPr>
            </a:br>
            <a:r>
              <a:rPr lang="de-CH" dirty="0">
                <a:solidFill>
                  <a:srgbClr val="00FFFF"/>
                </a:solidFill>
              </a:rPr>
              <a:t>die verlorene Menschheit ab Kain</a:t>
            </a:r>
          </a:p>
        </p:txBody>
      </p:sp>
      <p:pic>
        <p:nvPicPr>
          <p:cNvPr id="11366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700213"/>
            <a:ext cx="6564313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95325" y="5445125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20,12+13</a:t>
            </a:r>
          </a:p>
        </p:txBody>
      </p:sp>
      <p:sp>
        <p:nvSpPr>
          <p:cNvPr id="113669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Das Buch des Lebens</a:t>
            </a:r>
          </a:p>
        </p:txBody>
      </p:sp>
      <p:pic>
        <p:nvPicPr>
          <p:cNvPr id="114691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631504" y="4437112"/>
            <a:ext cx="152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20,12</a:t>
            </a:r>
          </a:p>
        </p:txBody>
      </p:sp>
      <p:sp>
        <p:nvSpPr>
          <p:cNvPr id="11469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Der Feuersee</a:t>
            </a:r>
          </a:p>
        </p:txBody>
      </p:sp>
      <p:pic>
        <p:nvPicPr>
          <p:cNvPr id="11571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90" y="138881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28675" y="5589588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20,15</a:t>
            </a:r>
          </a:p>
        </p:txBody>
      </p:sp>
      <p:sp>
        <p:nvSpPr>
          <p:cNvPr id="11571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34911"/>
      </p:ext>
    </p:extLst>
  </p:cSld>
  <p:clrMapOvr>
    <a:masterClrMapping/>
  </p:clrMapOvr>
  <p:transition spd="med"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neuer Himmel und die neue Erde</a:t>
            </a:r>
          </a:p>
        </p:txBody>
      </p:sp>
      <p:pic>
        <p:nvPicPr>
          <p:cNvPr id="18434" name="Picture 2" descr="Himmel, Sterne, Nacht, Raum, Licht, Dämme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95212"/>
            <a:ext cx="6936186" cy="520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631504" y="5373216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21,1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77422739"/>
      </p:ext>
    </p:extLst>
  </p:cSld>
  <p:clrMapOvr>
    <a:masterClrMapping/>
  </p:clrMapOvr>
  <p:transition spd="med"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Das neue Jerusalem</a:t>
            </a:r>
          </a:p>
        </p:txBody>
      </p:sp>
      <p:pic>
        <p:nvPicPr>
          <p:cNvPr id="21506" name="Picture 2" descr="Würfel, Kubus, Geometrie, Geometrisch, Rechtwinkl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1417638"/>
            <a:ext cx="8748464" cy="4921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336" y="5661248"/>
            <a:ext cx="1872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21,2.9-27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962585277"/>
      </p:ext>
    </p:extLst>
  </p:cSld>
  <p:clrMapOvr>
    <a:masterClrMapping/>
  </p:clrMapOvr>
  <p:transition spd="med"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Feuersee</a:t>
            </a:r>
          </a:p>
        </p:txBody>
      </p:sp>
      <p:pic>
        <p:nvPicPr>
          <p:cNvPr id="115715" name="Picture 2" descr="Feuer, Himmel, Wolken, Sonnenuntergang, Brennen, So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90" y="1388819"/>
            <a:ext cx="7445375" cy="496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464" y="5517232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21,8</a:t>
            </a:r>
          </a:p>
        </p:txBody>
      </p:sp>
      <p:sp>
        <p:nvSpPr>
          <p:cNvPr id="11571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50344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98" y="1799251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6"/>
          <p:cNvSpPr txBox="1">
            <a:spLocks noChangeArrowheads="1"/>
          </p:cNvSpPr>
          <p:nvPr/>
        </p:nvSpPr>
        <p:spPr bwMode="auto">
          <a:xfrm>
            <a:off x="5948168" y="5474165"/>
            <a:ext cx="1204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latin typeface="Arial" charset="0"/>
              </a:rPr>
              <a:t>RL / Matthias Hempel </a:t>
            </a:r>
          </a:p>
        </p:txBody>
      </p:sp>
      <p:sp>
        <p:nvSpPr>
          <p:cNvPr id="7" name="AutoShape 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57200" y="846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3" y="5339262"/>
            <a:ext cx="980728" cy="9807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77" y="4443590"/>
            <a:ext cx="980728" cy="980728"/>
          </a:xfrm>
          <a:prstGeom prst="rect">
            <a:avLst/>
          </a:prstGeom>
        </p:spPr>
      </p:pic>
      <p:sp>
        <p:nvSpPr>
          <p:cNvPr id="20" name="AutoShape 1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3781500"/>
            <a:ext cx="980728" cy="980728"/>
          </a:xfrm>
          <a:prstGeom prst="rect">
            <a:avLst/>
          </a:prstGeom>
        </p:spPr>
      </p:pic>
      <p:sp>
        <p:nvSpPr>
          <p:cNvPr id="22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60" y="2986336"/>
            <a:ext cx="980728" cy="980728"/>
          </a:xfrm>
          <a:prstGeom prst="rect">
            <a:avLst/>
          </a:prstGeom>
        </p:spPr>
      </p:pic>
      <p:sp>
        <p:nvSpPr>
          <p:cNvPr id="24" name="AutoShape 2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-691857" y="988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7" name="AutoShape 24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02" y="2240162"/>
            <a:ext cx="980728" cy="98072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78" y="1531939"/>
            <a:ext cx="957360" cy="95736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440" y="1106378"/>
            <a:ext cx="957360" cy="95736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8" y="840479"/>
            <a:ext cx="957360" cy="95736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36" y="574580"/>
            <a:ext cx="957360" cy="95256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80" y="572504"/>
            <a:ext cx="957360" cy="95463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24" y="573895"/>
            <a:ext cx="957360" cy="95736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368" y="840480"/>
            <a:ext cx="957360" cy="957360"/>
          </a:xfrm>
          <a:prstGeom prst="rect">
            <a:avLst/>
          </a:prstGeom>
        </p:spPr>
      </p:pic>
      <p:sp>
        <p:nvSpPr>
          <p:cNvPr id="37" name="AutoShape 28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53" y="5771092"/>
            <a:ext cx="980728" cy="957360"/>
          </a:xfrm>
          <a:prstGeom prst="rect">
            <a:avLst/>
          </a:prstGeom>
        </p:spPr>
      </p:pic>
      <p:sp>
        <p:nvSpPr>
          <p:cNvPr id="39" name="AutoShape 30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AutoShape 32" descr="Gold, Barren, Feingold, Bank, Börse, Versicheru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10" y="1321788"/>
            <a:ext cx="957360" cy="95736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32" y="2063738"/>
            <a:ext cx="957360" cy="95736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718" y="2824140"/>
            <a:ext cx="957360" cy="95736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209" y="3582403"/>
            <a:ext cx="957360" cy="95736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38" y="4342805"/>
            <a:ext cx="957360" cy="95736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52" y="5103207"/>
            <a:ext cx="957360" cy="95736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64" y="5771114"/>
            <a:ext cx="957360" cy="95736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60" y="5772379"/>
            <a:ext cx="957360" cy="957360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66" y="5771162"/>
            <a:ext cx="957360" cy="957360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0" y="5771162"/>
            <a:ext cx="957360" cy="95736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28" y="5771092"/>
            <a:ext cx="957360" cy="957360"/>
          </a:xfrm>
          <a:prstGeom prst="rect">
            <a:avLst/>
          </a:prstGeom>
        </p:spPr>
      </p:pic>
      <p:sp>
        <p:nvSpPr>
          <p:cNvPr id="52" name="Rectangle 4"/>
          <p:cNvSpPr/>
          <p:nvPr/>
        </p:nvSpPr>
        <p:spPr>
          <a:xfrm>
            <a:off x="6783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feld 2"/>
          <p:cNvSpPr txBox="1">
            <a:spLocks noChangeArrowheads="1"/>
          </p:cNvSpPr>
          <p:nvPr/>
        </p:nvSpPr>
        <p:spPr bwMode="auto">
          <a:xfrm>
            <a:off x="10658097" y="546702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4,2-3</a:t>
            </a:r>
          </a:p>
        </p:txBody>
      </p:sp>
      <p:pic>
        <p:nvPicPr>
          <p:cNvPr id="54" name="Picture 4" descr="Regenbogen, Wolken, Farben, Halbkre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6"/>
          <a:stretch/>
        </p:blipFill>
        <p:spPr bwMode="auto">
          <a:xfrm>
            <a:off x="3809738" y="1984910"/>
            <a:ext cx="5221147" cy="17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Regenbogen, Wolken, Farben, Halbkre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6"/>
          <a:stretch/>
        </p:blipFill>
        <p:spPr bwMode="auto">
          <a:xfrm rot="10800000">
            <a:off x="3817201" y="3700586"/>
            <a:ext cx="5213684" cy="17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23845"/>
      </p:ext>
    </p:extLst>
  </p:cSld>
  <p:clrMapOvr>
    <a:masterClrMapping/>
  </p:clrMapOvr>
  <p:transition spd="med"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es kam einer von den sieben Engeln,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die sieben Schalen hatten, voll der sieben letzten Plagen,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redete mit mir und sprach: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 her, ich will dir die Braut, die Frau des Lammes zeigen.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 führte mich im Geist hinweg auf einen großen und hohen Berg und zeigte mir die heilige Stadt, Jerusalem, herniederkommend aus dem Himmel von Gott;  </a:t>
            </a: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sie hatte die Herrlichkeit Gottes.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Lichtglanz war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gleich einem sehr kostbaren Edelstein, </a:t>
            </a:r>
            <a:b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ein kristallheller DIAMANT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919219"/>
      </p:ext>
    </p:extLst>
  </p:cSld>
  <p:clrMapOvr>
    <a:masterClrMapping/>
  </p:clrMapOvr>
  <p:transition spd="med"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12</a:t>
            </a:r>
            <a:r>
              <a:rPr lang="de-DE" sz="2600" b="1" dirty="0">
                <a:solidFill>
                  <a:srgbClr val="FFFF00"/>
                </a:solidFill>
              </a:rPr>
              <a:t> und sie hatte eine große und hohe Mauer und hatte zwölf Tore,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an den Toren zwölf Engel, und Namen darauf geschrieben,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welche die der zwölf Stämme der Söhne Israels sind.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13</a:t>
            </a:r>
            <a:r>
              <a:rPr lang="de-DE" sz="2600" b="1" dirty="0">
                <a:solidFill>
                  <a:srgbClr val="FFFF00"/>
                </a:solidFill>
              </a:rPr>
              <a:t> Nach Osten drei Tore, und nach Norden drei Tore,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nach Süden drei Tore, und nach Westen drei Tore.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14</a:t>
            </a:r>
            <a:r>
              <a:rPr lang="de-DE" sz="2600" b="1" dirty="0">
                <a:solidFill>
                  <a:srgbClr val="FFFF00"/>
                </a:solidFill>
              </a:rPr>
              <a:t> Und die Mauer der Stadt hatte zwölf Grundlagen,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auf denselben zwölf Namen der zwölf Apostel des Lammes.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941221"/>
      </p:ext>
    </p:extLst>
  </p:cSld>
  <p:clrMapOvr>
    <a:masterClrMapping/>
  </p:clrMapOvr>
  <p:transition spd="med"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15</a:t>
            </a:r>
            <a:r>
              <a:rPr lang="de-DE" sz="2600" b="1" dirty="0">
                <a:solidFill>
                  <a:srgbClr val="FFFF00"/>
                </a:solidFill>
              </a:rPr>
              <a:t> Und der mit mir redete hatte ein Maß, ein goldenes Rohr,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auf daß er die Stadt messe und ihre Tore und ihre Mauern.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16</a:t>
            </a:r>
            <a:r>
              <a:rPr lang="de-DE" sz="2600" b="1" dirty="0">
                <a:solidFill>
                  <a:srgbClr val="FFFF00"/>
                </a:solidFill>
              </a:rPr>
              <a:t> Und die Stadt liegt viereckig, und ihre Länge ist so groß wie die Breite. Und er maß die Stadt mit dem Rohre, zwölftausend Stadien;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Länge und die Breite und die Höhe derselben sind gleich.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17</a:t>
            </a:r>
            <a:r>
              <a:rPr lang="de-DE" sz="2600" b="1" dirty="0">
                <a:solidFill>
                  <a:srgbClr val="FFFF00"/>
                </a:solidFill>
              </a:rPr>
              <a:t> Und er maß ihre Mauer, hundertvierundvierzig Ellen,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eines Menschen Maß, das ist des Engels.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18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FF00"/>
                </a:solidFill>
              </a:rPr>
              <a:t>Und der Bau ihrer Mauer war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, und die Stadt reines Gold, gleich reinem Glase.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086148"/>
      </p:ext>
    </p:extLst>
  </p:cSld>
  <p:clrMapOvr>
    <a:masterClrMapping/>
  </p:clrMapOvr>
  <p:transition spd="med"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19</a:t>
            </a:r>
            <a:r>
              <a:rPr lang="de-DE" sz="2600" b="1" dirty="0">
                <a:solidFill>
                  <a:srgbClr val="FFFF00"/>
                </a:solidFill>
              </a:rPr>
              <a:t> Die Grundlagen der Mauer der Stadt waren geschmückt mit jedem Edelstein: die erste Grundlage,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; die zweite </a:t>
            </a:r>
            <a:r>
              <a:rPr lang="de-DE" sz="2600" b="1" dirty="0">
                <a:solidFill>
                  <a:srgbClr val="FF0000"/>
                </a:solidFill>
              </a:rPr>
              <a:t>Saphir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dritte </a:t>
            </a:r>
            <a:r>
              <a:rPr lang="de-DE" sz="2600" b="1" dirty="0">
                <a:solidFill>
                  <a:srgbClr val="FF0000"/>
                </a:solidFill>
              </a:rPr>
              <a:t>Chalcedon</a:t>
            </a:r>
            <a:r>
              <a:rPr lang="de-DE" sz="2600" b="1" dirty="0">
                <a:solidFill>
                  <a:srgbClr val="FFFF00"/>
                </a:solidFill>
              </a:rPr>
              <a:t>; die vierte, </a:t>
            </a:r>
            <a:r>
              <a:rPr lang="de-DE" sz="2600" b="1" dirty="0">
                <a:solidFill>
                  <a:srgbClr val="FF0000"/>
                </a:solidFill>
              </a:rPr>
              <a:t>Smaragd</a:t>
            </a:r>
            <a:r>
              <a:rPr lang="de-DE" sz="2600" b="1" dirty="0">
                <a:solidFill>
                  <a:srgbClr val="FFFF00"/>
                </a:solidFill>
              </a:rPr>
              <a:t>; die fünfte, </a:t>
            </a:r>
            <a:r>
              <a:rPr lang="de-DE" sz="2600" b="1" dirty="0">
                <a:solidFill>
                  <a:srgbClr val="FF0000"/>
                </a:solidFill>
              </a:rPr>
              <a:t>Sardonix</a:t>
            </a:r>
            <a:r>
              <a:rPr lang="de-DE" sz="2600" b="1" dirty="0">
                <a:solidFill>
                  <a:srgbClr val="FFFF00"/>
                </a:solidFill>
              </a:rPr>
              <a:t>;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20</a:t>
            </a:r>
            <a:r>
              <a:rPr lang="de-DE" sz="2600" b="1" dirty="0">
                <a:solidFill>
                  <a:srgbClr val="FFFF00"/>
                </a:solidFill>
              </a:rPr>
              <a:t> die sechste, </a:t>
            </a:r>
            <a:r>
              <a:rPr lang="de-DE" sz="2600" b="1" dirty="0">
                <a:solidFill>
                  <a:srgbClr val="FF0000"/>
                </a:solidFill>
              </a:rPr>
              <a:t>Sardis</a:t>
            </a:r>
            <a:r>
              <a:rPr lang="de-DE" sz="2600" b="1" dirty="0">
                <a:solidFill>
                  <a:srgbClr val="FFFF00"/>
                </a:solidFill>
              </a:rPr>
              <a:t>; die siebte, </a:t>
            </a:r>
            <a:r>
              <a:rPr lang="de-DE" sz="2600" b="1" dirty="0">
                <a:solidFill>
                  <a:srgbClr val="FF0000"/>
                </a:solidFill>
              </a:rPr>
              <a:t>Chrysolith</a:t>
            </a:r>
            <a:r>
              <a:rPr lang="de-DE" sz="2600" b="1" dirty="0">
                <a:solidFill>
                  <a:srgbClr val="FFFF00"/>
                </a:solidFill>
              </a:rPr>
              <a:t>; die achte, </a:t>
            </a:r>
            <a:r>
              <a:rPr lang="de-DE" sz="2600" b="1" dirty="0">
                <a:solidFill>
                  <a:srgbClr val="FF0000"/>
                </a:solidFill>
              </a:rPr>
              <a:t>Beryll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neunte, </a:t>
            </a:r>
            <a:r>
              <a:rPr lang="de-DE" sz="2600" b="1" dirty="0">
                <a:solidFill>
                  <a:srgbClr val="FF0000"/>
                </a:solidFill>
              </a:rPr>
              <a:t>Topas</a:t>
            </a:r>
            <a:r>
              <a:rPr lang="de-DE" sz="2600" b="1" dirty="0">
                <a:solidFill>
                  <a:srgbClr val="FFFF00"/>
                </a:solidFill>
              </a:rPr>
              <a:t>; die zehnte, </a:t>
            </a:r>
            <a:r>
              <a:rPr lang="de-DE" sz="2600" b="1" dirty="0">
                <a:solidFill>
                  <a:srgbClr val="FF0000"/>
                </a:solidFill>
              </a:rPr>
              <a:t>Chrysopras</a:t>
            </a:r>
            <a:r>
              <a:rPr lang="de-DE" sz="2600" b="1" dirty="0">
                <a:solidFill>
                  <a:srgbClr val="FFFF00"/>
                </a:solidFill>
              </a:rPr>
              <a:t>; die elfte, </a:t>
            </a:r>
            <a:r>
              <a:rPr lang="de-DE" sz="2600" b="1" dirty="0">
                <a:solidFill>
                  <a:srgbClr val="FF0000"/>
                </a:solidFill>
              </a:rPr>
              <a:t>Hyazinth</a:t>
            </a:r>
            <a:r>
              <a:rPr lang="de-DE" sz="2600" b="1" dirty="0">
                <a:solidFill>
                  <a:srgbClr val="FFFF00"/>
                </a:solidFill>
              </a:rPr>
              <a:t>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zwölfte, </a:t>
            </a:r>
            <a:r>
              <a:rPr lang="de-DE" sz="2600" b="1" dirty="0">
                <a:solidFill>
                  <a:srgbClr val="FF0000"/>
                </a:solidFill>
              </a:rPr>
              <a:t>Amethyst</a:t>
            </a:r>
            <a:r>
              <a:rPr lang="de-DE" sz="2600" b="1" dirty="0">
                <a:solidFill>
                  <a:srgbClr val="FFFF00"/>
                </a:solidFill>
              </a:rPr>
              <a:t>.  </a:t>
            </a:r>
            <a:r>
              <a:rPr lang="de-DE" sz="2600" b="1" baseline="30000" dirty="0"/>
              <a:t>21</a:t>
            </a:r>
            <a:r>
              <a:rPr lang="de-DE" sz="2600" b="1" dirty="0">
                <a:solidFill>
                  <a:srgbClr val="FFFF00"/>
                </a:solidFill>
              </a:rPr>
              <a:t> Und die zwölf Tore waren zwölf Perlen,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je eines der Tore war aus einer Perle,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die Straße der Stadt reines Gold, wie durchsichtiges Glas.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403495"/>
      </p:ext>
    </p:extLst>
  </p:cSld>
  <p:clrMapOvr>
    <a:masterClrMapping/>
  </p:clrMapOvr>
  <p:transition spd="med"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4411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22</a:t>
            </a:r>
            <a:r>
              <a:rPr lang="de-DE" sz="2600" b="1" dirty="0">
                <a:solidFill>
                  <a:srgbClr val="FFFF00"/>
                </a:solidFill>
              </a:rPr>
              <a:t> Und ich sah keinen Tempel in ihr, denn der Herr, Gott,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der Allmächtige, ist ihr Tempel, und das Lamm. 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baseline="30000" dirty="0"/>
              <a:t>23</a:t>
            </a:r>
            <a:r>
              <a:rPr lang="de-DE" sz="2600" b="1" dirty="0">
                <a:solidFill>
                  <a:srgbClr val="FFFF00"/>
                </a:solidFill>
              </a:rPr>
              <a:t> Und die Stadt bedarf nicht der Sonne, noch des Mondes,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auf daß sie ihr scheinen; denn die Herrlichkeit Gottes hat sie erleuchtet, und ihre Lampe ist das Lamm. </a:t>
            </a:r>
            <a:r>
              <a:rPr lang="de-DE" sz="2600" b="1" dirty="0"/>
              <a:t> </a:t>
            </a:r>
            <a:r>
              <a:rPr lang="de-DE" sz="2600" b="1" baseline="30000" dirty="0"/>
              <a:t>24</a:t>
            </a:r>
            <a:r>
              <a:rPr lang="de-DE" sz="2600" b="1" dirty="0"/>
              <a:t> </a:t>
            </a:r>
            <a:r>
              <a:rPr lang="de-DE" sz="2600" b="1" dirty="0">
                <a:solidFill>
                  <a:srgbClr val="FFFF00"/>
                </a:solidFill>
              </a:rPr>
              <a:t>Und die Nationen werden durch ihr Licht wandeln, und die Könige der Erde bringen ihre Herrlichkeit zu ihr. </a:t>
            </a:r>
            <a:r>
              <a:rPr lang="de-DE" sz="2600" b="1" baseline="30000" dirty="0"/>
              <a:t>25</a:t>
            </a:r>
            <a:r>
              <a:rPr lang="de-DE" sz="2600" b="1" dirty="0">
                <a:solidFill>
                  <a:srgbClr val="FFFF00"/>
                </a:solidFill>
              </a:rPr>
              <a:t> Und ihre Tore sollen bei Tage nicht geschlossen werden,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denn Nacht wird daselbst nicht sein.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047982"/>
      </p:ext>
    </p:extLst>
  </p:cSld>
  <p:clrMapOvr>
    <a:masterClrMapping/>
  </p:clrMapOvr>
  <p:transition spd="med"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440" y="2420888"/>
            <a:ext cx="1087320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/>
              <a:t>26</a:t>
            </a:r>
            <a:r>
              <a:rPr lang="de-DE" sz="2600" b="1" dirty="0">
                <a:solidFill>
                  <a:srgbClr val="FFFF00"/>
                </a:solidFill>
              </a:rPr>
              <a:t> Und man wird die Herrlichkeit und die Ehre der Nationen zu ihr bringen.  </a:t>
            </a:r>
            <a:r>
              <a:rPr lang="de-DE" sz="2600" b="1" baseline="30000" dirty="0"/>
              <a:t>27</a:t>
            </a:r>
            <a:r>
              <a:rPr lang="de-DE" sz="2600" b="1" dirty="0">
                <a:solidFill>
                  <a:srgbClr val="FFFF00"/>
                </a:solidFill>
              </a:rPr>
              <a:t> Und nicht wird in sie eingehen irgend etwas Gemeines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was Gräuel und Lüge tut,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sondern nur die geschrieben sind in dem Buch des Lebens des Lammes.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8292181" y="17644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Bild: </a:t>
            </a:r>
            <a:r>
              <a:rPr lang="de-DE" sz="1000" dirty="0" err="1">
                <a:latin typeface="Calibri" pitchFamily="34" charset="0"/>
              </a:rPr>
              <a:t>Crazynorvegian</a:t>
            </a:r>
            <a:r>
              <a:rPr lang="de-DE" sz="1000" dirty="0">
                <a:latin typeface="Calibri" pitchFamily="34" charset="0"/>
              </a:rPr>
              <a:t> GNU 1,2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552556"/>
      </p:ext>
    </p:extLst>
  </p:cSld>
  <p:clrMapOvr>
    <a:masterClrMapping/>
  </p:clrMapOvr>
  <p:transition spd="med"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08012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21: </a:t>
            </a:r>
            <a:br>
              <a:rPr lang="de-DE" sz="2600" b="1" dirty="0"/>
            </a:br>
            <a:r>
              <a:rPr lang="de-DE" sz="2600" b="1" baseline="30000" dirty="0"/>
              <a:t>11</a:t>
            </a:r>
            <a:r>
              <a:rPr lang="de-DE" sz="2600" b="1" dirty="0">
                <a:solidFill>
                  <a:srgbClr val="FFFF00"/>
                </a:solidFill>
              </a:rPr>
              <a:t> und sie hatte die Herrlichkeit Gottes. Ihr Lichtglanz war </a:t>
            </a:r>
            <a:r>
              <a:rPr lang="de-DE" sz="2600" b="1" dirty="0">
                <a:solidFill>
                  <a:srgbClr val="FF0000"/>
                </a:solidFill>
              </a:rPr>
              <a:t>gleich </a:t>
            </a:r>
            <a:br>
              <a:rPr lang="de-DE" sz="2600" b="1" dirty="0">
                <a:solidFill>
                  <a:srgbClr val="FF0000"/>
                </a:solidFill>
              </a:rPr>
            </a:br>
            <a:r>
              <a:rPr lang="de-DE" sz="2600" b="1" dirty="0">
                <a:solidFill>
                  <a:srgbClr val="FF0000"/>
                </a:solidFill>
              </a:rPr>
              <a:t>einem sehr kostbaren Edelstein, wie ein kristallheller DIAMANT</a:t>
            </a:r>
            <a:r>
              <a:rPr lang="de-DE" sz="2600" b="1" dirty="0">
                <a:solidFill>
                  <a:srgbClr val="FFFF00"/>
                </a:solidFill>
              </a:rPr>
              <a:t>;  …</a:t>
            </a:r>
            <a:r>
              <a:rPr lang="de-DE" sz="2600" b="1" baseline="30000" dirty="0">
                <a:solidFill>
                  <a:srgbClr val="FFFF00"/>
                </a:solidFill>
              </a:rPr>
              <a:t> </a:t>
            </a:r>
            <a:br>
              <a:rPr lang="de-DE" sz="2600" b="1" baseline="30000" dirty="0">
                <a:solidFill>
                  <a:srgbClr val="FFFF00"/>
                </a:solidFill>
              </a:rPr>
            </a:br>
            <a:r>
              <a:rPr lang="de-DE" sz="2600" b="1" baseline="30000" dirty="0"/>
              <a:t>19</a:t>
            </a:r>
            <a:r>
              <a:rPr lang="de-DE" sz="2600" b="1" dirty="0">
                <a:solidFill>
                  <a:srgbClr val="FFFF00"/>
                </a:solidFill>
              </a:rPr>
              <a:t> … die erste Grundlage, </a:t>
            </a:r>
            <a:r>
              <a:rPr lang="de-DE" sz="2600" b="1" dirty="0">
                <a:solidFill>
                  <a:srgbClr val="FF0000"/>
                </a:solidFill>
              </a:rPr>
              <a:t>Diamant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b="1" dirty="0">
              <a:solidFill>
                <a:srgbClr val="FFC000"/>
              </a:solidFill>
            </a:endParaRPr>
          </a:p>
          <a:p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3764225"/>
            <a:ext cx="3424610" cy="260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9354769" y="6120238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itchFamily="34" charset="0"/>
              </a:rPr>
              <a:t>Mario Sarto GNU 1,2 </a:t>
            </a:r>
            <a:r>
              <a:rPr lang="de-DE" sz="1000" dirty="0" err="1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de-DE" sz="1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Calibri" pitchFamily="34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86068" y="3764225"/>
            <a:ext cx="4798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jaspis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hier = Diamant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härtestes Material</a:t>
            </a:r>
          </a:p>
          <a:p>
            <a:pPr>
              <a:buFont typeface="Wingdings"/>
              <a:buChar char="è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Gott, der Höchste, der Allmächtige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86068" y="5135940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Psalm 83,18: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erkennen, daß du allein,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dessen Name der HERR ist,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 Höchste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bist über die ganze Erde!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824723278"/>
      </p:ext>
    </p:extLst>
  </p:cSld>
  <p:clrMapOvr>
    <a:masterClrMapping/>
  </p:clrMapOvr>
  <p:transition spd="med"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2057400"/>
            <a:ext cx="907300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21,19: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die erste Grundlage, Jaspis; die zweite </a:t>
            </a:r>
            <a:r>
              <a:rPr lang="de-DE" sz="2600" b="1" dirty="0">
                <a:solidFill>
                  <a:srgbClr val="FF0000"/>
                </a:solidFill>
              </a:rPr>
              <a:t>Saphir</a:t>
            </a:r>
            <a:r>
              <a:rPr lang="de-DE" sz="2600" b="1" dirty="0">
                <a:solidFill>
                  <a:srgbClr val="FFFF00"/>
                </a:solidFill>
              </a:rPr>
              <a:t>; 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6272" y="3446596"/>
            <a:ext cx="2209428" cy="220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5709112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Philippe </a:t>
            </a:r>
            <a:r>
              <a:rPr lang="de-DE" sz="1000" dirty="0" err="1"/>
              <a:t>Giabbanelli</a:t>
            </a:r>
            <a:r>
              <a:rPr lang="de-DE" sz="1000" dirty="0"/>
              <a:t> CC 2.0</a:t>
            </a:r>
          </a:p>
        </p:txBody>
      </p:sp>
      <p:sp>
        <p:nvSpPr>
          <p:cNvPr id="7" name="Rechteck 6"/>
          <p:cNvSpPr/>
          <p:nvPr/>
        </p:nvSpPr>
        <p:spPr>
          <a:xfrm>
            <a:off x="5015880" y="3717032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Mose 24,10: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sie sahen den Gott Israels;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unter seinen Füßen war es wie ein Werk von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Saphirplatten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und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wie der Himmel selbst an Klarheit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7768" y="6021289"/>
            <a:ext cx="746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 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Sohn Gottes kam vom Himmel (Johannes 16,28).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64152" y="3140969"/>
            <a:ext cx="228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sappheiros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744406222"/>
      </p:ext>
    </p:extLst>
  </p:cSld>
  <p:clrMapOvr>
    <a:masterClrMapping/>
  </p:clrMapOvr>
  <p:transition spd="med"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734" y="2049552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21,19: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die erste Grundlage, Jaspis; die zweite Saphir; die dritte </a:t>
            </a:r>
            <a:r>
              <a:rPr lang="de-DE" sz="2600" b="1" dirty="0">
                <a:solidFill>
                  <a:srgbClr val="FF0000"/>
                </a:solidFill>
              </a:rPr>
              <a:t>Chalcedon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3765306"/>
            <a:ext cx="4458072" cy="309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291523" y="3869141"/>
            <a:ext cx="548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>
                <a:latin typeface="Calibri" pitchFamily="34" charset="0"/>
              </a:rPr>
              <a:t>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chalkedon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Chalzedon = „Kupferstadt“, Stadt in Türkei, 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Fundort und Handelsort des Chalzedon</a:t>
            </a:r>
          </a:p>
          <a:p>
            <a:pPr>
              <a:buFont typeface="Arial" pitchFamily="34" charset="0"/>
              <a:buChar char="•"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Kupfer, Schmelzpunkt  1084,6 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C, 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Material des Altars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(2. Mose 38,30)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der Leidende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Chalzedon  die Herrlichkeit des leidenden Messias (Galater 2,20)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2332" y="6390898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5954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57431462"/>
      </p:ext>
    </p:extLst>
  </p:cSld>
  <p:clrMapOvr>
    <a:masterClrMapping/>
  </p:clrMapOvr>
  <p:transition spd="med"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384" y="1905000"/>
            <a:ext cx="11640616" cy="1956048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Revelation 21,19:  </a:t>
            </a:r>
            <a:r>
              <a:rPr lang="de-DE" sz="2600" b="1" baseline="30000" dirty="0">
                <a:solidFill>
                  <a:srgbClr val="FFFF00"/>
                </a:solidFill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Grundlagen der Mauer der Stadt waren geschmückt mit jedem Edelstein: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erste Grundlage, Jaspis; die zweite Saphir; die dritte Chalcedon;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vierte, </a:t>
            </a:r>
            <a:r>
              <a:rPr lang="de-DE" sz="2600" b="1" dirty="0">
                <a:solidFill>
                  <a:srgbClr val="FF0000"/>
                </a:solidFill>
              </a:rPr>
              <a:t>Smaragd</a:t>
            </a:r>
            <a:r>
              <a:rPr lang="de-DE" sz="2600" b="1" dirty="0">
                <a:solidFill>
                  <a:srgbClr val="FFFF00"/>
                </a:solidFill>
              </a:rPr>
              <a:t>; …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19536" y="3789041"/>
            <a:ext cx="224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smaragdos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22246" y="5434228"/>
            <a:ext cx="195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hebr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bareqeth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Blitz(stein)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Mose 28,17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42226167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7 Feuerflammen // das Meer wie Glas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7" y="2492896"/>
            <a:ext cx="4967733" cy="331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492896"/>
            <a:ext cx="4950209" cy="329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271464" y="594928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6744072" y="595496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4,6</a:t>
            </a:r>
          </a:p>
        </p:txBody>
      </p:sp>
      <p:sp>
        <p:nvSpPr>
          <p:cNvPr id="9" name="Rectangle 4"/>
          <p:cNvSpPr/>
          <p:nvPr/>
        </p:nvSpPr>
        <p:spPr>
          <a:xfrm>
            <a:off x="1162457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8856"/>
      </p:ext>
    </p:extLst>
  </p:cSld>
  <p:clrMapOvr>
    <a:masterClrMapping/>
  </p:clrMapOvr>
  <p:transition spd="med"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1905000"/>
            <a:ext cx="10441160" cy="1668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Matthäus 24,27: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Denn gleichwie </a:t>
            </a:r>
            <a:r>
              <a:rPr lang="de-DE" sz="2600" b="1" dirty="0">
                <a:solidFill>
                  <a:srgbClr val="FF0000"/>
                </a:solidFill>
              </a:rPr>
              <a:t>der Blitz</a:t>
            </a:r>
            <a:r>
              <a:rPr lang="de-DE" sz="2600" b="1" dirty="0">
                <a:solidFill>
                  <a:srgbClr val="FFFF00"/>
                </a:solidFill>
              </a:rPr>
              <a:t> ausfährt von Osten und scheint bis den Westen,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also wird die Ankunft des Sohnes des Menschen sein.</a:t>
            </a:r>
            <a:endParaRPr lang="de-DE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091203"/>
      </p:ext>
    </p:extLst>
  </p:cSld>
  <p:clrMapOvr>
    <a:masterClrMapping/>
  </p:clrMapOvr>
  <p:transition spd="med"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944" b="23630"/>
          <a:stretch/>
        </p:blipFill>
        <p:spPr bwMode="auto">
          <a:xfrm>
            <a:off x="1524000" y="3645024"/>
            <a:ext cx="9144000" cy="3193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464" y="1905000"/>
            <a:ext cx="9505056" cy="1668016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Samuel 23,4: </a:t>
            </a:r>
            <a: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er wird sein wie das Licht des Morgens,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Sonne aufgeht, ein Morgen ohne Wolken: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ihrem Glanze nach dem Regen </a:t>
            </a:r>
            <a:r>
              <a:rPr lang="de-DE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sproßt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Grün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der Erde.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7032104" y="661178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Eva K. GNU 1.2 </a:t>
            </a:r>
            <a:r>
              <a:rPr lang="de-DE" sz="1000" dirty="0" err="1">
                <a:latin typeface="Calibri" pitchFamily="34" charset="0"/>
              </a:rPr>
              <a:t>only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239698"/>
      </p:ext>
    </p:extLst>
  </p:cSld>
  <p:clrMapOvr>
    <a:masterClrMapping/>
  </p:clrMapOvr>
  <p:transition spd="med"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21,19: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… die erste Grundlage, Jaspis; die zweite Saphir; die dritte Chalcedon;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die vierte, Smaragd; die fünfte, </a:t>
            </a:r>
            <a:r>
              <a:rPr lang="de-DE" sz="2600" b="1" dirty="0">
                <a:solidFill>
                  <a:srgbClr val="FF0000"/>
                </a:solidFill>
              </a:rPr>
              <a:t>Sardonix</a:t>
            </a:r>
            <a:r>
              <a:rPr lang="de-DE" sz="2600" b="1" dirty="0">
                <a:solidFill>
                  <a:srgbClr val="FFFF00"/>
                </a:solidFill>
              </a:rPr>
              <a:t>; …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85" y="3429000"/>
            <a:ext cx="3851523" cy="321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991545" y="3861049"/>
            <a:ext cx="259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sardonyx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= rot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-onyx: Fingernagel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571820" y="3641544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704928"/>
      </p:ext>
    </p:extLst>
  </p:cSld>
  <p:clrMapOvr>
    <a:masterClrMapping/>
  </p:clrMapOvr>
  <p:transition spd="med"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2057400"/>
            <a:ext cx="10657184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26,45: 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siehe, die Stunde ist nahe gekommen,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Sohn des Menschen wird in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Sünderhände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überliefert.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85" y="3429000"/>
            <a:ext cx="3851523" cy="321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991545" y="3861049"/>
            <a:ext cx="4158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sardonyx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= rot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-onyx: Fingernagel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Blut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Fingernagel  Menschenhände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571820" y="3641544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362040"/>
      </p:ext>
    </p:extLst>
  </p:cSld>
  <p:clrMapOvr>
    <a:masterClrMapping/>
  </p:clrMapOvr>
  <p:transition spd="med"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Revelation 21,20: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</a:t>
            </a:r>
            <a:r>
              <a:rPr lang="de-DE" sz="2600" b="1" dirty="0">
                <a:solidFill>
                  <a:srgbClr val="FF0000"/>
                </a:solidFill>
              </a:rPr>
              <a:t>Sardis</a:t>
            </a:r>
            <a:r>
              <a:rPr lang="de-DE" sz="2600" b="1" dirty="0">
                <a:solidFill>
                  <a:srgbClr val="FFFF00"/>
                </a:solidFill>
              </a:rPr>
              <a:t>; die siebte, Chrysolith; die achte, Beryll; die neunte, Topas; die zehnte, Chrysopras; die elfte, Hyazinth; die zwölfte, Amethyst.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132303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739008" y="643285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Hyperdeath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2024" y="4500243"/>
            <a:ext cx="2121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rot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Blut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412061369"/>
      </p:ext>
    </p:extLst>
  </p:cSld>
  <p:clrMapOvr>
    <a:masterClrMapping/>
  </p:clrMapOvr>
  <p:transition spd="med"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Peter 1: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indem ihr wisset, daß ihr nicht mit verweslichen Dingen,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Silber oder Gold, erlöst worden seid …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sondern mit dem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kostbaren Blut Christi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eines Lammes ohne Fehl und ohne Flecken;  …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132303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739008" y="6432858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Hyperdeath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2024" y="4500243"/>
            <a:ext cx="332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sard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rot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rot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Blut</a:t>
            </a: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4031739802"/>
      </p:ext>
    </p:extLst>
  </p:cSld>
  <p:clrMapOvr>
    <a:masterClrMapping/>
  </p:clrMapOvr>
  <p:transition spd="med"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111789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 21,20: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Sardis; die siebte, </a:t>
            </a:r>
            <a:r>
              <a:rPr lang="de-DE" sz="2600" b="1" dirty="0">
                <a:solidFill>
                  <a:srgbClr val="FF0000"/>
                </a:solidFill>
              </a:rPr>
              <a:t>Chrysolith</a:t>
            </a:r>
            <a:r>
              <a:rPr lang="de-DE" sz="2600" b="1" dirty="0">
                <a:solidFill>
                  <a:srgbClr val="FFFF00"/>
                </a:solidFill>
              </a:rPr>
              <a:t>; die achte, Beryll; die neunte, Topas; die zehnte, Chrysopras; die elfte, Hyazinth; die zwölfte, Amethyst.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5190424" y="3789040"/>
            <a:ext cx="565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-lithos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„Gold-stein“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Olivin von gelber Varietät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„Eli-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phas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“ (Hiob 4,1) = Mein Gott ist Feingold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3429000"/>
            <a:ext cx="232465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279576" y="6237313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911852"/>
      </p:ext>
    </p:extLst>
  </p:cSld>
  <p:clrMapOvr>
    <a:masterClrMapping/>
  </p:clrMapOvr>
  <p:transition spd="med"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Korinther 5,20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Den, der Sünde nicht kannte, hat er für uns zur Sünde gemacht,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daß wir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Gerechtigkeit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würden in ihm.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5190424" y="3789040"/>
            <a:ext cx="565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-lithos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„Gold-stein“</a:t>
            </a:r>
          </a:p>
          <a:p>
            <a:pPr>
              <a:buFont typeface="Arial" pitchFamily="34" charset="0"/>
              <a:buChar char="•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Olivin von gelber Varietät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3429000"/>
            <a:ext cx="232465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279576" y="6237313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60335"/>
      </p:ext>
    </p:extLst>
  </p:cSld>
  <p:clrMapOvr>
    <a:masterClrMapping/>
  </p:clrMapOvr>
  <p:transition spd="med"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Offenbarung  21,20: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die sechste, Sardis; die siebte, Chrysolith; die achte, </a:t>
            </a:r>
            <a:r>
              <a:rPr lang="de-DE" sz="2600" b="1" dirty="0">
                <a:solidFill>
                  <a:srgbClr val="FF0000"/>
                </a:solidFill>
              </a:rPr>
              <a:t>Beryll</a:t>
            </a:r>
            <a:r>
              <a:rPr lang="de-DE" sz="2600" b="1" dirty="0">
                <a:solidFill>
                  <a:srgbClr val="FFFF00"/>
                </a:solidFill>
              </a:rPr>
              <a:t>; die neunte, Topas; die zehnte, Chrysopras; die elfte, Hyazinth; die zwölfte, Amethyst.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648566408"/>
      </p:ext>
    </p:extLst>
  </p:cSld>
  <p:clrMapOvr>
    <a:masterClrMapping/>
  </p:clrMapOvr>
  <p:transition spd="med"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8" y="2057400"/>
            <a:ext cx="1130525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57,20: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 die Gesetzlosen sind wie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aufgewühlte Meer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 es kann nicht ruhig sein, und seine Wasser wühlen Schlamm und Kot auf.</a:t>
            </a:r>
            <a:r>
              <a:rPr lang="de-DE" sz="2600" b="1" dirty="0">
                <a:solidFill>
                  <a:srgbClr val="FFFF00"/>
                </a:solidFill>
              </a:rPr>
              <a:t>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17763553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riftrollen, Gelb, Golden, Seiten, Papier, Perg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57338"/>
            <a:ext cx="61626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369717" y="4005263"/>
            <a:ext cx="379958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6" name="Gleichschenkliges Dreieck 5"/>
          <p:cNvSpPr/>
          <p:nvPr/>
        </p:nvSpPr>
        <p:spPr>
          <a:xfrm>
            <a:off x="3351213" y="43259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963988" y="40671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567238" y="395922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5143500" y="37099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5719763" y="34290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6313488" y="30972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2" name="Ellipse 11"/>
          <p:cNvSpPr/>
          <p:nvPr/>
        </p:nvSpPr>
        <p:spPr>
          <a:xfrm>
            <a:off x="7032625" y="29352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3" name="Gleichschenkliges Dreieck 12"/>
          <p:cNvSpPr/>
          <p:nvPr/>
        </p:nvSpPr>
        <p:spPr>
          <a:xfrm>
            <a:off x="3983038" y="43434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4600575" y="4273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Gleichschenkliges Dreieck 14"/>
          <p:cNvSpPr/>
          <p:nvPr/>
        </p:nvSpPr>
        <p:spPr>
          <a:xfrm>
            <a:off x="5248275" y="4002088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Gleichschenkliges Dreieck 15"/>
          <p:cNvSpPr/>
          <p:nvPr/>
        </p:nvSpPr>
        <p:spPr>
          <a:xfrm>
            <a:off x="5759450" y="37179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>
            <a:off x="6386513" y="34274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>
            <a:off x="7043738" y="32766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Das Buch mit den 7 Siegeln</a:t>
            </a:r>
          </a:p>
        </p:txBody>
      </p:sp>
      <p:sp>
        <p:nvSpPr>
          <p:cNvPr id="33" name="Rectangle 4"/>
          <p:cNvSpPr/>
          <p:nvPr/>
        </p:nvSpPr>
        <p:spPr>
          <a:xfrm>
            <a:off x="-24660" y="-1587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</a:t>
            </a:r>
          </a:p>
        </p:txBody>
      </p:sp>
    </p:spTree>
    <p:extLst>
      <p:ext uri="{BB962C8B-B14F-4D97-AF65-F5344CB8AC3E}">
        <p14:creationId xmlns:p14="http://schemas.microsoft.com/office/powerpoint/2010/main" val="2229838602"/>
      </p:ext>
    </p:extLst>
  </p:cSld>
  <p:clrMapOvr>
    <a:masterClrMapping/>
  </p:clrMapOvr>
  <p:transition spd="med"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08" y="2057400"/>
            <a:ext cx="1130525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11,28: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Kommet her zu mir, alle ihr Mühseligen und Beladenen,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ich werde euch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Ruhe geben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de-DE" sz="2600" b="1" dirty="0">
                <a:solidFill>
                  <a:srgbClr val="FFFF00"/>
                </a:solidFill>
              </a:rPr>
              <a:t>  </a:t>
            </a:r>
            <a:endParaRPr lang="de-DE" sz="2600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356992"/>
            <a:ext cx="4248472" cy="313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888088" y="3933056"/>
            <a:ext cx="29642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verbreitete Farbe: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Aquamarin  (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Meerblau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</a:endParaRPr>
          </a:p>
          <a:p>
            <a:endParaRPr lang="de-DE" sz="24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56040" y="6093297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Ra‘ike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664757262"/>
      </p:ext>
    </p:extLst>
  </p:cSld>
  <p:clrMapOvr>
    <a:masterClrMapping/>
  </p:clrMapOvr>
  <p:transition spd="med"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Topas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zehnte, Chrysopras; die elfte, Hyazinth; die zwölfte, Amethyst.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23903621"/>
      </p:ext>
    </p:extLst>
  </p:cSld>
  <p:clrMapOvr>
    <a:masterClrMapping/>
  </p:clrMapOvr>
  <p:transition spd="med"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1,41: </a:t>
            </a:r>
            <a: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 findet zuerst seinen eigenen Bruder Simon und spricht zu ihm: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haben den Messias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gefunden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…!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518860409"/>
      </p:ext>
    </p:extLst>
  </p:cSld>
  <p:clrMapOvr>
    <a:masterClrMapping/>
  </p:clrMapOvr>
  <p:transition spd="med"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2057400"/>
            <a:ext cx="1115214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1,45: </a:t>
            </a:r>
            <a:b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Philippus findet den Nathanael und spricht zu ihm: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haben den </a:t>
            </a:r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gefunden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von welchem Moses in dem Gesetz geschrieben </a:t>
            </a:r>
            <a:b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die Propheten, </a:t>
            </a:r>
            <a:r>
              <a:rPr lang="de-DE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Jesum</a:t>
            </a:r>
            <a:r>
              <a:rPr lang="de-D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 Sohn des Joseph, den von Nazareth.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6086068" y="3680090"/>
            <a:ext cx="483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topazion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Stein von der Insel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Topazos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(= St. Johannes Insel im Roten Meer); 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von „suchen“: „Insel des Suchens“;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reich an Olivin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722687"/>
            <a:ext cx="3425378" cy="298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502045" y="6459379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Rob </a:t>
            </a:r>
            <a:r>
              <a:rPr lang="de-DE" sz="1000" dirty="0" err="1">
                <a:latin typeface="Calibri" pitchFamily="34" charset="0"/>
              </a:rPr>
              <a:t>Lavinsky</a:t>
            </a:r>
            <a:r>
              <a:rPr lang="de-DE" sz="1000" dirty="0">
                <a:latin typeface="Calibri" pitchFamily="34" charset="0"/>
              </a:rPr>
              <a:t> CC-BY-SA 3.0</a:t>
            </a:r>
          </a:p>
        </p:txBody>
      </p:sp>
      <p:sp>
        <p:nvSpPr>
          <p:cNvPr id="9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810234603"/>
      </p:ext>
    </p:extLst>
  </p:cSld>
  <p:clrMapOvr>
    <a:masterClrMapping/>
  </p:clrMapOvr>
  <p:transition spd="med"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Chrysopras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elfte, Hyazinth; die zwölfte, Amethyst.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75575365"/>
      </p:ext>
    </p:extLst>
  </p:cSld>
  <p:clrMapOvr>
    <a:masterClrMapping/>
  </p:clrMapOvr>
  <p:transition spd="med"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Mose 11,5: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gedenken der Fische, die wir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Ägypten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umsonst aßen, der Gurken und der Melonen und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Lauchs 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der Zwiebeln und des Knoblauchs; …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430633931"/>
      </p:ext>
    </p:extLst>
  </p:cSld>
  <p:clrMapOvr>
    <a:masterClrMapping/>
  </p:clrMapOvr>
  <p:transition spd="med"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2057400"/>
            <a:ext cx="1116124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Apostelgeschichte 13,39: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</a:rPr>
              <a:t>und </a:t>
            </a:r>
            <a:r>
              <a:rPr lang="de-DE" sz="2600" b="1" dirty="0">
                <a:solidFill>
                  <a:srgbClr val="FF0000"/>
                </a:solidFill>
              </a:rPr>
              <a:t>von allem</a:t>
            </a:r>
            <a:r>
              <a:rPr lang="de-DE" sz="2600" b="1" dirty="0">
                <a:solidFill>
                  <a:srgbClr val="FFFF00"/>
                </a:solidFill>
              </a:rPr>
              <a:t>, wovon ihr im Gesetz Moses' nicht gerechtfertigt werden konntet, wird in diesem </a:t>
            </a:r>
            <a:r>
              <a:rPr lang="de-DE" sz="2600" b="1" dirty="0">
                <a:solidFill>
                  <a:srgbClr val="FF0000"/>
                </a:solidFill>
              </a:rPr>
              <a:t>jeder Glaubende gerechtfertigt</a:t>
            </a:r>
            <a:r>
              <a:rPr lang="de-DE" sz="26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831398" y="3863876"/>
            <a:ext cx="488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Goldlauchstein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chryso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Gold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prasos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Lauch</a:t>
            </a: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3429000"/>
            <a:ext cx="39433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4151785" y="6381329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Calibri" pitchFamily="34" charset="0"/>
              </a:rPr>
              <a:t>CrimeaGems</a:t>
            </a:r>
            <a:r>
              <a:rPr lang="de-DE" sz="1000" dirty="0">
                <a:latin typeface="Calibri" pitchFamily="34" charset="0"/>
              </a:rPr>
              <a:t> GNU 1.2 </a:t>
            </a:r>
            <a:r>
              <a:rPr lang="de-DE" sz="1000" dirty="0" err="1">
                <a:latin typeface="Calibri" pitchFamily="34" charset="0"/>
              </a:rPr>
              <a:t>or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later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2852761831"/>
      </p:ext>
    </p:extLst>
  </p:cSld>
  <p:clrMapOvr>
    <a:masterClrMapping/>
  </p:clrMapOvr>
  <p:transition spd="med"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r>
              <a:rPr lang="de-DE" sz="2600" b="1" dirty="0"/>
              <a:t>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Chrysopras; die elfte,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Hyazinth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die zwölfte, Amethyst.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385828" y="3501008"/>
            <a:ext cx="4245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hyakinthos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hyazinthfarben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, wie die  Blume mit Namen „Hyazinthe“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dunkelblau / dunkelrot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heutiger Name: Zirkon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Auferstehung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3501008"/>
            <a:ext cx="2614613" cy="20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1703512" y="558924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Rob </a:t>
            </a:r>
            <a:r>
              <a:rPr lang="de-DE" sz="1000" dirty="0" err="1"/>
              <a:t>Lavinsky</a:t>
            </a:r>
            <a:r>
              <a:rPr lang="de-DE" sz="1000" dirty="0"/>
              <a:t> CC 3.0 CC-BY-SA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047" y="3501008"/>
            <a:ext cx="2232247" cy="264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feld 17"/>
          <p:cNvSpPr txBox="1"/>
          <p:nvPr/>
        </p:nvSpPr>
        <p:spPr>
          <a:xfrm>
            <a:off x="4448908" y="616641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Derek Ramsay GNU 1.2 </a:t>
            </a:r>
            <a:r>
              <a:rPr lang="de-DE" sz="1000" dirty="0" err="1"/>
              <a:t>only</a:t>
            </a:r>
            <a:endParaRPr lang="de-DE" sz="1000" dirty="0"/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60818271"/>
      </p:ext>
    </p:extLst>
  </p:cSld>
  <p:clrMapOvr>
    <a:masterClrMapping/>
  </p:clrMapOvr>
  <p:transition spd="med"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057400"/>
            <a:ext cx="1108923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/>
              <a:t>Kolosser 1,18:  </a:t>
            </a:r>
            <a:br>
              <a:rPr lang="de-DE" sz="2600" b="1" dirty="0"/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er ist das Haupt des Leibes, der Versammlung, welcher der Anfang ist,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Erstgeborene aus den Toten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auf daß er in allem den Vorrang habe; …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7385828" y="3501008"/>
            <a:ext cx="4245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hyakinthos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hyazinthfarben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, wie die  Blume mit Namen „Hyazinthe“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= dunkelblau / dunkelrot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heutiger Name: Zirkon</a:t>
            </a:r>
          </a:p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 Auferstehung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3501008"/>
            <a:ext cx="2614613" cy="20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feld 14"/>
          <p:cNvSpPr txBox="1"/>
          <p:nvPr/>
        </p:nvSpPr>
        <p:spPr>
          <a:xfrm>
            <a:off x="1703512" y="558924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Rob </a:t>
            </a:r>
            <a:r>
              <a:rPr lang="de-DE" sz="1000" dirty="0" err="1"/>
              <a:t>Lavinsky</a:t>
            </a:r>
            <a:r>
              <a:rPr lang="de-DE" sz="1000" dirty="0"/>
              <a:t> CC 3.0 CC-BY-SA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047" y="3501008"/>
            <a:ext cx="2232247" cy="264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feld 17"/>
          <p:cNvSpPr txBox="1"/>
          <p:nvPr/>
        </p:nvSpPr>
        <p:spPr>
          <a:xfrm>
            <a:off x="4448908" y="616641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Derek Ramsay GNU 1.2 </a:t>
            </a:r>
            <a:r>
              <a:rPr lang="de-DE" sz="1000" dirty="0" err="1"/>
              <a:t>only</a:t>
            </a:r>
            <a:endParaRPr lang="de-DE" sz="1000" dirty="0"/>
          </a:p>
        </p:txBody>
      </p:sp>
      <p:sp>
        <p:nvSpPr>
          <p:cNvPr id="10" name="Rectangle 9"/>
          <p:cNvSpPr/>
          <p:nvPr/>
        </p:nvSpPr>
        <p:spPr>
          <a:xfrm>
            <a:off x="11631525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1399461305"/>
      </p:ext>
    </p:extLst>
  </p:cSld>
  <p:clrMapOvr>
    <a:masterClrMapping/>
  </p:clrMapOvr>
  <p:transition spd="med"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1624" y="2057400"/>
            <a:ext cx="871296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 21,20: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sechste, Sardis; die siebte, Chrysolith; die achte, Beryll; die neunte, Topas; die zehnte, Chrysopras; </a:t>
            </a:r>
            <a:b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elfte, Hyazinth; die zwölfte, </a:t>
            </a:r>
            <a:r>
              <a:rPr lang="de-DE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Amethyst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" y="1154684"/>
            <a:ext cx="1952625" cy="569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908721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784" y="3933057"/>
            <a:ext cx="1944216" cy="172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6691560" y="3823665"/>
            <a:ext cx="45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methysos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nicht betrunken</a:t>
            </a:r>
          </a:p>
          <a:p>
            <a:pPr algn="ctr">
              <a:buFont typeface="Wingdings"/>
              <a:buChar char="è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Herr Jesus litt am Kreuz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ohne schmerzstillende Mittel/ Drogen, 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bei vollem Bewusstsein.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-231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</p:spTree>
    <p:extLst>
      <p:ext uri="{BB962C8B-B14F-4D97-AF65-F5344CB8AC3E}">
        <p14:creationId xmlns:p14="http://schemas.microsoft.com/office/powerpoint/2010/main" val="376289351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Löwe und Lämmlein</a:t>
            </a:r>
          </a:p>
        </p:txBody>
      </p:sp>
      <p:pic>
        <p:nvPicPr>
          <p:cNvPr id="2050" name="Picture 2" descr="File:Jacob E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85" y="1531502"/>
            <a:ext cx="4145707" cy="4345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960458" y="5481548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FB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5" y="1531501"/>
            <a:ext cx="6518655" cy="4345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703512" y="594928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7536160" y="5949280"/>
            <a:ext cx="9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</a:t>
            </a:r>
          </a:p>
        </p:txBody>
      </p:sp>
      <p:sp>
        <p:nvSpPr>
          <p:cNvPr id="9" name="Rectangle 4"/>
          <p:cNvSpPr/>
          <p:nvPr/>
        </p:nvSpPr>
        <p:spPr>
          <a:xfrm>
            <a:off x="11624950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769511" y="54815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924537947"/>
      </p:ext>
    </p:extLst>
  </p:cSld>
  <p:clrMapOvr>
    <a:masterClrMapping/>
  </p:clrMapOvr>
  <p:transition spd="med"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1624" y="2057400"/>
            <a:ext cx="871296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27,34: </a:t>
            </a:r>
            <a:br>
              <a:rPr lang="de-DE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600" b="1" dirty="0">
                <a:solidFill>
                  <a:srgbClr val="FFFF00"/>
                </a:solidFill>
              </a:rPr>
              <a:t>gaben sie ihm Essig mit </a:t>
            </a:r>
            <a:r>
              <a:rPr lang="de-DE" sz="2600" b="1" dirty="0">
                <a:solidFill>
                  <a:srgbClr val="FF0000"/>
                </a:solidFill>
              </a:rPr>
              <a:t>Galle</a:t>
            </a:r>
            <a:r>
              <a:rPr lang="de-DE" sz="2600" b="1" dirty="0">
                <a:solidFill>
                  <a:srgbClr val="FFFF00"/>
                </a:solidFill>
              </a:rPr>
              <a:t> vermischt zu trinken; </a:t>
            </a:r>
            <a:br>
              <a:rPr lang="de-DE" sz="2600" b="1" dirty="0">
                <a:solidFill>
                  <a:srgbClr val="FFFF00"/>
                </a:solidFill>
              </a:rPr>
            </a:br>
            <a:r>
              <a:rPr lang="de-DE" sz="2600" b="1" dirty="0">
                <a:solidFill>
                  <a:srgbClr val="FFFF00"/>
                </a:solidFill>
              </a:rPr>
              <a:t>und als er es geschmeckt hatte, wollte er nicht trinken</a:t>
            </a: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griech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Galle, bitteres Gift, Droge</a:t>
            </a:r>
          </a:p>
          <a:p>
            <a:pPr marL="0" indent="0" algn="ctr">
              <a:buNone/>
            </a:pPr>
            <a:r>
              <a:rPr lang="de-DE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0"/>
            <a:ext cx="1816968" cy="181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1524000" y="908721"/>
            <a:ext cx="314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FB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4" y="3933057"/>
            <a:ext cx="1944216" cy="172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6691560" y="3823665"/>
            <a:ext cx="45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>
                <a:latin typeface="Calibri" pitchFamily="34" charset="0"/>
              </a:rPr>
              <a:t> </a:t>
            </a:r>
            <a:r>
              <a:rPr lang="de-D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griech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a-</a:t>
            </a:r>
            <a:r>
              <a:rPr lang="de-DE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methysos</a:t>
            </a: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nicht betrunken</a:t>
            </a:r>
          </a:p>
          <a:p>
            <a:pPr algn="ctr">
              <a:buFont typeface="Wingdings"/>
              <a:buChar char="è"/>
            </a:pP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Der Herr Jesus litt am Kreuz</a:t>
            </a:r>
          </a:p>
          <a:p>
            <a:pPr algn="ctr"/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ohne schmerzstillende Mittel/ Drogen, </a:t>
            </a:r>
            <a:b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</a:br>
            <a:r>
              <a:rPr lang="de-D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bei vollem Bewusstsein.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48264" cy="1143000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Edelsteine </a:t>
            </a:r>
            <a:b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 Neuen Jerusalem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31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" y="1154684"/>
            <a:ext cx="1952625" cy="569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260907"/>
      </p:ext>
    </p:extLst>
  </p:cSld>
  <p:clrMapOvr>
    <a:masterClrMapping/>
  </p:clrMapOvr>
  <p:transition spd="med"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22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000071"/>
      </p:ext>
    </p:extLst>
  </p:cSld>
  <p:clrMapOvr>
    <a:masterClrMapping/>
  </p:clrMapOvr>
  <p:transition spd="med"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Quelle aus dem Thron Gottes</a:t>
            </a:r>
          </a:p>
        </p:txBody>
      </p:sp>
      <p:pic>
        <p:nvPicPr>
          <p:cNvPr id="24578" name="Picture 2" descr="Reuss, Gotthard, Felsen, Quelle, Gebirgswasser, Schwe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700808"/>
            <a:ext cx="6948264" cy="463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27448" y="5653088"/>
            <a:ext cx="138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22,1-2</a:t>
            </a:r>
          </a:p>
        </p:txBody>
      </p:sp>
    </p:spTree>
    <p:extLst>
      <p:ext uri="{BB962C8B-B14F-4D97-AF65-F5344CB8AC3E}">
        <p14:creationId xmlns:p14="http://schemas.microsoft.com/office/powerpoint/2010/main" val="1723297998"/>
      </p:ext>
    </p:extLst>
  </p:cSld>
  <p:clrMapOvr>
    <a:masterClrMapping/>
  </p:clrMapOvr>
  <p:transition spd="med"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vollendete Bibel</a:t>
            </a:r>
          </a:p>
        </p:txBody>
      </p:sp>
      <p:pic>
        <p:nvPicPr>
          <p:cNvPr id="4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9456" y="40050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22,18-19</a:t>
            </a:r>
          </a:p>
        </p:txBody>
      </p:sp>
    </p:spTree>
    <p:extLst>
      <p:ext uri="{BB962C8B-B14F-4D97-AF65-F5344CB8AC3E}">
        <p14:creationId xmlns:p14="http://schemas.microsoft.com/office/powerpoint/2010/main" val="3844157521"/>
      </p:ext>
    </p:extLst>
  </p:cSld>
  <p:clrMapOvr>
    <a:masterClrMapping/>
  </p:clrMapOvr>
  <p:transition spd="med"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vollendete Bibel</a:t>
            </a:r>
          </a:p>
        </p:txBody>
      </p:sp>
      <p:pic>
        <p:nvPicPr>
          <p:cNvPr id="4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199456" y="4005064"/>
            <a:ext cx="165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22,21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4151784" y="2397948"/>
            <a:ext cx="400352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Die Gnade des Herrn Jesus Christus </a:t>
            </a:r>
            <a:b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de-CH" altLang="de-D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sei mit allen Heiligen. Amen</a:t>
            </a:r>
          </a:p>
        </p:txBody>
      </p:sp>
      <p:sp>
        <p:nvSpPr>
          <p:cNvPr id="8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74879"/>
      </p:ext>
    </p:extLst>
  </p:cSld>
  <p:clrMapOvr>
    <a:masterClrMapping/>
  </p:clrMapOvr>
  <p:transition spd="med"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260350"/>
            <a:ext cx="11377612" cy="5400675"/>
          </a:xfrm>
        </p:spPr>
        <p:txBody>
          <a:bodyPr/>
          <a:lstStyle/>
          <a:p>
            <a:pPr algn="l" eaLnBrk="1" hangingPunct="1">
              <a:defRPr/>
            </a:pP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FB = Freies Bild (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public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 </a:t>
            </a:r>
            <a:r>
              <a:rPr lang="de-CH" sz="3200" dirty="0" err="1">
                <a:solidFill>
                  <a:srgbClr val="FFFFFF"/>
                </a:solidFill>
                <a:latin typeface="+mn-lt"/>
                <a:cs typeface="Arial" pitchFamily="34" charset="0"/>
              </a:rPr>
              <a:t>domain</a:t>
            </a: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)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RL = Roger Liebi</a:t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MH =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Matthias Hempel, Modell der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Stiftshütte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des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Zweiten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Tempels,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und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Begegnungszentrum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DE-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Reichenbach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/>
            </a:r>
            <a:b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de-CH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Bibelzitate: Elberfelder 1905 (leicht überarbeitet von RL)</a:t>
            </a:r>
            <a:endParaRPr lang="de-DE" sz="3200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040"/>
      </p:ext>
    </p:extLst>
  </p:cSld>
  <p:clrMapOvr>
    <a:masterClrMapping/>
  </p:clrMapOvr>
  <p:transition spd="med"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2"/>
                </a:solidFill>
                <a:latin typeface="Arial" charset="0"/>
              </a:rPr>
              <a:t>GNU FDL</a:t>
            </a:r>
            <a:endParaRPr lang="de-DE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1174413" cy="1828800"/>
          </a:xfrm>
        </p:spPr>
        <p:txBody>
          <a:bodyPr/>
          <a:lstStyle/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GNU FDL: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dirty="0">
                <a:latin typeface="Arial" charset="0"/>
              </a:rPr>
              <a:t>http://en.wikipedia.org/wiki/Wikipedia:Text </a:t>
            </a:r>
            <a:r>
              <a:rPr lang="de-DE" dirty="0" err="1">
                <a:latin typeface="Arial" charset="0"/>
              </a:rPr>
              <a:t>of_the_GNU_Free_Documentation_License</a:t>
            </a:r>
            <a:endParaRPr lang="de-DE" dirty="0">
              <a:latin typeface="Arial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598488" y="32131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de-CH" kern="0" dirty="0">
                <a:solidFill>
                  <a:schemeClr val="accent2"/>
                </a:solidFill>
                <a:latin typeface="Arial" charset="0"/>
              </a:rPr>
              <a:t>CCA</a:t>
            </a:r>
            <a:r>
              <a:rPr lang="de-CH" kern="0" dirty="0">
                <a:solidFill>
                  <a:schemeClr val="accent2"/>
                </a:solidFill>
              </a:rPr>
              <a:t> </a:t>
            </a:r>
            <a:endParaRPr lang="de-DE" kern="0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8488" y="4538663"/>
            <a:ext cx="111855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accent2"/>
              </a:buClr>
              <a:defRPr/>
            </a:pPr>
            <a:r>
              <a:rPr lang="de-DE" dirty="0">
                <a:latin typeface="Arial" charset="0"/>
              </a:rPr>
              <a:t>Genaue Information zur Lizenz </a:t>
            </a:r>
            <a:r>
              <a:rPr lang="de-CH" kern="0" dirty="0">
                <a:latin typeface="Arial" charset="0"/>
              </a:rPr>
              <a:t>Creative </a:t>
            </a:r>
            <a:r>
              <a:rPr lang="de-CH" kern="0" dirty="0" err="1">
                <a:latin typeface="Arial" charset="0"/>
              </a:rPr>
              <a:t>Commons</a:t>
            </a:r>
            <a:r>
              <a:rPr lang="de-CH" kern="0" dirty="0">
                <a:latin typeface="Arial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kern="0" dirty="0">
                <a:latin typeface="Arial" charset="0"/>
              </a:rPr>
              <a:t>http://en.wikipedia.org/wiki/Creative_Commons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riftrollen, Gelb, Golden, Seiten, Papier, Perg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557338"/>
            <a:ext cx="61626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369717" y="4005263"/>
            <a:ext cx="379958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6" name="Gleichschenkliges Dreieck 5"/>
          <p:cNvSpPr/>
          <p:nvPr/>
        </p:nvSpPr>
        <p:spPr>
          <a:xfrm>
            <a:off x="3351213" y="43259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963988" y="40671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567238" y="395922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5143500" y="37099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5719763" y="34290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6313488" y="30972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2" name="Ellipse 11"/>
          <p:cNvSpPr/>
          <p:nvPr/>
        </p:nvSpPr>
        <p:spPr>
          <a:xfrm>
            <a:off x="7032625" y="293528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3" name="Gleichschenkliges Dreieck 12"/>
          <p:cNvSpPr/>
          <p:nvPr/>
        </p:nvSpPr>
        <p:spPr>
          <a:xfrm>
            <a:off x="3983038" y="43434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Gleichschenkliges Dreieck 13"/>
          <p:cNvSpPr/>
          <p:nvPr/>
        </p:nvSpPr>
        <p:spPr>
          <a:xfrm>
            <a:off x="4600575" y="4273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5" name="Gleichschenkliges Dreieck 14"/>
          <p:cNvSpPr/>
          <p:nvPr/>
        </p:nvSpPr>
        <p:spPr>
          <a:xfrm>
            <a:off x="5248275" y="4002088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6" name="Gleichschenkliges Dreieck 15"/>
          <p:cNvSpPr/>
          <p:nvPr/>
        </p:nvSpPr>
        <p:spPr>
          <a:xfrm>
            <a:off x="5759450" y="37179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>
            <a:off x="6386513" y="34274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>
            <a:off x="7043738" y="32766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Das Buch mit den 7 Siegeln</a:t>
            </a:r>
          </a:p>
        </p:txBody>
      </p:sp>
      <p:sp>
        <p:nvSpPr>
          <p:cNvPr id="8210" name="Textfeld 1"/>
          <p:cNvSpPr txBox="1">
            <a:spLocks noChangeArrowheads="1"/>
          </p:cNvSpPr>
          <p:nvPr/>
        </p:nvSpPr>
        <p:spPr bwMode="auto">
          <a:xfrm>
            <a:off x="2406650" y="5554663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das Buch der Gerichte Gottes über die Welt</a:t>
            </a:r>
          </a:p>
        </p:txBody>
      </p:sp>
      <p:sp>
        <p:nvSpPr>
          <p:cNvPr id="821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983432" y="5949280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 </a:t>
            </a:r>
          </a:p>
        </p:txBody>
      </p:sp>
      <p:sp>
        <p:nvSpPr>
          <p:cNvPr id="34" name="Rectangle 4"/>
          <p:cNvSpPr/>
          <p:nvPr/>
        </p:nvSpPr>
        <p:spPr>
          <a:xfrm>
            <a:off x="-9151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Zeit der Gerichte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6536" y="3042503"/>
            <a:ext cx="2808425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7" y="3598069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0" descr="Krone, Golden, Royal, Glänzend, Kaiser, König, Köni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30" y="3956050"/>
            <a:ext cx="855663" cy="47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2"/>
          <p:cNvSpPr txBox="1">
            <a:spLocks noChangeArrowheads="1"/>
          </p:cNvSpPr>
          <p:nvPr/>
        </p:nvSpPr>
        <p:spPr bwMode="auto">
          <a:xfrm>
            <a:off x="4359604" y="6067733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 3,10</a:t>
            </a:r>
          </a:p>
        </p:txBody>
      </p:sp>
      <p:sp>
        <p:nvSpPr>
          <p:cNvPr id="45" name="Textfeld 36"/>
          <p:cNvSpPr txBox="1">
            <a:spLocks noChangeArrowheads="1"/>
          </p:cNvSpPr>
          <p:nvPr/>
        </p:nvSpPr>
        <p:spPr bwMode="auto">
          <a:xfrm>
            <a:off x="7704703" y="6067271"/>
            <a:ext cx="164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Matthäus 24,21</a:t>
            </a:r>
          </a:p>
        </p:txBody>
      </p:sp>
    </p:spTree>
    <p:extLst>
      <p:ext uri="{BB962C8B-B14F-4D97-AF65-F5344CB8AC3E}">
        <p14:creationId xmlns:p14="http://schemas.microsoft.com/office/powerpoint/2010/main" val="203273090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letzten 7 Jahre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878263" y="2924175"/>
            <a:ext cx="5602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317959" y="3596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Stunde der </a:t>
            </a:r>
          </a:p>
          <a:p>
            <a:r>
              <a:rPr lang="de-DE" altLang="de-D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Versuchung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>
            <a:hlinkClick r:id="rId3"/>
          </p:cNvPr>
          <p:cNvSpPr>
            <a:spLocks/>
          </p:cNvSpPr>
          <p:nvPr/>
        </p:nvSpPr>
        <p:spPr bwMode="auto">
          <a:xfrm>
            <a:off x="1524000" y="4868863"/>
            <a:ext cx="7164388" cy="1219200"/>
          </a:xfrm>
          <a:custGeom>
            <a:avLst/>
            <a:gdLst>
              <a:gd name="T0" fmla="*/ 3582194 w 7164388"/>
              <a:gd name="T1" fmla="*/ 0 h 1219196"/>
              <a:gd name="T2" fmla="*/ 7164388 w 7164388"/>
              <a:gd name="T3" fmla="*/ 609604 h 1219196"/>
              <a:gd name="T4" fmla="*/ 3582194 w 7164388"/>
              <a:gd name="T5" fmla="*/ 1219208 h 1219196"/>
              <a:gd name="T6" fmla="*/ 0 w 7164388"/>
              <a:gd name="T7" fmla="*/ 609604 h 12191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9517 w 7164388"/>
              <a:gd name="T13" fmla="*/ 59517 h 1219196"/>
              <a:gd name="T14" fmla="*/ 7104871 w 7164388"/>
              <a:gd name="T15" fmla="*/ 1159679 h 1219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4388" h="1219196">
                <a:moveTo>
                  <a:pt x="203199" y="0"/>
                </a:moveTo>
                <a:lnTo>
                  <a:pt x="203198" y="0"/>
                </a:lnTo>
                <a:cubicBezTo>
                  <a:pt x="90975" y="0"/>
                  <a:pt x="0" y="90975"/>
                  <a:pt x="0" y="203198"/>
                </a:cubicBezTo>
                <a:lnTo>
                  <a:pt x="0" y="1015997"/>
                </a:lnTo>
                <a:cubicBezTo>
                  <a:pt x="0" y="1128220"/>
                  <a:pt x="90975" y="1219196"/>
                  <a:pt x="203199" y="1219196"/>
                </a:cubicBezTo>
                <a:lnTo>
                  <a:pt x="6961189" y="1219196"/>
                </a:lnTo>
                <a:cubicBezTo>
                  <a:pt x="7073412" y="1219196"/>
                  <a:pt x="7164388" y="1128220"/>
                  <a:pt x="7164388" y="1015997"/>
                </a:cubicBezTo>
                <a:lnTo>
                  <a:pt x="7164388" y="203199"/>
                </a:lnTo>
                <a:cubicBezTo>
                  <a:pt x="7164388" y="90975"/>
                  <a:pt x="7073412" y="0"/>
                  <a:pt x="6961189" y="0"/>
                </a:cubicBezTo>
                <a:lnTo>
                  <a:pt x="203199" y="0"/>
                </a:lnTo>
                <a:close/>
              </a:path>
            </a:pathLst>
          </a:custGeom>
          <a:gradFill rotWithShape="0">
            <a:gsLst>
              <a:gs pos="0">
                <a:srgbClr val="660066"/>
              </a:gs>
              <a:gs pos="50000">
                <a:srgbClr val="FFFFFF"/>
              </a:gs>
              <a:gs pos="100000">
                <a:srgbClr val="660066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de-DE" sz="2400" dirty="0">
                <a:latin typeface="Arial" charset="0"/>
                <a:cs typeface="Arial" charset="0"/>
              </a:rPr>
              <a:t>„</a:t>
            </a:r>
            <a:r>
              <a:rPr lang="de-DE" sz="2400" b="1" dirty="0">
                <a:latin typeface="Arial" charset="0"/>
                <a:cs typeface="Arial" charset="0"/>
              </a:rPr>
              <a:t>Die Zeiten der Nationen“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171483" y="1690400"/>
            <a:ext cx="4232368" cy="3187988"/>
            <a:chOff x="1171480" y="1690404"/>
            <a:chExt cx="4232374" cy="3187983"/>
          </a:xfrm>
        </p:grpSpPr>
        <p:sp>
          <p:nvSpPr>
            <p:cNvPr id="195606" name="Line 5"/>
            <p:cNvSpPr>
              <a:spLocks/>
            </p:cNvSpPr>
            <p:nvPr/>
          </p:nvSpPr>
          <p:spPr bwMode="auto">
            <a:xfrm>
              <a:off x="1668459" y="2132015"/>
              <a:ext cx="0" cy="2736854"/>
            </a:xfrm>
            <a:custGeom>
              <a:avLst/>
              <a:gdLst>
                <a:gd name="T0" fmla="*/ 0 h 2736854"/>
                <a:gd name="T1" fmla="*/ 1368427 h 2736854"/>
                <a:gd name="T2" fmla="*/ 2736854 h 2736854"/>
                <a:gd name="T3" fmla="*/ 1368427 h 2736854"/>
                <a:gd name="T4" fmla="*/ 0 h 2736854"/>
                <a:gd name="T5" fmla="*/ 2736854 h 2736854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736854"/>
                <a:gd name="T13" fmla="*/ 2736854 h 2736854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736854">
                  <a:moveTo>
                    <a:pt x="0" y="0"/>
                  </a:moveTo>
                  <a:lnTo>
                    <a:pt x="1" y="2736854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7" name="Line 6"/>
            <p:cNvSpPr>
              <a:spLocks/>
            </p:cNvSpPr>
            <p:nvPr/>
          </p:nvSpPr>
          <p:spPr bwMode="auto">
            <a:xfrm flipH="1">
              <a:off x="4516441" y="2203447"/>
              <a:ext cx="0" cy="2665411"/>
            </a:xfrm>
            <a:custGeom>
              <a:avLst/>
              <a:gdLst>
                <a:gd name="T0" fmla="*/ 0 h 2665411"/>
                <a:gd name="T1" fmla="*/ 1332706 h 2665411"/>
                <a:gd name="T2" fmla="*/ 2665411 h 2665411"/>
                <a:gd name="T3" fmla="*/ 1332706 h 2665411"/>
                <a:gd name="T4" fmla="*/ 0 h 2665411"/>
                <a:gd name="T5" fmla="*/ 2665411 h 2665411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5411"/>
                <a:gd name="T13" fmla="*/ 2665411 h 2665411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5411">
                  <a:moveTo>
                    <a:pt x="0" y="0"/>
                  </a:moveTo>
                  <a:lnTo>
                    <a:pt x="1" y="2665411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608" name="Text Box 7"/>
            <p:cNvSpPr txBox="1">
              <a:spLocks noChangeArrowheads="1"/>
            </p:cNvSpPr>
            <p:nvPr/>
          </p:nvSpPr>
          <p:spPr bwMode="auto">
            <a:xfrm>
              <a:off x="1728792" y="4497384"/>
              <a:ext cx="2743200" cy="3810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69x7 Jahre = 483 Jahre</a:t>
              </a:r>
            </a:p>
          </p:txBody>
        </p:sp>
        <p:sp>
          <p:nvSpPr>
            <p:cNvPr id="195609" name="Text Box 8"/>
            <p:cNvSpPr txBox="1">
              <a:spLocks noChangeArrowheads="1"/>
            </p:cNvSpPr>
            <p:nvPr/>
          </p:nvSpPr>
          <p:spPr bwMode="auto">
            <a:xfrm>
              <a:off x="1171480" y="1690404"/>
              <a:ext cx="1321774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445 v. Chr.</a:t>
              </a:r>
              <a:endParaRPr lang="de-DE" alt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610" name="Text Box 9"/>
            <p:cNvSpPr txBox="1">
              <a:spLocks noChangeArrowheads="1"/>
            </p:cNvSpPr>
            <p:nvPr/>
          </p:nvSpPr>
          <p:spPr bwMode="auto">
            <a:xfrm>
              <a:off x="3629029" y="1690874"/>
              <a:ext cx="177482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32 n. Chr.</a:t>
              </a:r>
            </a:p>
          </p:txBody>
        </p:sp>
        <p:sp>
          <p:nvSpPr>
            <p:cNvPr id="195611" name="Text Box 10"/>
            <p:cNvSpPr txBox="1">
              <a:spLocks noChangeArrowheads="1"/>
            </p:cNvSpPr>
            <p:nvPr/>
          </p:nvSpPr>
          <p:spPr bwMode="auto">
            <a:xfrm>
              <a:off x="1524003" y="2547939"/>
              <a:ext cx="3024185" cy="36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de-DE" altLang="fr-FR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 + 62 = 69</a:t>
              </a:r>
            </a:p>
          </p:txBody>
        </p:sp>
        <p:sp>
          <p:nvSpPr>
            <p:cNvPr id="195612" name="Line 11"/>
            <p:cNvSpPr>
              <a:spLocks/>
            </p:cNvSpPr>
            <p:nvPr/>
          </p:nvSpPr>
          <p:spPr bwMode="auto">
            <a:xfrm>
              <a:off x="1668459" y="2954334"/>
              <a:ext cx="2879729" cy="0"/>
            </a:xfrm>
            <a:custGeom>
              <a:avLst/>
              <a:gdLst>
                <a:gd name="T0" fmla="*/ 1439865 w 2879729"/>
                <a:gd name="T1" fmla="*/ 2879729 w 2879729"/>
                <a:gd name="T2" fmla="*/ 1439865 w 2879729"/>
                <a:gd name="T3" fmla="*/ 0 w 2879729"/>
                <a:gd name="T4" fmla="*/ 0 w 2879729"/>
                <a:gd name="T5" fmla="*/ 2879729 w 2879729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w 2879729"/>
                <a:gd name="T13" fmla="*/ 2879729 w 2879729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879729">
                  <a:moveTo>
                    <a:pt x="0" y="0"/>
                  </a:moveTo>
                  <a:lnTo>
                    <a:pt x="2879729" y="1"/>
                  </a:lnTo>
                </a:path>
              </a:pathLst>
            </a:custGeom>
            <a:noFill/>
            <a:ln w="76196" cap="sq">
              <a:solidFill>
                <a:srgbClr val="30E636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</p:grpSp>
      <p:grpSp>
        <p:nvGrpSpPr>
          <p:cNvPr id="195589" name="Group 12"/>
          <p:cNvGrpSpPr>
            <a:grpSpLocks/>
          </p:cNvGrpSpPr>
          <p:nvPr/>
        </p:nvGrpSpPr>
        <p:grpSpPr bwMode="auto">
          <a:xfrm>
            <a:off x="4295775" y="3500438"/>
            <a:ext cx="720725" cy="1366837"/>
            <a:chOff x="4295778" y="3500442"/>
            <a:chExt cx="720720" cy="1366835"/>
          </a:xfrm>
        </p:grpSpPr>
        <p:grpSp>
          <p:nvGrpSpPr>
            <p:cNvPr id="195600" name="Group 13"/>
            <p:cNvGrpSpPr>
              <a:grpSpLocks/>
            </p:cNvGrpSpPr>
            <p:nvPr/>
          </p:nvGrpSpPr>
          <p:grpSpPr bwMode="auto">
            <a:xfrm>
              <a:off x="4311642" y="3503651"/>
              <a:ext cx="704856" cy="1363626"/>
              <a:chOff x="4311642" y="3503651"/>
              <a:chExt cx="704856" cy="1363626"/>
            </a:xfrm>
          </p:grpSpPr>
          <p:sp>
            <p:nvSpPr>
              <p:cNvPr id="195604" name="Rectangle 14"/>
              <p:cNvSpPr>
                <a:spLocks noChangeArrowheads="1"/>
              </p:cNvSpPr>
              <p:nvPr/>
            </p:nvSpPr>
            <p:spPr bwMode="auto">
              <a:xfrm>
                <a:off x="4608548" y="3503651"/>
                <a:ext cx="109920" cy="1363626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5" name="Rectangle 15"/>
              <p:cNvSpPr>
                <a:spLocks noChangeArrowheads="1"/>
              </p:cNvSpPr>
              <p:nvPr/>
            </p:nvSpPr>
            <p:spPr bwMode="auto">
              <a:xfrm>
                <a:off x="4311642" y="3782031"/>
                <a:ext cx="704856" cy="137068"/>
              </a:xfrm>
              <a:prstGeom prst="rect">
                <a:avLst/>
              </a:prstGeom>
              <a:solidFill>
                <a:srgbClr val="FFFFFF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5601" name="Group 16"/>
            <p:cNvGrpSpPr>
              <a:grpSpLocks/>
            </p:cNvGrpSpPr>
            <p:nvPr/>
          </p:nvGrpSpPr>
          <p:grpSpPr bwMode="auto">
            <a:xfrm>
              <a:off x="4295778" y="3500442"/>
              <a:ext cx="704856" cy="1363626"/>
              <a:chOff x="4295778" y="3500442"/>
              <a:chExt cx="704856" cy="1363626"/>
            </a:xfrm>
          </p:grpSpPr>
          <p:sp>
            <p:nvSpPr>
              <p:cNvPr id="195602" name="Rectangle 17"/>
              <p:cNvSpPr>
                <a:spLocks noChangeArrowheads="1"/>
              </p:cNvSpPr>
              <p:nvPr/>
            </p:nvSpPr>
            <p:spPr bwMode="auto">
              <a:xfrm>
                <a:off x="4593808" y="3500442"/>
                <a:ext cx="109920" cy="1363626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03" name="Rectangle 18"/>
              <p:cNvSpPr>
                <a:spLocks noChangeArrowheads="1"/>
              </p:cNvSpPr>
              <p:nvPr/>
            </p:nvSpPr>
            <p:spPr bwMode="auto">
              <a:xfrm>
                <a:off x="4295778" y="3771753"/>
                <a:ext cx="704856" cy="137068"/>
              </a:xfrm>
              <a:prstGeom prst="rect">
                <a:avLst/>
              </a:prstGeom>
              <a:solidFill>
                <a:srgbClr val="FF3300"/>
              </a:solidFill>
              <a:ln w="952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de-DE" alt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5590" name="AutoShape 19"/>
          <p:cNvSpPr>
            <a:spLocks/>
          </p:cNvSpPr>
          <p:nvPr/>
        </p:nvSpPr>
        <p:spPr bwMode="auto">
          <a:xfrm flipH="1">
            <a:off x="4943475" y="3357563"/>
            <a:ext cx="576263" cy="15335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17694720 60000 65536"/>
              <a:gd name="T23" fmla="*/ 0 60000 65536"/>
              <a:gd name="T24" fmla="*/ 5898240 60000 65536"/>
              <a:gd name="T25" fmla="*/ 11796480 60000 65536"/>
              <a:gd name="T26" fmla="*/ 17694720 60000 65536"/>
              <a:gd name="T27" fmla="*/ 17694720 60000 65536"/>
              <a:gd name="T28" fmla="*/ 11796480 60000 65536"/>
              <a:gd name="T29" fmla="*/ 11796480 60000 65536"/>
              <a:gd name="T30" fmla="*/ 5898240 60000 65536"/>
              <a:gd name="T31" fmla="*/ 0 60000 65536"/>
              <a:gd name="T32" fmla="*/ 0 60000 65536"/>
              <a:gd name="T33" fmla="*/ 8757 w 21600"/>
              <a:gd name="T34" fmla="*/ 7437 h 21600"/>
              <a:gd name="T35" fmla="*/ 13917 w 21600"/>
              <a:gd name="T36" fmla="*/ 14277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/>
          </a:gradFill>
          <a:ln w="952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5591" name="Text Box 20"/>
          <p:cNvSpPr txBox="1">
            <a:spLocks noChangeArrowheads="1"/>
          </p:cNvSpPr>
          <p:nvPr/>
        </p:nvSpPr>
        <p:spPr bwMode="auto">
          <a:xfrm>
            <a:off x="4872038" y="2924175"/>
            <a:ext cx="1223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n. Chr.</a:t>
            </a:r>
          </a:p>
        </p:txBody>
      </p:sp>
      <p:grpSp>
        <p:nvGrpSpPr>
          <p:cNvPr id="195592" name="Group 21"/>
          <p:cNvGrpSpPr>
            <a:grpSpLocks/>
          </p:cNvGrpSpPr>
          <p:nvPr/>
        </p:nvGrpSpPr>
        <p:grpSpPr bwMode="auto">
          <a:xfrm>
            <a:off x="5303838" y="3960813"/>
            <a:ext cx="2520950" cy="709612"/>
            <a:chOff x="5303840" y="3960815"/>
            <a:chExt cx="2520945" cy="709611"/>
          </a:xfrm>
        </p:grpSpPr>
        <p:sp>
          <p:nvSpPr>
            <p:cNvPr id="195598" name="AutoShape 22"/>
            <p:cNvSpPr>
              <a:spLocks/>
            </p:cNvSpPr>
            <p:nvPr/>
          </p:nvSpPr>
          <p:spPr bwMode="auto">
            <a:xfrm>
              <a:off x="5303840" y="4213226"/>
              <a:ext cx="2520945" cy="457200"/>
            </a:xfrm>
            <a:custGeom>
              <a:avLst/>
              <a:gdLst>
                <a:gd name="T0" fmla="*/ 1260473 w 2520945"/>
                <a:gd name="T1" fmla="*/ 0 h 457200"/>
                <a:gd name="T2" fmla="*/ 2520945 w 2520945"/>
                <a:gd name="T3" fmla="*/ 228600 h 457200"/>
                <a:gd name="T4" fmla="*/ 1260473 w 2520945"/>
                <a:gd name="T5" fmla="*/ 457200 h 457200"/>
                <a:gd name="T6" fmla="*/ 0 w 2520945"/>
                <a:gd name="T7" fmla="*/ 228600 h 457200"/>
                <a:gd name="T8" fmla="*/ 2045649 w 2520945"/>
                <a:gd name="T9" fmla="*/ 0 h 457200"/>
                <a:gd name="T10" fmla="*/ 1260472 w 2520945"/>
                <a:gd name="T11" fmla="*/ 114300 h 457200"/>
                <a:gd name="T12" fmla="*/ 475296 w 2520945"/>
                <a:gd name="T13" fmla="*/ 0 h 457200"/>
                <a:gd name="T14" fmla="*/ 475296 w 2520945"/>
                <a:gd name="T15" fmla="*/ 457200 h 457200"/>
                <a:gd name="T16" fmla="*/ 1260472 w 2520945"/>
                <a:gd name="T17" fmla="*/ 342900 h 457200"/>
                <a:gd name="T18" fmla="*/ 2045649 w 2520945"/>
                <a:gd name="T19" fmla="*/ 457200 h 457200"/>
                <a:gd name="T20" fmla="*/ 17694720 60000 65536"/>
                <a:gd name="T21" fmla="*/ 0 60000 65536"/>
                <a:gd name="T22" fmla="*/ 5898240 60000 65536"/>
                <a:gd name="T23" fmla="*/ 11796480 60000 65536"/>
                <a:gd name="T24" fmla="*/ 17694720 60000 65536"/>
                <a:gd name="T25" fmla="*/ 17694720 60000 65536"/>
                <a:gd name="T26" fmla="*/ 17694720 60000 65536"/>
                <a:gd name="T27" fmla="*/ 5898240 60000 65536"/>
                <a:gd name="T28" fmla="*/ 5898240 60000 65536"/>
                <a:gd name="T29" fmla="*/ 5898240 60000 65536"/>
                <a:gd name="T30" fmla="*/ 237648 w 2520945"/>
                <a:gd name="T31" fmla="*/ 114300 h 457200"/>
                <a:gd name="T32" fmla="*/ 2283297 w 2520945"/>
                <a:gd name="T33" fmla="*/ 342900 h 4572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0945" h="457200">
                  <a:moveTo>
                    <a:pt x="0" y="228600"/>
                  </a:moveTo>
                  <a:lnTo>
                    <a:pt x="475296" y="0"/>
                  </a:lnTo>
                  <a:lnTo>
                    <a:pt x="475296" y="114300"/>
                  </a:lnTo>
                  <a:lnTo>
                    <a:pt x="2045649" y="114300"/>
                  </a:lnTo>
                  <a:lnTo>
                    <a:pt x="2045649" y="0"/>
                  </a:lnTo>
                  <a:lnTo>
                    <a:pt x="2520945" y="228600"/>
                  </a:lnTo>
                  <a:lnTo>
                    <a:pt x="2045649" y="457200"/>
                  </a:lnTo>
                  <a:lnTo>
                    <a:pt x="2045649" y="342900"/>
                  </a:lnTo>
                  <a:lnTo>
                    <a:pt x="475296" y="342900"/>
                  </a:lnTo>
                  <a:lnTo>
                    <a:pt x="475296" y="4572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003300"/>
            </a:solidFill>
            <a:ln w="76196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 lIns="90004" tIns="46798" rIns="90004" bIns="46798" anchor="ctr"/>
            <a:lstStyle/>
            <a:p>
              <a:endParaRPr lang="de-DE" dirty="0"/>
            </a:p>
          </p:txBody>
        </p:sp>
        <p:sp>
          <p:nvSpPr>
            <p:cNvPr id="195599" name="Rectangle 23"/>
            <p:cNvSpPr>
              <a:spLocks noChangeArrowheads="1"/>
            </p:cNvSpPr>
            <p:nvPr/>
          </p:nvSpPr>
          <p:spPr bwMode="auto">
            <a:xfrm>
              <a:off x="7058564" y="3960815"/>
              <a:ext cx="181874" cy="27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4" tIns="46798" rIns="90004" bIns="4679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>
                <a:spcBef>
                  <a:spcPts val="400"/>
                </a:spcBef>
              </a:pPr>
              <a:endParaRPr lang="de-DE" altLang="fr-FR" sz="1200" dirty="0">
                <a:solidFill>
                  <a:srgbClr val="44546A"/>
                </a:solidFill>
                <a:latin typeface="Bodoni MT Ultra Bold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7967663" y="2205038"/>
            <a:ext cx="704525" cy="2662900"/>
            <a:chOff x="7967660" y="2205039"/>
            <a:chExt cx="704528" cy="2662897"/>
          </a:xfrm>
        </p:grpSpPr>
        <p:sp>
          <p:nvSpPr>
            <p:cNvPr id="195595" name="Text Box 26"/>
            <p:cNvSpPr txBox="1">
              <a:spLocks noChangeArrowheads="1"/>
            </p:cNvSpPr>
            <p:nvPr/>
          </p:nvSpPr>
          <p:spPr bwMode="auto">
            <a:xfrm>
              <a:off x="7976860" y="4486862"/>
              <a:ext cx="695328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spcBef>
                  <a:spcPts val="1100"/>
                </a:spcBef>
              </a:pPr>
              <a:r>
                <a:rPr lang="de-DE" alt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7 J.</a:t>
              </a:r>
            </a:p>
          </p:txBody>
        </p:sp>
        <p:sp>
          <p:nvSpPr>
            <p:cNvPr id="195596" name="Line 27"/>
            <p:cNvSpPr>
              <a:spLocks/>
            </p:cNvSpPr>
            <p:nvPr/>
          </p:nvSpPr>
          <p:spPr bwMode="auto">
            <a:xfrm>
              <a:off x="86534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95597" name="Line 28"/>
            <p:cNvSpPr>
              <a:spLocks/>
            </p:cNvSpPr>
            <p:nvPr/>
          </p:nvSpPr>
          <p:spPr bwMode="auto">
            <a:xfrm>
              <a:off x="7967660" y="2205039"/>
              <a:ext cx="0" cy="2662897"/>
            </a:xfrm>
            <a:custGeom>
              <a:avLst/>
              <a:gdLst>
                <a:gd name="T0" fmla="*/ 0 h 2662897"/>
                <a:gd name="T1" fmla="*/ 1331449 h 2662897"/>
                <a:gd name="T2" fmla="*/ 2662897 h 2662897"/>
                <a:gd name="T3" fmla="*/ 1331449 h 2662897"/>
                <a:gd name="T4" fmla="*/ 0 h 2662897"/>
                <a:gd name="T5" fmla="*/ 2662897 h 2662897"/>
                <a:gd name="T6" fmla="*/ 17694720 60000 65536"/>
                <a:gd name="T7" fmla="*/ 0 60000 65536"/>
                <a:gd name="T8" fmla="*/ 5898240 60000 65536"/>
                <a:gd name="T9" fmla="*/ 11796480 60000 65536"/>
                <a:gd name="T10" fmla="*/ 5898240 60000 65536"/>
                <a:gd name="T11" fmla="*/ 17694720 60000 65536"/>
                <a:gd name="T12" fmla="*/ 0 h 2662897"/>
                <a:gd name="T13" fmla="*/ 2662897 h 2662897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2662897">
                  <a:moveTo>
                    <a:pt x="0" y="0"/>
                  </a:moveTo>
                  <a:lnTo>
                    <a:pt x="1" y="2662897"/>
                  </a:lnTo>
                </a:path>
              </a:pathLst>
            </a:custGeom>
            <a:noFill/>
            <a:ln w="57150" cap="flat">
              <a:solidFill>
                <a:srgbClr val="FCF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32" name="Freeform 28"/>
          <p:cNvSpPr>
            <a:spLocks/>
          </p:cNvSpPr>
          <p:nvPr/>
        </p:nvSpPr>
        <p:spPr bwMode="auto">
          <a:xfrm>
            <a:off x="8324525" y="2135184"/>
            <a:ext cx="1588" cy="2362200"/>
          </a:xfrm>
          <a:custGeom>
            <a:avLst/>
            <a:gdLst>
              <a:gd name="T0" fmla="*/ 2147483646 w 5"/>
              <a:gd name="T1" fmla="*/ 0 h 6563"/>
              <a:gd name="T2" fmla="*/ 2147483646 w 5"/>
              <a:gd name="T3" fmla="*/ 2147483646 h 6563"/>
              <a:gd name="T4" fmla="*/ 2147483646 w 5"/>
              <a:gd name="T5" fmla="*/ 2147483646 h 6563"/>
              <a:gd name="T6" fmla="*/ 0 w 5"/>
              <a:gd name="T7" fmla="*/ 2147483646 h 6563"/>
              <a:gd name="T8" fmla="*/ 0 w 5"/>
              <a:gd name="T9" fmla="*/ 0 h 6563"/>
              <a:gd name="T10" fmla="*/ 2147483646 w 5"/>
              <a:gd name="T11" fmla="*/ 2147483646 h 656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"/>
              <a:gd name="T19" fmla="*/ 0 h 6563"/>
              <a:gd name="T20" fmla="*/ 5 w 5"/>
              <a:gd name="T21" fmla="*/ 6563 h 6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563">
                <a:moveTo>
                  <a:pt x="0" y="0"/>
                </a:moveTo>
                <a:lnTo>
                  <a:pt x="4" y="6562"/>
                </a:lnTo>
              </a:path>
            </a:pathLst>
          </a:custGeom>
          <a:noFill/>
          <a:ln w="38157" cap="flat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576540" y="6170613"/>
            <a:ext cx="2507095" cy="43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6798" rIns="90004" bIns="46798">
            <a:spAutoFit/>
          </a:bodyPr>
          <a:lstStyle>
            <a:lvl1pPr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de-DE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Offenbarung 20</a:t>
            </a:r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8759825" y="0"/>
            <a:ext cx="1943096" cy="6096000"/>
            <a:chOff x="8759823" y="0"/>
            <a:chExt cx="1728782" cy="6096003"/>
          </a:xfrm>
        </p:grpSpPr>
        <p:sp>
          <p:nvSpPr>
            <p:cNvPr id="42" name="AutoShape 30"/>
            <p:cNvSpPr/>
            <p:nvPr/>
          </p:nvSpPr>
          <p:spPr>
            <a:xfrm>
              <a:off x="8848723" y="3475040"/>
              <a:ext cx="1639882" cy="26209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800000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wrap="none" lIns="90004" tIns="46798" rIns="90004" bIns="46798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de-DE" sz="2000" b="1" kern="0" dirty="0">
                  <a:solidFill>
                    <a:srgbClr val="000000"/>
                  </a:solidFill>
                  <a:effectLst>
                    <a:outerShdw dist="38096" dir="2700000">
                      <a:srgbClr val="FFFFFF"/>
                    </a:outerShdw>
                  </a:effectLst>
                  <a:latin typeface="Times New Roman" pitchFamily="18"/>
                  <a:cs typeface="Arial"/>
                </a:rPr>
                <a:t> </a:t>
              </a: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Das Reich </a:t>
              </a:r>
            </a:p>
            <a:p>
              <a:pPr algn="ctr">
                <a:spcBef>
                  <a:spcPct val="30000"/>
                </a:spcBef>
                <a:defRPr/>
              </a:pPr>
              <a:r>
                <a:rPr lang="de-DE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itchFamily="18" charset="0"/>
                  <a:cs typeface="Arial" charset="0"/>
                </a:rPr>
                <a:t>Gottes</a:t>
              </a:r>
            </a:p>
          </p:txBody>
        </p:sp>
        <p:sp>
          <p:nvSpPr>
            <p:cNvPr id="43" name="Line 31"/>
            <p:cNvSpPr>
              <a:spLocks/>
            </p:cNvSpPr>
            <p:nvPr/>
          </p:nvSpPr>
          <p:spPr bwMode="auto">
            <a:xfrm>
              <a:off x="8759823" y="0"/>
              <a:ext cx="1591" cy="3843342"/>
            </a:xfrm>
            <a:custGeom>
              <a:avLst/>
              <a:gdLst>
                <a:gd name="T0" fmla="*/ 796 w 1591"/>
                <a:gd name="T1" fmla="*/ 0 h 3843342"/>
                <a:gd name="T2" fmla="*/ 1591 w 1591"/>
                <a:gd name="T3" fmla="*/ 1921671 h 3843342"/>
                <a:gd name="T4" fmla="*/ 796 w 1591"/>
                <a:gd name="T5" fmla="*/ 3843342 h 3843342"/>
                <a:gd name="T6" fmla="*/ 0 w 1591"/>
                <a:gd name="T7" fmla="*/ 1921671 h 3843342"/>
                <a:gd name="T8" fmla="*/ 0 w 1591"/>
                <a:gd name="T9" fmla="*/ 0 h 3843342"/>
                <a:gd name="T10" fmla="*/ 1591 w 1591"/>
                <a:gd name="T11" fmla="*/ 3843342 h 3843342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1591"/>
                <a:gd name="T19" fmla="*/ 0 h 3843342"/>
                <a:gd name="T20" fmla="*/ 1591 w 1591"/>
                <a:gd name="T21" fmla="*/ 3843342 h 3843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1" h="3843342">
                  <a:moveTo>
                    <a:pt x="0" y="0"/>
                  </a:moveTo>
                  <a:lnTo>
                    <a:pt x="1591" y="3843342"/>
                  </a:lnTo>
                </a:path>
              </a:pathLst>
            </a:custGeom>
            <a:noFill/>
            <a:ln w="57241" cap="flat">
              <a:solidFill>
                <a:srgbClr val="FF3300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38" name="Rectangle 4"/>
          <p:cNvSpPr/>
          <p:nvPr/>
        </p:nvSpPr>
        <p:spPr>
          <a:xfrm>
            <a:off x="2434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0225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Die 70 Jahrwochen</a:t>
            </a:r>
          </a:p>
        </p:txBody>
      </p:sp>
    </p:spTree>
    <p:extLst>
      <p:ext uri="{BB962C8B-B14F-4D97-AF65-F5344CB8AC3E}">
        <p14:creationId xmlns:p14="http://schemas.microsoft.com/office/powerpoint/2010/main" val="230730831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24001" y="4868863"/>
            <a:ext cx="8964613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0066"/>
              </a:gs>
              <a:gs pos="50000">
                <a:schemeClr val="bg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de-DE" sz="2400" b="1" dirty="0">
              <a:latin typeface="Arial" charset="0"/>
              <a:cs typeface="Arial" charset="0"/>
            </a:endParaRPr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1058862" y="1700214"/>
            <a:ext cx="4098926" cy="3178175"/>
            <a:chOff x="202" y="618"/>
            <a:chExt cx="2582" cy="2002"/>
          </a:xfrm>
        </p:grpSpPr>
        <p:sp>
          <p:nvSpPr>
            <p:cNvPr id="147484" name="Line 5"/>
            <p:cNvSpPr>
              <a:spLocks noChangeShapeType="1"/>
            </p:cNvSpPr>
            <p:nvPr/>
          </p:nvSpPr>
          <p:spPr bwMode="auto">
            <a:xfrm>
              <a:off x="586" y="890"/>
              <a:ext cx="0" cy="1724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5" name="Line 6"/>
            <p:cNvSpPr>
              <a:spLocks noChangeShapeType="1"/>
            </p:cNvSpPr>
            <p:nvPr/>
          </p:nvSpPr>
          <p:spPr bwMode="auto">
            <a:xfrm flipH="1">
              <a:off x="2380" y="935"/>
              <a:ext cx="0" cy="1679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86" name="Text Box 7"/>
            <p:cNvSpPr txBox="1">
              <a:spLocks noChangeArrowheads="1"/>
            </p:cNvSpPr>
            <p:nvPr/>
          </p:nvSpPr>
          <p:spPr bwMode="auto">
            <a:xfrm>
              <a:off x="624" y="2380"/>
              <a:ext cx="1728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69x7 J. = 483 J</a:t>
              </a:r>
            </a:p>
          </p:txBody>
        </p:sp>
        <p:sp>
          <p:nvSpPr>
            <p:cNvPr id="147487" name="Text Box 8"/>
            <p:cNvSpPr txBox="1">
              <a:spLocks noChangeArrowheads="1"/>
            </p:cNvSpPr>
            <p:nvPr/>
          </p:nvSpPr>
          <p:spPr bwMode="auto">
            <a:xfrm>
              <a:off x="202" y="618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445 v. Chr.</a:t>
              </a:r>
            </a:p>
          </p:txBody>
        </p:sp>
        <p:sp>
          <p:nvSpPr>
            <p:cNvPr id="147488" name="Text Box 9"/>
            <p:cNvSpPr txBox="1">
              <a:spLocks noChangeArrowheads="1"/>
            </p:cNvSpPr>
            <p:nvPr/>
          </p:nvSpPr>
          <p:spPr bwMode="auto">
            <a:xfrm>
              <a:off x="1758" y="618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/>
                <a:t>32 n. Chr.</a:t>
              </a:r>
            </a:p>
          </p:txBody>
        </p:sp>
        <p:sp>
          <p:nvSpPr>
            <p:cNvPr id="147489" name="Text Box 10"/>
            <p:cNvSpPr txBox="1">
              <a:spLocks noChangeArrowheads="1"/>
            </p:cNvSpPr>
            <p:nvPr/>
          </p:nvSpPr>
          <p:spPr bwMode="auto">
            <a:xfrm>
              <a:off x="495" y="1152"/>
              <a:ext cx="19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de-DE" sz="1800" b="1" dirty="0">
                  <a:solidFill>
                    <a:schemeClr val="bg1"/>
                  </a:solidFill>
                </a:rPr>
                <a:t>7 + 62 = 69</a:t>
              </a:r>
            </a:p>
          </p:txBody>
        </p:sp>
        <p:sp>
          <p:nvSpPr>
            <p:cNvPr id="147490" name="Line 11"/>
            <p:cNvSpPr>
              <a:spLocks noChangeShapeType="1"/>
            </p:cNvSpPr>
            <p:nvPr/>
          </p:nvSpPr>
          <p:spPr bwMode="auto">
            <a:xfrm>
              <a:off x="586" y="1408"/>
              <a:ext cx="1814" cy="0"/>
            </a:xfrm>
            <a:prstGeom prst="line">
              <a:avLst/>
            </a:prstGeom>
            <a:noFill/>
            <a:ln w="76200" cap="sq">
              <a:solidFill>
                <a:srgbClr val="30E63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pSp>
        <p:nvGrpSpPr>
          <p:cNvPr id="147461" name="Group 12"/>
          <p:cNvGrpSpPr>
            <a:grpSpLocks/>
          </p:cNvGrpSpPr>
          <p:nvPr/>
        </p:nvGrpSpPr>
        <p:grpSpPr bwMode="auto">
          <a:xfrm>
            <a:off x="4295776" y="3500439"/>
            <a:ext cx="720725" cy="1366837"/>
            <a:chOff x="2208" y="1020"/>
            <a:chExt cx="1272" cy="1596"/>
          </a:xfrm>
        </p:grpSpPr>
        <p:grpSp>
          <p:nvGrpSpPr>
            <p:cNvPr id="147478" name="Group 13"/>
            <p:cNvGrpSpPr>
              <a:grpSpLocks/>
            </p:cNvGrpSpPr>
            <p:nvPr/>
          </p:nvGrpSpPr>
          <p:grpSpPr bwMode="auto">
            <a:xfrm>
              <a:off x="2232" y="1032"/>
              <a:ext cx="1248" cy="1584"/>
              <a:chOff x="264" y="576"/>
              <a:chExt cx="624" cy="960"/>
            </a:xfrm>
          </p:grpSpPr>
          <p:sp>
            <p:nvSpPr>
              <p:cNvPr id="147482" name="Rectangle 14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3" name="Rectangle 15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47479" name="Group 16"/>
            <p:cNvGrpSpPr>
              <a:grpSpLocks/>
            </p:cNvGrpSpPr>
            <p:nvPr/>
          </p:nvGrpSpPr>
          <p:grpSpPr bwMode="auto">
            <a:xfrm>
              <a:off x="2208" y="1020"/>
              <a:ext cx="1248" cy="1584"/>
              <a:chOff x="264" y="576"/>
              <a:chExt cx="624" cy="960"/>
            </a:xfrm>
          </p:grpSpPr>
          <p:sp>
            <p:nvSpPr>
              <p:cNvPr id="147480" name="Rectangle 17"/>
              <p:cNvSpPr>
                <a:spLocks noChangeArrowheads="1"/>
              </p:cNvSpPr>
              <p:nvPr/>
            </p:nvSpPr>
            <p:spPr bwMode="auto">
              <a:xfrm>
                <a:off x="528" y="576"/>
                <a:ext cx="96" cy="9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7481" name="Rectangle 18"/>
              <p:cNvSpPr>
                <a:spLocks noChangeArrowheads="1"/>
              </p:cNvSpPr>
              <p:nvPr/>
            </p:nvSpPr>
            <p:spPr bwMode="auto">
              <a:xfrm>
                <a:off x="264" y="768"/>
                <a:ext cx="624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</p:grpSp>
      <p:sp>
        <p:nvSpPr>
          <p:cNvPr id="147462" name="AutoShape 19"/>
          <p:cNvSpPr>
            <a:spLocks noChangeArrowheads="1"/>
          </p:cNvSpPr>
          <p:nvPr/>
        </p:nvSpPr>
        <p:spPr bwMode="auto">
          <a:xfrm flipH="1">
            <a:off x="4943476" y="3284539"/>
            <a:ext cx="576263" cy="1533525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47463" name="Text Box 20"/>
          <p:cNvSpPr txBox="1">
            <a:spLocks noChangeArrowheads="1"/>
          </p:cNvSpPr>
          <p:nvPr/>
        </p:nvSpPr>
        <p:spPr bwMode="auto">
          <a:xfrm>
            <a:off x="4872038" y="292417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>
                <a:solidFill>
                  <a:schemeClr val="bg1"/>
                </a:solidFill>
              </a:rPr>
              <a:t>70 n. Chr.</a:t>
            </a:r>
            <a:endParaRPr lang="de-DE" altLang="de-DE" sz="1800" b="1">
              <a:solidFill>
                <a:schemeClr val="bg1"/>
              </a:solidFill>
            </a:endParaRPr>
          </a:p>
        </p:txBody>
      </p:sp>
      <p:grpSp>
        <p:nvGrpSpPr>
          <p:cNvPr id="147464" name="Group 21"/>
          <p:cNvGrpSpPr>
            <a:grpSpLocks/>
          </p:cNvGrpSpPr>
          <p:nvPr/>
        </p:nvGrpSpPr>
        <p:grpSpPr bwMode="auto">
          <a:xfrm>
            <a:off x="5303838" y="3960813"/>
            <a:ext cx="4248150" cy="709612"/>
            <a:chOff x="2427" y="1068"/>
            <a:chExt cx="1497" cy="447"/>
          </a:xfrm>
        </p:grpSpPr>
        <p:sp>
          <p:nvSpPr>
            <p:cNvPr id="147476" name="AutoShape 22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003300"/>
            </a:solidFill>
            <a:ln w="762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7" name="Rectangle 23"/>
            <p:cNvSpPr>
              <a:spLocks noChangeArrowheads="1"/>
            </p:cNvSpPr>
            <p:nvPr/>
          </p:nvSpPr>
          <p:spPr bwMode="auto">
            <a:xfrm>
              <a:off x="3513" y="1068"/>
              <a:ext cx="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grpSp>
        <p:nvGrpSpPr>
          <p:cNvPr id="147465" name="Group 24"/>
          <p:cNvGrpSpPr>
            <a:grpSpLocks/>
          </p:cNvGrpSpPr>
          <p:nvPr/>
        </p:nvGrpSpPr>
        <p:grpSpPr bwMode="auto">
          <a:xfrm>
            <a:off x="9623427" y="2205038"/>
            <a:ext cx="695325" cy="2672687"/>
            <a:chOff x="3983" y="952"/>
            <a:chExt cx="438" cy="1638"/>
          </a:xfrm>
        </p:grpSpPr>
        <p:sp>
          <p:nvSpPr>
            <p:cNvPr id="147473" name="Text Box 25"/>
            <p:cNvSpPr txBox="1">
              <a:spLocks noChangeArrowheads="1"/>
            </p:cNvSpPr>
            <p:nvPr/>
          </p:nvSpPr>
          <p:spPr bwMode="auto">
            <a:xfrm>
              <a:off x="3983" y="2365"/>
              <a:ext cx="438" cy="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de-DE" sz="1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7 J.</a:t>
              </a:r>
            </a:p>
          </p:txBody>
        </p:sp>
        <p:sp>
          <p:nvSpPr>
            <p:cNvPr id="147474" name="Line 26"/>
            <p:cNvSpPr>
              <a:spLocks noChangeShapeType="1"/>
            </p:cNvSpPr>
            <p:nvPr/>
          </p:nvSpPr>
          <p:spPr bwMode="auto">
            <a:xfrm>
              <a:off x="4416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475" name="Line 27"/>
            <p:cNvSpPr>
              <a:spLocks noChangeShapeType="1"/>
            </p:cNvSpPr>
            <p:nvPr/>
          </p:nvSpPr>
          <p:spPr bwMode="auto">
            <a:xfrm>
              <a:off x="3984" y="952"/>
              <a:ext cx="0" cy="1632"/>
            </a:xfrm>
            <a:prstGeom prst="line">
              <a:avLst/>
            </a:prstGeom>
            <a:noFill/>
            <a:ln w="57150">
              <a:solidFill>
                <a:srgbClr val="FCF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56138" y="1989138"/>
            <a:ext cx="4824412" cy="709612"/>
            <a:chOff x="2427" y="1068"/>
            <a:chExt cx="1497" cy="447"/>
          </a:xfrm>
        </p:grpSpPr>
        <p:sp>
          <p:nvSpPr>
            <p:cNvPr id="147471" name="AutoShape 29"/>
            <p:cNvSpPr>
              <a:spLocks noChangeArrowheads="1"/>
            </p:cNvSpPr>
            <p:nvPr/>
          </p:nvSpPr>
          <p:spPr bwMode="auto">
            <a:xfrm>
              <a:off x="2427" y="1227"/>
              <a:ext cx="1497" cy="288"/>
            </a:xfrm>
            <a:prstGeom prst="leftRightArrow">
              <a:avLst>
                <a:gd name="adj1" fmla="val 50000"/>
                <a:gd name="adj2" fmla="val 103958"/>
              </a:avLst>
            </a:prstGeom>
            <a:solidFill>
              <a:srgbClr val="FFFF00"/>
            </a:solidFill>
            <a:ln w="76200" cap="sq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47472" name="Rectangle 30"/>
            <p:cNvSpPr>
              <a:spLocks noChangeArrowheads="1"/>
            </p:cNvSpPr>
            <p:nvPr/>
          </p:nvSpPr>
          <p:spPr bwMode="auto">
            <a:xfrm>
              <a:off x="3521" y="1068"/>
              <a:ext cx="5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30000"/>
                </a:spcBef>
                <a:buFontTx/>
                <a:buNone/>
              </a:pPr>
              <a:endParaRPr kumimoji="1" lang="fr-FR" altLang="de-DE" sz="1200">
                <a:solidFill>
                  <a:schemeClr val="tx2"/>
                </a:solidFill>
                <a:latin typeface="Bodoni MT Ultra Bold" pitchFamily="32" charset="0"/>
              </a:endParaRPr>
            </a:p>
          </p:txBody>
        </p:sp>
      </p:grpSp>
      <p:sp>
        <p:nvSpPr>
          <p:cNvPr id="147467" name="Line 31"/>
          <p:cNvSpPr>
            <a:spLocks noChangeShapeType="1"/>
          </p:cNvSpPr>
          <p:nvPr/>
        </p:nvSpPr>
        <p:spPr bwMode="auto">
          <a:xfrm>
            <a:off x="9983788" y="2205038"/>
            <a:ext cx="0" cy="2362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 flipH="1">
            <a:off x="4872038" y="2205039"/>
            <a:ext cx="0" cy="2663825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 flipH="1" flipV="1">
            <a:off x="9409113" y="2133601"/>
            <a:ext cx="0" cy="2735263"/>
          </a:xfrm>
          <a:prstGeom prst="line">
            <a:avLst/>
          </a:prstGeom>
          <a:noFill/>
          <a:ln w="180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51" name="AutoShape 35"/>
          <p:cNvSpPr>
            <a:spLocks noChangeArrowheads="1"/>
          </p:cNvSpPr>
          <p:nvPr/>
        </p:nvSpPr>
        <p:spPr bwMode="auto">
          <a:xfrm rot="10800000">
            <a:off x="8759826" y="1268414"/>
            <a:ext cx="885825" cy="11699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/>
          </a:p>
        </p:txBody>
      </p:sp>
      <p:sp>
        <p:nvSpPr>
          <p:cNvPr id="38" name="Rectangle 4"/>
          <p:cNvSpPr/>
          <p:nvPr/>
        </p:nvSpPr>
        <p:spPr>
          <a:xfrm>
            <a:off x="11617934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9" name="Picture 2" descr="Menora, Jüdische, Kerze, Judentum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6" y="2883604"/>
            <a:ext cx="1510868" cy="1253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</a:rPr>
              <a:t>Der Einschub: </a:t>
            </a:r>
            <a:r>
              <a:rPr lang="de-DE">
                <a:solidFill>
                  <a:schemeClr val="accent4"/>
                </a:solidFill>
              </a:rPr>
              <a:t>die Gemeinde</a:t>
            </a:r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3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Apokalypse = Enthüllung</a:t>
            </a:r>
          </a:p>
        </p:txBody>
      </p:sp>
      <p:pic>
        <p:nvPicPr>
          <p:cNvPr id="114691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44675"/>
            <a:ext cx="4837112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5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</a:t>
            </a:r>
          </a:p>
        </p:txBody>
      </p:sp>
    </p:spTree>
    <p:extLst>
      <p:ext uri="{BB962C8B-B14F-4D97-AF65-F5344CB8AC3E}">
        <p14:creationId xmlns:p14="http://schemas.microsoft.com/office/powerpoint/2010/main" val="3611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Die 7 Siegel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283" name="Textfeld 21"/>
          <p:cNvSpPr txBox="1">
            <a:spLocks noChangeArrowheads="1"/>
          </p:cNvSpPr>
          <p:nvPr/>
        </p:nvSpPr>
        <p:spPr bwMode="auto">
          <a:xfrm>
            <a:off x="3925888" y="5400675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3600" b="1"/>
              <a:t>=</a:t>
            </a:r>
          </a:p>
        </p:txBody>
      </p:sp>
      <p:pic>
        <p:nvPicPr>
          <p:cNvPr id="1128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816475" y="5699125"/>
            <a:ext cx="1408113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Gleichschenkliges Dreieck 23"/>
          <p:cNvSpPr/>
          <p:nvPr/>
        </p:nvSpPr>
        <p:spPr>
          <a:xfrm>
            <a:off x="3122613" y="569753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3130550" y="531653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287" name="Textfeld 2"/>
          <p:cNvSpPr txBox="1">
            <a:spLocks noChangeArrowheads="1"/>
          </p:cNvSpPr>
          <p:nvPr/>
        </p:nvSpPr>
        <p:spPr bwMode="auto">
          <a:xfrm>
            <a:off x="4400550" y="5218113"/>
            <a:ext cx="61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72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28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665912" y="55594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feld 28"/>
          <p:cNvSpPr txBox="1">
            <a:spLocks noChangeArrowheads="1"/>
          </p:cNvSpPr>
          <p:nvPr/>
        </p:nvSpPr>
        <p:spPr bwMode="auto">
          <a:xfrm>
            <a:off x="7739063" y="6234113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7.</a:t>
            </a:r>
          </a:p>
        </p:txBody>
      </p:sp>
      <p:sp>
        <p:nvSpPr>
          <p:cNvPr id="11290" name="Textfeld 29"/>
          <p:cNvSpPr txBox="1">
            <a:spLocks noChangeArrowheads="1"/>
          </p:cNvSpPr>
          <p:nvPr/>
        </p:nvSpPr>
        <p:spPr bwMode="auto">
          <a:xfrm>
            <a:off x="7904163" y="549592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3600" b="1"/>
              <a:t>=</a:t>
            </a:r>
          </a:p>
        </p:txBody>
      </p:sp>
      <p:sp>
        <p:nvSpPr>
          <p:cNvPr id="11291" name="Textfeld 30"/>
          <p:cNvSpPr txBox="1">
            <a:spLocks noChangeArrowheads="1"/>
          </p:cNvSpPr>
          <p:nvPr/>
        </p:nvSpPr>
        <p:spPr bwMode="auto">
          <a:xfrm>
            <a:off x="8342313" y="5264150"/>
            <a:ext cx="61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72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29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999538" y="5705475"/>
            <a:ext cx="774700" cy="50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35" name="Rectangle 4"/>
          <p:cNvSpPr/>
          <p:nvPr/>
        </p:nvSpPr>
        <p:spPr>
          <a:xfrm>
            <a:off x="44672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7 Siegel, 7 Posaunen, 7 Schalen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4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71621" y="5683103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95912" y="5819693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315690"/>
            <a:ext cx="608012" cy="423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7 Einschübe</a:t>
            </a: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3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45" name="Line 6"/>
          <p:cNvSpPr>
            <a:spLocks noChangeShapeType="1"/>
          </p:cNvSpPr>
          <p:nvPr/>
        </p:nvSpPr>
        <p:spPr bwMode="auto">
          <a:xfrm flipV="1">
            <a:off x="2482850" y="2306638"/>
            <a:ext cx="87313" cy="433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46" name="Line 6"/>
          <p:cNvSpPr>
            <a:spLocks noChangeShapeType="1"/>
          </p:cNvSpPr>
          <p:nvPr/>
        </p:nvSpPr>
        <p:spPr bwMode="auto">
          <a:xfrm flipV="1">
            <a:off x="5307013" y="2349500"/>
            <a:ext cx="87312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52" name="Textfeld 17"/>
          <p:cNvSpPr txBox="1">
            <a:spLocks noChangeArrowheads="1"/>
          </p:cNvSpPr>
          <p:nvPr/>
        </p:nvSpPr>
        <p:spPr bwMode="auto">
          <a:xfrm>
            <a:off x="2433638" y="2657475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3358" name="Textfeld 61"/>
          <p:cNvSpPr txBox="1">
            <a:spLocks noChangeArrowheads="1"/>
          </p:cNvSpPr>
          <p:nvPr/>
        </p:nvSpPr>
        <p:spPr bwMode="auto">
          <a:xfrm>
            <a:off x="5056188" y="264795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698625" y="5118100"/>
            <a:ext cx="4075113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Hintergründe</a:t>
            </a:r>
          </a:p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Flash Back (Rückblick)</a:t>
            </a:r>
          </a:p>
          <a:p>
            <a:pPr marL="285750" indent="-285750">
              <a:buFont typeface="Wingdings" panose="05000000000000000000" pitchFamily="2" charset="2"/>
              <a:buChar char="è"/>
              <a:defRPr/>
            </a:pPr>
            <a:r>
              <a:rPr lang="de-C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Flash Forward (Ausblick)</a:t>
            </a:r>
            <a:endParaRPr lang="de-C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4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55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8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59" name="Rectangle 4"/>
          <p:cNvSpPr/>
          <p:nvPr/>
        </p:nvSpPr>
        <p:spPr>
          <a:xfrm>
            <a:off x="15082" y="-1587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V="1">
            <a:off x="6162994" y="5015723"/>
            <a:ext cx="159227" cy="4091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 flipV="1">
            <a:off x="10866845" y="6081669"/>
            <a:ext cx="8890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2" name="Textfeld 56"/>
          <p:cNvSpPr txBox="1">
            <a:spLocks noChangeArrowheads="1"/>
          </p:cNvSpPr>
          <p:nvPr/>
        </p:nvSpPr>
        <p:spPr bwMode="auto">
          <a:xfrm>
            <a:off x="10509100" y="648545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63" name="Textfeld 57"/>
          <p:cNvSpPr txBox="1">
            <a:spLocks noChangeArrowheads="1"/>
          </p:cNvSpPr>
          <p:nvPr/>
        </p:nvSpPr>
        <p:spPr bwMode="auto">
          <a:xfrm>
            <a:off x="9336340" y="6463651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64" name="Textfeld 58"/>
          <p:cNvSpPr txBox="1">
            <a:spLocks noChangeArrowheads="1"/>
          </p:cNvSpPr>
          <p:nvPr/>
        </p:nvSpPr>
        <p:spPr bwMode="auto">
          <a:xfrm>
            <a:off x="8017914" y="4038869"/>
            <a:ext cx="426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65" name="Textfeld 59"/>
          <p:cNvSpPr txBox="1">
            <a:spLocks noChangeArrowheads="1"/>
          </p:cNvSpPr>
          <p:nvPr/>
        </p:nvSpPr>
        <p:spPr bwMode="auto">
          <a:xfrm>
            <a:off x="5834141" y="5226676"/>
            <a:ext cx="230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5</a:t>
            </a:r>
          </a:p>
        </p:txBody>
      </p:sp>
      <p:pic>
        <p:nvPicPr>
          <p:cNvPr id="66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486847" y="4815122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989609" y="5025540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578252" y="5149182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09909" y="5254129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30685" y="5413208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26696" y="5572287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50987" y="5708877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6" y="5810597"/>
            <a:ext cx="4810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6"/>
          <p:cNvSpPr>
            <a:spLocks noChangeShapeType="1"/>
          </p:cNvSpPr>
          <p:nvPr/>
        </p:nvSpPr>
        <p:spPr bwMode="auto">
          <a:xfrm flipV="1">
            <a:off x="4354075" y="4011613"/>
            <a:ext cx="8731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5" name="Textfeld 60"/>
          <p:cNvSpPr txBox="1">
            <a:spLocks noChangeArrowheads="1"/>
          </p:cNvSpPr>
          <p:nvPr/>
        </p:nvSpPr>
        <p:spPr bwMode="auto">
          <a:xfrm>
            <a:off x="4090551" y="4248150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2000" b="1" dirty="0">
                <a:solidFill>
                  <a:srgbClr val="00FFFF"/>
                </a:solidFill>
              </a:rPr>
              <a:t>3</a:t>
            </a:r>
          </a:p>
        </p:txBody>
      </p: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3992295" y="3475795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622567" y="3350735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234630" y="3248358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861224" y="3179958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437771" y="3022314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072775" y="2975576"/>
            <a:ext cx="1408112" cy="571799"/>
          </a:xfrm>
          <a:prstGeom prst="roundRect">
            <a:avLst>
              <a:gd name="adj" fmla="val 45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692289" y="2860878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Line 6"/>
          <p:cNvSpPr>
            <a:spLocks noChangeShapeType="1"/>
          </p:cNvSpPr>
          <p:nvPr/>
        </p:nvSpPr>
        <p:spPr bwMode="auto">
          <a:xfrm flipV="1">
            <a:off x="8392865" y="3656797"/>
            <a:ext cx="87313" cy="4333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Die 7 Einschübe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1417638"/>
            <a:ext cx="9669463" cy="4525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1.   </a:t>
            </a:r>
            <a:r>
              <a:rPr lang="de-CH" sz="4000" dirty="0"/>
              <a:t>4 – 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2.   </a:t>
            </a:r>
            <a:r>
              <a:rPr lang="de-CH" sz="4000" dirty="0"/>
              <a:t>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3.   </a:t>
            </a:r>
            <a:r>
              <a:rPr lang="de-CH" sz="4000" dirty="0"/>
              <a:t>8,2-5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4.   </a:t>
            </a:r>
            <a:r>
              <a:rPr lang="de-CH" sz="4000" dirty="0"/>
              <a:t>10,1 – 11,14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5.   </a:t>
            </a:r>
            <a:r>
              <a:rPr lang="de-CH" sz="4000" dirty="0"/>
              <a:t>11,15b – 15,4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6.</a:t>
            </a:r>
            <a:r>
              <a:rPr lang="de-CH" sz="4000" dirty="0"/>
              <a:t>   16,13-16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sz="4000" dirty="0">
                <a:solidFill>
                  <a:srgbClr val="00FFFF"/>
                </a:solidFill>
              </a:rPr>
              <a:t>7.   </a:t>
            </a:r>
            <a:r>
              <a:rPr lang="de-CH" sz="4000" dirty="0"/>
              <a:t>17 - 18</a:t>
            </a:r>
          </a:p>
        </p:txBody>
      </p:sp>
      <p:pic>
        <p:nvPicPr>
          <p:cNvPr id="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84147"/>
            <a:ext cx="4248472" cy="352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3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8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6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09609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Die Vierer-Gruppe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2683174" y="2707846"/>
            <a:ext cx="2726456" cy="27731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6,1-8</a:t>
            </a:r>
          </a:p>
        </p:txBody>
      </p:sp>
    </p:spTree>
    <p:extLst>
      <p:ext uri="{BB962C8B-B14F-4D97-AF65-F5344CB8AC3E}">
        <p14:creationId xmlns:p14="http://schemas.microsoft.com/office/powerpoint/2010/main" val="55196868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1" y="1447475"/>
            <a:ext cx="2725607" cy="35754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0" y="1464527"/>
            <a:ext cx="2912438" cy="1941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932" r="21651"/>
          <a:stretch/>
        </p:blipFill>
        <p:spPr>
          <a:xfrm>
            <a:off x="8637309" y="1432867"/>
            <a:ext cx="2415084" cy="29759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Siegel 1-4: Die 4 Reiter</a:t>
            </a:r>
          </a:p>
        </p:txBody>
      </p:sp>
      <p:sp>
        <p:nvSpPr>
          <p:cNvPr id="5" name="Ellipse 4"/>
          <p:cNvSpPr/>
          <p:nvPr/>
        </p:nvSpPr>
        <p:spPr>
          <a:xfrm>
            <a:off x="1467798" y="329066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5032242" y="4502367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6457355" y="449320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10244958" y="4048217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9" name="Rectangle 42"/>
          <p:cNvSpPr/>
          <p:nvPr/>
        </p:nvSpPr>
        <p:spPr>
          <a:xfrm>
            <a:off x="1158240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leichschenkliges Dreieck 9"/>
          <p:cNvSpPr/>
          <p:nvPr/>
        </p:nvSpPr>
        <p:spPr>
          <a:xfrm>
            <a:off x="1501377" y="3591378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5037799" y="4795985"/>
            <a:ext cx="379412" cy="41966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6483891" y="47641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10244958" y="4386894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347238" y="5525414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6,1-8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175" y="798955"/>
            <a:ext cx="957360" cy="95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91" y="4005476"/>
            <a:ext cx="1557935" cy="166426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95" y="4505189"/>
            <a:ext cx="1939212" cy="194190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5" y="3066836"/>
            <a:ext cx="708936" cy="106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feld 25"/>
          <p:cNvSpPr txBox="1"/>
          <p:nvPr/>
        </p:nvSpPr>
        <p:spPr>
          <a:xfrm>
            <a:off x="54096" y="1235829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Larrissa</a:t>
            </a:r>
            <a:r>
              <a:rPr lang="de-CH" sz="1000" dirty="0"/>
              <a:t> Allen CC-BY-SA 3.0</a:t>
            </a:r>
          </a:p>
        </p:txBody>
      </p:sp>
      <p:pic>
        <p:nvPicPr>
          <p:cNvPr id="28" name="Picture 2" descr="Tinte, Rot, Splatter, Abstrakt, Farbe, Spritzen, Gisch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31" y="5348248"/>
            <a:ext cx="2384380" cy="14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5038" b="13267"/>
          <a:stretch/>
        </p:blipFill>
        <p:spPr>
          <a:xfrm>
            <a:off x="6422498" y="1447475"/>
            <a:ext cx="1810081" cy="3785467"/>
          </a:xfrm>
          <a:prstGeom prst="rect">
            <a:avLst/>
          </a:prstGeom>
        </p:spPr>
      </p:pic>
      <p:pic>
        <p:nvPicPr>
          <p:cNvPr id="32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2143">
            <a:off x="6750300" y="2328433"/>
            <a:ext cx="1294873" cy="2589746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7825181" y="4844314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34" name="Gleichschenkliges Dreieck 12"/>
          <p:cNvSpPr/>
          <p:nvPr/>
        </p:nvSpPr>
        <p:spPr>
          <a:xfrm>
            <a:off x="7825181" y="5182991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67747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Siegel 5+6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4899926" y="3332875"/>
            <a:ext cx="2358688" cy="13889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397501" y="5431079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6,9-17</a:t>
            </a:r>
          </a:p>
        </p:txBody>
      </p:sp>
    </p:spTree>
    <p:extLst>
      <p:ext uri="{BB962C8B-B14F-4D97-AF65-F5344CB8AC3E}">
        <p14:creationId xmlns:p14="http://schemas.microsoft.com/office/powerpoint/2010/main" val="283062207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eroid, Meteorit, Einschlag, Meteor, Komet, Endz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38" y="1637433"/>
            <a:ext cx="5723855" cy="414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Märtyrer und totale Erschütterung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7824" r="29406" b="11810"/>
          <a:stretch/>
        </p:blipFill>
        <p:spPr bwMode="auto">
          <a:xfrm>
            <a:off x="1667958" y="1663859"/>
            <a:ext cx="3168352" cy="489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3479848" y="6560404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1582400" y="320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36231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6,9-11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9264352" y="58347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13" name="Ellipse 12"/>
          <p:cNvSpPr/>
          <p:nvPr/>
        </p:nvSpPr>
        <p:spPr>
          <a:xfrm>
            <a:off x="1102035" y="169227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4" name="Ellipse 13"/>
          <p:cNvSpPr/>
          <p:nvPr/>
        </p:nvSpPr>
        <p:spPr>
          <a:xfrm>
            <a:off x="11016743" y="166385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6" name="Gleichschenkliges Dreieck 15"/>
          <p:cNvSpPr/>
          <p:nvPr/>
        </p:nvSpPr>
        <p:spPr>
          <a:xfrm>
            <a:off x="11036174" y="193766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1134249" y="1989586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10903867" y="55352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20660040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Märtyrer und totale Erschütterung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2" t="7824" r="29406" b="11810"/>
          <a:stretch/>
        </p:blipFill>
        <p:spPr bwMode="auto">
          <a:xfrm>
            <a:off x="1667958" y="1663859"/>
            <a:ext cx="3168352" cy="4896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3479848" y="6560404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1582400" y="320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36231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6,9-11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9264352" y="58347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13" name="Ellipse 12"/>
          <p:cNvSpPr/>
          <p:nvPr/>
        </p:nvSpPr>
        <p:spPr>
          <a:xfrm>
            <a:off x="1102035" y="169227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14" name="Ellipse 13"/>
          <p:cNvSpPr/>
          <p:nvPr/>
        </p:nvSpPr>
        <p:spPr>
          <a:xfrm>
            <a:off x="11016743" y="1663859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6" name="Gleichschenkliges Dreieck 15"/>
          <p:cNvSpPr/>
          <p:nvPr/>
        </p:nvSpPr>
        <p:spPr>
          <a:xfrm>
            <a:off x="11036174" y="193766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1134249" y="1989586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10903867" y="553520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pic>
        <p:nvPicPr>
          <p:cNvPr id="18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70" y="1683502"/>
            <a:ext cx="5464259" cy="385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1916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An die Gemeinden in « Asia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530" name="Picture 2" descr="Datei:Seven churches of as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340768"/>
            <a:ext cx="3609379" cy="5473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245162" y="5542635"/>
            <a:ext cx="153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&amp; 11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7896200" y="661193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1899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8048" y="908720"/>
            <a:ext cx="5558408" cy="1143000"/>
          </a:xfrm>
        </p:spPr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Chaos und Erschütterung </a:t>
            </a:r>
            <a:br>
              <a:rPr lang="de-CH" dirty="0">
                <a:solidFill>
                  <a:srgbClr val="33CCFF"/>
                </a:solidFill>
              </a:rPr>
            </a:br>
            <a:r>
              <a:rPr lang="de-CH" dirty="0">
                <a:solidFill>
                  <a:srgbClr val="33CCFF"/>
                </a:solidFill>
              </a:rPr>
              <a:t>im Universum</a:t>
            </a:r>
          </a:p>
        </p:txBody>
      </p:sp>
      <p:pic>
        <p:nvPicPr>
          <p:cNvPr id="2050" name="Picture 2" descr="Fantasie, Abstrakt, Weltraum, Atmosphäre, Milchstraß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726"/>
            <a:ext cx="5886450" cy="685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8283414" y="5229200"/>
            <a:ext cx="147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6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6528048" y="630932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79358819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33CCFF"/>
                </a:solidFill>
              </a:rPr>
              <a:t>Sterne vom Himmel</a:t>
            </a:r>
          </a:p>
        </p:txBody>
      </p:sp>
      <p:pic>
        <p:nvPicPr>
          <p:cNvPr id="5122" name="Picture 2" descr="Stadt, Explosion, Gebäude, Himmel, Feuer, Nukle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700808"/>
            <a:ext cx="7161290" cy="505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6,12-17</a:t>
            </a:r>
          </a:p>
        </p:txBody>
      </p:sp>
      <p:sp>
        <p:nvSpPr>
          <p:cNvPr id="6" name="Rectangle 42"/>
          <p:cNvSpPr/>
          <p:nvPr/>
        </p:nvSpPr>
        <p:spPr>
          <a:xfrm>
            <a:off x="11612352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830858" y="620727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790775776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7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68005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Offenbarung 7,2: 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7,2</a:t>
            </a:r>
            <a:endParaRPr lang="de-CH" dirty="0"/>
          </a:p>
        </p:txBody>
      </p:sp>
      <p:pic>
        <p:nvPicPr>
          <p:cNvPr id="38916" name="Picture 2" descr="Sonnenaufgang, Früh, Wolke, Morgen, Landschaft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276475"/>
            <a:ext cx="5584825" cy="372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654300" y="3497263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Gott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2738438" y="4141788"/>
            <a:ext cx="781050" cy="9382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9" name="Textfeld 7"/>
          <p:cNvSpPr txBox="1">
            <a:spLocks noChangeArrowheads="1"/>
          </p:cNvSpPr>
          <p:nvPr/>
        </p:nvSpPr>
        <p:spPr bwMode="auto">
          <a:xfrm>
            <a:off x="10117103" y="575945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7497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8,3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Priester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852738"/>
            <a:ext cx="4645025" cy="309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357563"/>
            <a:ext cx="1871663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feld 3"/>
          <p:cNvSpPr txBox="1">
            <a:spLocks noChangeArrowheads="1"/>
          </p:cNvSpPr>
          <p:nvPr/>
        </p:nvSpPr>
        <p:spPr bwMode="auto">
          <a:xfrm>
            <a:off x="9011453" y="4945776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39943" name="Textfeld 6"/>
          <p:cNvSpPr txBox="1">
            <a:spLocks noChangeArrowheads="1"/>
          </p:cNvSpPr>
          <p:nvPr/>
        </p:nvSpPr>
        <p:spPr bwMode="auto">
          <a:xfrm>
            <a:off x="6253164" y="5893867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33523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10,1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König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1988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882900"/>
            <a:ext cx="3659187" cy="366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Löwe, Raubtier, Raubkatze, Brüllen, Zoo, Nü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44" y="1355724"/>
            <a:ext cx="2790825" cy="19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224963" y="348297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</a:t>
            </a:r>
          </a:p>
        </p:txBody>
      </p:sp>
      <p:sp>
        <p:nvSpPr>
          <p:cNvPr id="41991" name="Textfeld 6"/>
          <p:cNvSpPr txBox="1">
            <a:spLocks noChangeArrowheads="1"/>
          </p:cNvSpPr>
          <p:nvPr/>
        </p:nvSpPr>
        <p:spPr bwMode="auto">
          <a:xfrm>
            <a:off x="10491788" y="2990850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41992" name="Textfeld 7"/>
          <p:cNvSpPr txBox="1">
            <a:spLocks noChangeArrowheads="1"/>
          </p:cNvSpPr>
          <p:nvPr/>
        </p:nvSpPr>
        <p:spPr bwMode="auto">
          <a:xfrm>
            <a:off x="7770019" y="6212160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9" y="13174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19417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/>
                </a:solidFill>
              </a:rPr>
              <a:t>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0964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feld 4"/>
          <p:cNvSpPr txBox="1">
            <a:spLocks noChangeArrowheads="1"/>
          </p:cNvSpPr>
          <p:nvPr/>
        </p:nvSpPr>
        <p:spPr bwMode="auto">
          <a:xfrm>
            <a:off x="8923958" y="62880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1439" y="7827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10671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Der Überrest aus Israel und den Nationen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3429000"/>
            <a:ext cx="2215902" cy="286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1937577" y="2204864"/>
            <a:ext cx="2755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/>
              <a:t>144’000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78" y="3429000"/>
            <a:ext cx="3826017" cy="286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6888088" y="2204864"/>
            <a:ext cx="3421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/>
              <a:t>unzählbar</a:t>
            </a:r>
          </a:p>
        </p:txBody>
      </p:sp>
      <p:sp>
        <p:nvSpPr>
          <p:cNvPr id="10" name="Rectangle 5"/>
          <p:cNvSpPr/>
          <p:nvPr/>
        </p:nvSpPr>
        <p:spPr>
          <a:xfrm>
            <a:off x="2765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5375920" y="5714313"/>
            <a:ext cx="1296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7,9-17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1055440" y="571431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7,1-8</a:t>
            </a:r>
          </a:p>
        </p:txBody>
      </p:sp>
      <p:sp>
        <p:nvSpPr>
          <p:cNvPr id="15" name="Textfeld 4"/>
          <p:cNvSpPr txBox="1">
            <a:spLocks noChangeArrowheads="1"/>
          </p:cNvSpPr>
          <p:nvPr/>
        </p:nvSpPr>
        <p:spPr bwMode="auto">
          <a:xfrm>
            <a:off x="4392886" y="605309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0560495" y="605418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03036399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4"/>
                </a:solidFill>
              </a:rPr>
              <a:t>Tag und Nacht im Hesekiel-Tempel</a:t>
            </a:r>
          </a:p>
        </p:txBody>
      </p:sp>
      <p:pic>
        <p:nvPicPr>
          <p:cNvPr id="4" name="Picture 2" descr="Bild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572" y="1400714"/>
            <a:ext cx="7328860" cy="490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56240" y="6381205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John Schmidt USA</a:t>
            </a:r>
          </a:p>
        </p:txBody>
      </p:sp>
      <p:sp>
        <p:nvSpPr>
          <p:cNvPr id="7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487488" y="5541049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7,15</a:t>
            </a:r>
          </a:p>
        </p:txBody>
      </p:sp>
    </p:spTree>
    <p:extLst>
      <p:ext uri="{BB962C8B-B14F-4D97-AF65-F5344CB8AC3E}">
        <p14:creationId xmlns:p14="http://schemas.microsoft.com/office/powerpoint/2010/main" val="214028132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8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29149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FF"/>
                </a:solidFill>
              </a:rPr>
              <a:t>Verbannung auf Patmos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7343"/>
          <a:stretch>
            <a:fillRect/>
          </a:stretch>
        </p:blipFill>
        <p:spPr bwMode="auto">
          <a:xfrm>
            <a:off x="2950972" y="1417638"/>
            <a:ext cx="6396203" cy="4797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8256240" y="6231606"/>
            <a:ext cx="1450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</a:rPr>
              <a:t>KF GNU 1.2 </a:t>
            </a:r>
            <a:r>
              <a:rPr lang="de-DE" altLang="de-DE" sz="1000" dirty="0" err="1">
                <a:latin typeface="+mn-lt"/>
              </a:rPr>
              <a:t>or</a:t>
            </a:r>
            <a:r>
              <a:rPr lang="de-DE" altLang="de-DE" sz="1000" dirty="0">
                <a:latin typeface="+mn-lt"/>
              </a:rPr>
              <a:t> </a:t>
            </a:r>
            <a:r>
              <a:rPr lang="de-DE" altLang="de-DE" sz="1000" dirty="0" err="1">
                <a:latin typeface="+mn-lt"/>
              </a:rPr>
              <a:t>later</a:t>
            </a:r>
            <a:endParaRPr lang="de-DE" altLang="de-DE" sz="1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52929" y="62316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Insel Patmos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1245163" y="5542635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DE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</a:t>
            </a:r>
          </a:p>
        </p:txBody>
      </p:sp>
    </p:spTree>
    <p:extLst>
      <p:ext uri="{BB962C8B-B14F-4D97-AF65-F5344CB8AC3E}">
        <p14:creationId xmlns:p14="http://schemas.microsoft.com/office/powerpoint/2010/main" val="2264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Siegel 7</a:t>
            </a:r>
          </a:p>
        </p:txBody>
      </p:sp>
      <p:sp>
        <p:nvSpPr>
          <p:cNvPr id="4" name="Ellipse 3"/>
          <p:cNvSpPr/>
          <p:nvPr/>
        </p:nvSpPr>
        <p:spPr>
          <a:xfrm>
            <a:off x="29273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575050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42243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8720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55197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6167438" y="37893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6881813" y="38084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9384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5861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4219575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870450" y="412432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503863" y="414655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6178550" y="4146550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6869113" y="411162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81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00FFFF"/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 rot="-4857145">
            <a:off x="5891043" y="3566311"/>
            <a:ext cx="2358688" cy="8349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397501" y="5431079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78550" y="5341860"/>
            <a:ext cx="4365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/>
              <a:t>Ruhe vor dem Sturm</a:t>
            </a:r>
          </a:p>
        </p:txBody>
      </p:sp>
    </p:spTree>
    <p:extLst>
      <p:ext uri="{BB962C8B-B14F-4D97-AF65-F5344CB8AC3E}">
        <p14:creationId xmlns:p14="http://schemas.microsoft.com/office/powerpoint/2010/main" val="1958645257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«Der andere Bote» am goldenen Altar</a:t>
            </a: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00213"/>
            <a:ext cx="691515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7972447" y="6402233"/>
            <a:ext cx="1356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dirty="0">
                <a:latin typeface="+mn-lt"/>
              </a:rPr>
              <a:t>RL / Matthias Hempel </a:t>
            </a: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42" y="1700213"/>
            <a:ext cx="1677738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0"/>
          <p:cNvSpPr/>
          <p:nvPr/>
        </p:nvSpPr>
        <p:spPr>
          <a:xfrm>
            <a:off x="1161403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1018716" y="5651690"/>
            <a:ext cx="1471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8,2-4</a:t>
            </a:r>
          </a:p>
        </p:txBody>
      </p:sp>
    </p:spTree>
    <p:extLst>
      <p:ext uri="{BB962C8B-B14F-4D97-AF65-F5344CB8AC3E}">
        <p14:creationId xmlns:p14="http://schemas.microsoft.com/office/powerpoint/2010/main" val="34240376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Offenbarung 8,6: 7 Posaunen</a:t>
            </a:r>
            <a:endParaRPr lang="de-CH" dirty="0"/>
          </a:p>
        </p:txBody>
      </p:sp>
      <p:pic>
        <p:nvPicPr>
          <p:cNvPr id="4" name="Picture 4" descr="Forum Romanum, Bogen Von Titus, Hilfe,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02057"/>
            <a:ext cx="6946089" cy="4804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8519093" y="3075013"/>
            <a:ext cx="3862313" cy="85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8681483" y="612140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312024" y="3573016"/>
            <a:ext cx="576510" cy="57524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l"/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58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Offenbarung 8,6: 7 Posaunen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667000" y="18399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30734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5433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4013200" y="18351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476750" y="1831975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4941888" y="184626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10" name="Ellipse 9"/>
          <p:cNvSpPr/>
          <p:nvPr/>
        </p:nvSpPr>
        <p:spPr>
          <a:xfrm>
            <a:off x="5405438" y="187325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2649538" y="2197100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122613" y="218916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3559175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4032250" y="218916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4478338" y="21828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4902200" y="2174875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441950" y="2182813"/>
            <a:ext cx="379413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307" name="AutoShape 6"/>
          <p:cNvSpPr>
            <a:spLocks noChangeArrowheads="1"/>
          </p:cNvSpPr>
          <p:nvPr/>
        </p:nvSpPr>
        <p:spPr bwMode="auto">
          <a:xfrm>
            <a:off x="1812925" y="1590675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16200000">
            <a:off x="764381" y="315356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21" name="Line 6"/>
          <p:cNvSpPr>
            <a:spLocks noChangeShapeType="1"/>
          </p:cNvSpPr>
          <p:nvPr/>
        </p:nvSpPr>
        <p:spPr bwMode="auto">
          <a:xfrm flipH="1">
            <a:off x="4519613" y="2517775"/>
            <a:ext cx="960437" cy="604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4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FFFF"/>
              </a:solidFill>
            </a:endParaRPr>
          </a:p>
        </p:txBody>
      </p:sp>
      <p:pic>
        <p:nvPicPr>
          <p:cNvPr id="45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6531772" y="492593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034534" y="5136356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024958" y="3586611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4548341" y="351168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056139" y="3436737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5604940" y="3384363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7623177" y="5259998"/>
            <a:ext cx="1094734" cy="58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154834" y="5364945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Grafi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8675610" y="5524024"/>
            <a:ext cx="1094734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171621" y="5683103"/>
            <a:ext cx="1094736" cy="58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1145" r="13419" b="10841"/>
          <a:stretch>
            <a:fillRect/>
          </a:stretch>
        </p:blipFill>
        <p:spPr bwMode="auto">
          <a:xfrm>
            <a:off x="9795912" y="5819693"/>
            <a:ext cx="1094734" cy="5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H="1">
            <a:off x="7516274" y="4252556"/>
            <a:ext cx="703368" cy="4869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133836" y="3316091"/>
            <a:ext cx="1408112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6782189" y="3333144"/>
            <a:ext cx="1408112" cy="5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4751">
            <a:off x="7312020" y="3245976"/>
            <a:ext cx="1408113" cy="57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val 11"/>
          <p:cNvSpPr>
            <a:spLocks noChangeArrowheads="1"/>
          </p:cNvSpPr>
          <p:nvPr/>
        </p:nvSpPr>
        <p:spPr bwMode="auto">
          <a:xfrm rot="16200000">
            <a:off x="5296220" y="1448687"/>
            <a:ext cx="2194860" cy="464852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3581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00FFFF"/>
                </a:solidFill>
              </a:rPr>
              <a:t>Vierer-Gruppe</a:t>
            </a: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7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2" name="Textfeld 13"/>
          <p:cNvSpPr txBox="1">
            <a:spLocks noChangeArrowheads="1"/>
          </p:cNvSpPr>
          <p:nvPr/>
        </p:nvSpPr>
        <p:spPr bwMode="auto">
          <a:xfrm>
            <a:off x="6807200" y="1943100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3" name="Textfeld 14"/>
          <p:cNvSpPr txBox="1">
            <a:spLocks noChangeArrowheads="1"/>
          </p:cNvSpPr>
          <p:nvPr/>
        </p:nvSpPr>
        <p:spPr bwMode="auto">
          <a:xfrm>
            <a:off x="8896350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537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537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293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537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537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537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538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5381" name="Oval 11"/>
          <p:cNvSpPr>
            <a:spLocks noChangeArrowheads="1"/>
          </p:cNvSpPr>
          <p:nvPr/>
        </p:nvSpPr>
        <p:spPr bwMode="auto">
          <a:xfrm rot="-4857145">
            <a:off x="2073021" y="637085"/>
            <a:ext cx="3199159" cy="49043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82" name="Textfeld 1"/>
          <p:cNvSpPr txBox="1">
            <a:spLocks noChangeArrowheads="1"/>
          </p:cNvSpPr>
          <p:nvPr/>
        </p:nvSpPr>
        <p:spPr bwMode="auto">
          <a:xfrm>
            <a:off x="8415338" y="4322763"/>
            <a:ext cx="107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10 - 11,14</a:t>
            </a:r>
          </a:p>
        </p:txBody>
      </p:sp>
      <p:sp>
        <p:nvSpPr>
          <p:cNvPr id="23" name="Rectangle 50"/>
          <p:cNvSpPr/>
          <p:nvPr/>
        </p:nvSpPr>
        <p:spPr>
          <a:xfrm>
            <a:off x="6138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2270918" y="4907780"/>
            <a:ext cx="1880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8,7-12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548606" y="2799145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374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Erde, Meer, Flüsse/Quellen, Himmelskörper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320726"/>
            <a:ext cx="3950941" cy="22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516455"/>
            <a:ext cx="3950941" cy="270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7" y="1525470"/>
            <a:ext cx="4995863" cy="270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4344594"/>
            <a:ext cx="1677102" cy="223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614" y="4351098"/>
            <a:ext cx="1672225" cy="2229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423" y="4335305"/>
            <a:ext cx="1481368" cy="2222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Ellipse 17"/>
          <p:cNvSpPr/>
          <p:nvPr/>
        </p:nvSpPr>
        <p:spPr>
          <a:xfrm>
            <a:off x="864481" y="152547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10597304" y="1551458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864481" y="4295013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2" name="Ellipse 21"/>
          <p:cNvSpPr/>
          <p:nvPr/>
        </p:nvSpPr>
        <p:spPr>
          <a:xfrm>
            <a:off x="10642413" y="4318732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14" name="Rectangle 50"/>
          <p:cNvSpPr/>
          <p:nvPr/>
        </p:nvSpPr>
        <p:spPr>
          <a:xfrm>
            <a:off x="11622087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6247" y="344808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89610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4100" name="Picture 4" descr="Erde, Zerstörung, Umwelt, Schaden, Verschmutz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81" y="1437319"/>
            <a:ext cx="4820408" cy="494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860895" y="558924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5" name="Rectangle 4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832304" y="6050409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1468741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4102" name="Picture 6" descr="Globus, Explosion, Welt, Weltkugel, 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1417638"/>
            <a:ext cx="681110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682384" y="558924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59770" y="588134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336742588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41763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99731" y="5805264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</a:t>
            </a:r>
          </a:p>
        </p:txBody>
      </p:sp>
      <p:sp>
        <p:nvSpPr>
          <p:cNvPr id="6" name="Rectangle 42"/>
          <p:cNvSpPr/>
          <p:nvPr/>
        </p:nvSpPr>
        <p:spPr>
          <a:xfrm>
            <a:off x="26919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1414919" y="626643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68200347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2</a:t>
            </a:r>
          </a:p>
        </p:txBody>
      </p:sp>
      <p:pic>
        <p:nvPicPr>
          <p:cNvPr id="1028" name="Picture 4" descr="Meteor, Feuer, Komet, Planet 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00" y="1417638"/>
            <a:ext cx="8379000" cy="5033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727791" y="551723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8,8-9</a:t>
            </a:r>
          </a:p>
        </p:txBody>
      </p:sp>
      <p:sp>
        <p:nvSpPr>
          <p:cNvPr id="6" name="Rectangle 42"/>
          <p:cNvSpPr/>
          <p:nvPr/>
        </p:nvSpPr>
        <p:spPr>
          <a:xfrm>
            <a:off x="11640616" y="9448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291842" y="6177001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647865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7808" y="476672"/>
            <a:ext cx="7259825" cy="1143000"/>
          </a:xfrm>
        </p:spPr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Hohepriester und Richter</a:t>
            </a:r>
          </a:p>
        </p:txBody>
      </p:sp>
      <p:sp>
        <p:nvSpPr>
          <p:cNvPr id="4" name="Rectangle 5"/>
          <p:cNvSpPr/>
          <p:nvPr/>
        </p:nvSpPr>
        <p:spPr>
          <a:xfrm>
            <a:off x="11627633" y="0"/>
            <a:ext cx="551384" cy="685800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872"/>
          <a:stretch>
            <a:fillRect/>
          </a:stretch>
        </p:blipFill>
        <p:spPr>
          <a:xfrm>
            <a:off x="440913" y="599395"/>
            <a:ext cx="3662363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Feuer, Flammen, Brennen, Holzfeuer, Heiß, Brand, Schö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38" y="2006860"/>
            <a:ext cx="918102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5104938" y="5724545"/>
            <a:ext cx="199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fr-FR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1,12-20</a:t>
            </a: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74" y="2006860"/>
            <a:ext cx="4529962" cy="3019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ihandform 2"/>
          <p:cNvSpPr/>
          <p:nvPr/>
        </p:nvSpPr>
        <p:spPr>
          <a:xfrm>
            <a:off x="6682327" y="3738442"/>
            <a:ext cx="2409423" cy="1604576"/>
          </a:xfrm>
          <a:custGeom>
            <a:avLst/>
            <a:gdLst>
              <a:gd name="connsiteX0" fmla="*/ 744385 w 2409423"/>
              <a:gd name="connsiteY0" fmla="*/ 75275 h 1604576"/>
              <a:gd name="connsiteX1" fmla="*/ 666327 w 2409423"/>
              <a:gd name="connsiteY1" fmla="*/ 599382 h 1604576"/>
              <a:gd name="connsiteX2" fmla="*/ 108766 w 2409423"/>
              <a:gd name="connsiteY2" fmla="*/ 722046 h 1604576"/>
              <a:gd name="connsiteX3" fmla="*/ 53010 w 2409423"/>
              <a:gd name="connsiteY3" fmla="*/ 722046 h 1604576"/>
              <a:gd name="connsiteX4" fmla="*/ 108766 w 2409423"/>
              <a:gd name="connsiteY4" fmla="*/ 1569538 h 1604576"/>
              <a:gd name="connsiteX5" fmla="*/ 1290795 w 2409423"/>
              <a:gd name="connsiteY5" fmla="*/ 1435724 h 1604576"/>
              <a:gd name="connsiteX6" fmla="*/ 2294405 w 2409423"/>
              <a:gd name="connsiteY6" fmla="*/ 1368817 h 1604576"/>
              <a:gd name="connsiteX7" fmla="*/ 2216346 w 2409423"/>
              <a:gd name="connsiteY7" fmla="*/ 142182 h 1604576"/>
              <a:gd name="connsiteX8" fmla="*/ 744385 w 2409423"/>
              <a:gd name="connsiteY8" fmla="*/ 75275 h 16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423" h="1604576">
                <a:moveTo>
                  <a:pt x="744385" y="75275"/>
                </a:moveTo>
                <a:cubicBezTo>
                  <a:pt x="486048" y="151475"/>
                  <a:pt x="772263" y="491587"/>
                  <a:pt x="666327" y="599382"/>
                </a:cubicBezTo>
                <a:cubicBezTo>
                  <a:pt x="560391" y="707177"/>
                  <a:pt x="210985" y="701602"/>
                  <a:pt x="108766" y="722046"/>
                </a:cubicBezTo>
                <a:cubicBezTo>
                  <a:pt x="6546" y="742490"/>
                  <a:pt x="53010" y="580797"/>
                  <a:pt x="53010" y="722046"/>
                </a:cubicBezTo>
                <a:cubicBezTo>
                  <a:pt x="53010" y="863295"/>
                  <a:pt x="-97531" y="1450592"/>
                  <a:pt x="108766" y="1569538"/>
                </a:cubicBezTo>
                <a:cubicBezTo>
                  <a:pt x="315063" y="1688484"/>
                  <a:pt x="926522" y="1469178"/>
                  <a:pt x="1290795" y="1435724"/>
                </a:cubicBezTo>
                <a:cubicBezTo>
                  <a:pt x="1655068" y="1402271"/>
                  <a:pt x="2140147" y="1584407"/>
                  <a:pt x="2294405" y="1368817"/>
                </a:cubicBezTo>
                <a:cubicBezTo>
                  <a:pt x="2448663" y="1153227"/>
                  <a:pt x="2470966" y="355914"/>
                  <a:pt x="2216346" y="142182"/>
                </a:cubicBezTo>
                <a:cubicBezTo>
                  <a:pt x="1961727" y="-71550"/>
                  <a:pt x="1002722" y="-925"/>
                  <a:pt x="744385" y="752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791682" y="5061759"/>
            <a:ext cx="104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000" dirty="0"/>
              <a:t>Matthias Hempel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1462" y="6576059"/>
            <a:ext cx="3662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/>
              <a:t>Kultur- und Begegnungszentrum DE-Reichenbach</a:t>
            </a:r>
          </a:p>
        </p:txBody>
      </p:sp>
    </p:spTree>
    <p:extLst>
      <p:ext uri="{BB962C8B-B14F-4D97-AF65-F5344CB8AC3E}">
        <p14:creationId xmlns:p14="http://schemas.microsoft.com/office/powerpoint/2010/main" val="7891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44" y="337219"/>
            <a:ext cx="8136904" cy="1143000"/>
          </a:xfrm>
        </p:spPr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2</a:t>
            </a:r>
          </a:p>
        </p:txBody>
      </p:sp>
      <p:pic>
        <p:nvPicPr>
          <p:cNvPr id="1026" name="Picture 2" descr="Sonnenuntergang, Indien, Himmel, Meer, Oz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63430"/>
            <a:ext cx="7658893" cy="510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eteor, Feuer, Komet, Planet Er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2861" r="4608" b="33254"/>
          <a:stretch/>
        </p:blipFill>
        <p:spPr bwMode="auto">
          <a:xfrm rot="18931821">
            <a:off x="4303913" y="1598230"/>
            <a:ext cx="3283037" cy="3215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127448" y="5877272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8,8-9</a:t>
            </a:r>
          </a:p>
        </p:txBody>
      </p:sp>
      <p:sp>
        <p:nvSpPr>
          <p:cNvPr id="6" name="Rectangle 42"/>
          <p:cNvSpPr/>
          <p:nvPr/>
        </p:nvSpPr>
        <p:spPr>
          <a:xfrm>
            <a:off x="0" y="27384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082535" y="621541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522915336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3</a:t>
            </a:r>
          </a:p>
        </p:txBody>
      </p:sp>
      <p:pic>
        <p:nvPicPr>
          <p:cNvPr id="2052" name="Picture 4" descr="Weltall, Universum, Komet, Erde, Flug, Ansturz, Stür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268760"/>
            <a:ext cx="713707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99456" y="5589240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8,10-11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984432" y="606325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47379591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3</a:t>
            </a:r>
          </a:p>
        </p:txBody>
      </p:sp>
      <p:pic>
        <p:nvPicPr>
          <p:cNvPr id="2054" name="Picture 6" descr="Apokalypse, Venedig, Meer, Wasser, Uferpromen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451320"/>
            <a:ext cx="6480720" cy="4860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15480" y="5373216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8,10-11</a:t>
            </a:r>
          </a:p>
        </p:txBody>
      </p:sp>
      <p:sp>
        <p:nvSpPr>
          <p:cNvPr id="6" name="Rectangle 42"/>
          <p:cNvSpPr/>
          <p:nvPr/>
        </p:nvSpPr>
        <p:spPr>
          <a:xfrm>
            <a:off x="-24381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717578" y="606258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266443731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Posaune 4</a:t>
            </a:r>
          </a:p>
        </p:txBody>
      </p:sp>
      <p:pic>
        <p:nvPicPr>
          <p:cNvPr id="3078" name="Picture 6" descr="Meer, Ozean, Sonnenuntergang, Nacht, Abend, Bl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417638"/>
            <a:ext cx="7812360" cy="5200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271464" y="5589240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8,12</a:t>
            </a:r>
          </a:p>
        </p:txBody>
      </p:sp>
      <p:sp>
        <p:nvSpPr>
          <p:cNvPr id="5" name="Rectangle 42"/>
          <p:cNvSpPr/>
          <p:nvPr/>
        </p:nvSpPr>
        <p:spPr>
          <a:xfrm>
            <a:off x="11657190" y="0"/>
            <a:ext cx="551384" cy="6858000"/>
          </a:xfrm>
          <a:prstGeom prst="rect">
            <a:avLst/>
          </a:prstGeom>
          <a:solidFill>
            <a:srgbClr val="00FFFF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163944" y="623731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78323416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5560" y="1340768"/>
            <a:ext cx="78268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9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74475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5 und 6</a:t>
            </a:r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7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2" name="Textfeld 13"/>
          <p:cNvSpPr txBox="1">
            <a:spLocks noChangeArrowheads="1"/>
          </p:cNvSpPr>
          <p:nvPr/>
        </p:nvSpPr>
        <p:spPr bwMode="auto">
          <a:xfrm>
            <a:off x="6807200" y="1943100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3" name="Textfeld 14"/>
          <p:cNvSpPr txBox="1">
            <a:spLocks noChangeArrowheads="1"/>
          </p:cNvSpPr>
          <p:nvPr/>
        </p:nvSpPr>
        <p:spPr bwMode="auto">
          <a:xfrm>
            <a:off x="8896350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537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537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537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537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537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537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538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5381" name="Oval 11"/>
          <p:cNvSpPr>
            <a:spLocks noChangeArrowheads="1"/>
          </p:cNvSpPr>
          <p:nvPr/>
        </p:nvSpPr>
        <p:spPr bwMode="auto">
          <a:xfrm rot="-4857145">
            <a:off x="5727701" y="1470025"/>
            <a:ext cx="2768600" cy="27654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382" name="Textfeld 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27885" y="-8203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5</a:t>
            </a:r>
          </a:p>
        </p:txBody>
      </p:sp>
      <p:pic>
        <p:nvPicPr>
          <p:cNvPr id="1741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7419" name="Textfeld 1"/>
          <p:cNvSpPr txBox="1">
            <a:spLocks noChangeArrowheads="1"/>
          </p:cNvSpPr>
          <p:nvPr/>
        </p:nvSpPr>
        <p:spPr bwMode="auto">
          <a:xfrm>
            <a:off x="5767303" y="1887509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0" name="Textfeld 13"/>
          <p:cNvSpPr txBox="1">
            <a:spLocks noChangeArrowheads="1"/>
          </p:cNvSpPr>
          <p:nvPr/>
        </p:nvSpPr>
        <p:spPr bwMode="auto">
          <a:xfrm>
            <a:off x="6821374" y="1887509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1" name="Textfeld 14"/>
          <p:cNvSpPr txBox="1">
            <a:spLocks noChangeArrowheads="1"/>
          </p:cNvSpPr>
          <p:nvPr/>
        </p:nvSpPr>
        <p:spPr bwMode="auto">
          <a:xfrm>
            <a:off x="8905584" y="1888083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17422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17423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17424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17425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17426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17427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7428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17429" name="Oval 11"/>
          <p:cNvSpPr>
            <a:spLocks noChangeArrowheads="1"/>
          </p:cNvSpPr>
          <p:nvPr/>
        </p:nvSpPr>
        <p:spPr bwMode="auto">
          <a:xfrm rot="-7008566">
            <a:off x="5149057" y="2316956"/>
            <a:ext cx="2768600" cy="12239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7430" name="Textfeld 2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6354435" y="4530976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9,1-12</a:t>
            </a:r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Offenbarung 9: Der gefallene Stern</a:t>
            </a:r>
          </a:p>
        </p:txBody>
      </p:sp>
      <p:pic>
        <p:nvPicPr>
          <p:cNvPr id="19459" name="Picture 2" descr="Milchstraße, Andromeda, Sterne, Galaxie, Kosmos, R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08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Farbverlauf, Icon, Punkte, S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844675"/>
            <a:ext cx="1346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6096000" y="3068638"/>
            <a:ext cx="0" cy="3455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7824788" y="3357563"/>
            <a:ext cx="258921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 14,12ff</a:t>
            </a:r>
          </a:p>
          <a:p>
            <a:pPr>
              <a:defRPr/>
            </a:pP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Hesekiel 28,12ff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47663" y="57324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19464" name="Textfeld 7"/>
          <p:cNvSpPr txBox="1">
            <a:spLocks noChangeArrowheads="1"/>
          </p:cNvSpPr>
          <p:nvPr/>
        </p:nvSpPr>
        <p:spPr bwMode="auto">
          <a:xfrm>
            <a:off x="10454290" y="65853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43257" y="192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gefallene Stern</a:t>
            </a:r>
          </a:p>
        </p:txBody>
      </p:sp>
      <p:pic>
        <p:nvPicPr>
          <p:cNvPr id="20483" name="Picture 2" descr="Milchstraße, Andromeda, Sterne, Galaxie, Kosmos, R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085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Farbverlauf, Icon, Punkte, S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844675"/>
            <a:ext cx="1346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6096000" y="3068638"/>
            <a:ext cx="0" cy="3455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Textfeld 3"/>
          <p:cNvSpPr txBox="1"/>
          <p:nvPr/>
        </p:nvSpPr>
        <p:spPr>
          <a:xfrm>
            <a:off x="67997" y="2469575"/>
            <a:ext cx="354965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Apollyon</a:t>
            </a: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Verderber</a:t>
            </a:r>
          </a:p>
          <a:p>
            <a:pPr>
              <a:defRPr/>
            </a:pPr>
            <a:r>
              <a:rPr lang="de-C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Abaddon</a:t>
            </a:r>
            <a:r>
              <a:rPr lang="de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Verderben</a:t>
            </a:r>
            <a:endParaRPr lang="de-C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47663" y="58054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43257" y="19256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10454290" y="65853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Schlüssel zum Abyssos</a:t>
            </a:r>
          </a:p>
        </p:txBody>
      </p:sp>
      <p:pic>
        <p:nvPicPr>
          <p:cNvPr id="21507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16113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1509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FFFF"/>
                </a:solidFill>
              </a:rPr>
              <a:t>Die Einteilung des Buches: 1,19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2564904"/>
            <a:ext cx="10972800" cy="4525963"/>
          </a:xfrm>
        </p:spPr>
        <p:txBody>
          <a:bodyPr/>
          <a:lstStyle/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du gesehen hast … (Kap. 1)</a:t>
            </a:r>
          </a:p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ist … (Kap. 2-3)</a:t>
            </a:r>
          </a:p>
          <a:p>
            <a:pPr marL="857250" indent="-857250">
              <a:buClr>
                <a:srgbClr val="FFFF00"/>
              </a:buClr>
              <a:buSzPct val="90000"/>
              <a:buFont typeface="+mj-lt"/>
              <a:buAutoNum type="romanUcPeriod"/>
            </a:pPr>
            <a:r>
              <a:rPr lang="de-CH" sz="4000" dirty="0">
                <a:solidFill>
                  <a:srgbClr val="FFFF00"/>
                </a:solidFill>
              </a:rPr>
              <a:t>… was geschehen wird nach diesem (Kap. 4-22)</a:t>
            </a:r>
          </a:p>
        </p:txBody>
      </p:sp>
      <p:sp>
        <p:nvSpPr>
          <p:cNvPr id="4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16113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2533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auch, Grill, Heiß, Brennen, Holz, Fleisch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-357" r="18456" b="35658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773238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chlüssel, Kunst, Jahrgang, Tasten, Antik, R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698625"/>
            <a:ext cx="3863975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</a:t>
            </a:r>
          </a:p>
        </p:txBody>
      </p:sp>
      <p:sp>
        <p:nvSpPr>
          <p:cNvPr id="23558" name="Textfeld 5"/>
          <p:cNvSpPr txBox="1">
            <a:spLocks noChangeArrowheads="1"/>
          </p:cNvSpPr>
          <p:nvPr/>
        </p:nvSpPr>
        <p:spPr bwMode="auto">
          <a:xfrm>
            <a:off x="11496675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auch, Grill, Heiß, Brennen, Holz, Fleisch, Fe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-357" r="18456" b="35658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Riss, Boden, Abgrund, Oberfläche, Erde, Land, Na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7637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3328988" y="2043113"/>
            <a:ext cx="313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77888"/>
            <a:ext cx="313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083">
            <a:off x="4425950" y="233362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0522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936875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4710">
            <a:off x="5287963" y="4454525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552700"/>
            <a:ext cx="11223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4525963"/>
            <a:ext cx="1120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5649913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5043488"/>
            <a:ext cx="11223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4175">
            <a:off x="6053932" y="5641181"/>
            <a:ext cx="11223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5344319" y="3305969"/>
            <a:ext cx="313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" descr="Tier, Grille, Gras, Heuschrecke, Grünland, Ins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2992">
            <a:off x="8276432" y="4631531"/>
            <a:ext cx="31369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feld 5"/>
          <p:cNvSpPr txBox="1">
            <a:spLocks noChangeArrowheads="1"/>
          </p:cNvSpPr>
          <p:nvPr/>
        </p:nvSpPr>
        <p:spPr bwMode="auto">
          <a:xfrm>
            <a:off x="11496675" y="6453188"/>
            <a:ext cx="334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1847850" y="5805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9,3</a:t>
            </a:r>
          </a:p>
        </p:txBody>
      </p:sp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Posaune 6</a:t>
            </a:r>
          </a:p>
        </p:txBody>
      </p:sp>
      <p:pic>
        <p:nvPicPr>
          <p:cNvPr id="2560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410744" y="2753519"/>
            <a:ext cx="1409700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24362" y="27908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939632" y="29249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926262" y="287020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 rot="21300862" flipV="1">
            <a:off x="8618538" y="2427288"/>
            <a:ext cx="654050" cy="1722437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5611" name="Textfeld 1"/>
          <p:cNvSpPr txBox="1">
            <a:spLocks noChangeArrowheads="1"/>
          </p:cNvSpPr>
          <p:nvPr/>
        </p:nvSpPr>
        <p:spPr bwMode="auto">
          <a:xfrm>
            <a:off x="5938838" y="19637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2" name="Textfeld 13"/>
          <p:cNvSpPr txBox="1">
            <a:spLocks noChangeArrowheads="1"/>
          </p:cNvSpPr>
          <p:nvPr/>
        </p:nvSpPr>
        <p:spPr bwMode="auto">
          <a:xfrm>
            <a:off x="6889750" y="1943856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3" name="Textfeld 14"/>
          <p:cNvSpPr txBox="1">
            <a:spLocks noChangeArrowheads="1"/>
          </p:cNvSpPr>
          <p:nvPr/>
        </p:nvSpPr>
        <p:spPr bwMode="auto">
          <a:xfrm>
            <a:off x="8933657" y="1857374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2561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25615" name="Textfeld 16"/>
          <p:cNvSpPr txBox="1">
            <a:spLocks noChangeArrowheads="1"/>
          </p:cNvSpPr>
          <p:nvPr/>
        </p:nvSpPr>
        <p:spPr bwMode="auto">
          <a:xfrm>
            <a:off x="445452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25616" name="Textfeld 17"/>
          <p:cNvSpPr txBox="1">
            <a:spLocks noChangeArrowheads="1"/>
          </p:cNvSpPr>
          <p:nvPr/>
        </p:nvSpPr>
        <p:spPr bwMode="auto">
          <a:xfrm>
            <a:off x="3443288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25617" name="Textfeld 18"/>
          <p:cNvSpPr txBox="1">
            <a:spLocks noChangeArrowheads="1"/>
          </p:cNvSpPr>
          <p:nvPr/>
        </p:nvSpPr>
        <p:spPr bwMode="auto">
          <a:xfrm>
            <a:off x="5451475" y="3608388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25618" name="Textfeld 19"/>
          <p:cNvSpPr txBox="1">
            <a:spLocks noChangeArrowheads="1"/>
          </p:cNvSpPr>
          <p:nvPr/>
        </p:nvSpPr>
        <p:spPr bwMode="auto">
          <a:xfrm>
            <a:off x="6988175" y="36607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25619" name="Textfeld 20"/>
          <p:cNvSpPr txBox="1">
            <a:spLocks noChangeArrowheads="1"/>
          </p:cNvSpPr>
          <p:nvPr/>
        </p:nvSpPr>
        <p:spPr bwMode="auto">
          <a:xfrm>
            <a:off x="7845425" y="36115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2562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25621" name="Oval 11"/>
          <p:cNvSpPr>
            <a:spLocks noChangeArrowheads="1"/>
          </p:cNvSpPr>
          <p:nvPr/>
        </p:nvSpPr>
        <p:spPr bwMode="auto">
          <a:xfrm rot="-7008566">
            <a:off x="6253163" y="2305050"/>
            <a:ext cx="2768600" cy="1222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5622" name="Textfeld 21"/>
          <p:cNvSpPr txBox="1">
            <a:spLocks noChangeArrowheads="1"/>
          </p:cNvSpPr>
          <p:nvPr/>
        </p:nvSpPr>
        <p:spPr bwMode="auto">
          <a:xfrm>
            <a:off x="8415338" y="4322763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7085654" y="4274973"/>
            <a:ext cx="1490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8,13-21</a:t>
            </a:r>
          </a:p>
        </p:txBody>
      </p:sp>
    </p:spTree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Die 4 Hörner des goldenen Altars</a:t>
            </a:r>
          </a:p>
        </p:txBody>
      </p:sp>
      <p:pic>
        <p:nvPicPr>
          <p:cNvPr id="2765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00213"/>
            <a:ext cx="691515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055688" y="551656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9,13</a:t>
            </a:r>
          </a:p>
        </p:txBody>
      </p:sp>
      <p:sp>
        <p:nvSpPr>
          <p:cNvPr id="27653" name="Textfeld 5"/>
          <p:cNvSpPr txBox="1">
            <a:spLocks noChangeArrowheads="1"/>
          </p:cNvSpPr>
          <p:nvPr/>
        </p:nvSpPr>
        <p:spPr bwMode="auto">
          <a:xfrm>
            <a:off x="8477250" y="6327775"/>
            <a:ext cx="1042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Matthias Hempel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998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himmlische Tempel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Grafik 4" descr="1a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847485" y="1428749"/>
            <a:ext cx="4678978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13" y="4888930"/>
            <a:ext cx="1816923" cy="1819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rechts 6"/>
          <p:cNvSpPr/>
          <p:nvPr/>
        </p:nvSpPr>
        <p:spPr>
          <a:xfrm rot="5400000">
            <a:off x="5860729" y="4283394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0729" name="Textfeld 5"/>
          <p:cNvSpPr txBox="1">
            <a:spLocks noChangeArrowheads="1"/>
          </p:cNvSpPr>
          <p:nvPr/>
        </p:nvSpPr>
        <p:spPr bwMode="auto">
          <a:xfrm>
            <a:off x="7104063" y="6462713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Euphrat</a:t>
            </a:r>
          </a:p>
        </p:txBody>
      </p:sp>
      <p:pic>
        <p:nvPicPr>
          <p:cNvPr id="2969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401763"/>
            <a:ext cx="62992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4"/>
          <p:cNvSpPr txBox="1">
            <a:spLocks noChangeArrowheads="1"/>
          </p:cNvSpPr>
          <p:nvPr/>
        </p:nvSpPr>
        <p:spPr bwMode="auto">
          <a:xfrm>
            <a:off x="7550150" y="6126163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de-DE" sz="1200"/>
              <a:t>Procopius CC-BY-SA 3.0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0616" y="44624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11225" y="581660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9,14</a:t>
            </a:r>
          </a:p>
        </p:txBody>
      </p:sp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Der Euphrat</a:t>
            </a:r>
          </a:p>
        </p:txBody>
      </p:sp>
      <p:sp>
        <p:nvSpPr>
          <p:cNvPr id="32771" name="Textfeld 4"/>
          <p:cNvSpPr txBox="1">
            <a:spLocks noChangeArrowheads="1"/>
          </p:cNvSpPr>
          <p:nvPr/>
        </p:nvSpPr>
        <p:spPr bwMode="auto">
          <a:xfrm>
            <a:off x="6980238" y="6589713"/>
            <a:ext cx="162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Kmusser CC-BY-SA 2.5</a:t>
            </a:r>
          </a:p>
        </p:txBody>
      </p:sp>
      <p:pic>
        <p:nvPicPr>
          <p:cNvPr id="3277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268413"/>
            <a:ext cx="5295900" cy="53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45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063552" y="5733256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9,14</a:t>
            </a:r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1/3 der Menschheit getötet</a:t>
            </a:r>
          </a:p>
        </p:txBody>
      </p:sp>
      <p:pic>
        <p:nvPicPr>
          <p:cNvPr id="33795" name="Picture 2" descr="Explosion, Feuerball, Feuer, Brand, Äste, Stä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4" y="1417638"/>
            <a:ext cx="7585075" cy="504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871538" y="5732463"/>
            <a:ext cx="1008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9,15</a:t>
            </a:r>
          </a:p>
        </p:txBody>
      </p:sp>
      <p:sp>
        <p:nvSpPr>
          <p:cNvPr id="337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27382" y="11379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609600" y="5732463"/>
            <a:ext cx="1453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33797" name="Textfeld 4"/>
          <p:cNvSpPr txBox="1">
            <a:spLocks noChangeArrowheads="1"/>
          </p:cNvSpPr>
          <p:nvPr/>
        </p:nvSpPr>
        <p:spPr bwMode="auto">
          <a:xfrm>
            <a:off x="10209213" y="64531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Kampfjet, Kampfflugzeug, F-16 Falcon, Flugzeug, Militä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43" y="1458679"/>
            <a:ext cx="8577332" cy="4994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96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2 &amp; 3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91869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4" y="1417638"/>
            <a:ext cx="6911752" cy="5183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9578620" y="6255040"/>
            <a:ext cx="187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Alexey </a:t>
            </a:r>
            <a:r>
              <a:rPr lang="de-CH" sz="1200" dirty="0" err="1"/>
              <a:t>Goral</a:t>
            </a:r>
            <a:r>
              <a:rPr lang="de-CH" sz="1200" dirty="0"/>
              <a:t> CC-BY-SA 3.0</a:t>
            </a:r>
          </a:p>
        </p:txBody>
      </p:sp>
    </p:spTree>
    <p:extLst>
      <p:ext uri="{BB962C8B-B14F-4D97-AF65-F5344CB8AC3E}">
        <p14:creationId xmlns:p14="http://schemas.microsoft.com/office/powerpoint/2010/main" val="1406014289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7" y="1304062"/>
            <a:ext cx="3543267" cy="531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8171630" y="6083856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err="1"/>
              <a:t>Qweasdqwe</a:t>
            </a:r>
            <a:r>
              <a:rPr lang="de-CH" sz="1000" dirty="0"/>
              <a:t> CC-BY-SA 4.0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071664" y="5683747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</p:spTree>
    <p:extLst>
      <p:ext uri="{BB962C8B-B14F-4D97-AF65-F5344CB8AC3E}">
        <p14:creationId xmlns:p14="http://schemas.microsoft.com/office/powerpoint/2010/main" val="2058011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2050" name="Picture 2" descr="Hubschrauber, Militärische, Airshow, Nahaufnahme, Ar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628800"/>
            <a:ext cx="7127776" cy="492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4036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793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4098" name="Picture 2" descr="Luftkampf, Krieg, Militärische, Flugzeug, Flugze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670265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322991" y="5670265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1510547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5122" name="Picture 2" descr="Waffe, Rakete, Kampf, Gewalt, Krieg, Verteidig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628800"/>
            <a:ext cx="6052220" cy="4841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631504" y="5661248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6877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9202234" y="6036284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3575195616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6146" name="Picture 2" descr="Hubschrauber, Flugzeuge, Luftfahrt, Technolog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6" y="1600200"/>
            <a:ext cx="679956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301208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02126" y="5762952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422716528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Moderne Waffen</a:t>
            </a:r>
          </a:p>
        </p:txBody>
      </p:sp>
      <p:pic>
        <p:nvPicPr>
          <p:cNvPr id="7170" name="Picture 2" descr="Krieg, Gefechtsfahrzeug, Can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1127448" y="5373216"/>
            <a:ext cx="1710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9,17-19</a:t>
            </a:r>
          </a:p>
        </p:txBody>
      </p:sp>
      <p:sp>
        <p:nvSpPr>
          <p:cNvPr id="5" name="Rectangle 5"/>
          <p:cNvSpPr/>
          <p:nvPr/>
        </p:nvSpPr>
        <p:spPr>
          <a:xfrm>
            <a:off x="11640616" y="-2023"/>
            <a:ext cx="5513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55030" y="5834960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</p:spTree>
    <p:extLst>
      <p:ext uri="{BB962C8B-B14F-4D97-AF65-F5344CB8AC3E}">
        <p14:creationId xmlns:p14="http://schemas.microsoft.com/office/powerpoint/2010/main" val="116750756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10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Einschub 4</a:t>
            </a:r>
          </a:p>
        </p:txBody>
      </p:sp>
      <p:pic>
        <p:nvPicPr>
          <p:cNvPr id="3584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255194">
            <a:off x="2452687" y="2752726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147002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3377407" y="26773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4456112" y="2825751"/>
            <a:ext cx="1408113" cy="32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5377657" y="278526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6442076" y="2763837"/>
            <a:ext cx="1408112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5194">
            <a:off x="9013032" y="2753518"/>
            <a:ext cx="1409700" cy="3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AutoShape 10"/>
          <p:cNvSpPr>
            <a:spLocks noChangeArrowheads="1"/>
          </p:cNvSpPr>
          <p:nvPr/>
        </p:nvSpPr>
        <p:spPr bwMode="auto">
          <a:xfrm rot="21300862" flipV="1">
            <a:off x="8437563" y="2362200"/>
            <a:ext cx="654050" cy="1722438"/>
          </a:xfrm>
          <a:prstGeom prst="curvedLeftArrow">
            <a:avLst>
              <a:gd name="adj1" fmla="val 44745"/>
              <a:gd name="adj2" fmla="val 8949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35851" name="Textfeld 1"/>
          <p:cNvSpPr txBox="1">
            <a:spLocks noChangeArrowheads="1"/>
          </p:cNvSpPr>
          <p:nvPr/>
        </p:nvSpPr>
        <p:spPr bwMode="auto">
          <a:xfrm>
            <a:off x="5340709" y="1860628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2" name="Textfeld 13"/>
          <p:cNvSpPr txBox="1">
            <a:spLocks noChangeArrowheads="1"/>
          </p:cNvSpPr>
          <p:nvPr/>
        </p:nvSpPr>
        <p:spPr bwMode="auto">
          <a:xfrm>
            <a:off x="6419669" y="1860628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3" name="Textfeld 14"/>
          <p:cNvSpPr txBox="1">
            <a:spLocks noChangeArrowheads="1"/>
          </p:cNvSpPr>
          <p:nvPr/>
        </p:nvSpPr>
        <p:spPr bwMode="auto">
          <a:xfrm>
            <a:off x="8936350" y="1854450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FF0000"/>
                </a:solidFill>
              </a:rPr>
              <a:t>Wehe!</a:t>
            </a:r>
          </a:p>
        </p:txBody>
      </p:sp>
      <p:sp>
        <p:nvSpPr>
          <p:cNvPr id="35854" name="Textfeld 15"/>
          <p:cNvSpPr txBox="1">
            <a:spLocks noChangeArrowheads="1"/>
          </p:cNvSpPr>
          <p:nvPr/>
        </p:nvSpPr>
        <p:spPr bwMode="auto">
          <a:xfrm>
            <a:off x="2498725" y="3608388"/>
            <a:ext cx="285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35855" name="Textfeld 16"/>
          <p:cNvSpPr txBox="1">
            <a:spLocks noChangeArrowheads="1"/>
          </p:cNvSpPr>
          <p:nvPr/>
        </p:nvSpPr>
        <p:spPr bwMode="auto">
          <a:xfrm>
            <a:off x="4476750" y="35464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35856" name="Textfeld 17"/>
          <p:cNvSpPr txBox="1">
            <a:spLocks noChangeArrowheads="1"/>
          </p:cNvSpPr>
          <p:nvPr/>
        </p:nvSpPr>
        <p:spPr bwMode="auto">
          <a:xfrm>
            <a:off x="3449638" y="350996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35857" name="Textfeld 18"/>
          <p:cNvSpPr txBox="1">
            <a:spLocks noChangeArrowheads="1"/>
          </p:cNvSpPr>
          <p:nvPr/>
        </p:nvSpPr>
        <p:spPr bwMode="auto">
          <a:xfrm>
            <a:off x="5446899" y="356273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35858" name="Textfeld 19"/>
          <p:cNvSpPr txBox="1">
            <a:spLocks noChangeArrowheads="1"/>
          </p:cNvSpPr>
          <p:nvPr/>
        </p:nvSpPr>
        <p:spPr bwMode="auto">
          <a:xfrm>
            <a:off x="6419850" y="356711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35859" name="Textfeld 20"/>
          <p:cNvSpPr txBox="1">
            <a:spLocks noChangeArrowheads="1"/>
          </p:cNvSpPr>
          <p:nvPr/>
        </p:nvSpPr>
        <p:spPr bwMode="auto">
          <a:xfrm>
            <a:off x="7442200" y="3516313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35860" name="Textfeld 21"/>
          <p:cNvSpPr txBox="1">
            <a:spLocks noChangeArrowheads="1"/>
          </p:cNvSpPr>
          <p:nvPr/>
        </p:nvSpPr>
        <p:spPr bwMode="auto">
          <a:xfrm>
            <a:off x="9988550" y="3609975"/>
            <a:ext cx="3048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b="1" dirty="0">
                <a:solidFill>
                  <a:srgbClr val="00FFFF"/>
                </a:solidFill>
              </a:rPr>
              <a:t>7</a:t>
            </a:r>
          </a:p>
        </p:txBody>
      </p:sp>
      <p:sp>
        <p:nvSpPr>
          <p:cNvPr id="35861" name="Oval 11"/>
          <p:cNvSpPr>
            <a:spLocks noChangeArrowheads="1"/>
          </p:cNvSpPr>
          <p:nvPr/>
        </p:nvSpPr>
        <p:spPr bwMode="auto">
          <a:xfrm rot="-4857145">
            <a:off x="7496175" y="2566988"/>
            <a:ext cx="2125663" cy="155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35862" name="Textfeld 21"/>
          <p:cNvSpPr txBox="1">
            <a:spLocks noChangeArrowheads="1"/>
          </p:cNvSpPr>
          <p:nvPr/>
        </p:nvSpPr>
        <p:spPr bwMode="auto">
          <a:xfrm>
            <a:off x="8066088" y="4537075"/>
            <a:ext cx="117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2000" dirty="0"/>
              <a:t>10 - 11,14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«Ein anderer Engel»:</a:t>
            </a:r>
            <a:b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Macht über die ganze Welt</a:t>
            </a:r>
          </a:p>
        </p:txBody>
      </p:sp>
      <p:pic>
        <p:nvPicPr>
          <p:cNvPr id="37891" name="Picture 2" descr="Regenbogen, Küste, Sonnenuntergang, Strand, 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14500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407988" y="5805488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10,2</a:t>
            </a:r>
          </a:p>
        </p:txBody>
      </p:sp>
      <p:sp>
        <p:nvSpPr>
          <p:cNvPr id="37893" name="Textfeld 4"/>
          <p:cNvSpPr txBox="1">
            <a:spLocks noChangeArrowheads="1"/>
          </p:cNvSpPr>
          <p:nvPr/>
        </p:nvSpPr>
        <p:spPr bwMode="auto">
          <a:xfrm>
            <a:off x="10644350" y="6453336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9172575" y="2081213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10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31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46" y="423975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92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68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5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2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nora, Jüdische, Kerze, Judentum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6" y="4250973"/>
            <a:ext cx="954906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 rot="16200000">
            <a:off x="8116094" y="3502819"/>
            <a:ext cx="26463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>
                <a:solidFill>
                  <a:srgbClr val="33CCFF"/>
                </a:solidFill>
              </a:rPr>
              <a:t>Offenbarung 2 &amp; 3: Die Kirchengeschichte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7,2</a:t>
            </a:r>
            <a:endParaRPr lang="de-CH" dirty="0"/>
          </a:p>
        </p:txBody>
      </p:sp>
      <p:pic>
        <p:nvPicPr>
          <p:cNvPr id="38916" name="Picture 2" descr="Sonnenaufgang, Früh, Wolke, Morgen, Landschaft, N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276475"/>
            <a:ext cx="5584825" cy="372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654300" y="3497263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Gott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2738438" y="4141788"/>
            <a:ext cx="781050" cy="93821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9" name="Textfeld 7"/>
          <p:cNvSpPr txBox="1">
            <a:spLocks noChangeArrowheads="1"/>
          </p:cNvSpPr>
          <p:nvPr/>
        </p:nvSpPr>
        <p:spPr bwMode="auto">
          <a:xfrm>
            <a:off x="10083279" y="566124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Der geheimnisvolle 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 = «ein anderer Bote»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8,3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Priester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4" y="2852738"/>
            <a:ext cx="4645025" cy="309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357563"/>
            <a:ext cx="1871663" cy="152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feld 3"/>
          <p:cNvSpPr txBox="1">
            <a:spLocks noChangeArrowheads="1"/>
          </p:cNvSpPr>
          <p:nvPr/>
        </p:nvSpPr>
        <p:spPr bwMode="auto">
          <a:xfrm>
            <a:off x="8958995" y="4853443"/>
            <a:ext cx="338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RL</a:t>
            </a:r>
          </a:p>
        </p:txBody>
      </p:sp>
      <p:sp>
        <p:nvSpPr>
          <p:cNvPr id="39943" name="Textfeld 6"/>
          <p:cNvSpPr txBox="1">
            <a:spLocks noChangeArrowheads="1"/>
          </p:cNvSpPr>
          <p:nvPr/>
        </p:nvSpPr>
        <p:spPr bwMode="auto">
          <a:xfrm>
            <a:off x="6218335" y="5845175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MH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18,1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Prophet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0964" name="Picture 2" descr="Sonne, Sonnenuntergang, Himmel, Wolke, 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068638"/>
            <a:ext cx="6162675" cy="34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feld 4"/>
          <p:cNvSpPr txBox="1">
            <a:spLocks noChangeArrowheads="1"/>
          </p:cNvSpPr>
          <p:nvPr/>
        </p:nvSpPr>
        <p:spPr bwMode="auto">
          <a:xfrm>
            <a:off x="8945564" y="6288088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FB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König, Priester und Prophet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de-CH" dirty="0"/>
              <a:t>«ein anderer Engel»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 Offenbarung 10,1  </a:t>
            </a:r>
            <a:r>
              <a:rPr lang="de-CH" dirty="0">
                <a:solidFill>
                  <a:srgbClr val="00FFFF"/>
                </a:solidFill>
                <a:sym typeface="Wingdings" panose="05000000000000000000" pitchFamily="2" charset="2"/>
              </a:rPr>
              <a:t>König</a:t>
            </a:r>
            <a:endParaRPr lang="de-CH" dirty="0">
              <a:solidFill>
                <a:srgbClr val="00FFFF"/>
              </a:solidFill>
            </a:endParaRPr>
          </a:p>
        </p:txBody>
      </p:sp>
      <p:pic>
        <p:nvPicPr>
          <p:cNvPr id="41988" name="Picture 2" descr="Erde, Blauer Planet, Erdkugel, Planet, Wel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924176"/>
            <a:ext cx="3659187" cy="366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Löwe, Raubtier, Raubkatze, Brüllen, Zoo, Nü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44" y="1355724"/>
            <a:ext cx="2790825" cy="194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9224963" y="3482975"/>
            <a:ext cx="100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10,3</a:t>
            </a:r>
          </a:p>
        </p:txBody>
      </p:sp>
      <p:sp>
        <p:nvSpPr>
          <p:cNvPr id="41991" name="Textfeld 6"/>
          <p:cNvSpPr txBox="1">
            <a:spLocks noChangeArrowheads="1"/>
          </p:cNvSpPr>
          <p:nvPr/>
        </p:nvSpPr>
        <p:spPr bwMode="auto">
          <a:xfrm>
            <a:off x="10491788" y="2990850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41992" name="Textfeld 7"/>
          <p:cNvSpPr txBox="1">
            <a:spLocks noChangeArrowheads="1"/>
          </p:cNvSpPr>
          <p:nvPr/>
        </p:nvSpPr>
        <p:spPr bwMode="auto">
          <a:xfrm>
            <a:off x="7608888" y="6229350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 dirty="0"/>
              <a:t>NASA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40616" y="10148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de-CH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geöffnete Büchlein</a:t>
            </a:r>
          </a:p>
        </p:txBody>
      </p:sp>
      <p:pic>
        <p:nvPicPr>
          <p:cNvPr id="43011" name="Picture 2" descr="Jerusalem, Israel, Felsendom, Goldene Kupp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850" y="1989138"/>
            <a:ext cx="3303588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2" descr="Schriftrollen, Rollen, Papyrus, Papiere, Perg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8"/>
            <a:ext cx="1727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4916488" y="4662488"/>
            <a:ext cx="949325" cy="7318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Gleichschenkliges Dreieck 5"/>
          <p:cNvSpPr/>
          <p:nvPr/>
        </p:nvSpPr>
        <p:spPr>
          <a:xfrm>
            <a:off x="5020668" y="5083388"/>
            <a:ext cx="781050" cy="93821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724400" y="4662488"/>
            <a:ext cx="1417638" cy="12017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 flipH="1">
            <a:off x="4841875" y="4699000"/>
            <a:ext cx="1541463" cy="1435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AutoShape 10"/>
          <p:cNvSpPr>
            <a:spLocks noChangeArrowheads="1"/>
          </p:cNvSpPr>
          <p:nvPr/>
        </p:nvSpPr>
        <p:spPr bwMode="auto">
          <a:xfrm rot="6802443" flipV="1">
            <a:off x="4520407" y="1721643"/>
            <a:ext cx="933450" cy="3186113"/>
          </a:xfrm>
          <a:prstGeom prst="curvedLeftArrow">
            <a:avLst>
              <a:gd name="adj1" fmla="val 44768"/>
              <a:gd name="adj2" fmla="val 8955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312988" y="362267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10,2</a:t>
            </a:r>
          </a:p>
        </p:txBody>
      </p:sp>
      <p:sp>
        <p:nvSpPr>
          <p:cNvPr id="43019" name="Textfeld 10"/>
          <p:cNvSpPr txBox="1">
            <a:spLocks noChangeArrowheads="1"/>
          </p:cNvSpPr>
          <p:nvPr/>
        </p:nvSpPr>
        <p:spPr bwMode="auto">
          <a:xfrm>
            <a:off x="9850438" y="3668713"/>
            <a:ext cx="334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000"/>
              <a:t>FB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alt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Das Geheimnis Gottes </a:t>
            </a:r>
            <a:endParaRPr lang="de-DE" alt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400" b="1" dirty="0">
                <a:solidFill>
                  <a:srgbClr val="FFCCFF"/>
                </a:solidFill>
              </a:rPr>
              <a:t>Die Geheimnisse in den Paulus-Briefen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2400" dirty="0">
              <a:solidFill>
                <a:srgbClr val="FFCCFF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 Das Geheimnis der Vollzahl aus den Nationen (Römer 11,25-27)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Das Geheimnis der Verwandlung (1. Korinther 15,51)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 Das Geheimnis seines Willens (Epheser 1,9)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 Das Geheimnis der Einverleibung der Nationen (Epheser 3,4-6)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 Das Geheimnis der Frau des Christus (Epheser 5,32)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6. Das Geheimnis Christus in euch (Kolosser 1,25-26)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Das Geheimnis der Gottseligkeit (1. Timotheus 3,16)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4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 Das Geheimnis der Gesetzlosigkeit (2. Thessalonicher 2,7)</a:t>
            </a:r>
            <a:endParaRPr lang="de-DE" altLang="de-DE" sz="2400" dirty="0">
              <a:solidFill>
                <a:srgbClr val="FFCCFF"/>
              </a:solidFill>
            </a:endParaRP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1487488" y="2430463"/>
            <a:ext cx="7272337" cy="2867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Gemeinde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9667082" y="16002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10,7</a:t>
            </a:r>
          </a:p>
        </p:txBody>
      </p:sp>
      <p:sp>
        <p:nvSpPr>
          <p:cNvPr id="6" name="Rectangle 11"/>
          <p:cNvSpPr/>
          <p:nvPr/>
        </p:nvSpPr>
        <p:spPr>
          <a:xfrm>
            <a:off x="11651170" y="0"/>
            <a:ext cx="55138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340768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96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Offenbarung 11</a:t>
            </a:r>
            <a:endParaRPr lang="de-CH" sz="96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B0F0"/>
                </a:solidFill>
              </a:rPr>
              <a:t>Offenbarung 11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2357" y="1600201"/>
            <a:ext cx="7362665" cy="4925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44272" y="6526331"/>
            <a:ext cx="1790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 dirty="0" err="1"/>
              <a:t>Atara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Lejoshna</a:t>
            </a:r>
            <a:r>
              <a:rPr lang="de-DE" altLang="de-DE" sz="1000" b="1" dirty="0"/>
              <a:t> /Roger Liebi</a:t>
            </a:r>
          </a:p>
        </p:txBody>
      </p:sp>
      <p:sp>
        <p:nvSpPr>
          <p:cNvPr id="6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196368" y="5220713"/>
            <a:ext cx="1297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11,1-2</a:t>
            </a:r>
          </a:p>
        </p:txBody>
      </p:sp>
    </p:spTree>
    <p:extLst>
      <p:ext uri="{BB962C8B-B14F-4D97-AF65-F5344CB8AC3E}">
        <p14:creationId xmlns:p14="http://schemas.microsoft.com/office/powerpoint/2010/main" val="1491405291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B0F0"/>
                </a:solidFill>
              </a:rPr>
              <a:t>Die 2 Zeugen: 1260 Tage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485093" y="4595872"/>
            <a:ext cx="9144000" cy="990600"/>
          </a:xfrm>
          <a:prstGeom prst="leftRightArrow">
            <a:avLst>
              <a:gd name="adj1" fmla="val 60833"/>
              <a:gd name="adj2" fmla="val 5765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3581699" y="1855904"/>
            <a:ext cx="533400" cy="2971800"/>
          </a:xfrm>
          <a:prstGeom prst="upArrow">
            <a:avLst>
              <a:gd name="adj1" fmla="val 50000"/>
              <a:gd name="adj2" fmla="val 13928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2520051" y="3363912"/>
            <a:ext cx="26463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Entrückung</a:t>
            </a:r>
            <a:endParaRPr lang="de-DE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6" name="Line 24"/>
          <p:cNvSpPr>
            <a:spLocks noChangeShapeType="1"/>
          </p:cNvSpPr>
          <p:nvPr/>
        </p:nvSpPr>
        <p:spPr bwMode="auto">
          <a:xfrm>
            <a:off x="3985632" y="2922978"/>
            <a:ext cx="5494918" cy="1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903101" y="3144838"/>
            <a:ext cx="2540936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 grosse Drangsal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6824674" y="2338388"/>
            <a:ext cx="71437" cy="251936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85632" y="3042503"/>
            <a:ext cx="2789329" cy="1828800"/>
          </a:xfrm>
          <a:prstGeom prst="rightArrow">
            <a:avLst>
              <a:gd name="adj1" fmla="val 72731"/>
              <a:gd name="adj2" fmla="val 55013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0250" name="Rectangle 41"/>
          <p:cNvSpPr>
            <a:spLocks noChangeArrowheads="1"/>
          </p:cNvSpPr>
          <p:nvPr/>
        </p:nvSpPr>
        <p:spPr bwMode="auto">
          <a:xfrm>
            <a:off x="4246521" y="2338387"/>
            <a:ext cx="71438" cy="2519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985836" y="2541607"/>
            <a:ext cx="1279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+ 3 ½ J.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358063" y="2522538"/>
            <a:ext cx="8207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½ J.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93351" y="1916832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Jahre: Die 70. Jahrwoche Daniels</a:t>
            </a:r>
          </a:p>
        </p:txBody>
      </p:sp>
      <p:sp>
        <p:nvSpPr>
          <p:cNvPr id="21" name="Ellipse 20"/>
          <p:cNvSpPr/>
          <p:nvPr/>
        </p:nvSpPr>
        <p:spPr>
          <a:xfrm>
            <a:off x="4002197" y="5051930"/>
            <a:ext cx="390525" cy="3571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1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8433" y="504600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2</a:t>
            </a:r>
          </a:p>
        </p:txBody>
      </p:sp>
      <p:sp>
        <p:nvSpPr>
          <p:cNvPr id="23" name="Ellipse 22"/>
          <p:cNvSpPr/>
          <p:nvPr/>
        </p:nvSpPr>
        <p:spPr>
          <a:xfrm>
            <a:off x="4849567" y="5049837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3</a:t>
            </a:r>
          </a:p>
        </p:txBody>
      </p:sp>
      <p:sp>
        <p:nvSpPr>
          <p:cNvPr id="24" name="Ellipse 23"/>
          <p:cNvSpPr/>
          <p:nvPr/>
        </p:nvSpPr>
        <p:spPr>
          <a:xfrm>
            <a:off x="527514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5721866" y="5036344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5</a:t>
            </a:r>
          </a:p>
        </p:txBody>
      </p:sp>
      <p:sp>
        <p:nvSpPr>
          <p:cNvPr id="26" name="Ellipse 25"/>
          <p:cNvSpPr/>
          <p:nvPr/>
        </p:nvSpPr>
        <p:spPr>
          <a:xfrm>
            <a:off x="6168586" y="5029200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6</a:t>
            </a:r>
          </a:p>
        </p:txBody>
      </p:sp>
      <p:sp>
        <p:nvSpPr>
          <p:cNvPr id="27" name="Ellipse 26"/>
          <p:cNvSpPr/>
          <p:nvPr/>
        </p:nvSpPr>
        <p:spPr>
          <a:xfrm>
            <a:off x="6967538" y="4997468"/>
            <a:ext cx="390525" cy="3571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7</a:t>
            </a:r>
          </a:p>
        </p:txBody>
      </p:sp>
      <p:sp>
        <p:nvSpPr>
          <p:cNvPr id="28" name="Gleichschenkliges Dreieck 27"/>
          <p:cNvSpPr/>
          <p:nvPr/>
        </p:nvSpPr>
        <p:spPr>
          <a:xfrm>
            <a:off x="4013099" y="5390105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>
            <a:off x="4428946" y="5382807"/>
            <a:ext cx="379412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4854452" y="5375566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301785" y="5356747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5726993" y="5358335"/>
            <a:ext cx="379413" cy="34766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>
            <a:off x="6182499" y="5345113"/>
            <a:ext cx="379412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6954727" y="5340409"/>
            <a:ext cx="381000" cy="3492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8611666" y="1557338"/>
            <a:ext cx="1920736" cy="3240360"/>
            <a:chOff x="3768" y="1094"/>
            <a:chExt cx="1392" cy="2449"/>
          </a:xfrm>
          <a:solidFill>
            <a:schemeClr val="accent5"/>
          </a:solidFill>
        </p:grpSpPr>
        <p:sp>
          <p:nvSpPr>
            <p:cNvPr id="37" name="AutoShape 15"/>
            <p:cNvSpPr>
              <a:spLocks noChangeArrowheads="1"/>
            </p:cNvSpPr>
            <p:nvPr/>
          </p:nvSpPr>
          <p:spPr bwMode="auto">
            <a:xfrm>
              <a:off x="4236" y="2820"/>
              <a:ext cx="480" cy="43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452" y="1956"/>
              <a:ext cx="45" cy="1587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768" y="1094"/>
              <a:ext cx="1392" cy="30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Wiederkunft</a:t>
              </a:r>
              <a:r>
                <a:rPr lang="de-DE" b="1" dirty="0">
                  <a:latin typeface="Arial" charset="0"/>
                </a:rPr>
                <a:t> </a:t>
              </a:r>
              <a:endParaRPr lang="de-DE" sz="2000" b="1" dirty="0"/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4308" y="1392"/>
              <a:ext cx="336" cy="1212"/>
            </a:xfrm>
            <a:prstGeom prst="upArrow">
              <a:avLst>
                <a:gd name="adj1" fmla="val 50000"/>
                <a:gd name="adj2" fmla="val 90179"/>
              </a:avLst>
            </a:prstGeom>
            <a:solidFill>
              <a:schemeClr val="tx1">
                <a:lumMod val="85000"/>
              </a:schemeClr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2" name="Rectangle 4"/>
          <p:cNvSpPr/>
          <p:nvPr/>
        </p:nvSpPr>
        <p:spPr>
          <a:xfrm>
            <a:off x="11640616" y="0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Textfeld 2"/>
          <p:cNvSpPr txBox="1">
            <a:spLocks noChangeArrowheads="1"/>
          </p:cNvSpPr>
          <p:nvPr/>
        </p:nvSpPr>
        <p:spPr bwMode="auto">
          <a:xfrm>
            <a:off x="1019968" y="1034569"/>
            <a:ext cx="1612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11,3-13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579467" y="3637592"/>
            <a:ext cx="189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 Tage</a:t>
            </a:r>
          </a:p>
        </p:txBody>
      </p:sp>
    </p:spTree>
    <p:extLst>
      <p:ext uri="{BB962C8B-B14F-4D97-AF65-F5344CB8AC3E}">
        <p14:creationId xmlns:p14="http://schemas.microsoft.com/office/powerpoint/2010/main" val="3348916438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B0F0"/>
                </a:solidFill>
              </a:rPr>
              <a:t>Der himmlische Tempel und die Bundeslade</a:t>
            </a:r>
          </a:p>
        </p:txBody>
      </p:sp>
      <p:pic>
        <p:nvPicPr>
          <p:cNvPr id="4" name="Picture 2" descr="C:\Users\Roger\Desktop\DCIM\100CANON\IMG_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88840"/>
            <a:ext cx="3311820" cy="3726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1a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775520" y="2348880"/>
            <a:ext cx="4678978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0"/>
          <p:cNvSpPr/>
          <p:nvPr/>
        </p:nvSpPr>
        <p:spPr>
          <a:xfrm>
            <a:off x="27656" y="13207"/>
            <a:ext cx="55138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059275" y="5423507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de-CH" alt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11,19</a:t>
            </a:r>
          </a:p>
        </p:txBody>
      </p:sp>
    </p:spTree>
    <p:extLst>
      <p:ext uri="{BB962C8B-B14F-4D97-AF65-F5344CB8AC3E}">
        <p14:creationId xmlns:p14="http://schemas.microsoft.com/office/powerpoint/2010/main" val="27121601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öm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3199</Words>
  <Application>Microsoft Office PowerPoint</Application>
  <PresentationFormat>Breitbild</PresentationFormat>
  <Paragraphs>1238</Paragraphs>
  <Slides>246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246</vt:i4>
      </vt:variant>
    </vt:vector>
  </HeadingPairs>
  <TitlesOfParts>
    <vt:vector size="259" baseType="lpstr">
      <vt:lpstr>SimSun</vt:lpstr>
      <vt:lpstr>Arial</vt:lpstr>
      <vt:lpstr>Arial Black</vt:lpstr>
      <vt:lpstr>Bodoni MT Ultra Bold</vt:lpstr>
      <vt:lpstr>Bwgrkl</vt:lpstr>
      <vt:lpstr>Calibri</vt:lpstr>
      <vt:lpstr>Garamond</vt:lpstr>
      <vt:lpstr>Impact</vt:lpstr>
      <vt:lpstr>Symbol</vt:lpstr>
      <vt:lpstr>Times New Roman</vt:lpstr>
      <vt:lpstr>Verdana</vt:lpstr>
      <vt:lpstr>Wingdings</vt:lpstr>
      <vt:lpstr>Strömung</vt:lpstr>
      <vt:lpstr>PowerPoint-Präsentation</vt:lpstr>
      <vt:lpstr>PowerPoint-Präsentation</vt:lpstr>
      <vt:lpstr>Apokalypse = Enthüllung</vt:lpstr>
      <vt:lpstr>An die Gemeinden in « Asia »</vt:lpstr>
      <vt:lpstr>Verbannung auf Patmos</vt:lpstr>
      <vt:lpstr>Hohepriester und Richter</vt:lpstr>
      <vt:lpstr>Die Einteilung des Buches: 1,19</vt:lpstr>
      <vt:lpstr>PowerPoint-Präsentation</vt:lpstr>
      <vt:lpstr>Offenbarung 2 &amp; 3: Die Kirchengeschichte</vt:lpstr>
      <vt:lpstr>PowerPoint-Präsentation</vt:lpstr>
      <vt:lpstr>Offenbarung 2+3: Die Kirchengeschichte</vt:lpstr>
      <vt:lpstr>PowerPoint-Präsentation</vt:lpstr>
      <vt:lpstr>Der himmlische Tempel</vt:lpstr>
      <vt:lpstr>Der himmlische Tempel</vt:lpstr>
      <vt:lpstr>Der himmlische Tempel</vt:lpstr>
      <vt:lpstr>Der himmlische Tempel</vt:lpstr>
      <vt:lpstr>Der Thron Gottes im Himmel</vt:lpstr>
      <vt:lpstr>Der Thron Gottes im Himmel</vt:lpstr>
      <vt:lpstr>Die vier Cherubim um den Thron her</vt:lpstr>
      <vt:lpstr>PowerPoint-Präsentation</vt:lpstr>
      <vt:lpstr>PowerPoint-Präsentation</vt:lpstr>
      <vt:lpstr>7 Feuerflammen // das Meer wie Glas</vt:lpstr>
      <vt:lpstr>Das Buch mit den 7 Siegeln</vt:lpstr>
      <vt:lpstr>Löwe und Lämmlein</vt:lpstr>
      <vt:lpstr>Das Buch mit den 7 Siegeln</vt:lpstr>
      <vt:lpstr>Die Zeit der Gerichte</vt:lpstr>
      <vt:lpstr>Die letzten 7 Jahre</vt:lpstr>
      <vt:lpstr>Die 70 Jahrwochen</vt:lpstr>
      <vt:lpstr>Der Einschub: die Gemeinde</vt:lpstr>
      <vt:lpstr>Die 7 Siegel</vt:lpstr>
      <vt:lpstr>7 Siegel, 7 Posaunen, 7 Schalen</vt:lpstr>
      <vt:lpstr>7 Einschübe</vt:lpstr>
      <vt:lpstr>Die 7 Einschübe</vt:lpstr>
      <vt:lpstr>PowerPoint-Präsentation</vt:lpstr>
      <vt:lpstr>Die Vierer-Gruppe</vt:lpstr>
      <vt:lpstr>Siegel 1-4: Die 4 Reiter</vt:lpstr>
      <vt:lpstr>Siegel 5+6</vt:lpstr>
      <vt:lpstr>Märtyrer und totale Erschütterung</vt:lpstr>
      <vt:lpstr>Märtyrer und totale Erschütterung</vt:lpstr>
      <vt:lpstr>Chaos und Erschütterung  im Universum</vt:lpstr>
      <vt:lpstr>Sterne vom Himmel</vt:lpstr>
      <vt:lpstr>PowerPoint-Präsentation</vt:lpstr>
      <vt:lpstr>Offenbarung 7,2: Der geheimnisvolle Bote</vt:lpstr>
      <vt:lpstr>Der geheimnisvolle Bote</vt:lpstr>
      <vt:lpstr>König, Priester und Prophet</vt:lpstr>
      <vt:lpstr>Priester und Prophet</vt:lpstr>
      <vt:lpstr>Der Überrest aus Israel und den Nationen</vt:lpstr>
      <vt:lpstr>Tag und Nacht im Hesekiel-Tempel</vt:lpstr>
      <vt:lpstr>PowerPoint-Präsentation</vt:lpstr>
      <vt:lpstr>Siegel 7</vt:lpstr>
      <vt:lpstr>«Der andere Bote» am goldenen Altar</vt:lpstr>
      <vt:lpstr>Offenbarung 8,6: 7 Posaunen</vt:lpstr>
      <vt:lpstr>Offenbarung 8,6: 7 Posaunen</vt:lpstr>
      <vt:lpstr>Vierer-Gruppe</vt:lpstr>
      <vt:lpstr>Erde, Meer, Flüsse/Quellen, Himmelskörper</vt:lpstr>
      <vt:lpstr>Posaune 1</vt:lpstr>
      <vt:lpstr>Posaune 1</vt:lpstr>
      <vt:lpstr>Posaune 1</vt:lpstr>
      <vt:lpstr>Posaune 2</vt:lpstr>
      <vt:lpstr>Posaune 2</vt:lpstr>
      <vt:lpstr>Posaune 3</vt:lpstr>
      <vt:lpstr>Posaune 3</vt:lpstr>
      <vt:lpstr>Posaune 4</vt:lpstr>
      <vt:lpstr>PowerPoint-Präsentation</vt:lpstr>
      <vt:lpstr>Posaune 5 und 6</vt:lpstr>
      <vt:lpstr>Posaune 5</vt:lpstr>
      <vt:lpstr>Offenbarung 9: Der gefallene Stern</vt:lpstr>
      <vt:lpstr>Der gefallene Stern</vt:lpstr>
      <vt:lpstr>Der Schlüssel zum Abyssos</vt:lpstr>
      <vt:lpstr>PowerPoint-Präsentation</vt:lpstr>
      <vt:lpstr>PowerPoint-Präsentation</vt:lpstr>
      <vt:lpstr>PowerPoint-Präsentation</vt:lpstr>
      <vt:lpstr>Posaune 6</vt:lpstr>
      <vt:lpstr>Die 4 Hörner des goldenen Altars</vt:lpstr>
      <vt:lpstr>Der himmlische Tempel</vt:lpstr>
      <vt:lpstr>Der Euphrat</vt:lpstr>
      <vt:lpstr>Der Euphrat</vt:lpstr>
      <vt:lpstr>1/3 der Menschheit getötet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Moderne Waffen</vt:lpstr>
      <vt:lpstr>PowerPoint-Präsentation</vt:lpstr>
      <vt:lpstr>Einschub 4</vt:lpstr>
      <vt:lpstr>«Ein anderer Engel»: Macht über die ganze Welt</vt:lpstr>
      <vt:lpstr>Der geheimnisvolle Bote</vt:lpstr>
      <vt:lpstr>Der geheimnisvolle Bote</vt:lpstr>
      <vt:lpstr>Priester und Prophet</vt:lpstr>
      <vt:lpstr>König, Priester und Prophet</vt:lpstr>
      <vt:lpstr>Das geöffnete Büchlein</vt:lpstr>
      <vt:lpstr>Das Geheimnis Gottes </vt:lpstr>
      <vt:lpstr>PowerPoint-Präsentation</vt:lpstr>
      <vt:lpstr>Offenbarung 11</vt:lpstr>
      <vt:lpstr>Die 2 Zeugen: 1260 Tage</vt:lpstr>
      <vt:lpstr>Der himmlische Tempel und die Bundeslade</vt:lpstr>
      <vt:lpstr>PowerPoint-Präsentation</vt:lpstr>
      <vt:lpstr>Offenbarung 12</vt:lpstr>
      <vt:lpstr>Geburt, Himmelfahrt, Flucht</vt:lpstr>
      <vt:lpstr>Offenbarung 12</vt:lpstr>
      <vt:lpstr>Geburt, Himmelfahrt, Flucht</vt:lpstr>
      <vt:lpstr>PowerPoint-Präsentation</vt:lpstr>
      <vt:lpstr>Das Tier aus dem Meer</vt:lpstr>
      <vt:lpstr>Das Tier aus der Erde</vt:lpstr>
      <vt:lpstr>Feuer vom Himmel</vt:lpstr>
      <vt:lpstr>Feuer vom Himmel</vt:lpstr>
      <vt:lpstr>Das sprechende Bild</vt:lpstr>
      <vt:lpstr>Die Vision auf Patmos</vt:lpstr>
      <vt:lpstr>Die Zahl auf der rechten Hand</vt:lpstr>
      <vt:lpstr>Die Zahl des Tieres aus dem Meer</vt:lpstr>
      <vt:lpstr>PowerPoint-Präsentation</vt:lpstr>
      <vt:lpstr>Die 144‘000 auf Zion</vt:lpstr>
      <vt:lpstr>Das ewige Evangelium</vt:lpstr>
      <vt:lpstr>Babylon gefallen</vt:lpstr>
      <vt:lpstr>Die Anbeter des Tieres</vt:lpstr>
      <vt:lpstr>Die Märtyrer</vt:lpstr>
      <vt:lpstr>   Getreideernte</vt:lpstr>
      <vt:lpstr>  Die Traubenernte</vt:lpstr>
      <vt:lpstr>PowerPoint-Präsentation</vt:lpstr>
      <vt:lpstr>7 Schalen</vt:lpstr>
      <vt:lpstr>Die Überwinder am himmlischen Meer</vt:lpstr>
      <vt:lpstr>Die 7 Engel mit den Opferschalen</vt:lpstr>
      <vt:lpstr>PowerPoint-Präsentation</vt:lpstr>
      <vt:lpstr>7 Schalen</vt:lpstr>
      <vt:lpstr>Vierer-Gruppe</vt:lpstr>
      <vt:lpstr>Erde, Meer, Flüsse/Quellen, Himmelskörper</vt:lpstr>
      <vt:lpstr>Schale 1</vt:lpstr>
      <vt:lpstr>Schale 2</vt:lpstr>
      <vt:lpstr>Schale 3</vt:lpstr>
      <vt:lpstr>Schale 4</vt:lpstr>
      <vt:lpstr>Schale 5: Finsternis über das Reich</vt:lpstr>
      <vt:lpstr>Schale 6: Der Euphrat und  die Könige von Sonnenaufgang</vt:lpstr>
      <vt:lpstr>Einschub 6: Harmagedon</vt:lpstr>
      <vt:lpstr>Schale 7: Erdbeben und Fall Babylons</vt:lpstr>
      <vt:lpstr>PowerPoint-Präsentation</vt:lpstr>
      <vt:lpstr>Einschub 7</vt:lpstr>
      <vt:lpstr>Die grosse Hure, Babylon die Grosse</vt:lpstr>
      <vt:lpstr>Die Römisch Katholische Kirche</vt:lpstr>
      <vt:lpstr>Die Römisch Katholische Kirche</vt:lpstr>
      <vt:lpstr>Weltweite Hurerei mit den Königen der Erde</vt:lpstr>
      <vt:lpstr>Weltweite Betrunkenheit durch  die Hurerei Babylons</vt:lpstr>
      <vt:lpstr>Die Reiterin auf dem Tier</vt:lpstr>
      <vt:lpstr>Das neue Jerusalem, die Braut des Lammes </vt:lpstr>
      <vt:lpstr>Ein Engel der 7 Schalen</vt:lpstr>
      <vt:lpstr>Kontrast</vt:lpstr>
      <vt:lpstr>Auf 7 Hügeln</vt:lpstr>
      <vt:lpstr>Rom</vt:lpstr>
      <vt:lpstr>Der Traum Daniels</vt:lpstr>
      <vt:lpstr>Die 4 Weltreiche</vt:lpstr>
      <vt:lpstr>Vom AT zum NT</vt:lpstr>
      <vt:lpstr>Drei Phasen:  Das Geheimnis des Tieres</vt:lpstr>
      <vt:lpstr>1939 - 1945 Der Zweite Weltkrieg</vt:lpstr>
      <vt:lpstr>Purpur und Scharlach</vt:lpstr>
      <vt:lpstr>Gold, Edelsteine, Perlen</vt:lpstr>
      <vt:lpstr>Goldener Kelch und Gräuel/Hurerei (Götzendienst)</vt:lpstr>
      <vt:lpstr>Das Geheimnis Babylon</vt:lpstr>
      <vt:lpstr>Die Geheimnisse Gottes </vt:lpstr>
      <vt:lpstr>Betrunken vom Blut der Heiligen</vt:lpstr>
      <vt:lpstr>7 Hügel = 7 Könige</vt:lpstr>
      <vt:lpstr>10 Hörner = 10 Könige</vt:lpstr>
      <vt:lpstr>1 Stunde mit dem Tier</vt:lpstr>
      <vt:lpstr>Der Krieg gegen das Lamm</vt:lpstr>
      <vt:lpstr>Der Krieg gegen das Lamm</vt:lpstr>
      <vt:lpstr>Harmagedon</vt:lpstr>
      <vt:lpstr>Harmagedon</vt:lpstr>
      <vt:lpstr>Harmagedon</vt:lpstr>
      <vt:lpstr>Harmagedon</vt:lpstr>
      <vt:lpstr>Nazareth und Harmagedon</vt:lpstr>
      <vt:lpstr>Felsabhang bei Nazareth</vt:lpstr>
      <vt:lpstr>Felsabhang bei Nazareth</vt:lpstr>
      <vt:lpstr>Die Hure wird verbrannt</vt:lpstr>
      <vt:lpstr>PowerPoint-Präsentation</vt:lpstr>
      <vt:lpstr>König, Priester und Prophet</vt:lpstr>
      <vt:lpstr>Babylon, die Grosse</vt:lpstr>
      <vt:lpstr>Eine der reichsten Organisationen der Welt</vt:lpstr>
      <vt:lpstr>«Geht aus ihr hinaus, mein Volk!»</vt:lpstr>
      <vt:lpstr>Gefallen, gefallen ist Babylon!</vt:lpstr>
      <vt:lpstr>PowerPoint-Präsentation</vt:lpstr>
      <vt:lpstr>Das grosse Hallelujah</vt:lpstr>
      <vt:lpstr>Die Hochzeit des Lammes im Himmel</vt:lpstr>
      <vt:lpstr>Die Wiederkunft Christi</vt:lpstr>
      <vt:lpstr>Der Reiter auf dem weissen Pferd</vt:lpstr>
      <vt:lpstr>Das grosse Mahl</vt:lpstr>
      <vt:lpstr>Das Tier und der falsche Prophet</vt:lpstr>
      <vt:lpstr>Der Feuersee</vt:lpstr>
      <vt:lpstr>PowerPoint-Präsentation</vt:lpstr>
      <vt:lpstr>PowerPoint-Präsentation</vt:lpstr>
      <vt:lpstr>Das Gericht der Lebendigen</vt:lpstr>
      <vt:lpstr>Die Auferstehung der Märtyrer</vt:lpstr>
      <vt:lpstr>1. Auferstehung: 4 Phasen</vt:lpstr>
      <vt:lpstr>1000 Jahre Friedensreich</vt:lpstr>
      <vt:lpstr> Jerusalem</vt:lpstr>
      <vt:lpstr>PowerPoint-Präsentation</vt:lpstr>
      <vt:lpstr>Weltweite Verführung</vt:lpstr>
      <vt:lpstr>Aufstand gegen die geliebte Stadt</vt:lpstr>
      <vt:lpstr>Feuer vom Himmel</vt:lpstr>
      <vt:lpstr>Der Feuersee</vt:lpstr>
      <vt:lpstr>Der grosse weisse Thron</vt:lpstr>
      <vt:lpstr>Himmel und Erde entflieht</vt:lpstr>
      <vt:lpstr>Gericht über  die verlorene Menschheit ab Kain</vt:lpstr>
      <vt:lpstr>Das Buch des Lebens</vt:lpstr>
      <vt:lpstr>Der Feuersee</vt:lpstr>
      <vt:lpstr>PowerPoint-Präsentation</vt:lpstr>
      <vt:lpstr>Der neuer Himmel und die neue Erde</vt:lpstr>
      <vt:lpstr>Das neue Jerusalem</vt:lpstr>
      <vt:lpstr>Der Feuersee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Edelsteine  im Neuen Jerusalem</vt:lpstr>
      <vt:lpstr>PowerPoint-Präsentation</vt:lpstr>
      <vt:lpstr>Die Quelle aus dem Thron Gottes</vt:lpstr>
      <vt:lpstr>Die vollendete Bibel</vt:lpstr>
      <vt:lpstr>Die vollendete Bibel</vt:lpstr>
      <vt:lpstr>FB = Freies Bild (public domain)  RL = Roger Liebi  MH = Matthias Hempel, Modell der Stiftshütte und des Zweiten Tempels, Kultur- und Begegnungszentrum DE-Reichenbach  Bibelzitate: Elberfelder 1905 (leicht überarbeitet von RL)</vt:lpstr>
      <vt:lpstr>GNU FDL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Apokalypse-RL-FV</dc:title>
  <dc:creator>Roger Liebi</dc:creator>
  <cp:lastModifiedBy>Roger Liebi</cp:lastModifiedBy>
  <cp:revision>577</cp:revision>
  <dcterms:created xsi:type="dcterms:W3CDTF">2004-03-11T13:17:30Z</dcterms:created>
  <dcterms:modified xsi:type="dcterms:W3CDTF">2017-03-06T15:32:04Z</dcterms:modified>
</cp:coreProperties>
</file>