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355" r:id="rId2"/>
    <p:sldId id="469" r:id="rId3"/>
    <p:sldId id="258" r:id="rId4"/>
    <p:sldId id="470" r:id="rId5"/>
    <p:sldId id="474" r:id="rId6"/>
    <p:sldId id="475" r:id="rId7"/>
    <p:sldId id="477" r:id="rId8"/>
    <p:sldId id="478" r:id="rId9"/>
    <p:sldId id="481" r:id="rId10"/>
    <p:sldId id="483" r:id="rId11"/>
    <p:sldId id="485" r:id="rId12"/>
    <p:sldId id="480" r:id="rId13"/>
    <p:sldId id="486" r:id="rId14"/>
    <p:sldId id="491" r:id="rId15"/>
    <p:sldId id="492" r:id="rId16"/>
    <p:sldId id="488" r:id="rId17"/>
    <p:sldId id="490" r:id="rId18"/>
    <p:sldId id="489" r:id="rId19"/>
    <p:sldId id="513" r:id="rId20"/>
    <p:sldId id="493" r:id="rId21"/>
    <p:sldId id="494" r:id="rId22"/>
    <p:sldId id="495" r:id="rId23"/>
    <p:sldId id="496" r:id="rId24"/>
    <p:sldId id="497" r:id="rId25"/>
    <p:sldId id="374" r:id="rId26"/>
    <p:sldId id="498" r:id="rId27"/>
    <p:sldId id="499" r:id="rId28"/>
    <p:sldId id="500" r:id="rId29"/>
    <p:sldId id="501" r:id="rId30"/>
    <p:sldId id="502" r:id="rId31"/>
    <p:sldId id="443" r:id="rId32"/>
    <p:sldId id="444" r:id="rId33"/>
    <p:sldId id="286" r:id="rId34"/>
    <p:sldId id="503" r:id="rId35"/>
    <p:sldId id="506" r:id="rId36"/>
    <p:sldId id="430" r:id="rId37"/>
    <p:sldId id="461" r:id="rId38"/>
    <p:sldId id="462" r:id="rId39"/>
    <p:sldId id="504" r:id="rId40"/>
    <p:sldId id="432" r:id="rId41"/>
    <p:sldId id="505" r:id="rId42"/>
    <p:sldId id="433" r:id="rId43"/>
    <p:sldId id="507" r:id="rId44"/>
    <p:sldId id="449" r:id="rId45"/>
    <p:sldId id="435" r:id="rId46"/>
    <p:sldId id="508" r:id="rId47"/>
    <p:sldId id="437" r:id="rId48"/>
    <p:sldId id="510" r:id="rId49"/>
    <p:sldId id="434" r:id="rId50"/>
    <p:sldId id="511" r:id="rId51"/>
    <p:sldId id="452" r:id="rId52"/>
    <p:sldId id="512" r:id="rId53"/>
    <p:sldId id="457" r:id="rId54"/>
    <p:sldId id="455" r:id="rId55"/>
    <p:sldId id="456" r:id="rId56"/>
    <p:sldId id="514" r:id="rId57"/>
    <p:sldId id="440" r:id="rId58"/>
    <p:sldId id="365" r:id="rId59"/>
    <p:sldId id="454" r:id="rId60"/>
    <p:sldId id="453" r:id="rId61"/>
    <p:sldId id="463" r:id="rId62"/>
    <p:sldId id="357" r:id="rId63"/>
    <p:sldId id="296" r:id="rId64"/>
    <p:sldId id="458" r:id="rId65"/>
    <p:sldId id="459" r:id="rId66"/>
    <p:sldId id="331" r:id="rId67"/>
    <p:sldId id="348" r:id="rId68"/>
    <p:sldId id="379" r:id="rId69"/>
    <p:sldId id="349" r:id="rId70"/>
    <p:sldId id="352" r:id="rId71"/>
    <p:sldId id="515" r:id="rId72"/>
  </p:sldIdLst>
  <p:sldSz cx="9144000" cy="6858000" type="screen4x3"/>
  <p:notesSz cx="6797675" cy="9872663"/>
  <p:defaultTextStyle>
    <a:defPPr>
      <a:defRPr lang="de-DE"/>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1392">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E3A"/>
    <a:srgbClr val="FFCC66"/>
    <a:srgbClr val="33CC33"/>
    <a:srgbClr val="00FF00"/>
    <a:srgbClr val="FF0000"/>
    <a:srgbClr val="FFFF00"/>
    <a:srgbClr val="84F89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0"/>
      </p:cViewPr>
      <p:guideLst>
        <p:guide orient="horz" pos="1200"/>
        <p:guide pos="139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02" y="-7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anose="02020603050405020304" pitchFamily="18" charset="0"/>
              </a:defRPr>
            </a:lvl1pPr>
          </a:lstStyle>
          <a:p>
            <a:endParaRPr lang="fr-FR" altLang="de-DE"/>
          </a:p>
        </p:txBody>
      </p:sp>
      <p:sp>
        <p:nvSpPr>
          <p:cNvPr id="111619" name="Rectangle 3"/>
          <p:cNvSpPr>
            <a:spLocks noGrp="1" noChangeArrowheads="1"/>
          </p:cNvSpPr>
          <p:nvPr>
            <p:ph type="dt" sz="quarter"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anose="02020603050405020304" pitchFamily="18" charset="0"/>
              </a:defRPr>
            </a:lvl1pPr>
          </a:lstStyle>
          <a:p>
            <a:endParaRPr lang="fr-FR" altLang="de-DE"/>
          </a:p>
        </p:txBody>
      </p:sp>
      <p:sp>
        <p:nvSpPr>
          <p:cNvPr id="111620" name="Rectangle 4"/>
          <p:cNvSpPr>
            <a:spLocks noGrp="1" noChangeArrowheads="1"/>
          </p:cNvSpPr>
          <p:nvPr>
            <p:ph type="ftr" sz="quarter" idx="2"/>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anose="02020603050405020304" pitchFamily="18" charset="0"/>
              </a:defRPr>
            </a:lvl1pPr>
          </a:lstStyle>
          <a:p>
            <a:endParaRPr lang="fr-FR" altLang="de-DE"/>
          </a:p>
        </p:txBody>
      </p:sp>
      <p:sp>
        <p:nvSpPr>
          <p:cNvPr id="111621" name="Rectangle 5"/>
          <p:cNvSpPr>
            <a:spLocks noGrp="1" noChangeArrowheads="1"/>
          </p:cNvSpPr>
          <p:nvPr>
            <p:ph type="sldNum" sz="quarter" idx="3"/>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20B3925B-2B66-4DDA-90A6-B312209D30DA}" type="slidenum">
              <a:rPr lang="fr-FR" altLang="de-DE"/>
              <a:pPr/>
              <a:t>‹Nr.›</a:t>
            </a:fld>
            <a:endParaRPr lang="fr-FR" altLang="de-DE"/>
          </a:p>
        </p:txBody>
      </p:sp>
    </p:spTree>
    <p:extLst>
      <p:ext uri="{BB962C8B-B14F-4D97-AF65-F5344CB8AC3E}">
        <p14:creationId xmlns:p14="http://schemas.microsoft.com/office/powerpoint/2010/main" val="381399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anose="02020603050405020304" pitchFamily="18" charset="0"/>
              </a:defRPr>
            </a:lvl1pPr>
          </a:lstStyle>
          <a:p>
            <a:endParaRPr lang="de-DE" altLang="de-DE"/>
          </a:p>
        </p:txBody>
      </p:sp>
      <p:sp>
        <p:nvSpPr>
          <p:cNvPr id="86019" name="Rectangle 3"/>
          <p:cNvSpPr>
            <a:spLocks noGrp="1" noChangeArrowheads="1"/>
          </p:cNvSpPr>
          <p:nvPr>
            <p:ph type="dt"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anose="02020603050405020304" pitchFamily="18" charset="0"/>
              </a:defRPr>
            </a:lvl1pPr>
          </a:lstStyle>
          <a:p>
            <a:endParaRPr lang="de-DE" altLang="de-DE"/>
          </a:p>
        </p:txBody>
      </p:sp>
      <p:sp>
        <p:nvSpPr>
          <p:cNvPr id="86020"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679768" y="4689515"/>
            <a:ext cx="543814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86022" name="Rectangle 6"/>
          <p:cNvSpPr>
            <a:spLocks noGrp="1" noChangeArrowheads="1"/>
          </p:cNvSpPr>
          <p:nvPr>
            <p:ph type="ftr" sz="quarter" idx="4"/>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anose="02020603050405020304" pitchFamily="18" charset="0"/>
              </a:defRPr>
            </a:lvl1pPr>
          </a:lstStyle>
          <a:p>
            <a:endParaRPr lang="de-DE" altLang="de-DE"/>
          </a:p>
        </p:txBody>
      </p:sp>
      <p:sp>
        <p:nvSpPr>
          <p:cNvPr id="86023" name="Rectangle 7"/>
          <p:cNvSpPr>
            <a:spLocks noGrp="1" noChangeArrowheads="1"/>
          </p:cNvSpPr>
          <p:nvPr>
            <p:ph type="sldNum" sz="quarter" idx="5"/>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498480B6-780B-4AE1-A324-0963811C25D8}" type="slidenum">
              <a:rPr lang="de-DE" altLang="de-DE"/>
              <a:pPr/>
              <a:t>‹Nr.›</a:t>
            </a:fld>
            <a:endParaRPr lang="de-DE" altLang="de-DE"/>
          </a:p>
        </p:txBody>
      </p:sp>
    </p:spTree>
    <p:extLst>
      <p:ext uri="{BB962C8B-B14F-4D97-AF65-F5344CB8AC3E}">
        <p14:creationId xmlns:p14="http://schemas.microsoft.com/office/powerpoint/2010/main" val="3116777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A7142-E821-4332-A422-F6BA04D94DE5}" type="slidenum">
              <a:rPr lang="de-DE" altLang="de-DE"/>
              <a:pPr/>
              <a:t>1</a:t>
            </a:fld>
            <a:endParaRPr lang="de-DE" altLang="de-DE"/>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271353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0D5A2-B7CE-4B56-A3A1-615752F651A3}" type="slidenum">
              <a:rPr lang="de-DE" altLang="de-DE"/>
              <a:pPr/>
              <a:t>19</a:t>
            </a:fld>
            <a:endParaRPr lang="de-DE" altLang="de-DE"/>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414729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B3EF9-8D2E-4317-A38C-D137C482FC65}" type="slidenum">
              <a:rPr lang="de-DE" altLang="de-DE"/>
              <a:pPr/>
              <a:t>20</a:t>
            </a:fld>
            <a:endParaRPr lang="de-DE" altLang="de-DE"/>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86517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63886-68F1-4CCD-8E35-E2D55D07ED49}" type="slidenum">
              <a:rPr lang="de-DE" altLang="de-DE"/>
              <a:pPr/>
              <a:t>21</a:t>
            </a:fld>
            <a:endParaRPr lang="de-DE" altLang="de-DE"/>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01710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D10D0-1B09-4047-977A-C1BFDF47455A}" type="slidenum">
              <a:rPr lang="de-DE" altLang="de-DE"/>
              <a:pPr/>
              <a:t>22</a:t>
            </a:fld>
            <a:endParaRPr lang="de-DE" altLang="de-DE"/>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69634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C078E-94C0-4F92-9C4B-4C9CC61F59B7}" type="slidenum">
              <a:rPr lang="de-DE" altLang="de-DE"/>
              <a:pPr/>
              <a:t>23</a:t>
            </a:fld>
            <a:endParaRPr lang="de-DE" altLang="de-DE"/>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55360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01170-3451-4269-BF54-3DCBD3E642BC}" type="slidenum">
              <a:rPr lang="de-DE" altLang="de-DE"/>
              <a:pPr/>
              <a:t>24</a:t>
            </a:fld>
            <a:endParaRPr lang="de-DE" altLang="de-DE"/>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40838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79BA9-76BF-48AE-B9FC-E0F7F414C4A4}" type="slidenum">
              <a:rPr lang="de-DE" altLang="de-DE"/>
              <a:pPr/>
              <a:t>25</a:t>
            </a:fld>
            <a:endParaRPr lang="de-DE" altLang="de-DE"/>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64505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E858E-A23F-4E09-A34E-A895F556802E}" type="slidenum">
              <a:rPr lang="de-DE" altLang="de-DE"/>
              <a:pPr/>
              <a:t>26</a:t>
            </a:fld>
            <a:endParaRPr lang="de-DE" altLang="de-DE"/>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75236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17984-2CC6-43FF-BDC0-42B4E936FB4D}" type="slidenum">
              <a:rPr lang="de-DE" altLang="de-DE"/>
              <a:pPr/>
              <a:t>27</a:t>
            </a:fld>
            <a:endParaRPr lang="de-DE" altLang="de-DE"/>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38415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7CC3F-4217-4C1E-B6BA-15866543240D}" type="slidenum">
              <a:rPr lang="de-DE" altLang="de-DE"/>
              <a:pPr/>
              <a:t>28</a:t>
            </a:fld>
            <a:endParaRPr lang="de-DE" altLang="de-DE"/>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406734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A1853-216D-466A-96DE-32673D921419}" type="slidenum">
              <a:rPr lang="de-DE" altLang="de-DE"/>
              <a:pPr/>
              <a:t>2</a:t>
            </a:fld>
            <a:endParaRPr lang="de-DE" altLang="de-DE"/>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215806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8FAE7-23DD-467E-9023-F9B19BBB17BB}" type="slidenum">
              <a:rPr lang="de-DE" altLang="de-DE"/>
              <a:pPr/>
              <a:t>29</a:t>
            </a:fld>
            <a:endParaRPr lang="de-DE" altLang="de-DE"/>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24035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5A9D1-D189-43C9-AD51-2E0F86FE5FD4}" type="slidenum">
              <a:rPr lang="de-DE" altLang="de-DE"/>
              <a:pPr/>
              <a:t>31</a:t>
            </a:fld>
            <a:endParaRPr lang="de-DE" alt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1862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43F20-6716-4DF5-82B0-D3A13A4FCB13}" type="slidenum">
              <a:rPr lang="de-DE" altLang="de-DE"/>
              <a:pPr/>
              <a:t>32</a:t>
            </a:fld>
            <a:endParaRPr lang="de-DE" altLang="de-DE"/>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55145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F110F-8258-4580-B52C-B33408D060B5}" type="slidenum">
              <a:rPr lang="de-DE" altLang="de-DE"/>
              <a:pPr/>
              <a:t>33</a:t>
            </a:fld>
            <a:endParaRPr lang="de-DE" altLang="de-DE"/>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410894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CBD00-A6EF-41A1-8525-5A25D4444080}" type="slidenum">
              <a:rPr lang="de-DE" altLang="de-DE"/>
              <a:pPr/>
              <a:t>35</a:t>
            </a:fld>
            <a:endParaRPr lang="de-DE" altLang="de-DE"/>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01031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E6321-7577-4C09-B953-B922779EB988}" type="slidenum">
              <a:rPr lang="de-DE" altLang="de-DE"/>
              <a:pPr/>
              <a:t>36</a:t>
            </a:fld>
            <a:endParaRPr lang="de-DE" altLang="de-DE"/>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140261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578C3-87A3-4E28-B414-1751781296C6}" type="slidenum">
              <a:rPr lang="de-DE" altLang="de-DE"/>
              <a:pPr/>
              <a:t>37</a:t>
            </a:fld>
            <a:endParaRPr lang="de-DE" altLang="de-DE"/>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194878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0873D-43C8-4E10-A80B-D20231ED8D9E}" type="slidenum">
              <a:rPr lang="de-DE" altLang="de-DE"/>
              <a:pPr/>
              <a:t>38</a:t>
            </a:fld>
            <a:endParaRPr lang="de-DE" altLang="de-DE"/>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97529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21455-E7BD-4185-8377-6BC31BD4BEBB}" type="slidenum">
              <a:rPr lang="de-DE" altLang="de-DE"/>
              <a:pPr/>
              <a:t>39</a:t>
            </a:fld>
            <a:endParaRPr lang="de-DE" altLang="de-DE"/>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3792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3A308-0403-4885-B823-63EB68197C7E}" type="slidenum">
              <a:rPr lang="de-DE" altLang="de-DE"/>
              <a:pPr/>
              <a:t>40</a:t>
            </a:fld>
            <a:endParaRPr lang="de-DE" altLang="de-DE"/>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18110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0EACA-33A3-4EFF-B2CE-BF5E1C7D7B71}" type="slidenum">
              <a:rPr lang="de-DE" altLang="de-DE"/>
              <a:pPr/>
              <a:t>3</a:t>
            </a:fld>
            <a:endParaRPr lang="de-DE" altLang="de-DE"/>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316031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31AF0-078C-4F9B-9731-A1690ACC9CD8}" type="slidenum">
              <a:rPr lang="de-DE" altLang="de-DE"/>
              <a:pPr/>
              <a:t>41</a:t>
            </a:fld>
            <a:endParaRPr lang="de-DE" altLang="de-DE"/>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4730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98E6B-FBBA-48CA-801D-545FB45DEF50}" type="slidenum">
              <a:rPr lang="de-DE" altLang="de-DE"/>
              <a:pPr/>
              <a:t>42</a:t>
            </a:fld>
            <a:endParaRPr lang="de-DE" altLang="de-DE"/>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803964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03CA1-1046-4D7A-809A-D2C73BCEA247}" type="slidenum">
              <a:rPr lang="de-DE" altLang="de-DE"/>
              <a:pPr/>
              <a:t>43</a:t>
            </a:fld>
            <a:endParaRPr lang="de-DE" altLang="de-DE"/>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71630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59BB5-5C38-47FD-BAD4-6F76A8DD9ED5}" type="slidenum">
              <a:rPr lang="de-DE" altLang="de-DE"/>
              <a:pPr/>
              <a:t>44</a:t>
            </a:fld>
            <a:endParaRPr lang="de-DE" altLang="de-DE"/>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445073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6E1CF-A172-471C-9DEC-94506F4EFB6C}" type="slidenum">
              <a:rPr lang="de-DE" altLang="de-DE"/>
              <a:pPr/>
              <a:t>45</a:t>
            </a:fld>
            <a:endParaRPr lang="de-DE" altLang="de-DE"/>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098786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527CA-A828-4CA4-B492-1439F1FB5FF7}" type="slidenum">
              <a:rPr lang="de-DE" altLang="de-DE"/>
              <a:pPr/>
              <a:t>46</a:t>
            </a:fld>
            <a:endParaRPr lang="de-DE" altLang="de-DE"/>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47754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B7305-D8ED-4B2E-BC3D-933692712C73}" type="slidenum">
              <a:rPr lang="de-DE" altLang="de-DE"/>
              <a:pPr/>
              <a:t>47</a:t>
            </a:fld>
            <a:endParaRPr lang="de-DE" altLang="de-DE"/>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809507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D3BC4-4424-4FCF-9781-B6A3D0095C65}" type="slidenum">
              <a:rPr lang="de-DE" altLang="de-DE"/>
              <a:pPr/>
              <a:t>48</a:t>
            </a:fld>
            <a:endParaRPr lang="de-DE" altLang="de-DE"/>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2973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E7EE2-421E-4D7C-A745-1096F29628A5}" type="slidenum">
              <a:rPr lang="de-DE" altLang="de-DE"/>
              <a:pPr/>
              <a:t>49</a:t>
            </a:fld>
            <a:endParaRPr lang="de-DE" altLang="de-DE"/>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745732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C805B-8C98-4D76-98D8-17EEF49A37F1}" type="slidenum">
              <a:rPr lang="de-DE" altLang="de-DE"/>
              <a:pPr/>
              <a:t>50</a:t>
            </a:fld>
            <a:endParaRPr lang="de-DE" altLang="de-DE"/>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6942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091B5-94B1-4BE2-8081-FFA2FFCB93D4}" type="slidenum">
              <a:rPr lang="de-DE" altLang="de-DE"/>
              <a:pPr/>
              <a:t>12</a:t>
            </a:fld>
            <a:endParaRPr lang="de-DE" altLang="de-DE"/>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036785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265D0-A698-48B2-93F6-DA750B04A22F}" type="slidenum">
              <a:rPr lang="de-DE" altLang="de-DE"/>
              <a:pPr/>
              <a:t>51</a:t>
            </a:fld>
            <a:endParaRPr lang="de-DE" altLang="de-DE"/>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175621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9EF09-F036-4340-B9BC-56F0A6018D16}" type="slidenum">
              <a:rPr lang="de-DE" altLang="de-DE"/>
              <a:pPr/>
              <a:t>52</a:t>
            </a:fld>
            <a:endParaRPr lang="de-DE" altLang="de-DE"/>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701034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C5655-1407-4819-A6F7-9FA4A14AC1F0}" type="slidenum">
              <a:rPr lang="de-DE" altLang="de-DE"/>
              <a:pPr/>
              <a:t>53</a:t>
            </a:fld>
            <a:endParaRPr lang="de-DE" altLang="de-DE"/>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478849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99DD3-B826-41E9-925C-E8914801DC0D}" type="slidenum">
              <a:rPr lang="de-DE" altLang="de-DE"/>
              <a:pPr/>
              <a:t>54</a:t>
            </a:fld>
            <a:endParaRPr lang="de-DE" altLang="de-DE"/>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4279683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EC42D-79B4-4F64-A7B6-C6EDDEE244E4}" type="slidenum">
              <a:rPr lang="de-DE" altLang="de-DE"/>
              <a:pPr/>
              <a:t>55</a:t>
            </a:fld>
            <a:endParaRPr lang="de-DE" altLang="de-DE"/>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328505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8C2E7-F6DE-4706-B4DC-8577AF944E69}" type="slidenum">
              <a:rPr lang="de-DE" altLang="de-DE"/>
              <a:pPr/>
              <a:t>56</a:t>
            </a:fld>
            <a:endParaRPr lang="de-DE" altLang="de-DE"/>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228038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CE0C6-417F-49A2-946A-25855D777E6F}" type="slidenum">
              <a:rPr lang="de-DE" altLang="de-DE"/>
              <a:pPr/>
              <a:t>57</a:t>
            </a:fld>
            <a:endParaRPr lang="de-DE" altLang="de-DE"/>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210694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D2882-8FE5-4AAB-9503-30ED441AF420}" type="slidenum">
              <a:rPr lang="de-DE" altLang="de-DE"/>
              <a:pPr/>
              <a:t>58</a:t>
            </a:fld>
            <a:endParaRPr lang="de-DE" altLang="de-DE"/>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235261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38D4D-0760-43B1-88B3-96DB363563DA}" type="slidenum">
              <a:rPr lang="de-DE" altLang="de-DE"/>
              <a:pPr/>
              <a:t>59</a:t>
            </a:fld>
            <a:endParaRPr lang="de-DE" altLang="de-DE"/>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647739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E32DD-DB60-4228-A3D6-E5203C903F8F}" type="slidenum">
              <a:rPr lang="de-DE" altLang="de-DE"/>
              <a:pPr/>
              <a:t>60</a:t>
            </a:fld>
            <a:endParaRPr lang="de-DE" altLang="de-DE"/>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06119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617F2-D291-458F-A7F0-3A268D9319DA}" type="slidenum">
              <a:rPr lang="de-DE" altLang="de-DE"/>
              <a:pPr/>
              <a:t>13</a:t>
            </a:fld>
            <a:endParaRPr lang="de-DE" altLang="de-DE"/>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105628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36B2A-5345-4C99-B091-68DE3F8EE3FD}" type="slidenum">
              <a:rPr lang="de-DE" altLang="de-DE"/>
              <a:pPr/>
              <a:t>61</a:t>
            </a:fld>
            <a:endParaRPr lang="de-DE" altLang="de-DE"/>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350715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EBE8B-782C-4CE7-AE86-0F898CEFCC23}" type="slidenum">
              <a:rPr lang="de-DE" altLang="de-DE"/>
              <a:pPr/>
              <a:t>62</a:t>
            </a:fld>
            <a:endParaRPr lang="de-DE" altLang="de-DE"/>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651980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46EF1-EB29-483F-BED6-DF8C5AB30F60}" type="slidenum">
              <a:rPr lang="de-DE" altLang="de-DE"/>
              <a:pPr/>
              <a:t>63</a:t>
            </a:fld>
            <a:endParaRPr lang="de-DE" altLang="de-DE"/>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936880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51E77-DAD9-4E22-9F70-E5ABDDB6CA7F}" type="slidenum">
              <a:rPr lang="de-DE" altLang="de-DE"/>
              <a:pPr/>
              <a:t>64</a:t>
            </a:fld>
            <a:endParaRPr lang="de-DE" altLang="de-DE"/>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0213763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CBED3-A9BC-4FBB-A136-3FD0202B0ED3}" type="slidenum">
              <a:rPr lang="de-DE" altLang="de-DE"/>
              <a:pPr/>
              <a:t>65</a:t>
            </a:fld>
            <a:endParaRPr lang="de-DE" altLang="de-DE"/>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148232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8482F-DE71-4F30-964D-A58CBD5C96A9}" type="slidenum">
              <a:rPr lang="de-DE" altLang="de-DE"/>
              <a:pPr/>
              <a:t>66</a:t>
            </a:fld>
            <a:endParaRPr lang="de-DE" altLang="de-DE"/>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75207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D1713-D3F9-41EA-A9B7-4CC7E27AF7DE}" type="slidenum">
              <a:rPr lang="de-DE" altLang="de-DE"/>
              <a:pPr/>
              <a:t>14</a:t>
            </a:fld>
            <a:endParaRPr lang="de-DE" altLang="de-DE"/>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03128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53299-8399-48D1-AC00-9FEBCEFE045D}" type="slidenum">
              <a:rPr lang="de-DE" altLang="de-DE"/>
              <a:pPr/>
              <a:t>15</a:t>
            </a:fld>
            <a:endParaRPr lang="de-DE" altLang="de-DE"/>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34191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409E2-5A44-4DBE-89A9-5222F74BB3CD}" type="slidenum">
              <a:rPr lang="de-DE" altLang="de-DE"/>
              <a:pPr/>
              <a:t>16</a:t>
            </a:fld>
            <a:endParaRPr lang="de-DE" altLang="de-DE"/>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28408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EE76D-137D-4D50-B708-58919A130CE4}" type="slidenum">
              <a:rPr lang="de-DE" altLang="de-DE"/>
              <a:pPr/>
              <a:t>17</a:t>
            </a:fld>
            <a:endParaRPr lang="de-DE" altLang="de-DE"/>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85979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B83D5BF9-8E11-4508-AE16-72BDF945A8DC}" type="slidenum">
              <a:rPr lang="de-DE" altLang="de-DE"/>
              <a:pPr/>
              <a:t>‹Nr.›</a:t>
            </a:fld>
            <a:endParaRPr lang="de-DE" altLang="de-DE"/>
          </a:p>
        </p:txBody>
      </p:sp>
    </p:spTree>
    <p:extLst>
      <p:ext uri="{BB962C8B-B14F-4D97-AF65-F5344CB8AC3E}">
        <p14:creationId xmlns:p14="http://schemas.microsoft.com/office/powerpoint/2010/main" val="173174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B49105D-B7BD-44FA-9435-F0F4D0655650}" type="slidenum">
              <a:rPr lang="de-DE" altLang="de-DE"/>
              <a:pPr/>
              <a:t>‹Nr.›</a:t>
            </a:fld>
            <a:endParaRPr lang="de-DE" altLang="de-DE"/>
          </a:p>
        </p:txBody>
      </p:sp>
    </p:spTree>
    <p:extLst>
      <p:ext uri="{BB962C8B-B14F-4D97-AF65-F5344CB8AC3E}">
        <p14:creationId xmlns:p14="http://schemas.microsoft.com/office/powerpoint/2010/main" val="357037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654E6E31-8803-4125-B105-9185EEF8AE5C}" type="slidenum">
              <a:rPr lang="de-DE" altLang="de-DE"/>
              <a:pPr/>
              <a:t>‹Nr.›</a:t>
            </a:fld>
            <a:endParaRPr lang="de-DE" altLang="de-DE"/>
          </a:p>
        </p:txBody>
      </p:sp>
    </p:spTree>
    <p:extLst>
      <p:ext uri="{BB962C8B-B14F-4D97-AF65-F5344CB8AC3E}">
        <p14:creationId xmlns:p14="http://schemas.microsoft.com/office/powerpoint/2010/main" val="421663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Datumsplatzhalter 2"/>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4" name="Fußzeilenplatzhalter 3"/>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5" name="Foliennummernplatzhalter 4"/>
          <p:cNvSpPr>
            <a:spLocks noGrp="1"/>
          </p:cNvSpPr>
          <p:nvPr>
            <p:ph type="sldNum" sz="quarter" idx="12"/>
          </p:nvPr>
        </p:nvSpPr>
        <p:spPr>
          <a:xfrm>
            <a:off x="6553200" y="6248400"/>
            <a:ext cx="1905000" cy="457200"/>
          </a:xfrm>
        </p:spPr>
        <p:txBody>
          <a:bodyPr/>
          <a:lstStyle>
            <a:lvl1pPr>
              <a:defRPr/>
            </a:lvl1pPr>
          </a:lstStyle>
          <a:p>
            <a:fld id="{20A4D342-AEDA-40FA-95EF-A84DEC8FAA07}" type="slidenum">
              <a:rPr lang="de-DE" altLang="de-DE"/>
              <a:pPr/>
              <a:t>‹Nr.›</a:t>
            </a:fld>
            <a:endParaRPr lang="de-DE" altLang="de-DE"/>
          </a:p>
        </p:txBody>
      </p:sp>
    </p:spTree>
    <p:extLst>
      <p:ext uri="{BB962C8B-B14F-4D97-AF65-F5344CB8AC3E}">
        <p14:creationId xmlns:p14="http://schemas.microsoft.com/office/powerpoint/2010/main" val="409750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8400"/>
            <a:ext cx="1905000" cy="457200"/>
          </a:xfrm>
        </p:spPr>
        <p:txBody>
          <a:bodyPr/>
          <a:lstStyle>
            <a:lvl1pPr>
              <a:defRPr/>
            </a:lvl1pPr>
          </a:lstStyle>
          <a:p>
            <a:fld id="{5B0D13D5-94DF-4BB4-9B82-C12861335CC8}" type="slidenum">
              <a:rPr lang="de-DE" altLang="de-DE"/>
              <a:pPr/>
              <a:t>‹Nr.›</a:t>
            </a:fld>
            <a:endParaRPr lang="de-DE" altLang="de-DE"/>
          </a:p>
        </p:txBody>
      </p:sp>
    </p:spTree>
    <p:extLst>
      <p:ext uri="{BB962C8B-B14F-4D97-AF65-F5344CB8AC3E}">
        <p14:creationId xmlns:p14="http://schemas.microsoft.com/office/powerpoint/2010/main" val="1896631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8400"/>
            <a:ext cx="1905000" cy="457200"/>
          </a:xfrm>
        </p:spPr>
        <p:txBody>
          <a:bodyPr/>
          <a:lstStyle>
            <a:lvl1pPr>
              <a:defRPr/>
            </a:lvl1pPr>
          </a:lstStyle>
          <a:p>
            <a:fld id="{CCECBA2A-1625-434F-AA1A-4EF9AF6A4272}" type="slidenum">
              <a:rPr lang="de-DE" altLang="de-DE"/>
              <a:pPr/>
              <a:t>‹Nr.›</a:t>
            </a:fld>
            <a:endParaRPr lang="de-DE" altLang="de-DE"/>
          </a:p>
        </p:txBody>
      </p:sp>
    </p:spTree>
    <p:extLst>
      <p:ext uri="{BB962C8B-B14F-4D97-AF65-F5344CB8AC3E}">
        <p14:creationId xmlns:p14="http://schemas.microsoft.com/office/powerpoint/2010/main" val="209564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19C4235-7775-463C-A194-5622F79465AF}" type="slidenum">
              <a:rPr lang="de-DE" altLang="de-DE"/>
              <a:pPr/>
              <a:t>‹Nr.›</a:t>
            </a:fld>
            <a:endParaRPr lang="de-DE" altLang="de-DE"/>
          </a:p>
        </p:txBody>
      </p:sp>
    </p:spTree>
    <p:extLst>
      <p:ext uri="{BB962C8B-B14F-4D97-AF65-F5344CB8AC3E}">
        <p14:creationId xmlns:p14="http://schemas.microsoft.com/office/powerpoint/2010/main" val="167873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7E010656-1AB9-4B6E-B7B9-F9CA3106C936}" type="slidenum">
              <a:rPr lang="de-DE" altLang="de-DE"/>
              <a:pPr/>
              <a:t>‹Nr.›</a:t>
            </a:fld>
            <a:endParaRPr lang="de-DE" altLang="de-DE"/>
          </a:p>
        </p:txBody>
      </p:sp>
    </p:spTree>
    <p:extLst>
      <p:ext uri="{BB962C8B-B14F-4D97-AF65-F5344CB8AC3E}">
        <p14:creationId xmlns:p14="http://schemas.microsoft.com/office/powerpoint/2010/main" val="340092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812E9918-EC1C-4EDE-8696-C674A801A843}" type="slidenum">
              <a:rPr lang="de-DE" altLang="de-DE"/>
              <a:pPr/>
              <a:t>‹Nr.›</a:t>
            </a:fld>
            <a:endParaRPr lang="de-DE" altLang="de-DE"/>
          </a:p>
        </p:txBody>
      </p:sp>
    </p:spTree>
    <p:extLst>
      <p:ext uri="{BB962C8B-B14F-4D97-AF65-F5344CB8AC3E}">
        <p14:creationId xmlns:p14="http://schemas.microsoft.com/office/powerpoint/2010/main" val="170431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D8A024E0-4F81-40AA-969D-F88300D563C6}" type="slidenum">
              <a:rPr lang="de-DE" altLang="de-DE"/>
              <a:pPr/>
              <a:t>‹Nr.›</a:t>
            </a:fld>
            <a:endParaRPr lang="de-DE" altLang="de-DE"/>
          </a:p>
        </p:txBody>
      </p:sp>
    </p:spTree>
    <p:extLst>
      <p:ext uri="{BB962C8B-B14F-4D97-AF65-F5344CB8AC3E}">
        <p14:creationId xmlns:p14="http://schemas.microsoft.com/office/powerpoint/2010/main" val="246515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E85D5F8C-0AEE-498A-A2CA-B31A9625BBAA}" type="slidenum">
              <a:rPr lang="de-DE" altLang="de-DE"/>
              <a:pPr/>
              <a:t>‹Nr.›</a:t>
            </a:fld>
            <a:endParaRPr lang="de-DE" altLang="de-DE"/>
          </a:p>
        </p:txBody>
      </p:sp>
    </p:spTree>
    <p:extLst>
      <p:ext uri="{BB962C8B-B14F-4D97-AF65-F5344CB8AC3E}">
        <p14:creationId xmlns:p14="http://schemas.microsoft.com/office/powerpoint/2010/main" val="6242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1394B6E4-B5DB-4EF2-9A93-C8981BCE06DC}" type="slidenum">
              <a:rPr lang="de-DE" altLang="de-DE"/>
              <a:pPr/>
              <a:t>‹Nr.›</a:t>
            </a:fld>
            <a:endParaRPr lang="de-DE" altLang="de-DE"/>
          </a:p>
        </p:txBody>
      </p:sp>
    </p:spTree>
    <p:extLst>
      <p:ext uri="{BB962C8B-B14F-4D97-AF65-F5344CB8AC3E}">
        <p14:creationId xmlns:p14="http://schemas.microsoft.com/office/powerpoint/2010/main" val="292709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BA74762-9A8D-4099-B132-A125031A4E3F}" type="slidenum">
              <a:rPr lang="de-DE" altLang="de-DE"/>
              <a:pPr/>
              <a:t>‹Nr.›</a:t>
            </a:fld>
            <a:endParaRPr lang="de-DE" altLang="de-DE"/>
          </a:p>
        </p:txBody>
      </p:sp>
    </p:spTree>
    <p:extLst>
      <p:ext uri="{BB962C8B-B14F-4D97-AF65-F5344CB8AC3E}">
        <p14:creationId xmlns:p14="http://schemas.microsoft.com/office/powerpoint/2010/main" val="257229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629AFBC0-7C8F-49B0-BBF6-D2EE500B7837}" type="slidenum">
              <a:rPr lang="de-DE" altLang="de-DE"/>
              <a:pPr/>
              <a:t>‹Nr.›</a:t>
            </a:fld>
            <a:endParaRPr lang="de-DE" altLang="de-DE"/>
          </a:p>
        </p:txBody>
      </p:sp>
    </p:spTree>
    <p:extLst>
      <p:ext uri="{BB962C8B-B14F-4D97-AF65-F5344CB8AC3E}">
        <p14:creationId xmlns:p14="http://schemas.microsoft.com/office/powerpoint/2010/main" val="45546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BF00"/>
            </a:gs>
            <a:gs pos="5001">
              <a:srgbClr val="F27300"/>
            </a:gs>
            <a:gs pos="12500">
              <a:srgbClr val="8F0040"/>
            </a:gs>
            <a:gs pos="25000">
              <a:srgbClr val="400040"/>
            </a:gs>
            <a:gs pos="40000">
              <a:srgbClr val="000040"/>
            </a:gs>
            <a:gs pos="50000">
              <a:srgbClr val="000000"/>
            </a:gs>
            <a:gs pos="60000">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de-DE" alt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110D1FC1-912A-4D22-8198-A65711C1D6C8}"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upload.wikimedia.org/wikipedia/commons/8/8d/Repin_17October.jp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e/e9/San_Fransisco_Earthquake.jp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upload.wikimedia.org/wikipedia/commons/f/fe/Cologne_Cathedral.jpg"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upload.wikimedia.org/wikipedia/commons/f/fe/Cologne_Cathedral.jpg"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upload.wikimedia.org/wikipedia/commons/8/8c/Twin_Towers_in_fire_-_911-_Fema_picture.jpg"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upload.wikimedia.org/wikipedia/commons/0/01/Bible.malmesbury.arp.jpg"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1/1a/Three_crosses.jp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1/1a/Three_crosses.jp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rPr>
              <a:t>Die Endzeitrede Jesu </a:t>
            </a:r>
            <a:br>
              <a:rPr lang="de-CH" altLang="de-DE" sz="4000" b="1">
                <a:solidFill>
                  <a:srgbClr val="00FF00"/>
                </a:solidFill>
                <a:latin typeface="Arial" panose="020B0604020202020204" pitchFamily="34" charset="0"/>
              </a:rPr>
            </a:br>
            <a:r>
              <a:rPr lang="de-CH" altLang="de-DE" sz="4000" b="1">
                <a:solidFill>
                  <a:srgbClr val="00FF00"/>
                </a:solidFill>
                <a:latin typeface="Arial" panose="020B0604020202020204" pitchFamily="34" charset="0"/>
              </a:rPr>
              <a:t>auf dem Ölberg</a:t>
            </a:r>
          </a:p>
        </p:txBody>
      </p:sp>
      <p:pic>
        <p:nvPicPr>
          <p:cNvPr id="37683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7450" y="1916113"/>
            <a:ext cx="6913563" cy="4624387"/>
          </a:xfrm>
          <a:noFill/>
          <a:ln/>
        </p:spPr>
      </p:pic>
      <p:sp>
        <p:nvSpPr>
          <p:cNvPr id="376836" name="Text Box 4"/>
          <p:cNvSpPr txBox="1">
            <a:spLocks noChangeArrowheads="1"/>
          </p:cNvSpPr>
          <p:nvPr/>
        </p:nvSpPr>
        <p:spPr bwMode="auto">
          <a:xfrm>
            <a:off x="900113" y="604202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de-DE">
              <a:solidFill>
                <a:schemeClr val="bg1"/>
              </a:solidFill>
              <a:latin typeface="Times New Roman" panose="02020603050405020304" pitchFamily="18" charset="0"/>
            </a:endParaRPr>
          </a:p>
        </p:txBody>
      </p:sp>
      <p:sp>
        <p:nvSpPr>
          <p:cNvPr id="376837" name="Line 5"/>
          <p:cNvSpPr>
            <a:spLocks noChangeShapeType="1"/>
          </p:cNvSpPr>
          <p:nvPr/>
        </p:nvSpPr>
        <p:spPr bwMode="auto">
          <a:xfrm>
            <a:off x="4356100" y="3068638"/>
            <a:ext cx="73025" cy="14398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 name="Text Box 6"/>
          <p:cNvSpPr txBox="1">
            <a:spLocks noChangeArrowheads="1"/>
          </p:cNvSpPr>
          <p:nvPr/>
        </p:nvSpPr>
        <p:spPr bwMode="auto">
          <a:xfrm>
            <a:off x="7308850" y="1700213"/>
            <a:ext cx="7064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dirty="0">
                <a:solidFill>
                  <a:schemeClr val="bg1"/>
                </a:solidFill>
              </a:rPr>
              <a:t>Roger Liebi</a:t>
            </a:r>
            <a:endParaRPr lang="de-DE" altLang="de-DE" sz="80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6837"/>
                                        </p:tgtEl>
                                        <p:attrNameLst>
                                          <p:attrName>style.visibility</p:attrName>
                                        </p:attrNameLst>
                                      </p:cBhvr>
                                      <p:to>
                                        <p:strVal val="visible"/>
                                      </p:to>
                                    </p:set>
                                    <p:anim calcmode="lin" valueType="num">
                                      <p:cBhvr additive="base">
                                        <p:cTn id="7" dur="2000" fill="hold"/>
                                        <p:tgtEl>
                                          <p:spTgt spid="376837"/>
                                        </p:tgtEl>
                                        <p:attrNameLst>
                                          <p:attrName>ppt_x</p:attrName>
                                        </p:attrNameLst>
                                      </p:cBhvr>
                                      <p:tavLst>
                                        <p:tav tm="0">
                                          <p:val>
                                            <p:strVal val="#ppt_x"/>
                                          </p:val>
                                        </p:tav>
                                        <p:tav tm="100000">
                                          <p:val>
                                            <p:strVal val="#ppt_x"/>
                                          </p:val>
                                        </p:tav>
                                      </p:tavLst>
                                    </p:anim>
                                    <p:anim calcmode="lin" valueType="num">
                                      <p:cBhvr additive="base">
                                        <p:cTn id="8" dur="2000" fill="hold"/>
                                        <p:tgtEl>
                                          <p:spTgt spid="3768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0" y="333375"/>
            <a:ext cx="6732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2 + 2 Fragen </a:t>
            </a:r>
          </a:p>
        </p:txBody>
      </p:sp>
      <p:sp>
        <p:nvSpPr>
          <p:cNvPr id="676867" name="Text Box 3"/>
          <p:cNvSpPr txBox="1">
            <a:spLocks noChangeArrowheads="1"/>
          </p:cNvSpPr>
          <p:nvPr/>
        </p:nvSpPr>
        <p:spPr bwMode="auto">
          <a:xfrm>
            <a:off x="827088" y="2060575"/>
            <a:ext cx="7391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indent="-284163">
              <a:defRPr sz="2400">
                <a:solidFill>
                  <a:schemeClr val="tx1"/>
                </a:solidFill>
                <a:latin typeface="Times New Roman" panose="02020603050405020304" pitchFamily="18" charset="0"/>
              </a:defRPr>
            </a:lvl1pPr>
            <a:lvl2pPr marL="4746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de-DE" altLang="de-DE" sz="2600">
                <a:solidFill>
                  <a:srgbClr val="FF0000"/>
                </a:solidFill>
                <a:latin typeface="Arial" panose="020B0604020202020204" pitchFamily="34" charset="0"/>
              </a:rPr>
              <a:t>Ereignisse </a:t>
            </a:r>
            <a:r>
              <a:rPr lang="de-DE" altLang="de-DE" sz="2600" i="1">
                <a:solidFill>
                  <a:srgbClr val="FFCC66"/>
                </a:solidFill>
                <a:latin typeface="Arial" panose="020B0604020202020204" pitchFamily="34" charset="0"/>
              </a:rPr>
              <a:t>nach</a:t>
            </a:r>
            <a:r>
              <a:rPr lang="de-DE" altLang="de-DE" sz="2600">
                <a:solidFill>
                  <a:srgbClr val="FF0000"/>
                </a:solidFill>
                <a:latin typeface="Arial" panose="020B0604020202020204" pitchFamily="34" charset="0"/>
              </a:rPr>
              <a:t> dem 1. Kommen Jesu:</a:t>
            </a:r>
          </a:p>
          <a:p>
            <a:pPr>
              <a:buFontTx/>
              <a:buChar char="•"/>
            </a:pPr>
            <a:r>
              <a:rPr lang="de-DE" altLang="de-DE" sz="2600">
                <a:solidFill>
                  <a:schemeClr val="bg1"/>
                </a:solidFill>
                <a:latin typeface="Arial" panose="020B0604020202020204" pitchFamily="34" charset="0"/>
              </a:rPr>
              <a:t>1. </a:t>
            </a:r>
            <a:r>
              <a:rPr lang="de-DE" altLang="de-DE" sz="2600">
                <a:solidFill>
                  <a:srgbClr val="00FF00"/>
                </a:solidFill>
                <a:latin typeface="Arial" panose="020B0604020202020204" pitchFamily="34" charset="0"/>
              </a:rPr>
              <a:t>Wann </a:t>
            </a:r>
            <a:r>
              <a:rPr lang="de-DE" altLang="de-DE" sz="2600">
                <a:solidFill>
                  <a:schemeClr val="bg1"/>
                </a:solidFill>
                <a:latin typeface="Arial" panose="020B0604020202020204" pitchFamily="34" charset="0"/>
              </a:rPr>
              <a:t>wird </a:t>
            </a:r>
            <a:r>
              <a:rPr lang="de-DE" altLang="de-DE" sz="2600">
                <a:solidFill>
                  <a:srgbClr val="FFFF00"/>
                </a:solidFill>
                <a:latin typeface="Arial" panose="020B0604020202020204" pitchFamily="34" charset="0"/>
              </a:rPr>
              <a:t>die Zerstörung</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des Tempels</a:t>
            </a:r>
            <a:r>
              <a:rPr lang="de-DE" altLang="de-DE" sz="2600">
                <a:solidFill>
                  <a:schemeClr val="bg1"/>
                </a:solidFill>
                <a:latin typeface="Arial" panose="020B0604020202020204" pitchFamily="34" charset="0"/>
              </a:rPr>
              <a:t> stattfinden? (Mat 24,3; Mark 13,4; Luk 21,7)</a:t>
            </a:r>
          </a:p>
          <a:p>
            <a:pPr>
              <a:buFontTx/>
              <a:buChar char="•"/>
            </a:pPr>
            <a:r>
              <a:rPr lang="de-DE" altLang="de-DE" sz="2600">
                <a:solidFill>
                  <a:schemeClr val="bg1"/>
                </a:solidFill>
                <a:latin typeface="Arial" panose="020B0604020202020204" pitchFamily="34" charset="0"/>
              </a:rPr>
              <a:t>2. Was wird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der Zerstörung</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des Tempels</a:t>
            </a:r>
            <a:r>
              <a:rPr lang="de-DE" altLang="de-DE" sz="2600">
                <a:solidFill>
                  <a:schemeClr val="bg1"/>
                </a:solidFill>
                <a:latin typeface="Arial" panose="020B0604020202020204" pitchFamily="34" charset="0"/>
              </a:rPr>
              <a:t> sein? (Luk 21,7)</a:t>
            </a:r>
          </a:p>
          <a:p>
            <a:r>
              <a:rPr lang="de-CH" altLang="de-DE" sz="2600">
                <a:solidFill>
                  <a:schemeClr val="bg1"/>
                </a:solidFill>
                <a:latin typeface="Arial" panose="020B0604020202020204" pitchFamily="34" charset="0"/>
              </a:rPr>
              <a:t>---------------------------------------------------------------</a:t>
            </a:r>
            <a:endParaRPr lang="de-DE" altLang="de-DE" sz="2600">
              <a:solidFill>
                <a:schemeClr val="bg1"/>
              </a:solidFill>
              <a:latin typeface="Arial" panose="020B0604020202020204" pitchFamily="34" charset="0"/>
            </a:endParaRPr>
          </a:p>
          <a:p>
            <a:pPr>
              <a:buFontTx/>
              <a:buChar char="•"/>
            </a:pPr>
            <a:r>
              <a:rPr lang="de-DE" altLang="de-DE" sz="2600">
                <a:solidFill>
                  <a:srgbClr val="FF0000"/>
                </a:solidFill>
                <a:latin typeface="Arial" panose="020B0604020202020204" pitchFamily="34" charset="0"/>
              </a:rPr>
              <a:t>Ereignisse </a:t>
            </a:r>
            <a:r>
              <a:rPr lang="de-DE" altLang="de-DE" sz="2600" i="1">
                <a:solidFill>
                  <a:srgbClr val="FFCC66"/>
                </a:solidFill>
                <a:latin typeface="Arial" panose="020B0604020202020204" pitchFamily="34" charset="0"/>
              </a:rPr>
              <a:t>vor</a:t>
            </a:r>
            <a:r>
              <a:rPr lang="de-DE" altLang="de-DE" sz="2600">
                <a:solidFill>
                  <a:srgbClr val="FFCC66"/>
                </a:solidFill>
                <a:latin typeface="Arial" panose="020B0604020202020204" pitchFamily="34" charset="0"/>
              </a:rPr>
              <a:t> </a:t>
            </a:r>
            <a:r>
              <a:rPr lang="de-DE" altLang="de-DE" sz="2600">
                <a:solidFill>
                  <a:srgbClr val="FF0000"/>
                </a:solidFill>
                <a:latin typeface="Arial" panose="020B0604020202020204" pitchFamily="34" charset="0"/>
              </a:rPr>
              <a:t>dem 2. Kommen Jesus:</a:t>
            </a:r>
          </a:p>
          <a:p>
            <a:pPr>
              <a:buFontTx/>
              <a:buChar char="•"/>
            </a:pPr>
            <a:r>
              <a:rPr lang="de-DE" altLang="de-DE" sz="2600">
                <a:solidFill>
                  <a:schemeClr val="bg1"/>
                </a:solidFill>
                <a:latin typeface="Arial" panose="020B0604020202020204" pitchFamily="34" charset="0"/>
              </a:rPr>
              <a:t>3.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deiner Wiederkunft</a:t>
            </a:r>
            <a:r>
              <a:rPr lang="de-DE" altLang="de-DE" sz="2600">
                <a:solidFill>
                  <a:schemeClr val="bg1"/>
                </a:solidFill>
                <a:latin typeface="Arial" panose="020B0604020202020204" pitchFamily="34" charset="0"/>
              </a:rPr>
              <a:t>? </a:t>
            </a:r>
            <a:br>
              <a:rPr lang="de-DE" altLang="de-DE" sz="2600">
                <a:solidFill>
                  <a:schemeClr val="bg1"/>
                </a:solidFill>
                <a:latin typeface="Arial" panose="020B0604020202020204" pitchFamily="34" charset="0"/>
              </a:rPr>
            </a:br>
            <a:r>
              <a:rPr lang="de-DE" altLang="de-DE" sz="2600">
                <a:solidFill>
                  <a:schemeClr val="bg1"/>
                </a:solidFill>
                <a:latin typeface="Arial" panose="020B0604020202020204" pitchFamily="34" charset="0"/>
              </a:rPr>
              <a:t>(Mat 24,3; Mark 13,4)</a:t>
            </a:r>
          </a:p>
          <a:p>
            <a:pPr>
              <a:buFontTx/>
              <a:buChar char="•"/>
            </a:pPr>
            <a:r>
              <a:rPr lang="de-DE" altLang="de-DE" sz="2600">
                <a:solidFill>
                  <a:schemeClr val="bg1"/>
                </a:solidFill>
                <a:latin typeface="Arial" panose="020B0604020202020204" pitchFamily="34" charset="0"/>
              </a:rPr>
              <a:t>4.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der Endzeit</a:t>
            </a:r>
            <a:r>
              <a:rPr lang="de-DE" altLang="de-DE" sz="2600">
                <a:solidFill>
                  <a:schemeClr val="bg1"/>
                </a:solidFill>
                <a:latin typeface="Arial" panose="020B0604020202020204" pitchFamily="34" charset="0"/>
              </a:rPr>
              <a:t>? (Mat 24,3; Mark 13,4)</a:t>
            </a:r>
          </a:p>
        </p:txBody>
      </p:sp>
      <p:pic>
        <p:nvPicPr>
          <p:cNvPr id="676869"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948488" y="0"/>
            <a:ext cx="2195512" cy="1463675"/>
          </a:xfrm>
          <a:noFill/>
          <a:ln/>
          <a:effectLst>
            <a:outerShdw dist="35921" dir="2700000" algn="ctr" rotWithShape="0">
              <a:srgbClr val="FFCC00"/>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ChangeArrowheads="1"/>
          </p:cNvSpPr>
          <p:nvPr/>
        </p:nvSpPr>
        <p:spPr bwMode="auto">
          <a:xfrm>
            <a:off x="0" y="333375"/>
            <a:ext cx="6732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2 + 2 Fragen </a:t>
            </a:r>
          </a:p>
        </p:txBody>
      </p:sp>
      <p:sp>
        <p:nvSpPr>
          <p:cNvPr id="678915" name="Text Box 3"/>
          <p:cNvSpPr txBox="1">
            <a:spLocks noChangeArrowheads="1"/>
          </p:cNvSpPr>
          <p:nvPr/>
        </p:nvSpPr>
        <p:spPr bwMode="auto">
          <a:xfrm>
            <a:off x="827088" y="2060575"/>
            <a:ext cx="7391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indent="-284163">
              <a:defRPr sz="2400">
                <a:solidFill>
                  <a:schemeClr val="tx1"/>
                </a:solidFill>
                <a:latin typeface="Times New Roman" panose="02020603050405020304" pitchFamily="18" charset="0"/>
              </a:defRPr>
            </a:lvl1pPr>
            <a:lvl2pPr marL="4746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de-DE" altLang="de-DE" sz="2600">
                <a:solidFill>
                  <a:srgbClr val="FF0000"/>
                </a:solidFill>
                <a:latin typeface="Arial" panose="020B0604020202020204" pitchFamily="34" charset="0"/>
              </a:rPr>
              <a:t>Ereignisse </a:t>
            </a:r>
            <a:r>
              <a:rPr lang="de-DE" altLang="de-DE" sz="2600" i="1">
                <a:solidFill>
                  <a:srgbClr val="FFCC66"/>
                </a:solidFill>
                <a:latin typeface="Arial" panose="020B0604020202020204" pitchFamily="34" charset="0"/>
              </a:rPr>
              <a:t>nach</a:t>
            </a:r>
            <a:r>
              <a:rPr lang="de-DE" altLang="de-DE" sz="2600">
                <a:solidFill>
                  <a:srgbClr val="FF0000"/>
                </a:solidFill>
                <a:latin typeface="Arial" panose="020B0604020202020204" pitchFamily="34" charset="0"/>
              </a:rPr>
              <a:t> dem 1. Kommen Jesu:</a:t>
            </a:r>
          </a:p>
          <a:p>
            <a:pPr>
              <a:buFontTx/>
              <a:buChar char="•"/>
            </a:pPr>
            <a:r>
              <a:rPr lang="de-DE" altLang="de-DE" sz="2600">
                <a:solidFill>
                  <a:schemeClr val="bg1"/>
                </a:solidFill>
                <a:latin typeface="Arial" panose="020B0604020202020204" pitchFamily="34" charset="0"/>
              </a:rPr>
              <a:t>1. </a:t>
            </a:r>
            <a:r>
              <a:rPr lang="de-DE" altLang="de-DE" sz="2600">
                <a:solidFill>
                  <a:srgbClr val="00FF00"/>
                </a:solidFill>
                <a:latin typeface="Arial" panose="020B0604020202020204" pitchFamily="34" charset="0"/>
              </a:rPr>
              <a:t>Wann </a:t>
            </a:r>
            <a:r>
              <a:rPr lang="de-DE" altLang="de-DE" sz="2600">
                <a:solidFill>
                  <a:schemeClr val="bg1"/>
                </a:solidFill>
                <a:latin typeface="Arial" panose="020B0604020202020204" pitchFamily="34" charset="0"/>
              </a:rPr>
              <a:t>wird </a:t>
            </a:r>
            <a:r>
              <a:rPr lang="de-DE" altLang="de-DE" sz="2600">
                <a:solidFill>
                  <a:srgbClr val="FFFF00"/>
                </a:solidFill>
                <a:latin typeface="Arial" panose="020B0604020202020204" pitchFamily="34" charset="0"/>
              </a:rPr>
              <a:t>die Zerstörung</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des Tempels</a:t>
            </a:r>
            <a:r>
              <a:rPr lang="de-DE" altLang="de-DE" sz="2600">
                <a:solidFill>
                  <a:schemeClr val="bg1"/>
                </a:solidFill>
                <a:latin typeface="Arial" panose="020B0604020202020204" pitchFamily="34" charset="0"/>
              </a:rPr>
              <a:t> stattfinden? (Mat 24,3; Mark 13,4; Luk 21,7)</a:t>
            </a:r>
          </a:p>
          <a:p>
            <a:pPr>
              <a:buFontTx/>
              <a:buChar char="•"/>
            </a:pPr>
            <a:r>
              <a:rPr lang="de-DE" altLang="de-DE" sz="2600">
                <a:solidFill>
                  <a:schemeClr val="bg1"/>
                </a:solidFill>
                <a:latin typeface="Arial" panose="020B0604020202020204" pitchFamily="34" charset="0"/>
              </a:rPr>
              <a:t>2. Was wird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der Zerstörung</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des Tempels</a:t>
            </a:r>
            <a:r>
              <a:rPr lang="de-DE" altLang="de-DE" sz="2600">
                <a:solidFill>
                  <a:schemeClr val="bg1"/>
                </a:solidFill>
                <a:latin typeface="Arial" panose="020B0604020202020204" pitchFamily="34" charset="0"/>
              </a:rPr>
              <a:t> sein? (Luk 21,7)</a:t>
            </a:r>
          </a:p>
          <a:p>
            <a:r>
              <a:rPr lang="de-CH" altLang="de-DE" sz="2600">
                <a:solidFill>
                  <a:schemeClr val="bg1"/>
                </a:solidFill>
                <a:latin typeface="Arial" panose="020B0604020202020204" pitchFamily="34" charset="0"/>
              </a:rPr>
              <a:t>---------------------------------------------------------------</a:t>
            </a:r>
            <a:endParaRPr lang="de-DE" altLang="de-DE" sz="2600">
              <a:solidFill>
                <a:schemeClr val="bg1"/>
              </a:solidFill>
              <a:latin typeface="Arial" panose="020B0604020202020204" pitchFamily="34" charset="0"/>
            </a:endParaRPr>
          </a:p>
          <a:p>
            <a:pPr>
              <a:buFontTx/>
              <a:buChar char="•"/>
            </a:pPr>
            <a:r>
              <a:rPr lang="de-DE" altLang="de-DE" sz="2600">
                <a:solidFill>
                  <a:srgbClr val="FF0000"/>
                </a:solidFill>
                <a:latin typeface="Arial" panose="020B0604020202020204" pitchFamily="34" charset="0"/>
              </a:rPr>
              <a:t>Ereignisse </a:t>
            </a:r>
            <a:r>
              <a:rPr lang="de-DE" altLang="de-DE" sz="2600" i="1">
                <a:solidFill>
                  <a:srgbClr val="FFCC66"/>
                </a:solidFill>
                <a:latin typeface="Arial" panose="020B0604020202020204" pitchFamily="34" charset="0"/>
              </a:rPr>
              <a:t>vor</a:t>
            </a:r>
            <a:r>
              <a:rPr lang="de-DE" altLang="de-DE" sz="2600">
                <a:solidFill>
                  <a:srgbClr val="FFCC66"/>
                </a:solidFill>
                <a:latin typeface="Arial" panose="020B0604020202020204" pitchFamily="34" charset="0"/>
              </a:rPr>
              <a:t> </a:t>
            </a:r>
            <a:r>
              <a:rPr lang="de-DE" altLang="de-DE" sz="2600">
                <a:solidFill>
                  <a:srgbClr val="FF0000"/>
                </a:solidFill>
                <a:latin typeface="Arial" panose="020B0604020202020204" pitchFamily="34" charset="0"/>
              </a:rPr>
              <a:t>dem 2. Kommen Jesus:</a:t>
            </a:r>
          </a:p>
          <a:p>
            <a:pPr>
              <a:buFontTx/>
              <a:buChar char="•"/>
            </a:pPr>
            <a:r>
              <a:rPr lang="de-DE" altLang="de-DE" sz="2600">
                <a:solidFill>
                  <a:schemeClr val="bg1"/>
                </a:solidFill>
                <a:latin typeface="Arial" panose="020B0604020202020204" pitchFamily="34" charset="0"/>
              </a:rPr>
              <a:t>3.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deiner Wiederkunft</a:t>
            </a:r>
            <a:r>
              <a:rPr lang="de-DE" altLang="de-DE" sz="2600">
                <a:solidFill>
                  <a:schemeClr val="bg1"/>
                </a:solidFill>
                <a:latin typeface="Arial" panose="020B0604020202020204" pitchFamily="34" charset="0"/>
              </a:rPr>
              <a:t>? </a:t>
            </a:r>
            <a:br>
              <a:rPr lang="de-DE" altLang="de-DE" sz="2600">
                <a:solidFill>
                  <a:schemeClr val="bg1"/>
                </a:solidFill>
                <a:latin typeface="Arial" panose="020B0604020202020204" pitchFamily="34" charset="0"/>
              </a:rPr>
            </a:br>
            <a:r>
              <a:rPr lang="de-DE" altLang="de-DE" sz="2600">
                <a:solidFill>
                  <a:schemeClr val="bg1"/>
                </a:solidFill>
                <a:latin typeface="Arial" panose="020B0604020202020204" pitchFamily="34" charset="0"/>
              </a:rPr>
              <a:t>(Mat 24,3; Mark 13,4)</a:t>
            </a:r>
          </a:p>
          <a:p>
            <a:pPr>
              <a:buFontTx/>
              <a:buChar char="•"/>
            </a:pPr>
            <a:r>
              <a:rPr lang="de-DE" altLang="de-DE" sz="2600">
                <a:solidFill>
                  <a:schemeClr val="bg1"/>
                </a:solidFill>
                <a:latin typeface="Arial" panose="020B0604020202020204" pitchFamily="34" charset="0"/>
              </a:rPr>
              <a:t>4.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der Endzeit</a:t>
            </a:r>
            <a:r>
              <a:rPr lang="de-DE" altLang="de-DE" sz="2600">
                <a:solidFill>
                  <a:schemeClr val="bg1"/>
                </a:solidFill>
                <a:latin typeface="Arial" panose="020B0604020202020204" pitchFamily="34" charset="0"/>
              </a:rPr>
              <a:t>? (Mat 24,3; Mark 13,4)</a:t>
            </a:r>
          </a:p>
        </p:txBody>
      </p:sp>
      <p:sp>
        <p:nvSpPr>
          <p:cNvPr id="678917" name="Text Box 5"/>
          <p:cNvSpPr txBox="1">
            <a:spLocks noChangeArrowheads="1"/>
          </p:cNvSpPr>
          <p:nvPr/>
        </p:nvSpPr>
        <p:spPr bwMode="auto">
          <a:xfrm>
            <a:off x="179388" y="1989138"/>
            <a:ext cx="5048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solidFill>
                  <a:srgbClr val="FF0000"/>
                </a:solidFill>
              </a:rPr>
              <a:t>A</a:t>
            </a:r>
          </a:p>
          <a:p>
            <a:r>
              <a:rPr lang="de-CH" altLang="de-DE">
                <a:solidFill>
                  <a:srgbClr val="FF0000"/>
                </a:solidFill>
              </a:rPr>
              <a:t>N</a:t>
            </a:r>
          </a:p>
          <a:p>
            <a:r>
              <a:rPr lang="de-CH" altLang="de-DE">
                <a:solidFill>
                  <a:srgbClr val="FF0000"/>
                </a:solidFill>
              </a:rPr>
              <a:t>F</a:t>
            </a:r>
          </a:p>
          <a:p>
            <a:r>
              <a:rPr lang="de-CH" altLang="de-DE">
                <a:solidFill>
                  <a:srgbClr val="FF0000"/>
                </a:solidFill>
              </a:rPr>
              <a:t>A</a:t>
            </a:r>
          </a:p>
          <a:p>
            <a:r>
              <a:rPr lang="de-CH" altLang="de-DE">
                <a:solidFill>
                  <a:srgbClr val="FF0000"/>
                </a:solidFill>
              </a:rPr>
              <a:t>N</a:t>
            </a:r>
          </a:p>
          <a:p>
            <a:r>
              <a:rPr lang="de-CH" altLang="de-DE">
                <a:solidFill>
                  <a:srgbClr val="FF0000"/>
                </a:solidFill>
              </a:rPr>
              <a:t>G</a:t>
            </a:r>
          </a:p>
          <a:p>
            <a:endParaRPr lang="de-DE" altLang="de-DE">
              <a:solidFill>
                <a:srgbClr val="FF0000"/>
              </a:solidFill>
            </a:endParaRPr>
          </a:p>
        </p:txBody>
      </p:sp>
      <p:sp>
        <p:nvSpPr>
          <p:cNvPr id="678918" name="Text Box 6"/>
          <p:cNvSpPr txBox="1">
            <a:spLocks noChangeArrowheads="1"/>
          </p:cNvSpPr>
          <p:nvPr/>
        </p:nvSpPr>
        <p:spPr bwMode="auto">
          <a:xfrm>
            <a:off x="179388" y="4508500"/>
            <a:ext cx="5048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solidFill>
                  <a:srgbClr val="FF0000"/>
                </a:solidFill>
              </a:rPr>
              <a:t>E</a:t>
            </a:r>
            <a:br>
              <a:rPr lang="de-CH" altLang="de-DE">
                <a:solidFill>
                  <a:srgbClr val="FF0000"/>
                </a:solidFill>
              </a:rPr>
            </a:br>
            <a:r>
              <a:rPr lang="de-CH" altLang="de-DE">
                <a:solidFill>
                  <a:srgbClr val="FF0000"/>
                </a:solidFill>
              </a:rPr>
              <a:t>N</a:t>
            </a:r>
            <a:br>
              <a:rPr lang="de-CH" altLang="de-DE">
                <a:solidFill>
                  <a:srgbClr val="FF0000"/>
                </a:solidFill>
              </a:rPr>
            </a:br>
            <a:r>
              <a:rPr lang="de-CH" altLang="de-DE">
                <a:solidFill>
                  <a:srgbClr val="FF0000"/>
                </a:solidFill>
              </a:rPr>
              <a:t>D</a:t>
            </a:r>
            <a:br>
              <a:rPr lang="de-CH" altLang="de-DE">
                <a:solidFill>
                  <a:srgbClr val="FF0000"/>
                </a:solidFill>
              </a:rPr>
            </a:br>
            <a:r>
              <a:rPr lang="de-CH" altLang="de-DE">
                <a:solidFill>
                  <a:srgbClr val="FF0000"/>
                </a:solidFill>
              </a:rPr>
              <a:t>E</a:t>
            </a:r>
            <a:endParaRPr lang="de-DE" altLang="de-DE">
              <a:solidFill>
                <a:srgbClr val="FF0000"/>
              </a:solidFill>
            </a:endParaRPr>
          </a:p>
        </p:txBody>
      </p:sp>
      <p:pic>
        <p:nvPicPr>
          <p:cNvPr id="678919"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948488" y="0"/>
            <a:ext cx="2195512" cy="1463675"/>
          </a:xfrm>
          <a:noFill/>
          <a:ln/>
          <a:effectLst>
            <a:outerShdw dist="35921" dir="2700000" algn="ctr" rotWithShape="0">
              <a:srgbClr val="FFCC00"/>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71747"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71748" name="Line 4"/>
          <p:cNvSpPr>
            <a:spLocks noChangeShapeType="1"/>
          </p:cNvSpPr>
          <p:nvPr/>
        </p:nvSpPr>
        <p:spPr bwMode="auto">
          <a:xfrm>
            <a:off x="7740650" y="3068638"/>
            <a:ext cx="0" cy="23050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71749"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71750" name="Text Box 6"/>
          <p:cNvSpPr txBox="1">
            <a:spLocks noChangeArrowheads="1"/>
          </p:cNvSpPr>
          <p:nvPr/>
        </p:nvSpPr>
        <p:spPr bwMode="auto">
          <a:xfrm>
            <a:off x="6300788" y="18446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Messias</a:t>
            </a:r>
          </a:p>
        </p:txBody>
      </p:sp>
      <p:sp>
        <p:nvSpPr>
          <p:cNvPr id="671751" name="Rectangle 7"/>
          <p:cNvSpPr>
            <a:spLocks noGrp="1" noChangeArrowheads="1"/>
          </p:cNvSpPr>
          <p:nvPr>
            <p:ph type="title"/>
          </p:nvPr>
        </p:nvSpPr>
        <p:spPr>
          <a:xfrm>
            <a:off x="0" y="188913"/>
            <a:ext cx="9144000" cy="1143000"/>
          </a:xfrm>
        </p:spPr>
        <p:txBody>
          <a:bodyPr/>
          <a:lstStyle/>
          <a:p>
            <a:r>
              <a:rPr lang="fr-FR" altLang="de-DE" sz="4000" b="1">
                <a:solidFill>
                  <a:schemeClr val="bg1"/>
                </a:solidFill>
                <a:latin typeface="Arial" panose="020B0604020202020204" pitchFamily="34" charset="0"/>
              </a:rPr>
              <a:t>Die zwei Erscheinungen </a:t>
            </a:r>
            <a:br>
              <a:rPr lang="fr-FR" altLang="de-DE" sz="4000" b="1">
                <a:solidFill>
                  <a:schemeClr val="bg1"/>
                </a:solidFill>
                <a:latin typeface="Arial" panose="020B0604020202020204" pitchFamily="34" charset="0"/>
              </a:rPr>
            </a:br>
            <a:r>
              <a:rPr lang="fr-FR" altLang="de-DE" sz="4000" b="1">
                <a:solidFill>
                  <a:schemeClr val="bg1"/>
                </a:solidFill>
                <a:latin typeface="Arial" panose="020B0604020202020204" pitchFamily="34" charset="0"/>
              </a:rPr>
              <a:t>des Messias</a:t>
            </a:r>
          </a:p>
        </p:txBody>
      </p:sp>
      <p:sp>
        <p:nvSpPr>
          <p:cNvPr id="671754" name="AutoShape 10"/>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71755" name="Text Box 11"/>
          <p:cNvSpPr txBox="1">
            <a:spLocks noChangeArrowheads="1"/>
          </p:cNvSpPr>
          <p:nvPr/>
        </p:nvSpPr>
        <p:spPr bwMode="auto">
          <a:xfrm>
            <a:off x="1887538" y="3808413"/>
            <a:ext cx="1978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de-CH" altLang="de-DE">
                <a:solidFill>
                  <a:srgbClr val="00FF00"/>
                </a:solidFill>
                <a:latin typeface="Arial" panose="020B0604020202020204" pitchFamily="34" charset="0"/>
              </a:rPr>
              <a:t>Wann?</a:t>
            </a:r>
          </a:p>
          <a:p>
            <a:pPr>
              <a:buFontTx/>
              <a:buAutoNum type="arabicPeriod"/>
            </a:pPr>
            <a:r>
              <a:rPr lang="de-CH" altLang="de-DE">
                <a:solidFill>
                  <a:srgbClr val="00FF00"/>
                </a:solidFill>
                <a:latin typeface="Arial" panose="020B0604020202020204" pitchFamily="34" charset="0"/>
              </a:rPr>
              <a:t>Zeichen?</a:t>
            </a:r>
            <a:endParaRPr lang="de-DE" altLang="de-DE">
              <a:solidFill>
                <a:srgbClr val="00FF00"/>
              </a:solidFill>
              <a:latin typeface="Arial" panose="020B0604020202020204" pitchFamily="34" charset="0"/>
            </a:endParaRPr>
          </a:p>
        </p:txBody>
      </p:sp>
      <p:sp>
        <p:nvSpPr>
          <p:cNvPr id="671756" name="Text Box 12"/>
          <p:cNvSpPr txBox="1">
            <a:spLocks noChangeArrowheads="1"/>
          </p:cNvSpPr>
          <p:nvPr/>
        </p:nvSpPr>
        <p:spPr bwMode="auto">
          <a:xfrm>
            <a:off x="5651500" y="3789363"/>
            <a:ext cx="1858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a:solidFill>
                  <a:srgbClr val="00FF00"/>
                </a:solidFill>
                <a:latin typeface="Arial" panose="020B0604020202020204" pitchFamily="34" charset="0"/>
              </a:rPr>
              <a:t>3. Zeichen?</a:t>
            </a:r>
          </a:p>
          <a:p>
            <a:r>
              <a:rPr lang="de-CH" altLang="de-DE">
                <a:solidFill>
                  <a:srgbClr val="00FF00"/>
                </a:solidFill>
                <a:latin typeface="Arial" panose="020B0604020202020204" pitchFamily="34" charset="0"/>
              </a:rPr>
              <a:t>4. Zeichen?</a:t>
            </a:r>
            <a:endParaRPr lang="de-DE" altLang="de-DE">
              <a:solidFill>
                <a:srgbClr val="00FF00"/>
              </a:solidFill>
              <a:latin typeface="Arial" panose="020B0604020202020204" pitchFamily="34" charset="0"/>
            </a:endParaRPr>
          </a:p>
        </p:txBody>
      </p:sp>
      <p:sp>
        <p:nvSpPr>
          <p:cNvPr id="671757" name="Line 13"/>
          <p:cNvSpPr>
            <a:spLocks noChangeShapeType="1"/>
          </p:cNvSpPr>
          <p:nvPr/>
        </p:nvSpPr>
        <p:spPr bwMode="auto">
          <a:xfrm>
            <a:off x="7740650" y="2997200"/>
            <a:ext cx="0" cy="2305050"/>
          </a:xfrm>
          <a:prstGeom prst="line">
            <a:avLst/>
          </a:prstGeom>
          <a:noFill/>
          <a:ln w="76200">
            <a:pattFill prst="lgConfetti">
              <a:fgClr>
                <a:srgbClr val="FF0000"/>
              </a:fgClr>
              <a:bgClr>
                <a:srgbClr val="FFFFFF"/>
              </a:bgClr>
            </a:patt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71758" name="Oval 14"/>
          <p:cNvSpPr>
            <a:spLocks noChangeArrowheads="1"/>
          </p:cNvSpPr>
          <p:nvPr/>
        </p:nvSpPr>
        <p:spPr bwMode="auto">
          <a:xfrm rot="-4857145">
            <a:off x="6362700" y="5022850"/>
            <a:ext cx="1746250" cy="863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71747"/>
                                        </p:tgtEl>
                                        <p:attrNameLst>
                                          <p:attrName>style.visibility</p:attrName>
                                        </p:attrNameLst>
                                      </p:cBhvr>
                                      <p:to>
                                        <p:strVal val="visible"/>
                                      </p:to>
                                    </p:set>
                                    <p:anim calcmode="lin" valueType="num">
                                      <p:cBhvr additive="base">
                                        <p:cTn id="7" dur="500" fill="hold"/>
                                        <p:tgtEl>
                                          <p:spTgt spid="671747"/>
                                        </p:tgtEl>
                                        <p:attrNameLst>
                                          <p:attrName>ppt_x</p:attrName>
                                        </p:attrNameLst>
                                      </p:cBhvr>
                                      <p:tavLst>
                                        <p:tav tm="0">
                                          <p:val>
                                            <p:strVal val="#ppt_x"/>
                                          </p:val>
                                        </p:tav>
                                        <p:tav tm="100000">
                                          <p:val>
                                            <p:strVal val="#ppt_x"/>
                                          </p:val>
                                        </p:tav>
                                      </p:tavLst>
                                    </p:anim>
                                    <p:anim calcmode="lin" valueType="num">
                                      <p:cBhvr additive="base">
                                        <p:cTn id="8" dur="500" fill="hold"/>
                                        <p:tgtEl>
                                          <p:spTgt spid="67174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671749">
                                            <p:txEl>
                                              <p:pRg st="0" end="0"/>
                                            </p:txEl>
                                          </p:spTgt>
                                        </p:tgtEl>
                                        <p:attrNameLst>
                                          <p:attrName>style.visibility</p:attrName>
                                        </p:attrNameLst>
                                      </p:cBhvr>
                                      <p:to>
                                        <p:strVal val="visible"/>
                                      </p:to>
                                    </p:set>
                                    <p:anim calcmode="lin" valueType="num">
                                      <p:cBhvr>
                                        <p:cTn id="13" dur="1000" fill="hold"/>
                                        <p:tgtEl>
                                          <p:spTgt spid="67174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7174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71749">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671749">
                                            <p:txEl>
                                              <p:pRg st="1" end="1"/>
                                            </p:txEl>
                                          </p:spTgt>
                                        </p:tgtEl>
                                        <p:attrNameLst>
                                          <p:attrName>style.visibility</p:attrName>
                                        </p:attrNameLst>
                                      </p:cBhvr>
                                      <p:to>
                                        <p:strVal val="visible"/>
                                      </p:to>
                                    </p:set>
                                    <p:anim calcmode="lin" valueType="num">
                                      <p:cBhvr>
                                        <p:cTn id="18" dur="1000" fill="hold"/>
                                        <p:tgtEl>
                                          <p:spTgt spid="671749">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671749">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671749">
                                            <p:txEl>
                                              <p:pRg st="1" end="1"/>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671749">
                                            <p:txEl>
                                              <p:pRg st="2" end="2"/>
                                            </p:txEl>
                                          </p:spTgt>
                                        </p:tgtEl>
                                        <p:attrNameLst>
                                          <p:attrName>style.visibility</p:attrName>
                                        </p:attrNameLst>
                                      </p:cBhvr>
                                      <p:to>
                                        <p:strVal val="visible"/>
                                      </p:to>
                                    </p:set>
                                    <p:anim calcmode="lin" valueType="num">
                                      <p:cBhvr>
                                        <p:cTn id="23" dur="1000" fill="hold"/>
                                        <p:tgtEl>
                                          <p:spTgt spid="671749">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671749">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67174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671748"/>
                                        </p:tgtEl>
                                        <p:attrNameLst>
                                          <p:attrName>style.visibility</p:attrName>
                                        </p:attrNameLst>
                                      </p:cBhvr>
                                      <p:to>
                                        <p:strVal val="visible"/>
                                      </p:to>
                                    </p:set>
                                    <p:anim calcmode="lin" valueType="num">
                                      <p:cBhvr additive="base">
                                        <p:cTn id="30" dur="500" fill="hold"/>
                                        <p:tgtEl>
                                          <p:spTgt spid="671748"/>
                                        </p:tgtEl>
                                        <p:attrNameLst>
                                          <p:attrName>ppt_x</p:attrName>
                                        </p:attrNameLst>
                                      </p:cBhvr>
                                      <p:tavLst>
                                        <p:tav tm="0">
                                          <p:val>
                                            <p:strVal val="#ppt_x"/>
                                          </p:val>
                                        </p:tav>
                                        <p:tav tm="100000">
                                          <p:val>
                                            <p:strVal val="#ppt_x"/>
                                          </p:val>
                                        </p:tav>
                                      </p:tavLst>
                                    </p:anim>
                                    <p:anim calcmode="lin" valueType="num">
                                      <p:cBhvr additive="base">
                                        <p:cTn id="31" dur="500" fill="hold"/>
                                        <p:tgtEl>
                                          <p:spTgt spid="671748"/>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671750"/>
                                        </p:tgtEl>
                                        <p:attrNameLst>
                                          <p:attrName>style.visibility</p:attrName>
                                        </p:attrNameLst>
                                      </p:cBhvr>
                                      <p:to>
                                        <p:strVal val="visible"/>
                                      </p:to>
                                    </p:set>
                                    <p:anim calcmode="lin" valueType="num">
                                      <p:cBhvr>
                                        <p:cTn id="36" dur="1000" fill="hold"/>
                                        <p:tgtEl>
                                          <p:spTgt spid="671750"/>
                                        </p:tgtEl>
                                        <p:attrNameLst>
                                          <p:attrName>ppt_w</p:attrName>
                                        </p:attrNameLst>
                                      </p:cBhvr>
                                      <p:tavLst>
                                        <p:tav tm="0">
                                          <p:val>
                                            <p:strVal val="#ppt_w*0.70"/>
                                          </p:val>
                                        </p:tav>
                                        <p:tav tm="100000">
                                          <p:val>
                                            <p:strVal val="#ppt_w"/>
                                          </p:val>
                                        </p:tav>
                                      </p:tavLst>
                                    </p:anim>
                                    <p:anim calcmode="lin" valueType="num">
                                      <p:cBhvr>
                                        <p:cTn id="37" dur="1000" fill="hold"/>
                                        <p:tgtEl>
                                          <p:spTgt spid="671750"/>
                                        </p:tgtEl>
                                        <p:attrNameLst>
                                          <p:attrName>ppt_h</p:attrName>
                                        </p:attrNameLst>
                                      </p:cBhvr>
                                      <p:tavLst>
                                        <p:tav tm="0">
                                          <p:val>
                                            <p:strVal val="#ppt_h"/>
                                          </p:val>
                                        </p:tav>
                                        <p:tav tm="100000">
                                          <p:val>
                                            <p:strVal val="#ppt_h"/>
                                          </p:val>
                                        </p:tav>
                                      </p:tavLst>
                                    </p:anim>
                                    <p:animEffect transition="in" filter="fade">
                                      <p:cBhvr>
                                        <p:cTn id="38" dur="1000"/>
                                        <p:tgtEl>
                                          <p:spTgt spid="6717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71746"/>
                                        </p:tgtEl>
                                        <p:attrNameLst>
                                          <p:attrName>style.visibility</p:attrName>
                                        </p:attrNameLst>
                                      </p:cBhvr>
                                      <p:to>
                                        <p:strVal val="visible"/>
                                      </p:to>
                                    </p:set>
                                    <p:anim calcmode="lin" valueType="num">
                                      <p:cBhvr additive="base">
                                        <p:cTn id="43" dur="3000" fill="hold"/>
                                        <p:tgtEl>
                                          <p:spTgt spid="671746"/>
                                        </p:tgtEl>
                                        <p:attrNameLst>
                                          <p:attrName>ppt_x</p:attrName>
                                        </p:attrNameLst>
                                      </p:cBhvr>
                                      <p:tavLst>
                                        <p:tav tm="0">
                                          <p:val>
                                            <p:strVal val="#ppt_x"/>
                                          </p:val>
                                        </p:tav>
                                        <p:tav tm="100000">
                                          <p:val>
                                            <p:strVal val="#ppt_x"/>
                                          </p:val>
                                        </p:tav>
                                      </p:tavLst>
                                    </p:anim>
                                    <p:anim calcmode="lin" valueType="num">
                                      <p:cBhvr additive="base">
                                        <p:cTn id="44" dur="3000" fill="hold"/>
                                        <p:tgtEl>
                                          <p:spTgt spid="671746"/>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671754"/>
                                        </p:tgtEl>
                                        <p:attrNameLst>
                                          <p:attrName>style.visibility</p:attrName>
                                        </p:attrNameLst>
                                      </p:cBhvr>
                                      <p:to>
                                        <p:strVal val="visible"/>
                                      </p:to>
                                    </p:set>
                                    <p:anim calcmode="lin" valueType="num">
                                      <p:cBhvr additive="base">
                                        <p:cTn id="49" dur="2000" fill="hold"/>
                                        <p:tgtEl>
                                          <p:spTgt spid="671754"/>
                                        </p:tgtEl>
                                        <p:attrNameLst>
                                          <p:attrName>ppt_x</p:attrName>
                                        </p:attrNameLst>
                                      </p:cBhvr>
                                      <p:tavLst>
                                        <p:tav tm="0">
                                          <p:val>
                                            <p:strVal val="#ppt_x"/>
                                          </p:val>
                                        </p:tav>
                                        <p:tav tm="100000">
                                          <p:val>
                                            <p:strVal val="#ppt_x"/>
                                          </p:val>
                                        </p:tav>
                                      </p:tavLst>
                                    </p:anim>
                                    <p:anim calcmode="lin" valueType="num">
                                      <p:cBhvr additive="base">
                                        <p:cTn id="50" dur="2000" fill="hold"/>
                                        <p:tgtEl>
                                          <p:spTgt spid="67175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71755"/>
                                        </p:tgtEl>
                                        <p:attrNameLst>
                                          <p:attrName>style.visibility</p:attrName>
                                        </p:attrNameLst>
                                      </p:cBhvr>
                                      <p:to>
                                        <p:strVal val="visible"/>
                                      </p:to>
                                    </p:set>
                                    <p:animEffect transition="in" filter="blinds(horizontal)">
                                      <p:cBhvr>
                                        <p:cTn id="55" dur="2000"/>
                                        <p:tgtEl>
                                          <p:spTgt spid="67175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671758"/>
                                        </p:tgtEl>
                                        <p:attrNameLst>
                                          <p:attrName>style.visibility</p:attrName>
                                        </p:attrNameLst>
                                      </p:cBhvr>
                                      <p:to>
                                        <p:strVal val="visible"/>
                                      </p:to>
                                    </p:set>
                                    <p:animEffect transition="in" filter="fade">
                                      <p:cBhvr>
                                        <p:cTn id="60" dur="2000"/>
                                        <p:tgtEl>
                                          <p:spTgt spid="671758"/>
                                        </p:tgtEl>
                                      </p:cBhvr>
                                    </p:animEffect>
                                    <p:anim calcmode="lin" valueType="num">
                                      <p:cBhvr>
                                        <p:cTn id="61" dur="2000" fill="hold"/>
                                        <p:tgtEl>
                                          <p:spTgt spid="671758"/>
                                        </p:tgtEl>
                                        <p:attrNameLst>
                                          <p:attrName>style.rotation</p:attrName>
                                        </p:attrNameLst>
                                      </p:cBhvr>
                                      <p:tavLst>
                                        <p:tav tm="0">
                                          <p:val>
                                            <p:fltVal val="720"/>
                                          </p:val>
                                        </p:tav>
                                        <p:tav tm="100000">
                                          <p:val>
                                            <p:fltVal val="0"/>
                                          </p:val>
                                        </p:tav>
                                      </p:tavLst>
                                    </p:anim>
                                    <p:anim calcmode="lin" valueType="num">
                                      <p:cBhvr>
                                        <p:cTn id="62" dur="2000" fill="hold"/>
                                        <p:tgtEl>
                                          <p:spTgt spid="671758"/>
                                        </p:tgtEl>
                                        <p:attrNameLst>
                                          <p:attrName>ppt_h</p:attrName>
                                        </p:attrNameLst>
                                      </p:cBhvr>
                                      <p:tavLst>
                                        <p:tav tm="0">
                                          <p:val>
                                            <p:fltVal val="0"/>
                                          </p:val>
                                        </p:tav>
                                        <p:tav tm="100000">
                                          <p:val>
                                            <p:strVal val="#ppt_h"/>
                                          </p:val>
                                        </p:tav>
                                      </p:tavLst>
                                    </p:anim>
                                    <p:anim calcmode="lin" valueType="num">
                                      <p:cBhvr>
                                        <p:cTn id="63" dur="2000" fill="hold"/>
                                        <p:tgtEl>
                                          <p:spTgt spid="671758"/>
                                        </p:tgtEl>
                                        <p:attrNameLst>
                                          <p:attrName>ppt_w</p:attrName>
                                        </p:attrNameLst>
                                      </p:cBhvr>
                                      <p:tavLst>
                                        <p:tav tm="0">
                                          <p:val>
                                            <p:fltVal val="0"/>
                                          </p:val>
                                        </p:tav>
                                        <p:tav tm="100000">
                                          <p:val>
                                            <p:strVal val="#ppt_w"/>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71757"/>
                                        </p:tgtEl>
                                        <p:attrNameLst>
                                          <p:attrName>style.visibility</p:attrName>
                                        </p:attrNameLst>
                                      </p:cBhvr>
                                      <p:to>
                                        <p:strVal val="visible"/>
                                      </p:to>
                                    </p:set>
                                    <p:animEffect transition="in" filter="blinds(horizontal)">
                                      <p:cBhvr>
                                        <p:cTn id="68" dur="500"/>
                                        <p:tgtEl>
                                          <p:spTgt spid="67175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71756"/>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671756"/>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67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6" grpId="0" animBg="1"/>
      <p:bldP spid="671747" grpId="0" animBg="1"/>
      <p:bldP spid="671748" grpId="0" animBg="1"/>
      <p:bldP spid="671750" grpId="0"/>
      <p:bldP spid="671754" grpId="0" animBg="1"/>
      <p:bldP spid="671755" grpId="0"/>
      <p:bldP spid="671756" grpId="0"/>
      <p:bldP spid="671756" grpId="1"/>
      <p:bldP spid="671756" grpId="2"/>
      <p:bldP spid="671757" grpId="0" animBg="1"/>
      <p:bldP spid="6717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79939"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79940" name="Line 4"/>
          <p:cNvSpPr>
            <a:spLocks noChangeShapeType="1"/>
          </p:cNvSpPr>
          <p:nvPr/>
        </p:nvSpPr>
        <p:spPr bwMode="auto">
          <a:xfrm>
            <a:off x="7740650" y="3068638"/>
            <a:ext cx="0" cy="23050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79941"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79942" name="Text Box 6"/>
          <p:cNvSpPr txBox="1">
            <a:spLocks noChangeArrowheads="1"/>
          </p:cNvSpPr>
          <p:nvPr/>
        </p:nvSpPr>
        <p:spPr bwMode="auto">
          <a:xfrm>
            <a:off x="6300788" y="18446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Messias</a:t>
            </a:r>
          </a:p>
        </p:txBody>
      </p:sp>
      <p:sp>
        <p:nvSpPr>
          <p:cNvPr id="679943" name="Rectangle 7"/>
          <p:cNvSpPr>
            <a:spLocks noGrp="1" noChangeArrowheads="1"/>
          </p:cNvSpPr>
          <p:nvPr>
            <p:ph type="title"/>
          </p:nvPr>
        </p:nvSpPr>
        <p:spPr>
          <a:xfrm>
            <a:off x="0" y="188913"/>
            <a:ext cx="9144000" cy="1143000"/>
          </a:xfrm>
        </p:spPr>
        <p:txBody>
          <a:bodyPr/>
          <a:lstStyle/>
          <a:p>
            <a:r>
              <a:rPr lang="fr-FR" altLang="de-DE" sz="4000" b="1">
                <a:solidFill>
                  <a:schemeClr val="bg1"/>
                </a:solidFill>
                <a:latin typeface="Arial" panose="020B0604020202020204" pitchFamily="34" charset="0"/>
              </a:rPr>
              <a:t>Die zwei Erscheinungen </a:t>
            </a:r>
            <a:br>
              <a:rPr lang="fr-FR" altLang="de-DE" sz="4000" b="1">
                <a:solidFill>
                  <a:schemeClr val="bg1"/>
                </a:solidFill>
                <a:latin typeface="Arial" panose="020B0604020202020204" pitchFamily="34" charset="0"/>
              </a:rPr>
            </a:br>
            <a:r>
              <a:rPr lang="fr-FR" altLang="de-DE" sz="4000" b="1">
                <a:solidFill>
                  <a:schemeClr val="bg1"/>
                </a:solidFill>
                <a:latin typeface="Arial" panose="020B0604020202020204" pitchFamily="34" charset="0"/>
              </a:rPr>
              <a:t>des Messias</a:t>
            </a:r>
          </a:p>
        </p:txBody>
      </p:sp>
      <p:sp>
        <p:nvSpPr>
          <p:cNvPr id="679944"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79945" name="Text Box 9"/>
          <p:cNvSpPr txBox="1">
            <a:spLocks noChangeArrowheads="1"/>
          </p:cNvSpPr>
          <p:nvPr/>
        </p:nvSpPr>
        <p:spPr bwMode="auto">
          <a:xfrm>
            <a:off x="1887538" y="3808413"/>
            <a:ext cx="1978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de-CH" altLang="de-DE">
                <a:solidFill>
                  <a:srgbClr val="00FF00"/>
                </a:solidFill>
                <a:latin typeface="Arial" panose="020B0604020202020204" pitchFamily="34" charset="0"/>
              </a:rPr>
              <a:t>Wann?</a:t>
            </a:r>
          </a:p>
          <a:p>
            <a:pPr>
              <a:buFontTx/>
              <a:buAutoNum type="arabicPeriod"/>
            </a:pPr>
            <a:r>
              <a:rPr lang="de-CH" altLang="de-DE">
                <a:solidFill>
                  <a:srgbClr val="00FF00"/>
                </a:solidFill>
                <a:latin typeface="Arial" panose="020B0604020202020204" pitchFamily="34" charset="0"/>
              </a:rPr>
              <a:t>Zeichen?</a:t>
            </a:r>
            <a:endParaRPr lang="de-DE" altLang="de-DE">
              <a:solidFill>
                <a:srgbClr val="00FF00"/>
              </a:solidFill>
              <a:latin typeface="Arial" panose="020B0604020202020204" pitchFamily="34" charset="0"/>
            </a:endParaRPr>
          </a:p>
        </p:txBody>
      </p:sp>
      <p:sp>
        <p:nvSpPr>
          <p:cNvPr id="679946" name="Text Box 10"/>
          <p:cNvSpPr txBox="1">
            <a:spLocks noChangeArrowheads="1"/>
          </p:cNvSpPr>
          <p:nvPr/>
        </p:nvSpPr>
        <p:spPr bwMode="auto">
          <a:xfrm>
            <a:off x="5651500" y="3789363"/>
            <a:ext cx="1858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a:solidFill>
                  <a:srgbClr val="00FF00"/>
                </a:solidFill>
                <a:latin typeface="Arial" panose="020B0604020202020204" pitchFamily="34" charset="0"/>
              </a:rPr>
              <a:t>3. Zeichen?</a:t>
            </a:r>
          </a:p>
          <a:p>
            <a:r>
              <a:rPr lang="de-CH" altLang="de-DE">
                <a:solidFill>
                  <a:srgbClr val="00FF00"/>
                </a:solidFill>
                <a:latin typeface="Arial" panose="020B0604020202020204" pitchFamily="34" charset="0"/>
              </a:rPr>
              <a:t>4. Zeichen?</a:t>
            </a:r>
            <a:endParaRPr lang="de-DE" altLang="de-DE">
              <a:solidFill>
                <a:srgbClr val="00FF00"/>
              </a:solidFill>
              <a:latin typeface="Arial" panose="020B0604020202020204" pitchFamily="34" charset="0"/>
            </a:endParaRPr>
          </a:p>
        </p:txBody>
      </p:sp>
      <p:sp>
        <p:nvSpPr>
          <p:cNvPr id="679947" name="Line 11"/>
          <p:cNvSpPr>
            <a:spLocks noChangeShapeType="1"/>
          </p:cNvSpPr>
          <p:nvPr/>
        </p:nvSpPr>
        <p:spPr bwMode="auto">
          <a:xfrm>
            <a:off x="7740650" y="2997200"/>
            <a:ext cx="0" cy="2305050"/>
          </a:xfrm>
          <a:prstGeom prst="line">
            <a:avLst/>
          </a:prstGeom>
          <a:noFill/>
          <a:ln w="76200">
            <a:pattFill prst="lgConfetti">
              <a:fgClr>
                <a:srgbClr val="FF0000"/>
              </a:fgClr>
              <a:bgClr>
                <a:srgbClr val="FFFFFF"/>
              </a:bgClr>
            </a:patt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79948" name="Oval 12"/>
          <p:cNvSpPr>
            <a:spLocks noChangeArrowheads="1"/>
          </p:cNvSpPr>
          <p:nvPr/>
        </p:nvSpPr>
        <p:spPr bwMode="auto">
          <a:xfrm rot="-4857145">
            <a:off x="6362700" y="5022850"/>
            <a:ext cx="1746250" cy="863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79949" name="Text Box 13"/>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679950" name="Text Box 14"/>
          <p:cNvSpPr txBox="1">
            <a:spLocks noChangeArrowheads="1"/>
          </p:cNvSpPr>
          <p:nvPr/>
        </p:nvSpPr>
        <p:spPr bwMode="auto">
          <a:xfrm>
            <a:off x="5867400" y="6092825"/>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Endzeit</a:t>
            </a:r>
            <a:endParaRPr lang="de-DE" altLang="de-DE">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90179"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0180" name="Line 4"/>
          <p:cNvSpPr>
            <a:spLocks noChangeShapeType="1"/>
          </p:cNvSpPr>
          <p:nvPr/>
        </p:nvSpPr>
        <p:spPr bwMode="auto">
          <a:xfrm>
            <a:off x="7740650" y="3068638"/>
            <a:ext cx="0" cy="23050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0181"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90182" name="Text Box 6"/>
          <p:cNvSpPr txBox="1">
            <a:spLocks noChangeArrowheads="1"/>
          </p:cNvSpPr>
          <p:nvPr/>
        </p:nvSpPr>
        <p:spPr bwMode="auto">
          <a:xfrm>
            <a:off x="6300788" y="18446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Messias</a:t>
            </a:r>
          </a:p>
        </p:txBody>
      </p:sp>
      <p:sp>
        <p:nvSpPr>
          <p:cNvPr id="690183" name="Rectangle 7"/>
          <p:cNvSpPr>
            <a:spLocks noGrp="1" noChangeArrowheads="1"/>
          </p:cNvSpPr>
          <p:nvPr>
            <p:ph type="title"/>
          </p:nvPr>
        </p:nvSpPr>
        <p:spPr>
          <a:xfrm>
            <a:off x="0" y="188913"/>
            <a:ext cx="9144000" cy="1143000"/>
          </a:xfrm>
        </p:spPr>
        <p:txBody>
          <a:bodyPr/>
          <a:lstStyle/>
          <a:p>
            <a:r>
              <a:rPr lang="fr-FR" altLang="de-DE" b="1">
                <a:solidFill>
                  <a:schemeClr val="bg1"/>
                </a:solidFill>
                <a:latin typeface="Arial" panose="020B0604020202020204" pitchFamily="34" charset="0"/>
              </a:rPr>
              <a:t>Die Anfangszeit</a:t>
            </a:r>
          </a:p>
        </p:txBody>
      </p:sp>
      <p:sp>
        <p:nvSpPr>
          <p:cNvPr id="690187" name="Line 11"/>
          <p:cNvSpPr>
            <a:spLocks noChangeShapeType="1"/>
          </p:cNvSpPr>
          <p:nvPr/>
        </p:nvSpPr>
        <p:spPr bwMode="auto">
          <a:xfrm>
            <a:off x="7740650" y="2997200"/>
            <a:ext cx="0" cy="2305050"/>
          </a:xfrm>
          <a:prstGeom prst="line">
            <a:avLst/>
          </a:prstGeom>
          <a:noFill/>
          <a:ln w="76200">
            <a:pattFill prst="lgConfetti">
              <a:fgClr>
                <a:srgbClr val="FF0000"/>
              </a:fgClr>
              <a:bgClr>
                <a:srgbClr val="FFFFFF"/>
              </a:bgClr>
            </a:patt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0189" name="Text Box 13"/>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690190" name="Text Box 14"/>
          <p:cNvSpPr txBox="1">
            <a:spLocks noChangeArrowheads="1"/>
          </p:cNvSpPr>
          <p:nvPr/>
        </p:nvSpPr>
        <p:spPr bwMode="auto">
          <a:xfrm>
            <a:off x="5867400" y="6092825"/>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Endzeit</a:t>
            </a:r>
            <a:endParaRPr lang="de-DE" altLang="de-DE">
              <a:solidFill>
                <a:schemeClr val="bg1"/>
              </a:solidFill>
            </a:endParaRPr>
          </a:p>
        </p:txBody>
      </p:sp>
      <p:sp>
        <p:nvSpPr>
          <p:cNvPr id="690191" name="Oval 15"/>
          <p:cNvSpPr>
            <a:spLocks noChangeArrowheads="1"/>
          </p:cNvSpPr>
          <p:nvPr/>
        </p:nvSpPr>
        <p:spPr bwMode="auto">
          <a:xfrm rot="-4857145">
            <a:off x="0"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0192" name="AutoShape 16"/>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92227"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2228" name="Line 4"/>
          <p:cNvSpPr>
            <a:spLocks noChangeShapeType="1"/>
          </p:cNvSpPr>
          <p:nvPr/>
        </p:nvSpPr>
        <p:spPr bwMode="auto">
          <a:xfrm>
            <a:off x="7740650" y="3068638"/>
            <a:ext cx="0" cy="2305050"/>
          </a:xfrm>
          <a:prstGeom prst="line">
            <a:avLst/>
          </a:prstGeom>
          <a:noFill/>
          <a:ln w="76200">
            <a:pattFill prst="lgConfetti">
              <a:fgClr>
                <a:srgbClr val="FF0000"/>
              </a:fgClr>
              <a:bgClr>
                <a:srgbClr val="FFFFFF"/>
              </a:bgClr>
            </a:patt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2229"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92230" name="Text Box 6"/>
          <p:cNvSpPr txBox="1">
            <a:spLocks noChangeArrowheads="1"/>
          </p:cNvSpPr>
          <p:nvPr/>
        </p:nvSpPr>
        <p:spPr bwMode="auto">
          <a:xfrm>
            <a:off x="6300788" y="18446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Messias</a:t>
            </a:r>
          </a:p>
        </p:txBody>
      </p:sp>
      <p:sp>
        <p:nvSpPr>
          <p:cNvPr id="692231" name="Rectangle 7"/>
          <p:cNvSpPr>
            <a:spLocks noGrp="1" noChangeArrowheads="1"/>
          </p:cNvSpPr>
          <p:nvPr>
            <p:ph type="title"/>
          </p:nvPr>
        </p:nvSpPr>
        <p:spPr>
          <a:xfrm>
            <a:off x="0" y="260350"/>
            <a:ext cx="9144000" cy="1143000"/>
          </a:xfrm>
        </p:spPr>
        <p:txBody>
          <a:bodyPr/>
          <a:lstStyle/>
          <a:p>
            <a:r>
              <a:rPr lang="fr-FR" altLang="de-DE" b="1">
                <a:solidFill>
                  <a:schemeClr val="bg1"/>
                </a:solidFill>
                <a:latin typeface="Arial" panose="020B0604020202020204" pitchFamily="34" charset="0"/>
              </a:rPr>
              <a:t>Die Endzeit</a:t>
            </a:r>
          </a:p>
        </p:txBody>
      </p:sp>
      <p:sp>
        <p:nvSpPr>
          <p:cNvPr id="692232"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2233" name="Oval 9"/>
          <p:cNvSpPr>
            <a:spLocks noChangeArrowheads="1"/>
          </p:cNvSpPr>
          <p:nvPr/>
        </p:nvSpPr>
        <p:spPr bwMode="auto">
          <a:xfrm rot="-4857145">
            <a:off x="6588125" y="4292600"/>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2234" name="Text Box 10"/>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692235" name="Text Box 11"/>
          <p:cNvSpPr txBox="1">
            <a:spLocks noChangeArrowheads="1"/>
          </p:cNvSpPr>
          <p:nvPr/>
        </p:nvSpPr>
        <p:spPr bwMode="auto">
          <a:xfrm>
            <a:off x="5867400" y="6092825"/>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Endzeit</a:t>
            </a:r>
            <a:endParaRPr lang="de-DE" altLang="de-DE">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84035"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4036" name="Line 4"/>
          <p:cNvSpPr>
            <a:spLocks noChangeShapeType="1"/>
          </p:cNvSpPr>
          <p:nvPr/>
        </p:nvSpPr>
        <p:spPr bwMode="auto">
          <a:xfrm>
            <a:off x="7740650" y="3068638"/>
            <a:ext cx="0" cy="2305050"/>
          </a:xfrm>
          <a:prstGeom prst="line">
            <a:avLst/>
          </a:prstGeom>
          <a:noFill/>
          <a:ln w="76200">
            <a:pattFill prst="lgConfetti">
              <a:fgClr>
                <a:srgbClr val="FF0000"/>
              </a:fgClr>
              <a:bgClr>
                <a:srgbClr val="FFFFFF"/>
              </a:bgClr>
            </a:patt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4037"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84038" name="Text Box 6"/>
          <p:cNvSpPr txBox="1">
            <a:spLocks noChangeArrowheads="1"/>
          </p:cNvSpPr>
          <p:nvPr/>
        </p:nvSpPr>
        <p:spPr bwMode="auto">
          <a:xfrm>
            <a:off x="6300788" y="18446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Messias</a:t>
            </a:r>
          </a:p>
        </p:txBody>
      </p:sp>
      <p:sp>
        <p:nvSpPr>
          <p:cNvPr id="684039" name="Rectangle 7"/>
          <p:cNvSpPr>
            <a:spLocks noGrp="1" noChangeArrowheads="1"/>
          </p:cNvSpPr>
          <p:nvPr>
            <p:ph type="title"/>
          </p:nvPr>
        </p:nvSpPr>
        <p:spPr>
          <a:xfrm>
            <a:off x="0" y="260350"/>
            <a:ext cx="9144000" cy="1143000"/>
          </a:xfrm>
        </p:spPr>
        <p:txBody>
          <a:bodyPr/>
          <a:lstStyle/>
          <a:p>
            <a:r>
              <a:rPr lang="fr-FR" altLang="de-DE" b="1">
                <a:solidFill>
                  <a:schemeClr val="bg1"/>
                </a:solidFill>
                <a:latin typeface="Arial" panose="020B0604020202020204" pitchFamily="34" charset="0"/>
              </a:rPr>
              <a:t>Vom Anfang bis zum Ende</a:t>
            </a:r>
          </a:p>
        </p:txBody>
      </p:sp>
      <p:sp>
        <p:nvSpPr>
          <p:cNvPr id="684040"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84042" name="Text Box 10"/>
          <p:cNvSpPr txBox="1">
            <a:spLocks noChangeArrowheads="1"/>
          </p:cNvSpPr>
          <p:nvPr/>
        </p:nvSpPr>
        <p:spPr bwMode="auto">
          <a:xfrm>
            <a:off x="611188" y="6165850"/>
            <a:ext cx="727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a:solidFill>
                  <a:schemeClr val="bg1"/>
                </a:solidFill>
              </a:rPr>
              <a:t>- - -&gt; - - - -   falsche Messiasse (Christusse)  - -&gt; - </a:t>
            </a:r>
            <a:endParaRPr lang="de-DE" altLang="de-DE">
              <a:solidFill>
                <a:schemeClr val="bg1"/>
              </a:solidFill>
            </a:endParaRPr>
          </a:p>
        </p:txBody>
      </p:sp>
      <p:sp>
        <p:nvSpPr>
          <p:cNvPr id="684043" name="Rectangle 11"/>
          <p:cNvSpPr>
            <a:spLocks noChangeArrowheads="1"/>
          </p:cNvSpPr>
          <p:nvPr/>
        </p:nvSpPr>
        <p:spPr bwMode="auto">
          <a:xfrm>
            <a:off x="0" y="1844675"/>
            <a:ext cx="9144000" cy="2952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de-DE" altLang="de-DE" b="0">
                <a:latin typeface="Times New Roman" panose="02020603050405020304" pitchFamily="18" charset="0"/>
              </a:rPr>
              <a:t>	</a:t>
            </a:r>
            <a:r>
              <a:rPr lang="de-DE" altLang="de-DE" sz="2600" b="0">
                <a:cs typeface="Arial" panose="020B0604020202020204" pitchFamily="34" charset="0"/>
              </a:rPr>
              <a:t>Mat 24:</a:t>
            </a:r>
          </a:p>
          <a:p>
            <a:r>
              <a:rPr lang="de-DE" altLang="de-DE" sz="2600" b="0">
                <a:cs typeface="Arial" panose="020B0604020202020204" pitchFamily="34" charset="0"/>
              </a:rPr>
              <a:t>	[4] Und Jesus antwortete und sprach zu ihnen: </a:t>
            </a:r>
          </a:p>
          <a:p>
            <a:r>
              <a:rPr lang="de-DE" altLang="de-DE" sz="2600" b="0">
                <a:cs typeface="Arial" panose="020B0604020202020204" pitchFamily="34" charset="0"/>
              </a:rPr>
              <a:t>	Passt auf, daß euch niemand verführe! [5] Denn </a:t>
            </a:r>
          </a:p>
          <a:p>
            <a:r>
              <a:rPr lang="de-DE" altLang="de-DE" sz="2600" b="0">
                <a:cs typeface="Arial" panose="020B0604020202020204" pitchFamily="34" charset="0"/>
              </a:rPr>
              <a:t>	</a:t>
            </a:r>
            <a:r>
              <a:rPr lang="de-DE" altLang="de-DE" sz="2600">
                <a:solidFill>
                  <a:schemeClr val="bg1"/>
                </a:solidFill>
                <a:cs typeface="Arial" panose="020B0604020202020204" pitchFamily="34" charset="0"/>
              </a:rPr>
              <a:t>viele </a:t>
            </a:r>
            <a:r>
              <a:rPr lang="de-DE" altLang="de-DE" sz="2600" b="0">
                <a:cs typeface="Arial" panose="020B0604020202020204" pitchFamily="34" charset="0"/>
              </a:rPr>
              <a:t>werden unter meinem Namen kommen und </a:t>
            </a:r>
          </a:p>
          <a:p>
            <a:r>
              <a:rPr lang="de-DE" altLang="de-DE" sz="2600" b="0">
                <a:cs typeface="Arial" panose="020B0604020202020204" pitchFamily="34" charset="0"/>
              </a:rPr>
              <a:t>	sagen: </a:t>
            </a:r>
            <a:r>
              <a:rPr lang="de-DE" altLang="de-DE" sz="2600">
                <a:solidFill>
                  <a:schemeClr val="bg1"/>
                </a:solidFill>
                <a:cs typeface="Arial" panose="020B0604020202020204" pitchFamily="34" charset="0"/>
              </a:rPr>
              <a:t>Ich bin der Christus [der Messias]!</a:t>
            </a:r>
            <a:r>
              <a:rPr lang="de-DE" altLang="de-DE" sz="2600" b="0">
                <a:cs typeface="Arial" panose="020B0604020202020204" pitchFamily="34" charset="0"/>
              </a:rPr>
              <a:t> und </a:t>
            </a:r>
          </a:p>
          <a:p>
            <a:r>
              <a:rPr lang="de-DE" altLang="de-DE" sz="2600" b="0">
                <a:cs typeface="Arial" panose="020B0604020202020204" pitchFamily="34" charset="0"/>
              </a:rPr>
              <a:t>	sie werden viele verführen.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84043"/>
                                        </p:tgtEl>
                                        <p:attrNameLst>
                                          <p:attrName>style.visibility</p:attrName>
                                        </p:attrNameLst>
                                      </p:cBhvr>
                                      <p:to>
                                        <p:strVal val="visible"/>
                                      </p:to>
                                    </p:set>
                                    <p:anim calcmode="lin" valueType="num">
                                      <p:cBhvr additive="base">
                                        <p:cTn id="7" dur="1000" fill="hold"/>
                                        <p:tgtEl>
                                          <p:spTgt spid="684043"/>
                                        </p:tgtEl>
                                        <p:attrNameLst>
                                          <p:attrName>ppt_x</p:attrName>
                                        </p:attrNameLst>
                                      </p:cBhvr>
                                      <p:tavLst>
                                        <p:tav tm="0">
                                          <p:val>
                                            <p:strVal val="#ppt_x"/>
                                          </p:val>
                                        </p:tav>
                                        <p:tav tm="100000">
                                          <p:val>
                                            <p:strVal val="#ppt_x"/>
                                          </p:val>
                                        </p:tav>
                                      </p:tavLst>
                                    </p:anim>
                                    <p:anim calcmode="lin" valueType="num">
                                      <p:cBhvr additive="base">
                                        <p:cTn id="8" dur="1000" fill="hold"/>
                                        <p:tgtEl>
                                          <p:spTgt spid="684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88131"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8132" name="Line 4"/>
          <p:cNvSpPr>
            <a:spLocks noChangeShapeType="1"/>
          </p:cNvSpPr>
          <p:nvPr/>
        </p:nvSpPr>
        <p:spPr bwMode="auto">
          <a:xfrm>
            <a:off x="7740650" y="3068638"/>
            <a:ext cx="0" cy="2305050"/>
          </a:xfrm>
          <a:prstGeom prst="line">
            <a:avLst/>
          </a:prstGeom>
          <a:noFill/>
          <a:ln w="76200">
            <a:pattFill prst="lgConfetti">
              <a:fgClr>
                <a:srgbClr val="FF0000"/>
              </a:fgClr>
              <a:bgClr>
                <a:srgbClr val="FFFFFF"/>
              </a:bgClr>
            </a:patt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8133"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88134" name="Text Box 6"/>
          <p:cNvSpPr txBox="1">
            <a:spLocks noChangeArrowheads="1"/>
          </p:cNvSpPr>
          <p:nvPr/>
        </p:nvSpPr>
        <p:spPr bwMode="auto">
          <a:xfrm>
            <a:off x="6300788" y="18446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Messias</a:t>
            </a:r>
          </a:p>
        </p:txBody>
      </p:sp>
      <p:sp>
        <p:nvSpPr>
          <p:cNvPr id="688135" name="Rectangle 7"/>
          <p:cNvSpPr>
            <a:spLocks noGrp="1" noChangeArrowheads="1"/>
          </p:cNvSpPr>
          <p:nvPr>
            <p:ph type="title"/>
          </p:nvPr>
        </p:nvSpPr>
        <p:spPr>
          <a:xfrm>
            <a:off x="0" y="260350"/>
            <a:ext cx="9144000" cy="1143000"/>
          </a:xfrm>
        </p:spPr>
        <p:txBody>
          <a:bodyPr/>
          <a:lstStyle/>
          <a:p>
            <a:r>
              <a:rPr lang="fr-FR" altLang="de-DE" b="1">
                <a:solidFill>
                  <a:schemeClr val="bg1"/>
                </a:solidFill>
                <a:latin typeface="Arial" panose="020B0604020202020204" pitchFamily="34" charset="0"/>
              </a:rPr>
              <a:t>Vom Anfang bis zum Ende</a:t>
            </a:r>
          </a:p>
        </p:txBody>
      </p:sp>
      <p:sp>
        <p:nvSpPr>
          <p:cNvPr id="688136"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88137" name="Text Box 9"/>
          <p:cNvSpPr txBox="1">
            <a:spLocks noChangeArrowheads="1"/>
          </p:cNvSpPr>
          <p:nvPr/>
        </p:nvSpPr>
        <p:spPr bwMode="auto">
          <a:xfrm>
            <a:off x="611188" y="6165850"/>
            <a:ext cx="727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a:solidFill>
                  <a:schemeClr val="bg1"/>
                </a:solidFill>
              </a:rPr>
              <a:t>- - -&gt; - - - -   falsche Messiasse (Christusse)  - -&gt; - </a:t>
            </a:r>
            <a:endParaRPr lang="de-DE" altLang="de-DE">
              <a:solidFill>
                <a:schemeClr val="bg1"/>
              </a:solidFill>
            </a:endParaRPr>
          </a:p>
        </p:txBody>
      </p:sp>
      <p:sp>
        <p:nvSpPr>
          <p:cNvPr id="688138" name="Rectangle 10"/>
          <p:cNvSpPr>
            <a:spLocks noChangeArrowheads="1"/>
          </p:cNvSpPr>
          <p:nvPr/>
        </p:nvSpPr>
        <p:spPr bwMode="auto">
          <a:xfrm>
            <a:off x="0" y="1844675"/>
            <a:ext cx="9144000" cy="2952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de-DE" altLang="de-DE" b="0">
                <a:latin typeface="Times New Roman" panose="02020603050405020304" pitchFamily="18" charset="0"/>
              </a:rPr>
              <a:t>	</a:t>
            </a:r>
            <a:r>
              <a:rPr lang="de-DE" altLang="de-DE" b="0">
                <a:cs typeface="Arial" panose="020B0604020202020204" pitchFamily="34" charset="0"/>
              </a:rPr>
              <a:t>Mat 24:</a:t>
            </a:r>
          </a:p>
          <a:p>
            <a:r>
              <a:rPr lang="de-DE" altLang="de-DE" b="0">
                <a:cs typeface="Arial" panose="020B0604020202020204" pitchFamily="34" charset="0"/>
              </a:rPr>
              <a:t>	[4] Und Jesus antwortete und sprach zu ihnen: Passt auf, </a:t>
            </a:r>
          </a:p>
          <a:p>
            <a:r>
              <a:rPr lang="de-DE" altLang="de-DE" b="0">
                <a:cs typeface="Arial" panose="020B0604020202020204" pitchFamily="34" charset="0"/>
              </a:rPr>
              <a:t>	daß euch niemand verführe! [5] Denn viele werden unter </a:t>
            </a:r>
          </a:p>
          <a:p>
            <a:r>
              <a:rPr lang="de-DE" altLang="de-DE" b="0">
                <a:cs typeface="Arial" panose="020B0604020202020204" pitchFamily="34" charset="0"/>
              </a:rPr>
              <a:t>	meinem Namen kommen und sagen: Ich bin der Christus </a:t>
            </a:r>
          </a:p>
          <a:p>
            <a:r>
              <a:rPr lang="de-DE" altLang="de-DE" b="0">
                <a:cs typeface="Arial" panose="020B0604020202020204" pitchFamily="34" charset="0"/>
              </a:rPr>
              <a:t>	[der Messias]! und sie werden viele verführen. </a:t>
            </a:r>
            <a:r>
              <a:rPr lang="de-DE" altLang="de-DE">
                <a:solidFill>
                  <a:schemeClr val="bg1"/>
                </a:solidFill>
                <a:cs typeface="Arial" panose="020B0604020202020204" pitchFamily="34" charset="0"/>
              </a:rPr>
              <a:t>6 Ihr werdet </a:t>
            </a:r>
          </a:p>
          <a:p>
            <a:r>
              <a:rPr lang="de-DE" altLang="de-DE">
                <a:solidFill>
                  <a:schemeClr val="bg1"/>
                </a:solidFill>
                <a:cs typeface="Arial" panose="020B0604020202020204" pitchFamily="34" charset="0"/>
              </a:rPr>
              <a:t>	</a:t>
            </a:r>
            <a:r>
              <a:rPr lang="de-DE" altLang="de-DE">
                <a:solidFill>
                  <a:srgbClr val="FFCC66"/>
                </a:solidFill>
                <a:cs typeface="Arial" panose="020B0604020202020204" pitchFamily="34" charset="0"/>
              </a:rPr>
              <a:t>aber </a:t>
            </a:r>
            <a:r>
              <a:rPr lang="de-DE" altLang="de-DE">
                <a:solidFill>
                  <a:schemeClr val="bg1"/>
                </a:solidFill>
                <a:cs typeface="Arial" panose="020B0604020202020204" pitchFamily="34" charset="0"/>
              </a:rPr>
              <a:t>von Kriegen und Kriegsnachrichten hören</a:t>
            </a:r>
            <a:r>
              <a:rPr lang="de-DE" altLang="de-DE" i="1">
                <a:solidFill>
                  <a:schemeClr val="bg1"/>
                </a:solidFill>
                <a:cs typeface="Arial" panose="020B0604020202020204"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0" y="0"/>
            <a:ext cx="9144000" cy="1143000"/>
          </a:xfrm>
        </p:spPr>
        <p:txBody>
          <a:bodyPr/>
          <a:lstStyle/>
          <a:p>
            <a:r>
              <a:rPr lang="de-CH" altLang="de-DE" sz="3800" b="1">
                <a:solidFill>
                  <a:schemeClr val="bg1"/>
                </a:solidFill>
                <a:latin typeface="Arial" panose="020B0604020202020204" pitchFamily="34" charset="0"/>
                <a:cs typeface="Arial" panose="020B0604020202020204" pitchFamily="34" charset="0"/>
              </a:rPr>
              <a:t>Liste mit über 50 falschen Messiassen</a:t>
            </a:r>
            <a:endParaRPr lang="de-DE" altLang="de-DE" sz="3800" b="1">
              <a:solidFill>
                <a:schemeClr val="bg1"/>
              </a:solidFill>
              <a:latin typeface="Arial" panose="020B0604020202020204" pitchFamily="34" charset="0"/>
              <a:cs typeface="Arial" panose="020B0604020202020204" pitchFamily="34" charset="0"/>
            </a:endParaRPr>
          </a:p>
        </p:txBody>
      </p:sp>
      <p:sp>
        <p:nvSpPr>
          <p:cNvPr id="686083" name="Rectangle 3"/>
          <p:cNvSpPr>
            <a:spLocks noGrp="1" noChangeArrowheads="1"/>
          </p:cNvSpPr>
          <p:nvPr>
            <p:ph type="body" sz="half" idx="1"/>
          </p:nvPr>
        </p:nvSpPr>
        <p:spPr>
          <a:xfrm>
            <a:off x="0" y="1125538"/>
            <a:ext cx="4572000" cy="4114800"/>
          </a:xfrm>
        </p:spPr>
        <p:txBody>
          <a:bodyPr/>
          <a:lstStyle/>
          <a:p>
            <a:pPr>
              <a:lnSpc>
                <a:spcPct val="80000"/>
              </a:lnSpc>
            </a:pPr>
            <a:r>
              <a:rPr lang="de-DE" altLang="de-DE" sz="1400">
                <a:solidFill>
                  <a:schemeClr val="bg1"/>
                </a:solidFill>
              </a:rPr>
              <a:t>Theudas (44-46)</a:t>
            </a:r>
          </a:p>
          <a:p>
            <a:pPr>
              <a:lnSpc>
                <a:spcPct val="80000"/>
              </a:lnSpc>
            </a:pPr>
            <a:r>
              <a:rPr lang="de-DE" altLang="de-DE" sz="1400">
                <a:solidFill>
                  <a:schemeClr val="bg1"/>
                </a:solidFill>
              </a:rPr>
              <a:t>Der Messias aus Ägypten (zwischen 52-58)</a:t>
            </a:r>
          </a:p>
          <a:p>
            <a:pPr>
              <a:lnSpc>
                <a:spcPct val="80000"/>
              </a:lnSpc>
            </a:pPr>
            <a:r>
              <a:rPr lang="de-DE" altLang="de-DE" sz="1400">
                <a:solidFill>
                  <a:schemeClr val="bg1"/>
                </a:solidFill>
              </a:rPr>
              <a:t>Der namenlose Prophet (59)</a:t>
            </a:r>
          </a:p>
          <a:p>
            <a:pPr>
              <a:lnSpc>
                <a:spcPct val="80000"/>
              </a:lnSpc>
            </a:pPr>
            <a:r>
              <a:rPr lang="de-DE" altLang="de-DE" sz="1400">
                <a:solidFill>
                  <a:schemeClr val="bg1"/>
                </a:solidFill>
              </a:rPr>
              <a:t>Menachem der Galiläer (um 66)</a:t>
            </a:r>
          </a:p>
          <a:p>
            <a:pPr>
              <a:lnSpc>
                <a:spcPct val="80000"/>
              </a:lnSpc>
            </a:pPr>
            <a:r>
              <a:rPr lang="de-DE" altLang="de-DE" sz="1400">
                <a:solidFill>
                  <a:schemeClr val="bg1"/>
                </a:solidFill>
              </a:rPr>
              <a:t>Jonathan der Weber (nach 70)</a:t>
            </a:r>
          </a:p>
          <a:p>
            <a:pPr>
              <a:lnSpc>
                <a:spcPct val="80000"/>
              </a:lnSpc>
            </a:pPr>
            <a:r>
              <a:rPr lang="de-DE" altLang="de-DE" sz="1400">
                <a:solidFill>
                  <a:schemeClr val="bg1"/>
                </a:solidFill>
              </a:rPr>
              <a:t>Lukuas (115)</a:t>
            </a:r>
          </a:p>
          <a:p>
            <a:pPr>
              <a:lnSpc>
                <a:spcPct val="80000"/>
              </a:lnSpc>
            </a:pPr>
            <a:r>
              <a:rPr lang="nl-NL" altLang="de-DE" sz="1400">
                <a:solidFill>
                  <a:schemeClr val="bg1"/>
                </a:solidFill>
              </a:rPr>
              <a:t>Bar Kochba (ca. 100 – 135 n. Chr.)</a:t>
            </a:r>
            <a:endParaRPr lang="de-DE" altLang="de-DE" sz="1400">
              <a:solidFill>
                <a:schemeClr val="bg1"/>
              </a:solidFill>
            </a:endParaRPr>
          </a:p>
          <a:p>
            <a:pPr>
              <a:lnSpc>
                <a:spcPct val="80000"/>
              </a:lnSpc>
            </a:pPr>
            <a:r>
              <a:rPr lang="de-DE" altLang="de-DE" sz="1400">
                <a:solidFill>
                  <a:schemeClr val="bg1"/>
                </a:solidFill>
              </a:rPr>
              <a:t>Der Moses-Messias von Kreta (440-470)</a:t>
            </a:r>
          </a:p>
          <a:p>
            <a:pPr>
              <a:lnSpc>
                <a:spcPct val="80000"/>
              </a:lnSpc>
            </a:pPr>
            <a:r>
              <a:rPr lang="de-DE" altLang="de-DE" sz="1400">
                <a:solidFill>
                  <a:schemeClr val="bg1"/>
                </a:solidFill>
              </a:rPr>
              <a:t>Der Messias von Syrien (um 643)</a:t>
            </a:r>
          </a:p>
          <a:p>
            <a:pPr>
              <a:lnSpc>
                <a:spcPct val="80000"/>
              </a:lnSpc>
            </a:pPr>
            <a:r>
              <a:rPr lang="de-DE" altLang="de-DE" sz="1400">
                <a:solidFill>
                  <a:schemeClr val="bg1"/>
                </a:solidFill>
              </a:rPr>
              <a:t>Abu Isa von Isfahan, Persien (684-705)</a:t>
            </a:r>
          </a:p>
          <a:p>
            <a:pPr>
              <a:lnSpc>
                <a:spcPct val="80000"/>
              </a:lnSpc>
            </a:pPr>
            <a:r>
              <a:rPr lang="de-DE" altLang="de-DE" sz="1400">
                <a:solidFill>
                  <a:schemeClr val="bg1"/>
                </a:solidFill>
              </a:rPr>
              <a:t>Serenus von Syrien (um 720)</a:t>
            </a:r>
          </a:p>
          <a:p>
            <a:pPr>
              <a:lnSpc>
                <a:spcPct val="80000"/>
              </a:lnSpc>
            </a:pPr>
            <a:r>
              <a:rPr lang="de-DE" altLang="de-DE" sz="1400">
                <a:solidFill>
                  <a:schemeClr val="bg1"/>
                </a:solidFill>
              </a:rPr>
              <a:t>Yudghan von Hamad, Persien (um 800)</a:t>
            </a:r>
          </a:p>
          <a:p>
            <a:pPr>
              <a:lnSpc>
                <a:spcPct val="80000"/>
              </a:lnSpc>
            </a:pPr>
            <a:r>
              <a:rPr lang="de-DE" altLang="de-DE" sz="1400">
                <a:solidFill>
                  <a:schemeClr val="bg1"/>
                </a:solidFill>
              </a:rPr>
              <a:t>Mushka (850)</a:t>
            </a:r>
          </a:p>
          <a:p>
            <a:pPr>
              <a:lnSpc>
                <a:spcPct val="80000"/>
              </a:lnSpc>
            </a:pPr>
            <a:r>
              <a:rPr lang="de-DE" altLang="de-DE" sz="1400">
                <a:solidFill>
                  <a:schemeClr val="bg1"/>
                </a:solidFill>
              </a:rPr>
              <a:t>Menachem, Kasachstan (1000)</a:t>
            </a:r>
          </a:p>
          <a:p>
            <a:pPr>
              <a:lnSpc>
                <a:spcPct val="80000"/>
              </a:lnSpc>
            </a:pPr>
            <a:r>
              <a:rPr lang="de-DE" altLang="de-DE" sz="1400">
                <a:solidFill>
                  <a:schemeClr val="bg1"/>
                </a:solidFill>
              </a:rPr>
              <a:t>Der Messias von Leon, Spanien (1060) </a:t>
            </a:r>
          </a:p>
          <a:p>
            <a:pPr>
              <a:lnSpc>
                <a:spcPct val="80000"/>
              </a:lnSpc>
            </a:pPr>
            <a:r>
              <a:rPr lang="it-IT" altLang="de-DE" sz="1400">
                <a:solidFill>
                  <a:schemeClr val="bg1"/>
                </a:solidFill>
              </a:rPr>
              <a:t>Ibn Ayre von Cordoba, Spanien (1100)</a:t>
            </a:r>
            <a:endParaRPr lang="de-DE" altLang="de-DE" sz="1400">
              <a:solidFill>
                <a:schemeClr val="bg1"/>
              </a:solidFill>
            </a:endParaRPr>
          </a:p>
          <a:p>
            <a:pPr>
              <a:lnSpc>
                <a:spcPct val="80000"/>
              </a:lnSpc>
            </a:pPr>
            <a:r>
              <a:rPr lang="it-IT" altLang="de-DE" sz="1400">
                <a:solidFill>
                  <a:schemeClr val="bg1"/>
                </a:solidFill>
              </a:rPr>
              <a:t>Chadd, Irak (1100)</a:t>
            </a:r>
            <a:endParaRPr lang="de-DE" altLang="de-DE" sz="1400">
              <a:solidFill>
                <a:schemeClr val="bg1"/>
              </a:solidFill>
            </a:endParaRPr>
          </a:p>
          <a:p>
            <a:pPr>
              <a:lnSpc>
                <a:spcPct val="80000"/>
              </a:lnSpc>
            </a:pPr>
            <a:r>
              <a:rPr lang="de-DE" altLang="de-DE" sz="1400">
                <a:solidFill>
                  <a:schemeClr val="bg1"/>
                </a:solidFill>
              </a:rPr>
              <a:t>Moshe al Dar’l von Marokko (1120)</a:t>
            </a:r>
          </a:p>
          <a:p>
            <a:pPr>
              <a:lnSpc>
                <a:spcPct val="80000"/>
              </a:lnSpc>
            </a:pPr>
            <a:r>
              <a:rPr lang="de-DE" altLang="de-DE" sz="1400">
                <a:solidFill>
                  <a:schemeClr val="bg1"/>
                </a:solidFill>
              </a:rPr>
              <a:t>Der ungelehrte Messias von Jemen (1192)</a:t>
            </a:r>
          </a:p>
          <a:p>
            <a:pPr>
              <a:lnSpc>
                <a:spcPct val="80000"/>
              </a:lnSpc>
            </a:pPr>
            <a:r>
              <a:rPr lang="de-DE" altLang="de-DE" sz="1400">
                <a:solidFill>
                  <a:schemeClr val="bg1"/>
                </a:solidFill>
              </a:rPr>
              <a:t>David Alroy von Kurdistan (1120-1147)</a:t>
            </a:r>
          </a:p>
          <a:p>
            <a:pPr>
              <a:lnSpc>
                <a:spcPct val="80000"/>
              </a:lnSpc>
            </a:pPr>
            <a:r>
              <a:rPr lang="de-DE" altLang="de-DE" sz="1400">
                <a:solidFill>
                  <a:schemeClr val="bg1"/>
                </a:solidFill>
              </a:rPr>
              <a:t>Abraham Abulafia, Spanien (1240-1291)</a:t>
            </a:r>
          </a:p>
          <a:p>
            <a:pPr>
              <a:lnSpc>
                <a:spcPct val="80000"/>
              </a:lnSpc>
            </a:pPr>
            <a:r>
              <a:rPr lang="de-DE" altLang="de-DE" sz="1400">
                <a:solidFill>
                  <a:schemeClr val="bg1"/>
                </a:solidFill>
              </a:rPr>
              <a:t>Samuel von Ayllon, Spanien (1290)</a:t>
            </a:r>
          </a:p>
          <a:p>
            <a:pPr>
              <a:lnSpc>
                <a:spcPct val="80000"/>
              </a:lnSpc>
            </a:pPr>
            <a:r>
              <a:rPr lang="de-DE" altLang="de-DE" sz="1400">
                <a:solidFill>
                  <a:schemeClr val="bg1"/>
                </a:solidFill>
              </a:rPr>
              <a:t>Nissim Ben Abraham, Spanien (1295)</a:t>
            </a:r>
          </a:p>
          <a:p>
            <a:pPr>
              <a:lnSpc>
                <a:spcPct val="80000"/>
              </a:lnSpc>
            </a:pPr>
            <a:r>
              <a:rPr lang="de-DE" altLang="de-DE" sz="1400">
                <a:solidFill>
                  <a:schemeClr val="bg1"/>
                </a:solidFill>
              </a:rPr>
              <a:t>Moses Botarel, Spanien (1393)</a:t>
            </a:r>
          </a:p>
          <a:p>
            <a:pPr>
              <a:lnSpc>
                <a:spcPct val="80000"/>
              </a:lnSpc>
            </a:pPr>
            <a:r>
              <a:rPr lang="de-DE" altLang="de-DE" sz="1400">
                <a:solidFill>
                  <a:schemeClr val="bg1"/>
                </a:solidFill>
              </a:rPr>
              <a:t>Rabbi Joseph Karo,  Spanien (1488-1575)</a:t>
            </a:r>
          </a:p>
          <a:p>
            <a:pPr>
              <a:lnSpc>
                <a:spcPct val="80000"/>
              </a:lnSpc>
            </a:pPr>
            <a:r>
              <a:rPr lang="de-DE" altLang="de-DE" sz="1400">
                <a:solidFill>
                  <a:schemeClr val="bg1"/>
                </a:solidFill>
              </a:rPr>
              <a:t>Der Messias von Südjemen (1495) </a:t>
            </a:r>
          </a:p>
          <a:p>
            <a:pPr>
              <a:lnSpc>
                <a:spcPct val="80000"/>
              </a:lnSpc>
            </a:pPr>
            <a:endParaRPr lang="de-CH" altLang="de-DE" sz="1400">
              <a:solidFill>
                <a:schemeClr val="bg1"/>
              </a:solidFill>
            </a:endParaRPr>
          </a:p>
          <a:p>
            <a:pPr>
              <a:lnSpc>
                <a:spcPct val="80000"/>
              </a:lnSpc>
            </a:pPr>
            <a:endParaRPr lang="de-DE" altLang="de-DE" sz="1200">
              <a:solidFill>
                <a:schemeClr val="bg1"/>
              </a:solidFill>
            </a:endParaRPr>
          </a:p>
        </p:txBody>
      </p:sp>
      <p:sp>
        <p:nvSpPr>
          <p:cNvPr id="686084" name="Rectangle 4"/>
          <p:cNvSpPr>
            <a:spLocks noGrp="1" noChangeArrowheads="1"/>
          </p:cNvSpPr>
          <p:nvPr>
            <p:ph type="body" sz="half" idx="2"/>
          </p:nvPr>
        </p:nvSpPr>
        <p:spPr>
          <a:xfrm>
            <a:off x="3995738" y="1125538"/>
            <a:ext cx="5148262" cy="4114800"/>
          </a:xfrm>
        </p:spPr>
        <p:txBody>
          <a:bodyPr/>
          <a:lstStyle/>
          <a:p>
            <a:pPr>
              <a:lnSpc>
                <a:spcPct val="80000"/>
              </a:lnSpc>
            </a:pPr>
            <a:r>
              <a:rPr lang="de-DE" altLang="de-DE" sz="1600">
                <a:solidFill>
                  <a:schemeClr val="bg1"/>
                </a:solidFill>
              </a:rPr>
              <a:t>Asher Lemmlein, Reutlingen (1500-1502)</a:t>
            </a:r>
          </a:p>
          <a:p>
            <a:pPr>
              <a:lnSpc>
                <a:spcPct val="80000"/>
              </a:lnSpc>
            </a:pPr>
            <a:r>
              <a:rPr lang="de-DE" altLang="de-DE" sz="1600">
                <a:solidFill>
                  <a:schemeClr val="bg1"/>
                </a:solidFill>
              </a:rPr>
              <a:t>Shlomo Molkho, Portugal (1500-1532)</a:t>
            </a:r>
          </a:p>
          <a:p>
            <a:pPr>
              <a:lnSpc>
                <a:spcPct val="80000"/>
              </a:lnSpc>
            </a:pPr>
            <a:r>
              <a:rPr lang="de-DE" altLang="de-DE" sz="1600">
                <a:solidFill>
                  <a:schemeClr val="bg1"/>
                </a:solidFill>
              </a:rPr>
              <a:t>Ludovico Luis Diaz, Portugal (1540)</a:t>
            </a:r>
          </a:p>
          <a:p>
            <a:pPr>
              <a:lnSpc>
                <a:spcPct val="80000"/>
              </a:lnSpc>
            </a:pPr>
            <a:r>
              <a:rPr lang="it-IT" altLang="de-DE" sz="1400">
                <a:solidFill>
                  <a:schemeClr val="bg1"/>
                </a:solidFill>
              </a:rPr>
              <a:t>Isaak Luria Ashkenazi, Safed / Israel (1534-1572)</a:t>
            </a:r>
            <a:endParaRPr lang="de-DE" altLang="de-DE" sz="1400">
              <a:solidFill>
                <a:schemeClr val="bg1"/>
              </a:solidFill>
            </a:endParaRPr>
          </a:p>
          <a:p>
            <a:pPr>
              <a:lnSpc>
                <a:spcPct val="80000"/>
              </a:lnSpc>
            </a:pPr>
            <a:r>
              <a:rPr lang="de-DE" altLang="de-DE" sz="1400">
                <a:solidFill>
                  <a:schemeClr val="bg1"/>
                </a:solidFill>
              </a:rPr>
              <a:t>Chajim Vital Calabrese </a:t>
            </a:r>
          </a:p>
          <a:p>
            <a:pPr>
              <a:lnSpc>
                <a:spcPct val="80000"/>
              </a:lnSpc>
            </a:pPr>
            <a:r>
              <a:rPr lang="de-DE" altLang="de-DE" sz="1400">
                <a:solidFill>
                  <a:schemeClr val="bg1"/>
                </a:solidFill>
              </a:rPr>
              <a:t>(1542-1620)</a:t>
            </a:r>
          </a:p>
          <a:p>
            <a:pPr>
              <a:lnSpc>
                <a:spcPct val="80000"/>
              </a:lnSpc>
            </a:pPr>
            <a:r>
              <a:rPr lang="de-DE" altLang="de-DE" sz="1400">
                <a:solidFill>
                  <a:schemeClr val="bg1"/>
                </a:solidFill>
              </a:rPr>
              <a:t>Shabbetai Zwi, Smyrna (1626-1676)</a:t>
            </a:r>
          </a:p>
          <a:p>
            <a:pPr>
              <a:lnSpc>
                <a:spcPct val="80000"/>
              </a:lnSpc>
            </a:pPr>
            <a:r>
              <a:rPr lang="it-IT" altLang="de-DE" sz="1400">
                <a:solidFill>
                  <a:schemeClr val="bg1"/>
                </a:solidFill>
              </a:rPr>
              <a:t>Suleiman Jabal, Jemen (1666)</a:t>
            </a:r>
            <a:endParaRPr lang="de-DE" altLang="de-DE" sz="1400">
              <a:solidFill>
                <a:schemeClr val="bg1"/>
              </a:solidFill>
            </a:endParaRPr>
          </a:p>
          <a:p>
            <a:pPr>
              <a:lnSpc>
                <a:spcPct val="80000"/>
              </a:lnSpc>
            </a:pPr>
            <a:r>
              <a:rPr lang="de-DE" altLang="de-DE" sz="1400">
                <a:solidFill>
                  <a:schemeClr val="bg1"/>
                </a:solidFill>
              </a:rPr>
              <a:t>Miguel Cardoso, Kreta (1630-1706)</a:t>
            </a:r>
          </a:p>
          <a:p>
            <a:pPr>
              <a:lnSpc>
                <a:spcPct val="80000"/>
              </a:lnSpc>
            </a:pPr>
            <a:r>
              <a:rPr lang="de-DE" altLang="de-DE" sz="1400">
                <a:solidFill>
                  <a:schemeClr val="bg1"/>
                </a:solidFill>
              </a:rPr>
              <a:t>Moshe Chajim Luzzato, Padua (1707-1747)</a:t>
            </a:r>
          </a:p>
          <a:p>
            <a:pPr>
              <a:lnSpc>
                <a:spcPct val="80000"/>
              </a:lnSpc>
            </a:pPr>
            <a:r>
              <a:rPr lang="de-DE" altLang="de-DE" sz="1400">
                <a:solidFill>
                  <a:schemeClr val="bg1"/>
                </a:solidFill>
              </a:rPr>
              <a:t>Nehemia Chija Chajun, Amsterdam (1650-1726)</a:t>
            </a:r>
          </a:p>
          <a:p>
            <a:pPr>
              <a:lnSpc>
                <a:spcPct val="80000"/>
              </a:lnSpc>
            </a:pPr>
            <a:r>
              <a:rPr lang="de-DE" altLang="de-DE" sz="1400">
                <a:solidFill>
                  <a:schemeClr val="bg1"/>
                </a:solidFill>
              </a:rPr>
              <a:t>Jacob Filosoff (ca. 1650-1690)</a:t>
            </a:r>
          </a:p>
          <a:p>
            <a:pPr>
              <a:lnSpc>
                <a:spcPct val="80000"/>
              </a:lnSpc>
            </a:pPr>
            <a:r>
              <a:rPr lang="de-DE" altLang="de-DE" sz="1400">
                <a:solidFill>
                  <a:schemeClr val="bg1"/>
                </a:solidFill>
              </a:rPr>
              <a:t>Mordechai Mokia, Eisenstadt (1650-1729)</a:t>
            </a:r>
          </a:p>
          <a:p>
            <a:pPr>
              <a:lnSpc>
                <a:spcPct val="80000"/>
              </a:lnSpc>
            </a:pPr>
            <a:r>
              <a:rPr lang="de-DE" altLang="de-DE" sz="1400">
                <a:solidFill>
                  <a:schemeClr val="bg1"/>
                </a:solidFill>
              </a:rPr>
              <a:t>Jacob Querido, Türkei (? – 1690)</a:t>
            </a:r>
          </a:p>
          <a:p>
            <a:pPr>
              <a:lnSpc>
                <a:spcPct val="80000"/>
              </a:lnSpc>
            </a:pPr>
            <a:r>
              <a:rPr lang="de-DE" altLang="de-DE" sz="1400">
                <a:solidFill>
                  <a:schemeClr val="bg1"/>
                </a:solidFill>
              </a:rPr>
              <a:t>Berechja (1740; Sohn von Filosoff)</a:t>
            </a:r>
          </a:p>
          <a:p>
            <a:pPr>
              <a:lnSpc>
                <a:spcPct val="80000"/>
              </a:lnSpc>
            </a:pPr>
            <a:r>
              <a:rPr lang="de-DE" altLang="de-DE" sz="1400">
                <a:solidFill>
                  <a:schemeClr val="bg1"/>
                </a:solidFill>
              </a:rPr>
              <a:t>Baruchja Russo (ca. 1720)</a:t>
            </a:r>
          </a:p>
          <a:p>
            <a:pPr>
              <a:lnSpc>
                <a:spcPct val="80000"/>
              </a:lnSpc>
            </a:pPr>
            <a:r>
              <a:rPr lang="de-DE" altLang="de-DE" sz="1400">
                <a:solidFill>
                  <a:schemeClr val="bg1"/>
                </a:solidFill>
              </a:rPr>
              <a:t>Jacob Joseph Frank, Lemberg (1726-1791)</a:t>
            </a:r>
          </a:p>
          <a:p>
            <a:pPr>
              <a:lnSpc>
                <a:spcPct val="80000"/>
              </a:lnSpc>
            </a:pPr>
            <a:r>
              <a:rPr lang="de-DE" altLang="de-DE" sz="1400">
                <a:solidFill>
                  <a:schemeClr val="bg1"/>
                </a:solidFill>
              </a:rPr>
              <a:t>Löbele Prossnitz (? - 1750)</a:t>
            </a:r>
          </a:p>
          <a:p>
            <a:pPr>
              <a:lnSpc>
                <a:spcPct val="80000"/>
              </a:lnSpc>
            </a:pPr>
            <a:r>
              <a:rPr lang="de-DE" altLang="de-DE" sz="1400">
                <a:solidFill>
                  <a:schemeClr val="bg1"/>
                </a:solidFill>
              </a:rPr>
              <a:t>Rachel Frank (1770)</a:t>
            </a:r>
          </a:p>
          <a:p>
            <a:pPr>
              <a:lnSpc>
                <a:spcPct val="80000"/>
              </a:lnSpc>
            </a:pPr>
            <a:r>
              <a:rPr lang="de-DE" altLang="de-DE" sz="1400">
                <a:solidFill>
                  <a:schemeClr val="bg1"/>
                </a:solidFill>
              </a:rPr>
              <a:t>Baal Shem Tov (1700-1760)</a:t>
            </a:r>
          </a:p>
          <a:p>
            <a:pPr>
              <a:lnSpc>
                <a:spcPct val="80000"/>
              </a:lnSpc>
            </a:pPr>
            <a:r>
              <a:rPr lang="de-DE" altLang="de-DE" sz="1400">
                <a:solidFill>
                  <a:schemeClr val="bg1"/>
                </a:solidFill>
              </a:rPr>
              <a:t>Rabbi Nachman von Bratslav (1772-1811)</a:t>
            </a:r>
          </a:p>
          <a:p>
            <a:pPr>
              <a:lnSpc>
                <a:spcPct val="80000"/>
              </a:lnSpc>
            </a:pPr>
            <a:r>
              <a:rPr lang="de-DE" altLang="de-DE" sz="1400">
                <a:solidFill>
                  <a:schemeClr val="bg1"/>
                </a:solidFill>
              </a:rPr>
              <a:t>Rabbi Israel von Rhuzin (1797-1850)</a:t>
            </a:r>
          </a:p>
          <a:p>
            <a:pPr>
              <a:lnSpc>
                <a:spcPct val="80000"/>
              </a:lnSpc>
            </a:pPr>
            <a:r>
              <a:rPr lang="de-DE" altLang="de-DE" sz="1400">
                <a:solidFill>
                  <a:schemeClr val="bg1"/>
                </a:solidFill>
              </a:rPr>
              <a:t>Rabbi Itzak Eizik von Komarno (1806-1874)</a:t>
            </a:r>
          </a:p>
          <a:p>
            <a:pPr>
              <a:lnSpc>
                <a:spcPct val="80000"/>
              </a:lnSpc>
            </a:pPr>
            <a:r>
              <a:rPr lang="it-IT" altLang="de-DE" sz="1400">
                <a:solidFill>
                  <a:schemeClr val="bg1"/>
                </a:solidFill>
              </a:rPr>
              <a:t>Shukr Ben Salim Kuhayl I, Jemen (1821-1865)</a:t>
            </a:r>
            <a:endParaRPr lang="de-DE" altLang="de-DE" sz="1400">
              <a:solidFill>
                <a:schemeClr val="bg1"/>
              </a:solidFill>
            </a:endParaRPr>
          </a:p>
          <a:p>
            <a:pPr>
              <a:lnSpc>
                <a:spcPct val="80000"/>
              </a:lnSpc>
            </a:pPr>
            <a:r>
              <a:rPr lang="it-IT" altLang="de-DE" sz="1400">
                <a:solidFill>
                  <a:schemeClr val="bg1"/>
                </a:solidFill>
              </a:rPr>
              <a:t>Shukr Kuhayl II, Jemen (1867)</a:t>
            </a:r>
            <a:endParaRPr lang="de-DE" altLang="de-DE" sz="1400">
              <a:solidFill>
                <a:schemeClr val="bg1"/>
              </a:solidFill>
            </a:endParaRPr>
          </a:p>
          <a:p>
            <a:pPr>
              <a:lnSpc>
                <a:spcPct val="80000"/>
              </a:lnSpc>
            </a:pPr>
            <a:r>
              <a:rPr lang="en-GB" altLang="de-DE" sz="1400">
                <a:solidFill>
                  <a:schemeClr val="bg1"/>
                </a:solidFill>
              </a:rPr>
              <a:t>Rabbi Menachem Mendel Schneerson, New York (1902-1994)</a:t>
            </a:r>
            <a:endParaRPr lang="de-DE" altLang="de-DE" sz="1400">
              <a:solidFill>
                <a:schemeClr val="bg1"/>
              </a:solidFill>
            </a:endParaRPr>
          </a:p>
          <a:p>
            <a:pPr>
              <a:lnSpc>
                <a:spcPct val="80000"/>
              </a:lnSpc>
            </a:pPr>
            <a:endParaRPr lang="de-DE" altLang="de-DE" sz="1400">
              <a:solidFill>
                <a:schemeClr val="bg1"/>
              </a:solidFill>
            </a:endParaRPr>
          </a:p>
          <a:p>
            <a:pPr>
              <a:lnSpc>
                <a:spcPct val="80000"/>
              </a:lnSpc>
            </a:pPr>
            <a:endParaRPr lang="de-DE" altLang="de-DE" sz="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742403"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42404" name="Line 4"/>
          <p:cNvSpPr>
            <a:spLocks noChangeShapeType="1"/>
          </p:cNvSpPr>
          <p:nvPr/>
        </p:nvSpPr>
        <p:spPr bwMode="auto">
          <a:xfrm>
            <a:off x="7740650" y="3068638"/>
            <a:ext cx="0" cy="2305050"/>
          </a:xfrm>
          <a:prstGeom prst="line">
            <a:avLst/>
          </a:prstGeom>
          <a:noFill/>
          <a:ln w="76200">
            <a:pattFill prst="lgConfetti">
              <a:fgClr>
                <a:srgbClr val="FF0000"/>
              </a:fgClr>
              <a:bgClr>
                <a:srgbClr val="FFFFFF"/>
              </a:bgClr>
            </a:patt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42405"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742406" name="Text Box 6"/>
          <p:cNvSpPr txBox="1">
            <a:spLocks noChangeArrowheads="1"/>
          </p:cNvSpPr>
          <p:nvPr/>
        </p:nvSpPr>
        <p:spPr bwMode="auto">
          <a:xfrm>
            <a:off x="6300788" y="18446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Messias</a:t>
            </a:r>
          </a:p>
        </p:txBody>
      </p:sp>
      <p:sp>
        <p:nvSpPr>
          <p:cNvPr id="742407" name="Rectangle 7"/>
          <p:cNvSpPr>
            <a:spLocks noGrp="1" noChangeArrowheads="1"/>
          </p:cNvSpPr>
          <p:nvPr>
            <p:ph type="title"/>
          </p:nvPr>
        </p:nvSpPr>
        <p:spPr>
          <a:xfrm>
            <a:off x="0" y="260350"/>
            <a:ext cx="9144000" cy="1143000"/>
          </a:xfrm>
        </p:spPr>
        <p:txBody>
          <a:bodyPr/>
          <a:lstStyle/>
          <a:p>
            <a:r>
              <a:rPr lang="fr-FR" altLang="de-DE" b="1">
                <a:solidFill>
                  <a:schemeClr val="bg1"/>
                </a:solidFill>
                <a:latin typeface="Arial" panose="020B0604020202020204" pitchFamily="34" charset="0"/>
              </a:rPr>
              <a:t>Die Endzeit</a:t>
            </a:r>
          </a:p>
        </p:txBody>
      </p:sp>
      <p:sp>
        <p:nvSpPr>
          <p:cNvPr id="742408"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42409" name="Oval 9"/>
          <p:cNvSpPr>
            <a:spLocks noChangeArrowheads="1"/>
          </p:cNvSpPr>
          <p:nvPr/>
        </p:nvSpPr>
        <p:spPr bwMode="auto">
          <a:xfrm rot="-4857145">
            <a:off x="6588125" y="4292600"/>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rPr>
              <a:t>Prophetie voller Überraschungen! </a:t>
            </a:r>
          </a:p>
        </p:txBody>
      </p:sp>
      <p:pic>
        <p:nvPicPr>
          <p:cNvPr id="65741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7450" y="1916113"/>
            <a:ext cx="6913563" cy="4624387"/>
          </a:xfrm>
          <a:noFill/>
          <a:ln/>
        </p:spPr>
      </p:pic>
      <p:sp>
        <p:nvSpPr>
          <p:cNvPr id="657412" name="Text Box 4"/>
          <p:cNvSpPr txBox="1">
            <a:spLocks noChangeArrowheads="1"/>
          </p:cNvSpPr>
          <p:nvPr/>
        </p:nvSpPr>
        <p:spPr bwMode="auto">
          <a:xfrm>
            <a:off x="900113" y="604202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de-DE">
              <a:solidFill>
                <a:schemeClr val="bg1"/>
              </a:solidFill>
              <a:latin typeface="Times New Roman" panose="02020603050405020304" pitchFamily="18" charset="0"/>
            </a:endParaRPr>
          </a:p>
        </p:txBody>
      </p:sp>
      <p:sp>
        <p:nvSpPr>
          <p:cNvPr id="657413" name="Line 5"/>
          <p:cNvSpPr>
            <a:spLocks noChangeShapeType="1"/>
          </p:cNvSpPr>
          <p:nvPr/>
        </p:nvSpPr>
        <p:spPr bwMode="auto">
          <a:xfrm>
            <a:off x="4356100" y="3068638"/>
            <a:ext cx="73025" cy="14398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57414" name="Text Box 6"/>
          <p:cNvSpPr txBox="1">
            <a:spLocks noChangeArrowheads="1"/>
          </p:cNvSpPr>
          <p:nvPr/>
        </p:nvSpPr>
        <p:spPr bwMode="auto">
          <a:xfrm>
            <a:off x="7308850" y="1700213"/>
            <a:ext cx="7064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dirty="0">
                <a:solidFill>
                  <a:schemeClr val="bg1"/>
                </a:solidFill>
              </a:rPr>
              <a:t>Roger Liebi</a:t>
            </a:r>
            <a:endParaRPr lang="de-DE" altLang="de-DE" sz="80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7413"/>
                                        </p:tgtEl>
                                        <p:attrNameLst>
                                          <p:attrName>style.visibility</p:attrName>
                                        </p:attrNameLst>
                                      </p:cBhvr>
                                      <p:to>
                                        <p:strVal val="visible"/>
                                      </p:to>
                                    </p:set>
                                    <p:anim calcmode="lin" valueType="num">
                                      <p:cBhvr additive="base">
                                        <p:cTn id="7" dur="2000" fill="hold"/>
                                        <p:tgtEl>
                                          <p:spTgt spid="657413"/>
                                        </p:tgtEl>
                                        <p:attrNameLst>
                                          <p:attrName>ppt_x</p:attrName>
                                        </p:attrNameLst>
                                      </p:cBhvr>
                                      <p:tavLst>
                                        <p:tav tm="0">
                                          <p:val>
                                            <p:strVal val="#ppt_x"/>
                                          </p:val>
                                        </p:tav>
                                        <p:tav tm="100000">
                                          <p:val>
                                            <p:strVal val="#ppt_x"/>
                                          </p:val>
                                        </p:tav>
                                      </p:tavLst>
                                    </p:anim>
                                    <p:anim calcmode="lin" valueType="num">
                                      <p:cBhvr additive="base">
                                        <p:cTn id="8" dur="2000" fill="hold"/>
                                        <p:tgtEl>
                                          <p:spTgt spid="6574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94275"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4277" name="Text Box 5"/>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94279" name="Rectangle 7"/>
          <p:cNvSpPr>
            <a:spLocks noGrp="1" noChangeArrowheads="1"/>
          </p:cNvSpPr>
          <p:nvPr>
            <p:ph type="title"/>
          </p:nvPr>
        </p:nvSpPr>
        <p:spPr>
          <a:xfrm>
            <a:off x="0" y="188913"/>
            <a:ext cx="9144000" cy="1143000"/>
          </a:xfrm>
        </p:spPr>
        <p:txBody>
          <a:bodyPr/>
          <a:lstStyle/>
          <a:p>
            <a:r>
              <a:rPr lang="fr-FR" altLang="de-DE" b="1">
                <a:solidFill>
                  <a:srgbClr val="FFCC66"/>
                </a:solidFill>
                <a:latin typeface="Arial" panose="020B0604020202020204" pitchFamily="34" charset="0"/>
              </a:rPr>
              <a:t>Die Anfangszeit</a:t>
            </a:r>
          </a:p>
        </p:txBody>
      </p:sp>
      <p:sp>
        <p:nvSpPr>
          <p:cNvPr id="694281" name="Text Box 9"/>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694283" name="Oval 11"/>
          <p:cNvSpPr>
            <a:spLocks noChangeArrowheads="1"/>
          </p:cNvSpPr>
          <p:nvPr/>
        </p:nvSpPr>
        <p:spPr bwMode="auto">
          <a:xfrm rot="-4857145">
            <a:off x="0"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4284" name="AutoShape 12"/>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4285" name="Text Box 13"/>
          <p:cNvSpPr txBox="1">
            <a:spLocks noChangeArrowheads="1"/>
          </p:cNvSpPr>
          <p:nvPr/>
        </p:nvSpPr>
        <p:spPr bwMode="auto">
          <a:xfrm>
            <a:off x="2555875" y="1484313"/>
            <a:ext cx="6192838" cy="3013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Luk 21: </a:t>
            </a:r>
            <a:r>
              <a:rPr lang="en-US" altLang="de-DE">
                <a:solidFill>
                  <a:schemeClr val="bg1"/>
                </a:solidFill>
              </a:rPr>
              <a:t>12 Vor diesem allem aber</a:t>
            </a:r>
            <a:r>
              <a:rPr lang="en-US" altLang="de-DE" b="0"/>
              <a:t> werden sie ihre Hände an euch legen und euch verfolgen, indem sie euch an die Synagogen und Gefängnisse überliefern, um euch vor Könige und Statthalter zu führen um meines Namens willen.  13 Es wird euch aber zu einem Zeugnis ausschlagen.</a:t>
            </a:r>
            <a:r>
              <a:rPr lang="en-US" altLang="de-DE"/>
              <a:t>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94285"/>
                                        </p:tgtEl>
                                        <p:attrNameLst>
                                          <p:attrName>style.visibility</p:attrName>
                                        </p:attrNameLst>
                                      </p:cBhvr>
                                      <p:to>
                                        <p:strVal val="visible"/>
                                      </p:to>
                                    </p:set>
                                    <p:anim calcmode="lin" valueType="num">
                                      <p:cBhvr additive="base">
                                        <p:cTn id="7" dur="500" fill="hold"/>
                                        <p:tgtEl>
                                          <p:spTgt spid="694285"/>
                                        </p:tgtEl>
                                        <p:attrNameLst>
                                          <p:attrName>ppt_x</p:attrName>
                                        </p:attrNameLst>
                                      </p:cBhvr>
                                      <p:tavLst>
                                        <p:tav tm="0">
                                          <p:val>
                                            <p:strVal val="#ppt_x"/>
                                          </p:val>
                                        </p:tav>
                                        <p:tav tm="100000">
                                          <p:val>
                                            <p:strVal val="#ppt_x"/>
                                          </p:val>
                                        </p:tav>
                                      </p:tavLst>
                                    </p:anim>
                                    <p:anim calcmode="lin" valueType="num">
                                      <p:cBhvr additive="base">
                                        <p:cTn id="8" dur="500" fill="hold"/>
                                        <p:tgtEl>
                                          <p:spTgt spid="6942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96323"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6324" name="Text Box 4"/>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96325" name="Rectangle 5"/>
          <p:cNvSpPr>
            <a:spLocks noGrp="1" noChangeArrowheads="1"/>
          </p:cNvSpPr>
          <p:nvPr>
            <p:ph type="title"/>
          </p:nvPr>
        </p:nvSpPr>
        <p:spPr>
          <a:xfrm>
            <a:off x="0" y="188913"/>
            <a:ext cx="9144000" cy="1143000"/>
          </a:xfrm>
        </p:spPr>
        <p:txBody>
          <a:bodyPr/>
          <a:lstStyle/>
          <a:p>
            <a:r>
              <a:rPr lang="fr-FR" altLang="de-DE" b="1">
                <a:solidFill>
                  <a:srgbClr val="FFCC66"/>
                </a:solidFill>
                <a:latin typeface="Arial" panose="020B0604020202020204" pitchFamily="34" charset="0"/>
              </a:rPr>
              <a:t>Die Anfangszeit</a:t>
            </a:r>
          </a:p>
        </p:txBody>
      </p:sp>
      <p:sp>
        <p:nvSpPr>
          <p:cNvPr id="696326" name="Text Box 6"/>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696327" name="Oval 7"/>
          <p:cNvSpPr>
            <a:spLocks noChangeArrowheads="1"/>
          </p:cNvSpPr>
          <p:nvPr/>
        </p:nvSpPr>
        <p:spPr bwMode="auto">
          <a:xfrm rot="-4857145">
            <a:off x="0"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6328"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6329" name="Text Box 9"/>
          <p:cNvSpPr txBox="1">
            <a:spLocks noChangeArrowheads="1"/>
          </p:cNvSpPr>
          <p:nvPr/>
        </p:nvSpPr>
        <p:spPr bwMode="auto">
          <a:xfrm>
            <a:off x="2555875" y="1484313"/>
            <a:ext cx="6192838" cy="3013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t>Luk 21: </a:t>
            </a:r>
            <a:r>
              <a:rPr lang="en-US" altLang="de-DE">
                <a:solidFill>
                  <a:schemeClr val="bg1"/>
                </a:solidFill>
              </a:rPr>
              <a:t>12 Vor diesem allem aber</a:t>
            </a:r>
            <a:r>
              <a:rPr lang="en-US" altLang="de-DE" b="0"/>
              <a:t> werden sie ihre Hände an euch legen und euch verfolgen, indem sie euch an die </a:t>
            </a:r>
            <a:r>
              <a:rPr lang="en-US" altLang="de-DE">
                <a:solidFill>
                  <a:schemeClr val="bg1"/>
                </a:solidFill>
              </a:rPr>
              <a:t>Synagogen und Gefängnisse überliefern</a:t>
            </a:r>
            <a:r>
              <a:rPr lang="en-US" altLang="de-DE" b="0"/>
              <a:t>, um euch vor Könige und Statthalter zu führen um meines Namens willen.  13 </a:t>
            </a:r>
            <a:r>
              <a:rPr lang="en-US" altLang="de-DE">
                <a:solidFill>
                  <a:schemeClr val="bg1"/>
                </a:solidFill>
              </a:rPr>
              <a:t>Es wird euch aber zu einem Zeugnis ausschlagen</a:t>
            </a:r>
            <a:r>
              <a:rPr lang="en-US" altLang="de-DE" b="0"/>
              <a:t>.</a:t>
            </a:r>
            <a:r>
              <a:rPr lang="en-US" altLang="de-DE"/>
              <a:t> </a:t>
            </a:r>
            <a:endParaRPr lang="de-DE" altLang="de-DE"/>
          </a:p>
        </p:txBody>
      </p:sp>
      <p:sp>
        <p:nvSpPr>
          <p:cNvPr id="696330" name="Rectangle 10"/>
          <p:cNvSpPr>
            <a:spLocks noChangeArrowheads="1"/>
          </p:cNvSpPr>
          <p:nvPr/>
        </p:nvSpPr>
        <p:spPr bwMode="auto">
          <a:xfrm>
            <a:off x="2555875" y="4724400"/>
            <a:ext cx="6192838" cy="12239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endParaRPr lang="de-DE" altLang="de-DE" sz="1800" b="0">
              <a:cs typeface="Arial" panose="020B0604020202020204" pitchFamily="34" charset="0"/>
            </a:endParaRPr>
          </a:p>
          <a:p>
            <a:pPr lvl="1"/>
            <a:endParaRPr lang="de-DE" altLang="de-DE" sz="1800" b="0">
              <a:cs typeface="Arial" panose="020B0604020202020204" pitchFamily="34" charset="0"/>
            </a:endParaRPr>
          </a:p>
          <a:p>
            <a:pPr lvl="1"/>
            <a:endParaRPr lang="de-DE" altLang="de-DE" sz="1800" b="0">
              <a:cs typeface="Arial" panose="020B0604020202020204" pitchFamily="34" charset="0"/>
            </a:endParaRPr>
          </a:p>
          <a:p>
            <a:pPr lvl="1"/>
            <a:r>
              <a:rPr lang="de-DE" altLang="de-DE" sz="1800" b="0">
                <a:cs typeface="Arial" panose="020B0604020202020204" pitchFamily="34" charset="0"/>
              </a:rPr>
              <a:t>32: Kreuzigung</a:t>
            </a:r>
          </a:p>
          <a:p>
            <a:pPr lvl="1"/>
            <a:r>
              <a:rPr lang="de-CH" altLang="de-DE" sz="1800" b="0">
                <a:cs typeface="Arial" panose="020B0604020202020204" pitchFamily="34" charset="0"/>
              </a:rPr>
              <a:t>32: </a:t>
            </a:r>
            <a:r>
              <a:rPr lang="de-CH" altLang="de-DE" sz="1800" b="0"/>
              <a:t>Nach Pfingsten: Verhaftung der Apostel und </a:t>
            </a:r>
          </a:p>
          <a:p>
            <a:pPr lvl="1"/>
            <a:r>
              <a:rPr lang="de-CH" altLang="de-DE" sz="1800" b="0"/>
              <a:t>	Verfolgung der Christen durch das Judentum </a:t>
            </a:r>
          </a:p>
          <a:p>
            <a:pPr lvl="1"/>
            <a:r>
              <a:rPr lang="de-CH" altLang="de-DE" sz="1800" b="0"/>
              <a:t>	(Apg 3-8)</a:t>
            </a:r>
            <a:endParaRPr lang="de-CH" altLang="de-DE" sz="1800" b="0">
              <a:cs typeface="Arial" panose="020B0604020202020204" pitchFamily="34" charset="0"/>
            </a:endParaRPr>
          </a:p>
          <a:p>
            <a:pPr lvl="1"/>
            <a:r>
              <a:rPr lang="de-CH" altLang="de-DE" sz="1800" b="0">
                <a:cs typeface="Arial" panose="020B0604020202020204" pitchFamily="34" charset="0"/>
              </a:rPr>
              <a:t>	</a:t>
            </a:r>
          </a:p>
          <a:p>
            <a:pPr lvl="1"/>
            <a:endParaRPr lang="de-DE" altLang="de-DE" sz="1800" b="0">
              <a:cs typeface="Arial" panose="020B0604020202020204" pitchFamily="34" charset="0"/>
            </a:endParaRPr>
          </a:p>
          <a:p>
            <a:r>
              <a:rPr lang="de-DE" altLang="de-DE" sz="1800" b="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96330"/>
                                        </p:tgtEl>
                                        <p:attrNameLst>
                                          <p:attrName>style.visibility</p:attrName>
                                        </p:attrNameLst>
                                      </p:cBhvr>
                                      <p:to>
                                        <p:strVal val="visible"/>
                                      </p:to>
                                    </p:set>
                                    <p:anim calcmode="lin" valueType="num">
                                      <p:cBhvr additive="base">
                                        <p:cTn id="7" dur="1000" fill="hold"/>
                                        <p:tgtEl>
                                          <p:spTgt spid="696330"/>
                                        </p:tgtEl>
                                        <p:attrNameLst>
                                          <p:attrName>ppt_x</p:attrName>
                                        </p:attrNameLst>
                                      </p:cBhvr>
                                      <p:tavLst>
                                        <p:tav tm="0">
                                          <p:val>
                                            <p:strVal val="#ppt_x"/>
                                          </p:val>
                                        </p:tav>
                                        <p:tav tm="100000">
                                          <p:val>
                                            <p:strVal val="#ppt_x"/>
                                          </p:val>
                                        </p:tav>
                                      </p:tavLst>
                                    </p:anim>
                                    <p:anim calcmode="lin" valueType="num">
                                      <p:cBhvr additive="base">
                                        <p:cTn id="8" dur="1000" fill="hold"/>
                                        <p:tgtEl>
                                          <p:spTgt spid="696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98371"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8372" name="Text Box 4"/>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698373" name="Rectangle 5"/>
          <p:cNvSpPr>
            <a:spLocks noGrp="1" noChangeArrowheads="1"/>
          </p:cNvSpPr>
          <p:nvPr>
            <p:ph type="title"/>
          </p:nvPr>
        </p:nvSpPr>
        <p:spPr>
          <a:xfrm>
            <a:off x="0" y="188913"/>
            <a:ext cx="9144000" cy="1143000"/>
          </a:xfrm>
        </p:spPr>
        <p:txBody>
          <a:bodyPr/>
          <a:lstStyle/>
          <a:p>
            <a:r>
              <a:rPr lang="fr-FR" altLang="de-DE" b="1">
                <a:solidFill>
                  <a:srgbClr val="FFCC66"/>
                </a:solidFill>
                <a:latin typeface="Arial" panose="020B0604020202020204" pitchFamily="34" charset="0"/>
              </a:rPr>
              <a:t>Die Anfangszeit</a:t>
            </a:r>
          </a:p>
        </p:txBody>
      </p:sp>
      <p:sp>
        <p:nvSpPr>
          <p:cNvPr id="698374" name="Text Box 6"/>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698375" name="Oval 7"/>
          <p:cNvSpPr>
            <a:spLocks noChangeArrowheads="1"/>
          </p:cNvSpPr>
          <p:nvPr/>
        </p:nvSpPr>
        <p:spPr bwMode="auto">
          <a:xfrm rot="-4857145">
            <a:off x="0"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8376"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8377" name="Text Box 9"/>
          <p:cNvSpPr txBox="1">
            <a:spLocks noChangeArrowheads="1"/>
          </p:cNvSpPr>
          <p:nvPr/>
        </p:nvSpPr>
        <p:spPr bwMode="auto">
          <a:xfrm>
            <a:off x="2555875" y="1484313"/>
            <a:ext cx="6192838" cy="3013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t>Luk 21: </a:t>
            </a:r>
            <a:r>
              <a:rPr lang="en-US" altLang="de-DE">
                <a:solidFill>
                  <a:schemeClr val="bg1"/>
                </a:solidFill>
              </a:rPr>
              <a:t>12 Vor diesem allem aber</a:t>
            </a:r>
            <a:r>
              <a:rPr lang="en-US" altLang="de-DE" b="0"/>
              <a:t> werden sie ihre Hände an euch legen und euch verfolgen, indem sie euch an die </a:t>
            </a:r>
            <a:r>
              <a:rPr lang="en-US" altLang="de-DE">
                <a:solidFill>
                  <a:schemeClr val="bg1"/>
                </a:solidFill>
              </a:rPr>
              <a:t>Synagogen und Gefängnisse überliefern</a:t>
            </a:r>
            <a:r>
              <a:rPr lang="en-US" altLang="de-DE" b="0"/>
              <a:t>, um euch vor Könige und </a:t>
            </a:r>
            <a:r>
              <a:rPr lang="en-US" altLang="de-DE">
                <a:solidFill>
                  <a:srgbClr val="FFCC66"/>
                </a:solidFill>
              </a:rPr>
              <a:t>Landpfleger</a:t>
            </a:r>
            <a:r>
              <a:rPr lang="en-US" altLang="de-DE" b="0"/>
              <a:t> zu führen um meines Namens willen.  13 </a:t>
            </a:r>
            <a:r>
              <a:rPr lang="en-US" altLang="de-DE">
                <a:solidFill>
                  <a:schemeClr val="bg1"/>
                </a:solidFill>
              </a:rPr>
              <a:t>Es wird euch aber zu einem Zeugnis ausschlagen</a:t>
            </a:r>
            <a:r>
              <a:rPr lang="en-US" altLang="de-DE"/>
              <a:t>. </a:t>
            </a:r>
            <a:endParaRPr lang="de-DE" altLang="de-DE"/>
          </a:p>
        </p:txBody>
      </p:sp>
      <p:sp>
        <p:nvSpPr>
          <p:cNvPr id="698378" name="Rectangle 10"/>
          <p:cNvSpPr>
            <a:spLocks noChangeArrowheads="1"/>
          </p:cNvSpPr>
          <p:nvPr/>
        </p:nvSpPr>
        <p:spPr bwMode="auto">
          <a:xfrm>
            <a:off x="2555875" y="4724400"/>
            <a:ext cx="6192838" cy="12239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de-DE" altLang="de-DE" b="0">
                <a:latin typeface="Times New Roman" panose="02020603050405020304" pitchFamily="18" charset="0"/>
              </a:rPr>
              <a:t>	</a:t>
            </a:r>
          </a:p>
          <a:p>
            <a:pPr lvl="1"/>
            <a:endParaRPr lang="de-DE" altLang="de-DE" b="0">
              <a:latin typeface="Times New Roman" panose="02020603050405020304" pitchFamily="18" charset="0"/>
            </a:endParaRPr>
          </a:p>
          <a:p>
            <a:pPr lvl="1"/>
            <a:endParaRPr lang="de-DE" altLang="de-DE" sz="1800" b="0">
              <a:cs typeface="Arial" panose="020B0604020202020204" pitchFamily="34" charset="0"/>
            </a:endParaRPr>
          </a:p>
          <a:p>
            <a:pPr lvl="1"/>
            <a:r>
              <a:rPr lang="de-DE" altLang="de-DE" sz="1800" b="0">
                <a:cs typeface="Arial" panose="020B0604020202020204" pitchFamily="34" charset="0"/>
              </a:rPr>
              <a:t>32: Kreuzigung</a:t>
            </a:r>
          </a:p>
          <a:p>
            <a:pPr lvl="1"/>
            <a:r>
              <a:rPr lang="de-CH" altLang="de-DE" sz="1800" b="0">
                <a:cs typeface="Arial" panose="020B0604020202020204" pitchFamily="34" charset="0"/>
              </a:rPr>
              <a:t>32: Nach Pfingsten: Verhaftung und Verfolgung</a:t>
            </a:r>
          </a:p>
          <a:p>
            <a:pPr lvl="1"/>
            <a:r>
              <a:rPr lang="de-CH" altLang="de-DE" sz="1800" b="0"/>
              <a:t>58: Paulus vor Felix (Apg 23)</a:t>
            </a:r>
          </a:p>
          <a:p>
            <a:pPr lvl="1"/>
            <a:r>
              <a:rPr lang="de-CH" altLang="de-DE" sz="1800" b="0"/>
              <a:t>59: Paulus vor Porcius Festus (Apg 25)</a:t>
            </a:r>
          </a:p>
          <a:p>
            <a:pPr lvl="1"/>
            <a:endParaRPr lang="de-CH" altLang="de-DE" sz="1800" b="0">
              <a:cs typeface="Arial" panose="020B0604020202020204" pitchFamily="34" charset="0"/>
            </a:endParaRPr>
          </a:p>
          <a:p>
            <a:pPr lvl="1"/>
            <a:r>
              <a:rPr lang="de-CH" altLang="de-DE" sz="1800" b="0">
                <a:cs typeface="Arial" panose="020B0604020202020204" pitchFamily="34" charset="0"/>
              </a:rPr>
              <a:t>	</a:t>
            </a:r>
          </a:p>
          <a:p>
            <a:pPr lvl="1"/>
            <a:endParaRPr lang="de-DE" altLang="de-DE" sz="1800" b="0">
              <a:cs typeface="Arial" panose="020B0604020202020204" pitchFamily="34" charset="0"/>
            </a:endParaRPr>
          </a:p>
          <a:p>
            <a:r>
              <a:rPr lang="de-DE" altLang="de-DE" sz="1800" b="0">
                <a:cs typeface="Arial" panose="020B0604020202020204"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700419"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0420" name="Text Box 4"/>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700421" name="Rectangle 5"/>
          <p:cNvSpPr>
            <a:spLocks noGrp="1" noChangeArrowheads="1"/>
          </p:cNvSpPr>
          <p:nvPr>
            <p:ph type="title"/>
          </p:nvPr>
        </p:nvSpPr>
        <p:spPr>
          <a:xfrm>
            <a:off x="0" y="188913"/>
            <a:ext cx="9144000" cy="1143000"/>
          </a:xfrm>
        </p:spPr>
        <p:txBody>
          <a:bodyPr/>
          <a:lstStyle/>
          <a:p>
            <a:r>
              <a:rPr lang="fr-FR" altLang="de-DE" b="1">
                <a:solidFill>
                  <a:srgbClr val="FFCC66"/>
                </a:solidFill>
                <a:latin typeface="Arial" panose="020B0604020202020204" pitchFamily="34" charset="0"/>
              </a:rPr>
              <a:t>Die Anfangszeit</a:t>
            </a:r>
          </a:p>
        </p:txBody>
      </p:sp>
      <p:sp>
        <p:nvSpPr>
          <p:cNvPr id="700422" name="Text Box 6"/>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700423" name="Oval 7"/>
          <p:cNvSpPr>
            <a:spLocks noChangeArrowheads="1"/>
          </p:cNvSpPr>
          <p:nvPr/>
        </p:nvSpPr>
        <p:spPr bwMode="auto">
          <a:xfrm rot="-4857145">
            <a:off x="0"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00424"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00425" name="Text Box 9"/>
          <p:cNvSpPr txBox="1">
            <a:spLocks noChangeArrowheads="1"/>
          </p:cNvSpPr>
          <p:nvPr/>
        </p:nvSpPr>
        <p:spPr bwMode="auto">
          <a:xfrm>
            <a:off x="2555875" y="1484313"/>
            <a:ext cx="6192838" cy="3013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t>Luk 21: </a:t>
            </a:r>
            <a:r>
              <a:rPr lang="en-US" altLang="de-DE">
                <a:solidFill>
                  <a:schemeClr val="bg1"/>
                </a:solidFill>
              </a:rPr>
              <a:t>12 Vor diesem allem aber</a:t>
            </a:r>
            <a:r>
              <a:rPr lang="en-US" altLang="de-DE" b="0"/>
              <a:t> werden sie ihre Hände an euch legen und euch verfolgen, indem sie euch an die </a:t>
            </a:r>
            <a:r>
              <a:rPr lang="en-US" altLang="de-DE">
                <a:solidFill>
                  <a:schemeClr val="bg1"/>
                </a:solidFill>
              </a:rPr>
              <a:t>Synagogen und Gefängnisse überliefern</a:t>
            </a:r>
            <a:r>
              <a:rPr lang="en-US" altLang="de-DE" b="0"/>
              <a:t>, um euch </a:t>
            </a:r>
            <a:r>
              <a:rPr lang="en-US" altLang="de-DE">
                <a:solidFill>
                  <a:srgbClr val="FFCC66"/>
                </a:solidFill>
              </a:rPr>
              <a:t>vor Könige</a:t>
            </a:r>
            <a:r>
              <a:rPr lang="en-US" altLang="de-DE" b="0"/>
              <a:t> und </a:t>
            </a:r>
            <a:r>
              <a:rPr lang="en-US" altLang="de-DE">
                <a:solidFill>
                  <a:schemeClr val="bg1"/>
                </a:solidFill>
              </a:rPr>
              <a:t>Landpfleger</a:t>
            </a:r>
            <a:r>
              <a:rPr lang="en-US" altLang="de-DE" b="0"/>
              <a:t> zu führen um meines Namens willen.  13 </a:t>
            </a:r>
            <a:r>
              <a:rPr lang="en-US" altLang="de-DE">
                <a:solidFill>
                  <a:schemeClr val="bg1"/>
                </a:solidFill>
              </a:rPr>
              <a:t>Es wird euch aber zu einem Zeugnis ausschlagen</a:t>
            </a:r>
            <a:r>
              <a:rPr lang="en-US" altLang="de-DE"/>
              <a:t>. </a:t>
            </a:r>
            <a:endParaRPr lang="de-DE" altLang="de-DE"/>
          </a:p>
        </p:txBody>
      </p:sp>
      <p:sp>
        <p:nvSpPr>
          <p:cNvPr id="700426" name="Rectangle 10"/>
          <p:cNvSpPr>
            <a:spLocks noChangeArrowheads="1"/>
          </p:cNvSpPr>
          <p:nvPr/>
        </p:nvSpPr>
        <p:spPr bwMode="auto">
          <a:xfrm>
            <a:off x="2555875" y="4724400"/>
            <a:ext cx="6588125" cy="213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de-DE" altLang="de-DE" b="0">
                <a:latin typeface="Times New Roman" panose="02020603050405020304" pitchFamily="18" charset="0"/>
              </a:rPr>
              <a:t>	</a:t>
            </a:r>
          </a:p>
          <a:p>
            <a:pPr lvl="1"/>
            <a:endParaRPr lang="de-DE" altLang="de-DE" b="0">
              <a:latin typeface="Times New Roman" panose="02020603050405020304" pitchFamily="18" charset="0"/>
            </a:endParaRPr>
          </a:p>
          <a:p>
            <a:pPr lvl="1"/>
            <a:r>
              <a:rPr lang="de-CH" altLang="de-DE" sz="1800" b="0">
                <a:cs typeface="Arial" panose="020B0604020202020204" pitchFamily="34" charset="0"/>
              </a:rPr>
              <a:t>33: Ermordung des Stefanus und Verfolgung</a:t>
            </a:r>
          </a:p>
          <a:p>
            <a:pPr lvl="1"/>
            <a:r>
              <a:rPr lang="de-CH" altLang="de-DE" sz="1800" b="0"/>
              <a:t>58: Paulus vor Felix (Apg 23)</a:t>
            </a:r>
          </a:p>
          <a:p>
            <a:pPr lvl="1"/>
            <a:r>
              <a:rPr lang="de-CH" altLang="de-DE" sz="1800" b="0"/>
              <a:t>59: Paulus vor Porcius Festus (Apg 25)</a:t>
            </a:r>
          </a:p>
          <a:p>
            <a:pPr lvl="1"/>
            <a:r>
              <a:rPr lang="de-CH" altLang="de-DE" sz="1800" b="0"/>
              <a:t>60: Paulus vor König Agrippa (Apg 26)</a:t>
            </a:r>
          </a:p>
          <a:p>
            <a:pPr lvl="1"/>
            <a:r>
              <a:rPr lang="de-CH" altLang="de-DE" sz="1800" b="0"/>
              <a:t>62: Paulus Kaiser Nero; König über die Könige (Apg 28)</a:t>
            </a:r>
          </a:p>
          <a:p>
            <a:pPr lvl="1"/>
            <a:endParaRPr lang="de-CH" altLang="de-DE" sz="1800" b="0"/>
          </a:p>
          <a:p>
            <a:pPr lvl="1"/>
            <a:endParaRPr lang="de-CH" altLang="de-DE" sz="1800" b="0">
              <a:cs typeface="Arial" panose="020B0604020202020204" pitchFamily="34" charset="0"/>
            </a:endParaRPr>
          </a:p>
          <a:p>
            <a:pPr lvl="1"/>
            <a:r>
              <a:rPr lang="de-CH" altLang="de-DE" sz="1800" b="0">
                <a:cs typeface="Arial" panose="020B0604020202020204" pitchFamily="34" charset="0"/>
              </a:rPr>
              <a:t>	</a:t>
            </a:r>
          </a:p>
          <a:p>
            <a:pPr lvl="1"/>
            <a:endParaRPr lang="de-DE" altLang="de-DE" sz="1800" b="0">
              <a:cs typeface="Arial" panose="020B0604020202020204" pitchFamily="34" charset="0"/>
            </a:endParaRPr>
          </a:p>
          <a:p>
            <a:r>
              <a:rPr lang="de-DE" altLang="de-DE" sz="1800" b="0">
                <a:cs typeface="Arial" panose="020B0604020202020204"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a:hlinkClick r:id="rId3" action="ppaction://hlinkpres?slideindex=1&amp;slidetitle="/>
          </p:cNvPr>
          <p:cNvSpPr>
            <a:spLocks noChangeArrowheads="1"/>
          </p:cNvSpPr>
          <p:nvPr/>
        </p:nvSpPr>
        <p:spPr bwMode="auto">
          <a:xfrm>
            <a:off x="539750" y="4724400"/>
            <a:ext cx="7127875" cy="1225550"/>
          </a:xfrm>
          <a:prstGeom prst="leftRightArrow">
            <a:avLst>
              <a:gd name="adj1" fmla="val 60833"/>
              <a:gd name="adj2" fmla="val 37562"/>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702467" name="Line 3"/>
          <p:cNvSpPr>
            <a:spLocks noChangeShapeType="1"/>
          </p:cNvSpPr>
          <p:nvPr/>
        </p:nvSpPr>
        <p:spPr bwMode="auto">
          <a:xfrm>
            <a:off x="611188" y="3141663"/>
            <a:ext cx="0" cy="215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2468" name="Text Box 4"/>
          <p:cNvSpPr txBox="1">
            <a:spLocks noChangeArrowheads="1"/>
          </p:cNvSpPr>
          <p:nvPr/>
        </p:nvSpPr>
        <p:spPr bwMode="auto">
          <a:xfrm>
            <a:off x="250825" y="19161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702469" name="Rectangle 5"/>
          <p:cNvSpPr>
            <a:spLocks noGrp="1" noChangeArrowheads="1"/>
          </p:cNvSpPr>
          <p:nvPr>
            <p:ph type="title"/>
          </p:nvPr>
        </p:nvSpPr>
        <p:spPr>
          <a:xfrm>
            <a:off x="0" y="188913"/>
            <a:ext cx="9144000" cy="1143000"/>
          </a:xfrm>
        </p:spPr>
        <p:txBody>
          <a:bodyPr/>
          <a:lstStyle/>
          <a:p>
            <a:r>
              <a:rPr lang="fr-FR" altLang="de-DE" b="1">
                <a:solidFill>
                  <a:srgbClr val="FFCC66"/>
                </a:solidFill>
                <a:latin typeface="Arial" panose="020B0604020202020204" pitchFamily="34" charset="0"/>
              </a:rPr>
              <a:t>Die Anfangszeit</a:t>
            </a:r>
          </a:p>
        </p:txBody>
      </p:sp>
      <p:sp>
        <p:nvSpPr>
          <p:cNvPr id="702470" name="Text Box 6"/>
          <p:cNvSpPr txBox="1">
            <a:spLocks noChangeArrowheads="1"/>
          </p:cNvSpPr>
          <p:nvPr/>
        </p:nvSpPr>
        <p:spPr bwMode="auto">
          <a:xfrm>
            <a:off x="303213" y="611187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Anfangszeit</a:t>
            </a:r>
            <a:endParaRPr lang="de-DE" altLang="de-DE">
              <a:solidFill>
                <a:schemeClr val="bg1"/>
              </a:solidFill>
            </a:endParaRPr>
          </a:p>
        </p:txBody>
      </p:sp>
      <p:sp>
        <p:nvSpPr>
          <p:cNvPr id="702471" name="Oval 7"/>
          <p:cNvSpPr>
            <a:spLocks noChangeArrowheads="1"/>
          </p:cNvSpPr>
          <p:nvPr/>
        </p:nvSpPr>
        <p:spPr bwMode="auto">
          <a:xfrm rot="-4857145">
            <a:off x="0"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02472" name="AutoShape 8"/>
          <p:cNvSpPr>
            <a:spLocks noChangeArrowheads="1"/>
          </p:cNvSpPr>
          <p:nvPr/>
        </p:nvSpPr>
        <p:spPr bwMode="auto">
          <a:xfrm flipH="1">
            <a:off x="1187450" y="3933825"/>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02473" name="Text Box 9"/>
          <p:cNvSpPr txBox="1">
            <a:spLocks noChangeArrowheads="1"/>
          </p:cNvSpPr>
          <p:nvPr/>
        </p:nvSpPr>
        <p:spPr bwMode="auto">
          <a:xfrm>
            <a:off x="2555875" y="1484313"/>
            <a:ext cx="6192838" cy="28987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sz="2300"/>
              <a:t>Luk 21: </a:t>
            </a:r>
            <a:r>
              <a:rPr lang="en-US" altLang="de-DE" sz="2300">
                <a:solidFill>
                  <a:schemeClr val="bg1"/>
                </a:solidFill>
              </a:rPr>
              <a:t>20 Wenn ihr aber Jerusalem von Armeelagern umzingelt sehet, alsdann erkennet, daß ihre Verwüstung nahe gekommen ist.</a:t>
            </a:r>
            <a:r>
              <a:rPr lang="en-US" altLang="de-DE" sz="2300" b="0"/>
              <a:t>  21 Daß alsdann, die in Judäa sind, auf die Berge fliehen, und die in ihrer Mitte sind, daraus entweichen, und die auf dem Lande sind, nicht in sie hineingehen.  22 Denn dies sind Tage der Rache,</a:t>
            </a:r>
            <a:r>
              <a:rPr lang="en-US" altLang="de-DE" sz="2300"/>
              <a:t>...</a:t>
            </a:r>
            <a:endParaRPr lang="de-DE" altLang="de-DE" sz="2300"/>
          </a:p>
        </p:txBody>
      </p:sp>
      <p:sp>
        <p:nvSpPr>
          <p:cNvPr id="702474" name="Rectangle 10"/>
          <p:cNvSpPr>
            <a:spLocks noChangeArrowheads="1"/>
          </p:cNvSpPr>
          <p:nvPr/>
        </p:nvSpPr>
        <p:spPr bwMode="auto">
          <a:xfrm>
            <a:off x="2555875" y="4437063"/>
            <a:ext cx="6192838" cy="213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de-DE" altLang="de-DE" b="0">
                <a:latin typeface="Times New Roman" panose="02020603050405020304" pitchFamily="18" charset="0"/>
              </a:rPr>
              <a:t>	</a:t>
            </a:r>
          </a:p>
          <a:p>
            <a:pPr lvl="1"/>
            <a:endParaRPr lang="de-DE" altLang="de-DE" b="0">
              <a:latin typeface="Times New Roman" panose="02020603050405020304" pitchFamily="18" charset="0"/>
            </a:endParaRPr>
          </a:p>
          <a:p>
            <a:pPr lvl="1"/>
            <a:endParaRPr lang="de-DE" altLang="de-DE" sz="1800" b="0">
              <a:cs typeface="Arial" panose="020B0604020202020204" pitchFamily="34" charset="0"/>
            </a:endParaRPr>
          </a:p>
          <a:p>
            <a:pPr lvl="1"/>
            <a:endParaRPr lang="de-DE" altLang="de-DE" sz="1800" b="0">
              <a:cs typeface="Arial" panose="020B0604020202020204" pitchFamily="34" charset="0"/>
            </a:endParaRPr>
          </a:p>
          <a:p>
            <a:pPr lvl="1"/>
            <a:r>
              <a:rPr lang="de-DE" altLang="de-DE" sz="1800" b="0">
                <a:cs typeface="Arial" panose="020B0604020202020204" pitchFamily="34" charset="0"/>
              </a:rPr>
              <a:t>32: Kreuzigung</a:t>
            </a:r>
          </a:p>
          <a:p>
            <a:pPr lvl="1"/>
            <a:r>
              <a:rPr lang="de-CH" altLang="de-DE" sz="1800" b="0">
                <a:cs typeface="Arial" panose="020B0604020202020204" pitchFamily="34" charset="0"/>
              </a:rPr>
              <a:t>33: Ermordung des Stefanus und Verfolgung</a:t>
            </a:r>
          </a:p>
          <a:p>
            <a:pPr lvl="1"/>
            <a:r>
              <a:rPr lang="de-CH" altLang="de-DE" sz="1800" b="0"/>
              <a:t>58: Paulus vor Felix (Apg 23)</a:t>
            </a:r>
          </a:p>
          <a:p>
            <a:pPr lvl="1"/>
            <a:r>
              <a:rPr lang="de-CH" altLang="de-DE" sz="1800" b="0"/>
              <a:t>59: Paulus vor Porcius Festus (Apg 25)</a:t>
            </a:r>
          </a:p>
          <a:p>
            <a:pPr lvl="1"/>
            <a:r>
              <a:rPr lang="de-CH" altLang="de-DE" sz="1800" b="0"/>
              <a:t>60: Paulus vor König Agrippa (Apg 26)</a:t>
            </a:r>
          </a:p>
          <a:p>
            <a:pPr lvl="1"/>
            <a:r>
              <a:rPr lang="de-CH" altLang="de-DE" sz="1800" b="0"/>
              <a:t>62: Paulus vor Kaiser Nero, dem Oberkönig (Apg 28)</a:t>
            </a:r>
          </a:p>
          <a:p>
            <a:pPr lvl="1"/>
            <a:r>
              <a:rPr lang="de-CH" altLang="de-DE" sz="1800" b="0"/>
              <a:t>68: Jerusalem umzingelt, Flucht der Judenchristen</a:t>
            </a:r>
          </a:p>
          <a:p>
            <a:pPr lvl="1"/>
            <a:endParaRPr lang="de-CH" altLang="de-DE" sz="1800" b="0"/>
          </a:p>
          <a:p>
            <a:pPr lvl="1"/>
            <a:endParaRPr lang="de-CH" altLang="de-DE" sz="1800" b="0">
              <a:cs typeface="Arial" panose="020B0604020202020204" pitchFamily="34" charset="0"/>
            </a:endParaRPr>
          </a:p>
          <a:p>
            <a:pPr lvl="1"/>
            <a:r>
              <a:rPr lang="de-CH" altLang="de-DE" sz="1800" b="0">
                <a:cs typeface="Arial" panose="020B0604020202020204" pitchFamily="34" charset="0"/>
              </a:rPr>
              <a:t>	</a:t>
            </a:r>
          </a:p>
          <a:p>
            <a:pPr lvl="1"/>
            <a:endParaRPr lang="de-DE" altLang="de-DE" sz="1800" b="0">
              <a:cs typeface="Arial" panose="020B0604020202020204" pitchFamily="34" charset="0"/>
            </a:endParaRPr>
          </a:p>
          <a:p>
            <a:r>
              <a:rPr lang="de-DE" altLang="de-DE" sz="1800" b="0">
                <a:cs typeface="Arial" panose="020B0604020202020204" pitchFamily="34" charset="0"/>
              </a:rPr>
              <a:t>	</a:t>
            </a:r>
          </a:p>
        </p:txBody>
      </p:sp>
      <p:sp>
        <p:nvSpPr>
          <p:cNvPr id="702475" name="Text Box 11"/>
          <p:cNvSpPr txBox="1">
            <a:spLocks noChangeArrowheads="1"/>
          </p:cNvSpPr>
          <p:nvPr/>
        </p:nvSpPr>
        <p:spPr bwMode="auto">
          <a:xfrm>
            <a:off x="1042988" y="3284538"/>
            <a:ext cx="749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4000">
                <a:solidFill>
                  <a:schemeClr val="bg1"/>
                </a:solidFill>
              </a:rPr>
              <a:t>70</a:t>
            </a:r>
            <a:endParaRPr lang="de-DE" altLang="de-DE" sz="4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02475"/>
                                        </p:tgtEl>
                                        <p:attrNameLst>
                                          <p:attrName>style.visibility</p:attrName>
                                        </p:attrNameLst>
                                      </p:cBhvr>
                                      <p:to>
                                        <p:strVal val="visible"/>
                                      </p:to>
                                    </p:set>
                                    <p:anim calcmode="lin" valueType="num">
                                      <p:cBhvr additive="base">
                                        <p:cTn id="7" dur="2000" fill="hold"/>
                                        <p:tgtEl>
                                          <p:spTgt spid="702475"/>
                                        </p:tgtEl>
                                        <p:attrNameLst>
                                          <p:attrName>ppt_x</p:attrName>
                                        </p:attrNameLst>
                                      </p:cBhvr>
                                      <p:tavLst>
                                        <p:tav tm="0">
                                          <p:val>
                                            <p:strVal val="#ppt_x"/>
                                          </p:val>
                                        </p:tav>
                                        <p:tav tm="100000">
                                          <p:val>
                                            <p:strVal val="#ppt_x"/>
                                          </p:val>
                                        </p:tav>
                                      </p:tavLst>
                                    </p:anim>
                                    <p:anim calcmode="lin" valueType="num">
                                      <p:cBhvr additive="base">
                                        <p:cTn id="8" dur="2000" fill="hold"/>
                                        <p:tgtEl>
                                          <p:spTgt spid="7024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AutoShape 2">
            <a:hlinkClick r:id="rId3" action="ppaction://hlinkpres?slideindex=1&amp;slidetitle="/>
          </p:cNvPr>
          <p:cNvSpPr>
            <a:spLocks noChangeArrowheads="1"/>
          </p:cNvSpPr>
          <p:nvPr/>
        </p:nvSpPr>
        <p:spPr bwMode="auto">
          <a:xfrm>
            <a:off x="539750" y="4724400"/>
            <a:ext cx="8064500" cy="1225550"/>
          </a:xfrm>
          <a:prstGeom prst="leftRightArrow">
            <a:avLst>
              <a:gd name="adj1" fmla="val 60833"/>
              <a:gd name="adj2" fmla="val 42498"/>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438275" name="Line 3"/>
          <p:cNvSpPr>
            <a:spLocks noChangeShapeType="1"/>
          </p:cNvSpPr>
          <p:nvPr/>
        </p:nvSpPr>
        <p:spPr bwMode="auto">
          <a:xfrm>
            <a:off x="539750" y="3068638"/>
            <a:ext cx="0" cy="22320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38276" name="Line 4"/>
          <p:cNvSpPr>
            <a:spLocks noChangeShapeType="1"/>
          </p:cNvSpPr>
          <p:nvPr/>
        </p:nvSpPr>
        <p:spPr bwMode="auto">
          <a:xfrm>
            <a:off x="8604250" y="2852738"/>
            <a:ext cx="0" cy="25209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38277" name="Text Box 5"/>
          <p:cNvSpPr txBox="1">
            <a:spLocks noChangeArrowheads="1"/>
          </p:cNvSpPr>
          <p:nvPr/>
        </p:nvSpPr>
        <p:spPr bwMode="auto">
          <a:xfrm>
            <a:off x="250825" y="1412875"/>
            <a:ext cx="4067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438278" name="Text Box 6"/>
          <p:cNvSpPr txBox="1">
            <a:spLocks noChangeArrowheads="1"/>
          </p:cNvSpPr>
          <p:nvPr/>
        </p:nvSpPr>
        <p:spPr bwMode="auto">
          <a:xfrm>
            <a:off x="6516688" y="14128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a:t>
            </a:r>
          </a:p>
          <a:p>
            <a:r>
              <a:rPr lang="fr-FR" altLang="de-DE">
                <a:solidFill>
                  <a:schemeClr val="bg1"/>
                </a:solidFill>
              </a:rPr>
              <a:t>Messias</a:t>
            </a:r>
          </a:p>
        </p:txBody>
      </p:sp>
      <p:sp>
        <p:nvSpPr>
          <p:cNvPr id="438279" name="Rectangle 7"/>
          <p:cNvSpPr>
            <a:spLocks noGrp="1" noChangeArrowheads="1"/>
          </p:cNvSpPr>
          <p:nvPr>
            <p:ph type="title"/>
          </p:nvPr>
        </p:nvSpPr>
        <p:spPr>
          <a:xfrm>
            <a:off x="0" y="260350"/>
            <a:ext cx="9144000" cy="1143000"/>
          </a:xfrm>
        </p:spPr>
        <p:txBody>
          <a:bodyPr/>
          <a:lstStyle/>
          <a:p>
            <a:r>
              <a:rPr lang="fr-FR" altLang="de-DE" sz="4000" b="1">
                <a:solidFill>
                  <a:srgbClr val="FFCC66"/>
                </a:solidFill>
                <a:latin typeface="Arial" panose="020B0604020202020204" pitchFamily="34" charset="0"/>
              </a:rPr>
              <a:t>Die Zerstreuung in der Anfangszeit</a:t>
            </a:r>
          </a:p>
        </p:txBody>
      </p:sp>
      <p:sp>
        <p:nvSpPr>
          <p:cNvPr id="438280" name="AutoShape 8"/>
          <p:cNvSpPr>
            <a:spLocks noChangeArrowheads="1"/>
          </p:cNvSpPr>
          <p:nvPr/>
        </p:nvSpPr>
        <p:spPr bwMode="auto">
          <a:xfrm rot="-881367">
            <a:off x="971550" y="4516438"/>
            <a:ext cx="936625" cy="2341562"/>
          </a:xfrm>
          <a:prstGeom prst="curvedRight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38280"/>
                                        </p:tgtEl>
                                        <p:attrNameLst>
                                          <p:attrName>style.visibility</p:attrName>
                                        </p:attrNameLst>
                                      </p:cBhvr>
                                      <p:to>
                                        <p:strVal val="visible"/>
                                      </p:to>
                                    </p:set>
                                    <p:animEffect transition="in" filter="fade">
                                      <p:cBhvr>
                                        <p:cTn id="7" dur="2000"/>
                                        <p:tgtEl>
                                          <p:spTgt spid="438280"/>
                                        </p:tgtEl>
                                      </p:cBhvr>
                                    </p:animEffect>
                                    <p:anim calcmode="lin" valueType="num">
                                      <p:cBhvr>
                                        <p:cTn id="8" dur="2000" fill="hold"/>
                                        <p:tgtEl>
                                          <p:spTgt spid="438280"/>
                                        </p:tgtEl>
                                        <p:attrNameLst>
                                          <p:attrName>style.rotation</p:attrName>
                                        </p:attrNameLst>
                                      </p:cBhvr>
                                      <p:tavLst>
                                        <p:tav tm="0">
                                          <p:val>
                                            <p:fltVal val="720"/>
                                          </p:val>
                                        </p:tav>
                                        <p:tav tm="100000">
                                          <p:val>
                                            <p:fltVal val="0"/>
                                          </p:val>
                                        </p:tav>
                                      </p:tavLst>
                                    </p:anim>
                                    <p:anim calcmode="lin" valueType="num">
                                      <p:cBhvr>
                                        <p:cTn id="9" dur="2000" fill="hold"/>
                                        <p:tgtEl>
                                          <p:spTgt spid="438280"/>
                                        </p:tgtEl>
                                        <p:attrNameLst>
                                          <p:attrName>ppt_h</p:attrName>
                                        </p:attrNameLst>
                                      </p:cBhvr>
                                      <p:tavLst>
                                        <p:tav tm="0">
                                          <p:val>
                                            <p:fltVal val="0"/>
                                          </p:val>
                                        </p:tav>
                                        <p:tav tm="100000">
                                          <p:val>
                                            <p:strVal val="#ppt_h"/>
                                          </p:val>
                                        </p:tav>
                                      </p:tavLst>
                                    </p:anim>
                                    <p:anim calcmode="lin" valueType="num">
                                      <p:cBhvr>
                                        <p:cTn id="10" dur="2000" fill="hold"/>
                                        <p:tgtEl>
                                          <p:spTgt spid="4382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AutoShape 2">
            <a:hlinkClick r:id="rId3" action="ppaction://hlinkpres?slideindex=1&amp;slidetitle="/>
          </p:cNvPr>
          <p:cNvSpPr>
            <a:spLocks noChangeArrowheads="1"/>
          </p:cNvSpPr>
          <p:nvPr/>
        </p:nvSpPr>
        <p:spPr bwMode="auto">
          <a:xfrm>
            <a:off x="539750" y="4724400"/>
            <a:ext cx="8064500" cy="1225550"/>
          </a:xfrm>
          <a:prstGeom prst="leftRightArrow">
            <a:avLst>
              <a:gd name="adj1" fmla="val 60833"/>
              <a:gd name="adj2" fmla="val 42498"/>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704515" name="Line 3"/>
          <p:cNvSpPr>
            <a:spLocks noChangeShapeType="1"/>
          </p:cNvSpPr>
          <p:nvPr/>
        </p:nvSpPr>
        <p:spPr bwMode="auto">
          <a:xfrm>
            <a:off x="539750" y="3068638"/>
            <a:ext cx="0" cy="22320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4516" name="Line 4"/>
          <p:cNvSpPr>
            <a:spLocks noChangeShapeType="1"/>
          </p:cNvSpPr>
          <p:nvPr/>
        </p:nvSpPr>
        <p:spPr bwMode="auto">
          <a:xfrm>
            <a:off x="8604250" y="2852738"/>
            <a:ext cx="0" cy="25209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4517" name="Text Box 5"/>
          <p:cNvSpPr txBox="1">
            <a:spLocks noChangeArrowheads="1"/>
          </p:cNvSpPr>
          <p:nvPr/>
        </p:nvSpPr>
        <p:spPr bwMode="auto">
          <a:xfrm>
            <a:off x="250825" y="1412875"/>
            <a:ext cx="4067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704518" name="Text Box 6"/>
          <p:cNvSpPr txBox="1">
            <a:spLocks noChangeArrowheads="1"/>
          </p:cNvSpPr>
          <p:nvPr/>
        </p:nvSpPr>
        <p:spPr bwMode="auto">
          <a:xfrm>
            <a:off x="6516688" y="14128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a:t>
            </a:r>
          </a:p>
          <a:p>
            <a:r>
              <a:rPr lang="fr-FR" altLang="de-DE">
                <a:solidFill>
                  <a:schemeClr val="bg1"/>
                </a:solidFill>
              </a:rPr>
              <a:t>Messias</a:t>
            </a:r>
          </a:p>
        </p:txBody>
      </p:sp>
      <p:sp>
        <p:nvSpPr>
          <p:cNvPr id="704519" name="Rectangle 7"/>
          <p:cNvSpPr>
            <a:spLocks noGrp="1" noChangeArrowheads="1"/>
          </p:cNvSpPr>
          <p:nvPr>
            <p:ph type="title"/>
          </p:nvPr>
        </p:nvSpPr>
        <p:spPr>
          <a:xfrm>
            <a:off x="0" y="260350"/>
            <a:ext cx="9144000" cy="1143000"/>
          </a:xfrm>
        </p:spPr>
        <p:txBody>
          <a:bodyPr/>
          <a:lstStyle/>
          <a:p>
            <a:r>
              <a:rPr lang="fr-FR" altLang="de-DE" sz="4000" b="1">
                <a:solidFill>
                  <a:srgbClr val="FFCC66"/>
                </a:solidFill>
                <a:latin typeface="Arial" panose="020B0604020202020204" pitchFamily="34" charset="0"/>
              </a:rPr>
              <a:t>Die Zerstreuung in der Anfangszeit </a:t>
            </a:r>
          </a:p>
        </p:txBody>
      </p:sp>
      <p:sp>
        <p:nvSpPr>
          <p:cNvPr id="704520" name="AutoShape 8"/>
          <p:cNvSpPr>
            <a:spLocks noChangeArrowheads="1"/>
          </p:cNvSpPr>
          <p:nvPr/>
        </p:nvSpPr>
        <p:spPr bwMode="auto">
          <a:xfrm rot="-881367">
            <a:off x="971550" y="4516438"/>
            <a:ext cx="936625" cy="2341562"/>
          </a:xfrm>
          <a:prstGeom prst="curvedRight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04523" name="Text Box 11"/>
          <p:cNvSpPr txBox="1">
            <a:spLocks noChangeArrowheads="1"/>
          </p:cNvSpPr>
          <p:nvPr/>
        </p:nvSpPr>
        <p:spPr bwMode="auto">
          <a:xfrm>
            <a:off x="2339975" y="1484313"/>
            <a:ext cx="6804025" cy="4473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sz="2300"/>
              <a:t>Luk 21: </a:t>
            </a:r>
            <a:r>
              <a:rPr lang="en-US" altLang="de-DE" b="0"/>
              <a:t>22 Denn dies sind Tage der Rache, damit alles erfüllt werde, was geschrieben steht.</a:t>
            </a:r>
            <a:r>
              <a:rPr lang="en-US" altLang="de-DE"/>
              <a:t> </a:t>
            </a:r>
            <a:r>
              <a:rPr lang="en-US" altLang="de-DE" b="0"/>
              <a:t>23 Wehe aber den Schwangeren und den Säugenden in jenen Tagen! Denn große Not wird in dem Lande sein, und Zorn über dieses Volk. 24 Und sie werden fallen durch die Schärfe des Schwertes </a:t>
            </a:r>
            <a:r>
              <a:rPr lang="en-US" altLang="de-DE">
                <a:solidFill>
                  <a:schemeClr val="bg1"/>
                </a:solidFill>
              </a:rPr>
              <a:t>und gefangen weggeführt werden unter alle Nationen</a:t>
            </a:r>
            <a:r>
              <a:rPr lang="en-US" altLang="de-DE" b="0"/>
              <a:t>; und Jerusalem wird zertreten werden von den Nationen, </a:t>
            </a:r>
            <a:r>
              <a:rPr lang="en-US" altLang="de-DE">
                <a:solidFill>
                  <a:schemeClr val="bg1"/>
                </a:solidFill>
              </a:rPr>
              <a:t>bis</a:t>
            </a:r>
            <a:r>
              <a:rPr lang="en-US" altLang="de-DE"/>
              <a:t> </a:t>
            </a:r>
            <a:r>
              <a:rPr lang="en-US" altLang="de-DE" b="0"/>
              <a:t>die Zeiten der Nationen erfüllt sein werden.</a:t>
            </a:r>
          </a:p>
          <a:p>
            <a:endParaRPr lang="en-US" altLang="de-DE" b="0"/>
          </a:p>
          <a:p>
            <a:r>
              <a:rPr lang="en-US" altLang="de-DE"/>
              <a:t> </a:t>
            </a:r>
            <a:endParaRPr lang="de-DE" alt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AutoShape 2">
            <a:hlinkClick r:id="rId3" action="ppaction://hlinkpres?slideindex=1&amp;slidetitle="/>
          </p:cNvPr>
          <p:cNvSpPr>
            <a:spLocks noChangeArrowheads="1"/>
          </p:cNvSpPr>
          <p:nvPr/>
        </p:nvSpPr>
        <p:spPr bwMode="auto">
          <a:xfrm>
            <a:off x="539750" y="4724400"/>
            <a:ext cx="8064500" cy="1225550"/>
          </a:xfrm>
          <a:prstGeom prst="leftRightArrow">
            <a:avLst>
              <a:gd name="adj1" fmla="val 60833"/>
              <a:gd name="adj2" fmla="val 42498"/>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708611" name="Line 3"/>
          <p:cNvSpPr>
            <a:spLocks noChangeShapeType="1"/>
          </p:cNvSpPr>
          <p:nvPr/>
        </p:nvSpPr>
        <p:spPr bwMode="auto">
          <a:xfrm>
            <a:off x="539750" y="3068638"/>
            <a:ext cx="0" cy="22320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8612" name="Line 4"/>
          <p:cNvSpPr>
            <a:spLocks noChangeShapeType="1"/>
          </p:cNvSpPr>
          <p:nvPr/>
        </p:nvSpPr>
        <p:spPr bwMode="auto">
          <a:xfrm>
            <a:off x="8604250" y="2852738"/>
            <a:ext cx="0" cy="25209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8613" name="Text Box 5"/>
          <p:cNvSpPr txBox="1">
            <a:spLocks noChangeArrowheads="1"/>
          </p:cNvSpPr>
          <p:nvPr/>
        </p:nvSpPr>
        <p:spPr bwMode="auto">
          <a:xfrm>
            <a:off x="250825" y="1412875"/>
            <a:ext cx="4067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708614" name="Text Box 6"/>
          <p:cNvSpPr txBox="1">
            <a:spLocks noChangeArrowheads="1"/>
          </p:cNvSpPr>
          <p:nvPr/>
        </p:nvSpPr>
        <p:spPr bwMode="auto">
          <a:xfrm>
            <a:off x="6516688" y="14128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a:t>
            </a:r>
          </a:p>
          <a:p>
            <a:r>
              <a:rPr lang="fr-FR" altLang="de-DE">
                <a:solidFill>
                  <a:schemeClr val="bg1"/>
                </a:solidFill>
              </a:rPr>
              <a:t>Messias</a:t>
            </a:r>
          </a:p>
        </p:txBody>
      </p:sp>
      <p:sp>
        <p:nvSpPr>
          <p:cNvPr id="708615" name="Rectangle 7"/>
          <p:cNvSpPr>
            <a:spLocks noGrp="1" noChangeArrowheads="1"/>
          </p:cNvSpPr>
          <p:nvPr>
            <p:ph type="title"/>
          </p:nvPr>
        </p:nvSpPr>
        <p:spPr>
          <a:xfrm>
            <a:off x="0" y="260350"/>
            <a:ext cx="9144000" cy="1143000"/>
          </a:xfrm>
        </p:spPr>
        <p:txBody>
          <a:bodyPr/>
          <a:lstStyle/>
          <a:p>
            <a:r>
              <a:rPr lang="fr-FR" altLang="de-DE" b="1">
                <a:solidFill>
                  <a:srgbClr val="FFCC66"/>
                </a:solidFill>
                <a:latin typeface="Arial" panose="020B0604020202020204" pitchFamily="34" charset="0"/>
              </a:rPr>
              <a:t>Die Sammlung in der Endzeit</a:t>
            </a:r>
          </a:p>
        </p:txBody>
      </p:sp>
      <p:sp>
        <p:nvSpPr>
          <p:cNvPr id="708616" name="AutoShape 8"/>
          <p:cNvSpPr>
            <a:spLocks noChangeArrowheads="1"/>
          </p:cNvSpPr>
          <p:nvPr/>
        </p:nvSpPr>
        <p:spPr bwMode="auto">
          <a:xfrm rot="-881367">
            <a:off x="971550" y="4516438"/>
            <a:ext cx="936625" cy="2341562"/>
          </a:xfrm>
          <a:prstGeom prst="curvedRight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08617" name="AutoShape 9"/>
          <p:cNvSpPr>
            <a:spLocks noChangeArrowheads="1"/>
          </p:cNvSpPr>
          <p:nvPr/>
        </p:nvSpPr>
        <p:spPr bwMode="auto">
          <a:xfrm rot="21300862" flipV="1">
            <a:off x="7226300" y="4305300"/>
            <a:ext cx="1222375" cy="2305050"/>
          </a:xfrm>
          <a:prstGeom prst="curvedLeftArrow">
            <a:avLst>
              <a:gd name="adj1" fmla="val 37714"/>
              <a:gd name="adj2" fmla="val 7542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08617"/>
                                        </p:tgtEl>
                                        <p:attrNameLst>
                                          <p:attrName>style.visibility</p:attrName>
                                        </p:attrNameLst>
                                      </p:cBhvr>
                                      <p:to>
                                        <p:strVal val="visible"/>
                                      </p:to>
                                    </p:set>
                                    <p:animEffect transition="in" filter="fade">
                                      <p:cBhvr>
                                        <p:cTn id="7" dur="2000"/>
                                        <p:tgtEl>
                                          <p:spTgt spid="708617"/>
                                        </p:tgtEl>
                                      </p:cBhvr>
                                    </p:animEffect>
                                    <p:anim calcmode="lin" valueType="num">
                                      <p:cBhvr>
                                        <p:cTn id="8" dur="2000" fill="hold"/>
                                        <p:tgtEl>
                                          <p:spTgt spid="708617"/>
                                        </p:tgtEl>
                                        <p:attrNameLst>
                                          <p:attrName>style.rotation</p:attrName>
                                        </p:attrNameLst>
                                      </p:cBhvr>
                                      <p:tavLst>
                                        <p:tav tm="0">
                                          <p:val>
                                            <p:fltVal val="720"/>
                                          </p:val>
                                        </p:tav>
                                        <p:tav tm="100000">
                                          <p:val>
                                            <p:fltVal val="0"/>
                                          </p:val>
                                        </p:tav>
                                      </p:tavLst>
                                    </p:anim>
                                    <p:anim calcmode="lin" valueType="num">
                                      <p:cBhvr>
                                        <p:cTn id="9" dur="2000" fill="hold"/>
                                        <p:tgtEl>
                                          <p:spTgt spid="708617"/>
                                        </p:tgtEl>
                                        <p:attrNameLst>
                                          <p:attrName>ppt_h</p:attrName>
                                        </p:attrNameLst>
                                      </p:cBhvr>
                                      <p:tavLst>
                                        <p:tav tm="0">
                                          <p:val>
                                            <p:fltVal val="0"/>
                                          </p:val>
                                        </p:tav>
                                        <p:tav tm="100000">
                                          <p:val>
                                            <p:strVal val="#ppt_h"/>
                                          </p:val>
                                        </p:tav>
                                      </p:tavLst>
                                    </p:anim>
                                    <p:anim calcmode="lin" valueType="num">
                                      <p:cBhvr>
                                        <p:cTn id="10" dur="2000" fill="hold"/>
                                        <p:tgtEl>
                                          <p:spTgt spid="7086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AutoShape 2">
            <a:hlinkClick r:id="rId3" action="ppaction://hlinkpres?slideindex=1&amp;slidetitle="/>
          </p:cNvPr>
          <p:cNvSpPr>
            <a:spLocks noChangeArrowheads="1"/>
          </p:cNvSpPr>
          <p:nvPr/>
        </p:nvSpPr>
        <p:spPr bwMode="auto">
          <a:xfrm>
            <a:off x="539750" y="4724400"/>
            <a:ext cx="8064500" cy="1225550"/>
          </a:xfrm>
          <a:prstGeom prst="leftRightArrow">
            <a:avLst>
              <a:gd name="adj1" fmla="val 60833"/>
              <a:gd name="adj2" fmla="val 42498"/>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710659" name="Line 3"/>
          <p:cNvSpPr>
            <a:spLocks noChangeShapeType="1"/>
          </p:cNvSpPr>
          <p:nvPr/>
        </p:nvSpPr>
        <p:spPr bwMode="auto">
          <a:xfrm>
            <a:off x="539750" y="3068638"/>
            <a:ext cx="0" cy="22320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0660" name="Line 4"/>
          <p:cNvSpPr>
            <a:spLocks noChangeShapeType="1"/>
          </p:cNvSpPr>
          <p:nvPr/>
        </p:nvSpPr>
        <p:spPr bwMode="auto">
          <a:xfrm>
            <a:off x="8604250" y="2852738"/>
            <a:ext cx="0" cy="25209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0661" name="Text Box 5"/>
          <p:cNvSpPr txBox="1">
            <a:spLocks noChangeArrowheads="1"/>
          </p:cNvSpPr>
          <p:nvPr/>
        </p:nvSpPr>
        <p:spPr bwMode="auto">
          <a:xfrm>
            <a:off x="250825" y="1412875"/>
            <a:ext cx="4067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710662" name="Text Box 6"/>
          <p:cNvSpPr txBox="1">
            <a:spLocks noChangeArrowheads="1"/>
          </p:cNvSpPr>
          <p:nvPr/>
        </p:nvSpPr>
        <p:spPr bwMode="auto">
          <a:xfrm>
            <a:off x="6516688" y="14128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a:t>
            </a:r>
          </a:p>
          <a:p>
            <a:r>
              <a:rPr lang="fr-FR" altLang="de-DE">
                <a:solidFill>
                  <a:schemeClr val="bg1"/>
                </a:solidFill>
              </a:rPr>
              <a:t>Messias</a:t>
            </a:r>
          </a:p>
        </p:txBody>
      </p:sp>
      <p:sp>
        <p:nvSpPr>
          <p:cNvPr id="710663" name="Rectangle 7"/>
          <p:cNvSpPr>
            <a:spLocks noGrp="1" noChangeArrowheads="1"/>
          </p:cNvSpPr>
          <p:nvPr>
            <p:ph type="title"/>
          </p:nvPr>
        </p:nvSpPr>
        <p:spPr>
          <a:xfrm>
            <a:off x="0" y="260350"/>
            <a:ext cx="9144000" cy="1143000"/>
          </a:xfrm>
        </p:spPr>
        <p:txBody>
          <a:bodyPr/>
          <a:lstStyle/>
          <a:p>
            <a:r>
              <a:rPr lang="fr-FR" altLang="de-DE" b="1">
                <a:solidFill>
                  <a:srgbClr val="FFCC66"/>
                </a:solidFill>
                <a:latin typeface="Arial" panose="020B0604020202020204" pitchFamily="34" charset="0"/>
              </a:rPr>
              <a:t>Die Sammlung in der Endzeit</a:t>
            </a:r>
          </a:p>
        </p:txBody>
      </p:sp>
      <p:sp>
        <p:nvSpPr>
          <p:cNvPr id="710664" name="AutoShape 8"/>
          <p:cNvSpPr>
            <a:spLocks noChangeArrowheads="1"/>
          </p:cNvSpPr>
          <p:nvPr/>
        </p:nvSpPr>
        <p:spPr bwMode="auto">
          <a:xfrm rot="-881367">
            <a:off x="971550" y="4516438"/>
            <a:ext cx="936625" cy="2341562"/>
          </a:xfrm>
          <a:prstGeom prst="curvedRight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0665" name="AutoShape 9"/>
          <p:cNvSpPr>
            <a:spLocks noChangeArrowheads="1"/>
          </p:cNvSpPr>
          <p:nvPr/>
        </p:nvSpPr>
        <p:spPr bwMode="auto">
          <a:xfrm rot="21300862" flipV="1">
            <a:off x="7226300" y="4305300"/>
            <a:ext cx="1222375" cy="2305050"/>
          </a:xfrm>
          <a:prstGeom prst="curvedLeftArrow">
            <a:avLst>
              <a:gd name="adj1" fmla="val 37714"/>
              <a:gd name="adj2" fmla="val 7542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0666" name="Text Box 10"/>
          <p:cNvSpPr txBox="1">
            <a:spLocks noChangeArrowheads="1"/>
          </p:cNvSpPr>
          <p:nvPr/>
        </p:nvSpPr>
        <p:spPr bwMode="auto">
          <a:xfrm>
            <a:off x="323850" y="1412875"/>
            <a:ext cx="5832475" cy="54578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800"/>
              <a:t>Hes 38</a:t>
            </a:r>
            <a:r>
              <a:rPr lang="de-DE" altLang="de-DE" sz="2800">
                <a:sym typeface="Wingdings" panose="05000000000000000000" pitchFamily="2" charset="2"/>
              </a:rPr>
              <a:t>: 8 </a:t>
            </a:r>
            <a:r>
              <a:rPr lang="de-DE" altLang="de-DE" sz="2800">
                <a:solidFill>
                  <a:schemeClr val="bg1"/>
                </a:solidFill>
              </a:rPr>
              <a:t>Am Ende der Jahre</a:t>
            </a:r>
            <a:r>
              <a:rPr lang="de-DE" altLang="de-DE" sz="2800"/>
              <a:t> sollst du in das Land kommen, das vom Schwert wiederher-gestellt sein wird, zu einem Volk, das </a:t>
            </a:r>
            <a:r>
              <a:rPr lang="de-DE" altLang="de-DE" sz="2800">
                <a:solidFill>
                  <a:schemeClr val="bg1"/>
                </a:solidFill>
              </a:rPr>
              <a:t>aus vielen Völkern gesammelt</a:t>
            </a:r>
            <a:r>
              <a:rPr lang="de-DE" altLang="de-DE" sz="2800"/>
              <a:t> sein wird, auf die Berge Israels, welche beständig verödet dalagen; ja, es wird </a:t>
            </a:r>
            <a:r>
              <a:rPr lang="de-DE" altLang="de-DE" sz="2800">
                <a:solidFill>
                  <a:schemeClr val="bg1"/>
                </a:solidFill>
              </a:rPr>
              <a:t>herausgeführt sein aus den Völkern</a:t>
            </a:r>
            <a:r>
              <a:rPr lang="de-DE" altLang="de-DE" sz="2800"/>
              <a:t>, …</a:t>
            </a:r>
            <a:r>
              <a:rPr lang="de-DE" altLang="de-DE"/>
              <a:t> </a:t>
            </a:r>
          </a:p>
          <a:p>
            <a:endParaRPr lang="de-CH" altLang="de-DE"/>
          </a:p>
          <a:p>
            <a:endParaRPr lang="de-CH" altLang="de-DE"/>
          </a:p>
          <a:p>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0666">
                                            <p:bg/>
                                          </p:spTgt>
                                        </p:tgtEl>
                                        <p:attrNameLst>
                                          <p:attrName>style.visibility</p:attrName>
                                        </p:attrNameLst>
                                      </p:cBhvr>
                                      <p:to>
                                        <p:strVal val="visible"/>
                                      </p:to>
                                    </p:set>
                                    <p:anim calcmode="lin" valueType="num">
                                      <p:cBhvr additive="base">
                                        <p:cTn id="7" dur="500" fill="hold"/>
                                        <p:tgtEl>
                                          <p:spTgt spid="7106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066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0666">
                                            <p:txEl>
                                              <p:pRg st="0" end="0"/>
                                            </p:txEl>
                                          </p:spTgt>
                                        </p:tgtEl>
                                        <p:attrNameLst>
                                          <p:attrName>style.visibility</p:attrName>
                                        </p:attrNameLst>
                                      </p:cBhvr>
                                      <p:to>
                                        <p:strVal val="visible"/>
                                      </p:to>
                                    </p:set>
                                    <p:anim calcmode="lin" valueType="num">
                                      <p:cBhvr additive="base">
                                        <p:cTn id="11" dur="500" fill="hold"/>
                                        <p:tgtEl>
                                          <p:spTgt spid="71066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06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6"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AutoShape 2">
            <a:hlinkClick r:id="rId3" action="ppaction://hlinkpres?slideindex=1&amp;slidetitle="/>
          </p:cNvPr>
          <p:cNvSpPr>
            <a:spLocks noChangeArrowheads="1"/>
          </p:cNvSpPr>
          <p:nvPr/>
        </p:nvSpPr>
        <p:spPr bwMode="auto">
          <a:xfrm>
            <a:off x="539750" y="4724400"/>
            <a:ext cx="8064500" cy="1225550"/>
          </a:xfrm>
          <a:prstGeom prst="leftRightArrow">
            <a:avLst>
              <a:gd name="adj1" fmla="val 60833"/>
              <a:gd name="adj2" fmla="val 42498"/>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712707" name="Line 3"/>
          <p:cNvSpPr>
            <a:spLocks noChangeShapeType="1"/>
          </p:cNvSpPr>
          <p:nvPr/>
        </p:nvSpPr>
        <p:spPr bwMode="auto">
          <a:xfrm>
            <a:off x="539750" y="3068638"/>
            <a:ext cx="0" cy="22320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2708" name="Line 4"/>
          <p:cNvSpPr>
            <a:spLocks noChangeShapeType="1"/>
          </p:cNvSpPr>
          <p:nvPr/>
        </p:nvSpPr>
        <p:spPr bwMode="auto">
          <a:xfrm>
            <a:off x="8604250" y="2852738"/>
            <a:ext cx="0" cy="25209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2709" name="Text Box 5"/>
          <p:cNvSpPr txBox="1">
            <a:spLocks noChangeArrowheads="1"/>
          </p:cNvSpPr>
          <p:nvPr/>
        </p:nvSpPr>
        <p:spPr bwMode="auto">
          <a:xfrm>
            <a:off x="250825" y="1412875"/>
            <a:ext cx="4067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1. Kommen: </a:t>
            </a:r>
          </a:p>
          <a:p>
            <a:r>
              <a:rPr lang="fr-FR" altLang="de-DE">
                <a:solidFill>
                  <a:schemeClr val="bg1"/>
                </a:solidFill>
              </a:rPr>
              <a:t>Der leidende </a:t>
            </a:r>
          </a:p>
          <a:p>
            <a:r>
              <a:rPr lang="fr-FR" altLang="de-DE">
                <a:solidFill>
                  <a:schemeClr val="bg1"/>
                </a:solidFill>
              </a:rPr>
              <a:t>Messias</a:t>
            </a:r>
          </a:p>
        </p:txBody>
      </p:sp>
      <p:sp>
        <p:nvSpPr>
          <p:cNvPr id="712710" name="Text Box 6"/>
          <p:cNvSpPr txBox="1">
            <a:spLocks noChangeArrowheads="1"/>
          </p:cNvSpPr>
          <p:nvPr/>
        </p:nvSpPr>
        <p:spPr bwMode="auto">
          <a:xfrm>
            <a:off x="6516688" y="1412875"/>
            <a:ext cx="28432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a:solidFill>
                  <a:schemeClr val="bg1"/>
                </a:solidFill>
              </a:rPr>
              <a:t>2. Kommen:</a:t>
            </a:r>
          </a:p>
          <a:p>
            <a:r>
              <a:rPr lang="fr-FR" altLang="de-DE">
                <a:solidFill>
                  <a:schemeClr val="bg1"/>
                </a:solidFill>
              </a:rPr>
              <a:t>Der herrschende </a:t>
            </a:r>
          </a:p>
          <a:p>
            <a:r>
              <a:rPr lang="fr-FR" altLang="de-DE">
                <a:solidFill>
                  <a:schemeClr val="bg1"/>
                </a:solidFill>
              </a:rPr>
              <a:t>Messias</a:t>
            </a:r>
          </a:p>
        </p:txBody>
      </p:sp>
      <p:sp>
        <p:nvSpPr>
          <p:cNvPr id="712711" name="Rectangle 7"/>
          <p:cNvSpPr>
            <a:spLocks noGrp="1" noChangeArrowheads="1"/>
          </p:cNvSpPr>
          <p:nvPr>
            <p:ph type="title"/>
          </p:nvPr>
        </p:nvSpPr>
        <p:spPr>
          <a:xfrm>
            <a:off x="0" y="260350"/>
            <a:ext cx="9144000" cy="1143000"/>
          </a:xfrm>
        </p:spPr>
        <p:txBody>
          <a:bodyPr/>
          <a:lstStyle/>
          <a:p>
            <a:r>
              <a:rPr lang="fr-FR" altLang="de-DE" b="1">
                <a:solidFill>
                  <a:srgbClr val="FFCC66"/>
                </a:solidFill>
                <a:latin typeface="Arial" panose="020B0604020202020204" pitchFamily="34" charset="0"/>
              </a:rPr>
              <a:t>Die Sammlung in der Endzeit</a:t>
            </a:r>
          </a:p>
        </p:txBody>
      </p:sp>
      <p:sp>
        <p:nvSpPr>
          <p:cNvPr id="712712" name="AutoShape 8"/>
          <p:cNvSpPr>
            <a:spLocks noChangeArrowheads="1"/>
          </p:cNvSpPr>
          <p:nvPr/>
        </p:nvSpPr>
        <p:spPr bwMode="auto">
          <a:xfrm rot="-881367">
            <a:off x="971550" y="4516438"/>
            <a:ext cx="936625" cy="2341562"/>
          </a:xfrm>
          <a:prstGeom prst="curvedRight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2713" name="AutoShape 9"/>
          <p:cNvSpPr>
            <a:spLocks noChangeArrowheads="1"/>
          </p:cNvSpPr>
          <p:nvPr/>
        </p:nvSpPr>
        <p:spPr bwMode="auto">
          <a:xfrm rot="21300862" flipV="1">
            <a:off x="7226300" y="4305300"/>
            <a:ext cx="1222375" cy="2305050"/>
          </a:xfrm>
          <a:prstGeom prst="curvedLeftArrow">
            <a:avLst>
              <a:gd name="adj1" fmla="val 37714"/>
              <a:gd name="adj2" fmla="val 7542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2714" name="Oval 10"/>
          <p:cNvSpPr>
            <a:spLocks noChangeArrowheads="1"/>
          </p:cNvSpPr>
          <p:nvPr/>
        </p:nvSpPr>
        <p:spPr bwMode="auto">
          <a:xfrm rot="-4857145">
            <a:off x="6877050"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2715" name="Text Box 11"/>
          <p:cNvSpPr txBox="1">
            <a:spLocks noChangeArrowheads="1"/>
          </p:cNvSpPr>
          <p:nvPr/>
        </p:nvSpPr>
        <p:spPr bwMode="auto">
          <a:xfrm>
            <a:off x="6011863" y="3573463"/>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FF00"/>
                </a:solidFill>
              </a:rPr>
              <a:t>„die Endzeit“</a:t>
            </a:r>
          </a:p>
        </p:txBody>
      </p:sp>
      <p:sp>
        <p:nvSpPr>
          <p:cNvPr id="712716" name="Text Box 12"/>
          <p:cNvSpPr txBox="1">
            <a:spLocks noChangeArrowheads="1"/>
          </p:cNvSpPr>
          <p:nvPr/>
        </p:nvSpPr>
        <p:spPr bwMode="auto">
          <a:xfrm>
            <a:off x="5724525" y="5876925"/>
            <a:ext cx="147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FF00"/>
                </a:solidFill>
              </a:rPr>
              <a:t>seit 1882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2714"/>
                                        </p:tgtEl>
                                        <p:attrNameLst>
                                          <p:attrName>style.visibility</p:attrName>
                                        </p:attrNameLst>
                                      </p:cBhvr>
                                      <p:to>
                                        <p:strVal val="visible"/>
                                      </p:to>
                                    </p:set>
                                    <p:anim calcmode="lin" valueType="num">
                                      <p:cBhvr additive="base">
                                        <p:cTn id="7" dur="2000" fill="hold"/>
                                        <p:tgtEl>
                                          <p:spTgt spid="712714"/>
                                        </p:tgtEl>
                                        <p:attrNameLst>
                                          <p:attrName>ppt_x</p:attrName>
                                        </p:attrNameLst>
                                      </p:cBhvr>
                                      <p:tavLst>
                                        <p:tav tm="0">
                                          <p:val>
                                            <p:strVal val="#ppt_x"/>
                                          </p:val>
                                        </p:tav>
                                        <p:tav tm="100000">
                                          <p:val>
                                            <p:strVal val="#ppt_x"/>
                                          </p:val>
                                        </p:tav>
                                      </p:tavLst>
                                    </p:anim>
                                    <p:anim calcmode="lin" valueType="num">
                                      <p:cBhvr additive="base">
                                        <p:cTn id="8" dur="2000" fill="hold"/>
                                        <p:tgtEl>
                                          <p:spTgt spid="7127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12715"/>
                                        </p:tgtEl>
                                        <p:attrNameLst>
                                          <p:attrName>style.visibility</p:attrName>
                                        </p:attrNameLst>
                                      </p:cBhvr>
                                      <p:to>
                                        <p:strVal val="visible"/>
                                      </p:to>
                                    </p:set>
                                    <p:anim calcmode="lin" valueType="num">
                                      <p:cBhvr additive="base">
                                        <p:cTn id="13" dur="5000" fill="hold"/>
                                        <p:tgtEl>
                                          <p:spTgt spid="712715"/>
                                        </p:tgtEl>
                                        <p:attrNameLst>
                                          <p:attrName>ppt_x</p:attrName>
                                        </p:attrNameLst>
                                      </p:cBhvr>
                                      <p:tavLst>
                                        <p:tav tm="0">
                                          <p:val>
                                            <p:strVal val="#ppt_x"/>
                                          </p:val>
                                        </p:tav>
                                        <p:tav tm="100000">
                                          <p:val>
                                            <p:strVal val="#ppt_x"/>
                                          </p:val>
                                        </p:tav>
                                      </p:tavLst>
                                    </p:anim>
                                    <p:anim calcmode="lin" valueType="num">
                                      <p:cBhvr additive="base">
                                        <p:cTn id="14" dur="5000" fill="hold"/>
                                        <p:tgtEl>
                                          <p:spTgt spid="7127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12716"/>
                                        </p:tgtEl>
                                        <p:attrNameLst>
                                          <p:attrName>style.visibility</p:attrName>
                                        </p:attrNameLst>
                                      </p:cBhvr>
                                      <p:to>
                                        <p:strVal val="visible"/>
                                      </p:to>
                                    </p:set>
                                    <p:anim calcmode="lin" valueType="num">
                                      <p:cBhvr additive="base">
                                        <p:cTn id="19" dur="5000" fill="hold"/>
                                        <p:tgtEl>
                                          <p:spTgt spid="712716"/>
                                        </p:tgtEl>
                                        <p:attrNameLst>
                                          <p:attrName>ppt_x</p:attrName>
                                        </p:attrNameLst>
                                      </p:cBhvr>
                                      <p:tavLst>
                                        <p:tav tm="0">
                                          <p:val>
                                            <p:strVal val="#ppt_x"/>
                                          </p:val>
                                        </p:tav>
                                        <p:tav tm="100000">
                                          <p:val>
                                            <p:strVal val="#ppt_x"/>
                                          </p:val>
                                        </p:tav>
                                      </p:tavLst>
                                    </p:anim>
                                    <p:anim calcmode="lin" valueType="num">
                                      <p:cBhvr additive="base">
                                        <p:cTn id="20" dur="5000" fill="hold"/>
                                        <p:tgtEl>
                                          <p:spTgt spid="712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14" grpId="0" animBg="1"/>
      <p:bldP spid="712715" grpId="0"/>
      <p:bldP spid="7127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4213" y="333375"/>
            <a:ext cx="7772400" cy="1143000"/>
          </a:xfrm>
        </p:spPr>
        <p:txBody>
          <a:bodyPr/>
          <a:lstStyle/>
          <a:p>
            <a:r>
              <a:rPr lang="de-CH" altLang="de-DE" sz="4800" b="1">
                <a:solidFill>
                  <a:schemeClr val="bg1"/>
                </a:solidFill>
                <a:latin typeface="Arial" panose="020B0604020202020204" pitchFamily="34" charset="0"/>
              </a:rPr>
              <a:t>Die 3 Berichte</a:t>
            </a:r>
            <a:endParaRPr lang="de-DE" altLang="de-DE" sz="4800" b="1">
              <a:solidFill>
                <a:schemeClr val="bg1"/>
              </a:solidFill>
              <a:latin typeface="Arial" panose="020B0604020202020204" pitchFamily="34" charset="0"/>
            </a:endParaRPr>
          </a:p>
        </p:txBody>
      </p:sp>
      <p:pic>
        <p:nvPicPr>
          <p:cNvPr id="110595"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179388" y="2133600"/>
            <a:ext cx="4392612" cy="2936875"/>
          </a:xfrm>
          <a:noFill/>
          <a:ln/>
        </p:spPr>
      </p:pic>
      <p:sp>
        <p:nvSpPr>
          <p:cNvPr id="110596" name="Rectangle 4"/>
          <p:cNvSpPr>
            <a:spLocks noGrp="1" noChangeArrowheads="1"/>
          </p:cNvSpPr>
          <p:nvPr>
            <p:ph type="body" sz="half" idx="2"/>
          </p:nvPr>
        </p:nvSpPr>
        <p:spPr>
          <a:xfrm>
            <a:off x="5219700" y="2133600"/>
            <a:ext cx="3667125" cy="4508500"/>
          </a:xfrm>
        </p:spPr>
        <p:txBody>
          <a:bodyPr/>
          <a:lstStyle/>
          <a:p>
            <a:r>
              <a:rPr lang="de-CH" altLang="de-DE" sz="4000" b="1">
                <a:solidFill>
                  <a:srgbClr val="FFFF00"/>
                </a:solidFill>
                <a:latin typeface="Arial" panose="020B0604020202020204" pitchFamily="34" charset="0"/>
              </a:rPr>
              <a:t>Matthäus 24</a:t>
            </a:r>
          </a:p>
          <a:p>
            <a:r>
              <a:rPr lang="de-CH" altLang="de-DE" sz="4000" b="1">
                <a:solidFill>
                  <a:srgbClr val="FFFF00"/>
                </a:solidFill>
                <a:latin typeface="Arial" panose="020B0604020202020204" pitchFamily="34" charset="0"/>
              </a:rPr>
              <a:t>Markus 13</a:t>
            </a:r>
          </a:p>
          <a:p>
            <a:r>
              <a:rPr lang="de-CH" altLang="de-DE" sz="4000" b="1">
                <a:solidFill>
                  <a:srgbClr val="FFFF00"/>
                </a:solidFill>
                <a:latin typeface="Arial" panose="020B0604020202020204" pitchFamily="34" charset="0"/>
              </a:rPr>
              <a:t>Lukas 21</a:t>
            </a:r>
          </a:p>
        </p:txBody>
      </p:sp>
      <p:sp>
        <p:nvSpPr>
          <p:cNvPr id="110597" name="Text Box 5"/>
          <p:cNvSpPr txBox="1">
            <a:spLocks noChangeArrowheads="1"/>
          </p:cNvSpPr>
          <p:nvPr/>
        </p:nvSpPr>
        <p:spPr bwMode="auto">
          <a:xfrm>
            <a:off x="179388" y="5157788"/>
            <a:ext cx="439261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300" i="1">
                <a:solidFill>
                  <a:srgbClr val="00FF00"/>
                </a:solidFill>
                <a:cs typeface="Arial" panose="020B0604020202020204" pitchFamily="34" charset="0"/>
              </a:rPr>
              <a:t>Der Ölberg, vom Tempelberg </a:t>
            </a:r>
          </a:p>
          <a:p>
            <a:r>
              <a:rPr lang="de-CH" altLang="de-DE" sz="2300" i="1">
                <a:solidFill>
                  <a:srgbClr val="00FF00"/>
                </a:solidFill>
                <a:cs typeface="Arial" panose="020B0604020202020204" pitchFamily="34" charset="0"/>
              </a:rPr>
              <a:t>aus gesehen. </a:t>
            </a:r>
            <a:endParaRPr lang="de-CH" altLang="de-DE" sz="2300" b="0" i="1">
              <a:solidFill>
                <a:srgbClr val="00FF00"/>
              </a:solidFill>
              <a:cs typeface="Arial" panose="020B0604020202020204" pitchFamily="34" charset="0"/>
            </a:endParaRPr>
          </a:p>
        </p:txBody>
      </p:sp>
      <p:sp>
        <p:nvSpPr>
          <p:cNvPr id="110598" name="Line 6"/>
          <p:cNvSpPr>
            <a:spLocks noChangeShapeType="1"/>
          </p:cNvSpPr>
          <p:nvPr/>
        </p:nvSpPr>
        <p:spPr bwMode="auto">
          <a:xfrm>
            <a:off x="2195513" y="2349500"/>
            <a:ext cx="73025" cy="143986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 calcmode="lin" valueType="num">
                                      <p:cBhvr additive="base">
                                        <p:cTn id="7" dur="2000" fill="hold"/>
                                        <p:tgtEl>
                                          <p:spTgt spid="110598"/>
                                        </p:tgtEl>
                                        <p:attrNameLst>
                                          <p:attrName>ppt_x</p:attrName>
                                        </p:attrNameLst>
                                      </p:cBhvr>
                                      <p:tavLst>
                                        <p:tav tm="0">
                                          <p:val>
                                            <p:strVal val="#ppt_x"/>
                                          </p:val>
                                        </p:tav>
                                        <p:tav tm="100000">
                                          <p:val>
                                            <p:strVal val="#ppt_x"/>
                                          </p:val>
                                        </p:tav>
                                      </p:tavLst>
                                    </p:anim>
                                    <p:anim calcmode="lin" valueType="num">
                                      <p:cBhvr additive="base">
                                        <p:cTn id="8" dur="2000" fill="hold"/>
                                        <p:tgtEl>
                                          <p:spTgt spid="1105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3" presetClass="entr" presetSubtype="10" fill="hold" nodeType="afterEffect">
                                  <p:stCondLst>
                                    <p:cond delay="0"/>
                                  </p:stCondLst>
                                  <p:childTnLst>
                                    <p:set>
                                      <p:cBhvr>
                                        <p:cTn id="11" dur="1" fill="hold">
                                          <p:stCondLst>
                                            <p:cond delay="0"/>
                                          </p:stCondLst>
                                        </p:cTn>
                                        <p:tgtEl>
                                          <p:spTgt spid="110597">
                                            <p:txEl>
                                              <p:pRg st="0" end="0"/>
                                            </p:txEl>
                                          </p:spTgt>
                                        </p:tgtEl>
                                        <p:attrNameLst>
                                          <p:attrName>style.visibility</p:attrName>
                                        </p:attrNameLst>
                                      </p:cBhvr>
                                      <p:to>
                                        <p:strVal val="visible"/>
                                      </p:to>
                                    </p:set>
                                    <p:animEffect transition="in" filter="blinds(horizontal)">
                                      <p:cBhvr>
                                        <p:cTn id="12" dur="500"/>
                                        <p:tgtEl>
                                          <p:spTgt spid="110597">
                                            <p:txEl>
                                              <p:pRg st="0" end="0"/>
                                            </p:txEl>
                                          </p:spTgt>
                                        </p:tgtEl>
                                      </p:cBhvr>
                                    </p:animEffect>
                                  </p:childTnLst>
                                </p:cTn>
                              </p:par>
                            </p:childTnLst>
                          </p:cTn>
                        </p:par>
                        <p:par>
                          <p:cTn id="13" fill="hold" nodeType="afterGroup">
                            <p:stCondLst>
                              <p:cond delay="2500"/>
                            </p:stCondLst>
                            <p:childTnLst>
                              <p:par>
                                <p:cTn id="14" presetID="3" presetClass="entr" presetSubtype="10" fill="hold" nodeType="afterEffect">
                                  <p:stCondLst>
                                    <p:cond delay="0"/>
                                  </p:stCondLst>
                                  <p:childTnLst>
                                    <p:set>
                                      <p:cBhvr>
                                        <p:cTn id="15" dur="1" fill="hold">
                                          <p:stCondLst>
                                            <p:cond delay="0"/>
                                          </p:stCondLst>
                                        </p:cTn>
                                        <p:tgtEl>
                                          <p:spTgt spid="110597">
                                            <p:txEl>
                                              <p:pRg st="1" end="1"/>
                                            </p:txEl>
                                          </p:spTgt>
                                        </p:tgtEl>
                                        <p:attrNameLst>
                                          <p:attrName>style.visibility</p:attrName>
                                        </p:attrNameLst>
                                      </p:cBhvr>
                                      <p:to>
                                        <p:strVal val="visible"/>
                                      </p:to>
                                    </p:set>
                                    <p:animEffect transition="in" filter="blinds(horizontal)">
                                      <p:cBhvr>
                                        <p:cTn id="16" dur="500"/>
                                        <p:tgtEl>
                                          <p:spTgt spid="1105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0" y="260350"/>
            <a:ext cx="9144000" cy="1143000"/>
          </a:xfrm>
        </p:spPr>
        <p:txBody>
          <a:bodyPr/>
          <a:lstStyle/>
          <a:p>
            <a:r>
              <a:rPr lang="de-CH" altLang="de-DE" b="1">
                <a:solidFill>
                  <a:srgbClr val="FFCC66"/>
                </a:solidFill>
                <a:latin typeface="Arial" panose="020B0604020202020204" pitchFamily="34" charset="0"/>
                <a:cs typeface="Arial" panose="020B0604020202020204" pitchFamily="34" charset="0"/>
              </a:rPr>
              <a:t>Rückkehr der Juden: 1882 - 2008</a:t>
            </a:r>
            <a:endParaRPr lang="de-DE" altLang="de-DE" b="1">
              <a:solidFill>
                <a:srgbClr val="FFCC66"/>
              </a:solidFill>
              <a:latin typeface="Arial" panose="020B0604020202020204" pitchFamily="34" charset="0"/>
              <a:cs typeface="Arial" panose="020B0604020202020204" pitchFamily="34" charset="0"/>
            </a:endParaRPr>
          </a:p>
        </p:txBody>
      </p:sp>
      <p:sp>
        <p:nvSpPr>
          <p:cNvPr id="714755" name="Rectangle 3"/>
          <p:cNvSpPr>
            <a:spLocks noGrp="1" noChangeArrowheads="1"/>
          </p:cNvSpPr>
          <p:nvPr>
            <p:ph type="body" sz="half" idx="1"/>
          </p:nvPr>
        </p:nvSpPr>
        <p:spPr>
          <a:xfrm>
            <a:off x="179388" y="1268413"/>
            <a:ext cx="4321175" cy="5040312"/>
          </a:xfrm>
        </p:spPr>
        <p:txBody>
          <a:bodyPr/>
          <a:lstStyle/>
          <a:p>
            <a:endParaRPr lang="de-DE" altLang="de-DE" sz="1200">
              <a:solidFill>
                <a:srgbClr val="FFFF00"/>
              </a:solidFill>
            </a:endParaRPr>
          </a:p>
          <a:p>
            <a:pPr>
              <a:buFontTx/>
              <a:buNone/>
            </a:pPr>
            <a:r>
              <a:rPr lang="de-DE" altLang="de-DE" sz="2800" b="1">
                <a:solidFill>
                  <a:srgbClr val="FFFF00"/>
                </a:solidFill>
              </a:rPr>
              <a:t>	</a:t>
            </a:r>
            <a:r>
              <a:rPr lang="de-DE" altLang="de-DE" sz="2800" b="1">
                <a:solidFill>
                  <a:schemeClr val="bg1"/>
                </a:solidFill>
                <a:latin typeface="Arial" panose="020B0604020202020204" pitchFamily="34" charset="0"/>
                <a:cs typeface="Arial" panose="020B0604020202020204" pitchFamily="34" charset="0"/>
              </a:rPr>
              <a:t>Hes 36: </a:t>
            </a:r>
          </a:p>
          <a:p>
            <a:pPr>
              <a:buFontTx/>
              <a:buNone/>
            </a:pPr>
            <a:r>
              <a:rPr lang="de-DE" altLang="de-DE" sz="2800" b="1">
                <a:solidFill>
                  <a:srgbClr val="FFFF00"/>
                </a:solidFill>
              </a:rPr>
              <a:t>	</a:t>
            </a:r>
            <a:r>
              <a:rPr lang="de-DE" altLang="de-DE" sz="2800" b="1">
                <a:solidFill>
                  <a:srgbClr val="FFFF00"/>
                </a:solidFill>
                <a:latin typeface="Arial" panose="020B0604020202020204" pitchFamily="34" charset="0"/>
                <a:cs typeface="Arial" panose="020B0604020202020204" pitchFamily="34" charset="0"/>
              </a:rPr>
              <a:t>24 Und ich werde euch aus den Nationen holen und euch sammeln aus allen Ländern </a:t>
            </a:r>
            <a:r>
              <a:rPr lang="de-DE" altLang="de-DE" sz="2800" b="1">
                <a:solidFill>
                  <a:srgbClr val="FF0000"/>
                </a:solidFill>
                <a:latin typeface="Arial" panose="020B0604020202020204" pitchFamily="34" charset="0"/>
                <a:cs typeface="Arial" panose="020B0604020202020204" pitchFamily="34" charset="0"/>
              </a:rPr>
              <a:t>und euch in euer Land bringen</a:t>
            </a:r>
            <a:r>
              <a:rPr lang="de-DE" altLang="de-DE" sz="2800" b="1">
                <a:solidFill>
                  <a:srgbClr val="FFFF00"/>
                </a:solidFill>
                <a:latin typeface="Arial" panose="020B0604020202020204" pitchFamily="34" charset="0"/>
                <a:cs typeface="Arial" panose="020B0604020202020204" pitchFamily="34" charset="0"/>
              </a:rPr>
              <a:t>.</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sp>
        <p:nvSpPr>
          <p:cNvPr id="714759" name="Text Box 7"/>
          <p:cNvSpPr txBox="1">
            <a:spLocks noChangeArrowheads="1"/>
          </p:cNvSpPr>
          <p:nvPr/>
        </p:nvSpPr>
        <p:spPr bwMode="auto">
          <a:xfrm>
            <a:off x="539750" y="5300663"/>
            <a:ext cx="3876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de-CH" altLang="de-DE">
                <a:solidFill>
                  <a:schemeClr val="bg1"/>
                </a:solidFill>
              </a:rPr>
              <a:t> 3 Millionen Juden</a:t>
            </a:r>
          </a:p>
          <a:p>
            <a:pPr>
              <a:buFontTx/>
              <a:buChar char="•"/>
            </a:pPr>
            <a:r>
              <a:rPr lang="de-CH" altLang="de-DE">
                <a:solidFill>
                  <a:schemeClr val="bg1"/>
                </a:solidFill>
              </a:rPr>
              <a:t> aus allen 5 Kontinenten </a:t>
            </a:r>
          </a:p>
          <a:p>
            <a:pPr>
              <a:buFontTx/>
              <a:buChar char="•"/>
            </a:pPr>
            <a:r>
              <a:rPr lang="de-CH" altLang="de-DE">
                <a:solidFill>
                  <a:schemeClr val="bg1"/>
                </a:solidFill>
              </a:rPr>
              <a:t> aus über 100 Ländern</a:t>
            </a:r>
            <a:endParaRPr lang="de-DE" altLang="de-DE">
              <a:solidFill>
                <a:schemeClr val="bg1"/>
              </a:solidFill>
            </a:endParaRPr>
          </a:p>
        </p:txBody>
      </p:sp>
      <p:pic>
        <p:nvPicPr>
          <p:cNvPr id="714761" name="Picture 9" descr="Rotating_earth_%28large%29"/>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557338"/>
            <a:ext cx="360045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4762" name="Text Box 10"/>
          <p:cNvSpPr txBox="1">
            <a:spLocks noChangeArrowheads="1"/>
          </p:cNvSpPr>
          <p:nvPr/>
        </p:nvSpPr>
        <p:spPr bwMode="auto">
          <a:xfrm>
            <a:off x="7092950" y="1341438"/>
            <a:ext cx="13081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a:solidFill>
                  <a:schemeClr val="bg1"/>
                </a:solidFill>
              </a:rPr>
              <a:t>Marvel GNU 1.2 or later</a:t>
            </a:r>
            <a:endParaRPr lang="de-DE" altLang="de-DE" sz="8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altLang="de-DE" sz="4000" b="1">
                <a:solidFill>
                  <a:srgbClr val="FFCC66"/>
                </a:solidFill>
                <a:latin typeface="Arial" panose="020B0604020202020204" pitchFamily="34" charset="0"/>
                <a:cs typeface="Arial" panose="020B0604020202020204" pitchFamily="34" charset="0"/>
              </a:rPr>
              <a:t>Endzeit: eine Periode von bereits 126 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93925"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2" name="Text Box 12"/>
          <p:cNvSpPr txBox="1">
            <a:spLocks noChangeArrowheads="1"/>
          </p:cNvSpPr>
          <p:nvPr/>
        </p:nvSpPr>
        <p:spPr bwMode="auto">
          <a:xfrm>
            <a:off x="447675" y="1687513"/>
            <a:ext cx="142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684213" y="188913"/>
            <a:ext cx="7772400" cy="1419225"/>
          </a:xfrm>
        </p:spPr>
        <p:txBody>
          <a:bodyPr/>
          <a:lstStyle/>
          <a:p>
            <a:r>
              <a:rPr lang="de-DE" altLang="de-DE" sz="4000" b="1">
                <a:solidFill>
                  <a:srgbClr val="FFCC66"/>
                </a:solidFill>
                <a:latin typeface="Arial" panose="020B0604020202020204" pitchFamily="34" charset="0"/>
                <a:cs typeface="Arial" panose="020B0604020202020204" pitchFamily="34" charset="0"/>
              </a:rPr>
              <a:t>Anfangszeit: eine Periode </a:t>
            </a:r>
            <a:br>
              <a:rPr lang="de-DE" altLang="de-DE" sz="4000" b="1">
                <a:solidFill>
                  <a:srgbClr val="FFCC66"/>
                </a:solidFill>
                <a:latin typeface="Arial" panose="020B0604020202020204" pitchFamily="34" charset="0"/>
                <a:cs typeface="Arial" panose="020B0604020202020204" pitchFamily="34" charset="0"/>
              </a:rPr>
            </a:br>
            <a:r>
              <a:rPr lang="de-DE" altLang="de-DE" sz="4000" b="1">
                <a:solidFill>
                  <a:srgbClr val="FFCC66"/>
                </a:solidFill>
                <a:latin typeface="Arial" panose="020B0604020202020204" pitchFamily="34" charset="0"/>
                <a:cs typeface="Arial" panose="020B0604020202020204" pitchFamily="34" charset="0"/>
              </a:rPr>
              <a:t>von 135 Jahren</a:t>
            </a:r>
          </a:p>
        </p:txBody>
      </p:sp>
      <p:sp>
        <p:nvSpPr>
          <p:cNvPr id="595971"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sz="2400">
                <a:solidFill>
                  <a:schemeClr val="bg1"/>
                </a:solidFill>
                <a:latin typeface="Arial" panose="020B0604020202020204" pitchFamily="34" charset="0"/>
                <a:cs typeface="Arial" panose="020B0604020202020204" pitchFamily="34" charset="0"/>
              </a:rPr>
              <a:t>                   Von der Geburt Jesu bis zum Untergang</a:t>
            </a:r>
          </a:p>
        </p:txBody>
      </p:sp>
      <p:sp>
        <p:nvSpPr>
          <p:cNvPr id="595973" name="Line 5"/>
          <p:cNvSpPr>
            <a:spLocks noChangeShapeType="1"/>
          </p:cNvSpPr>
          <p:nvPr/>
        </p:nvSpPr>
        <p:spPr bwMode="auto">
          <a:xfrm>
            <a:off x="1042988" y="1341438"/>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5974" name="Line 6"/>
          <p:cNvSpPr>
            <a:spLocks noChangeShapeType="1"/>
          </p:cNvSpPr>
          <p:nvPr/>
        </p:nvSpPr>
        <p:spPr bwMode="auto">
          <a:xfrm>
            <a:off x="8172450" y="1268413"/>
            <a:ext cx="0" cy="352901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5976" name="Line 8"/>
          <p:cNvSpPr>
            <a:spLocks noChangeShapeType="1"/>
          </p:cNvSpPr>
          <p:nvPr/>
        </p:nvSpPr>
        <p:spPr bwMode="auto">
          <a:xfrm>
            <a:off x="2411413"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5977" name="Line 9"/>
          <p:cNvSpPr>
            <a:spLocks noChangeShapeType="1"/>
          </p:cNvSpPr>
          <p:nvPr/>
        </p:nvSpPr>
        <p:spPr bwMode="auto">
          <a:xfrm>
            <a:off x="41402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5978"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5979" name="Line 11"/>
          <p:cNvSpPr>
            <a:spLocks noChangeShapeType="1"/>
          </p:cNvSpPr>
          <p:nvPr/>
        </p:nvSpPr>
        <p:spPr bwMode="auto">
          <a:xfrm>
            <a:off x="70199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5980" name="Text Box 12"/>
          <p:cNvSpPr txBox="1">
            <a:spLocks noChangeArrowheads="1"/>
          </p:cNvSpPr>
          <p:nvPr/>
        </p:nvSpPr>
        <p:spPr bwMode="auto">
          <a:xfrm>
            <a:off x="6948488" y="1484313"/>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4400" b="0">
                <a:solidFill>
                  <a:schemeClr val="bg1"/>
                </a:solidFill>
                <a:cs typeface="Arial" panose="020B0604020202020204" pitchFamily="34" charset="0"/>
              </a:rPr>
              <a:t>135</a:t>
            </a:r>
            <a:endParaRPr lang="de-DE" altLang="de-DE" sz="4400" b="0">
              <a:solidFill>
                <a:schemeClr val="bg1"/>
              </a:solidFill>
              <a:cs typeface="Arial" panose="020B0604020202020204" pitchFamily="34" charset="0"/>
            </a:endParaRPr>
          </a:p>
        </p:txBody>
      </p:sp>
      <p:sp>
        <p:nvSpPr>
          <p:cNvPr id="595981" name="AutoShape 13"/>
          <p:cNvSpPr>
            <a:spLocks noChangeArrowheads="1"/>
          </p:cNvSpPr>
          <p:nvPr/>
        </p:nvSpPr>
        <p:spPr bwMode="auto">
          <a:xfrm rot="-881367">
            <a:off x="1116013" y="3357563"/>
            <a:ext cx="1601787" cy="3167062"/>
          </a:xfrm>
          <a:prstGeom prst="curvedRightArrow">
            <a:avLst>
              <a:gd name="adj1" fmla="val 39544"/>
              <a:gd name="adj2" fmla="val 79088"/>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95982" name="Line 14"/>
          <p:cNvSpPr>
            <a:spLocks noChangeShapeType="1"/>
          </p:cNvSpPr>
          <p:nvPr/>
        </p:nvSpPr>
        <p:spPr bwMode="auto">
          <a:xfrm>
            <a:off x="43561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5983" name="Text Box 15"/>
          <p:cNvSpPr txBox="1">
            <a:spLocks noChangeArrowheads="1"/>
          </p:cNvSpPr>
          <p:nvPr/>
        </p:nvSpPr>
        <p:spPr bwMode="auto">
          <a:xfrm>
            <a:off x="7019925" y="4941888"/>
            <a:ext cx="2124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solidFill>
                  <a:schemeClr val="bg1"/>
                </a:solidFill>
              </a:rPr>
              <a:t>Endgültiger Untergang </a:t>
            </a:r>
          </a:p>
          <a:p>
            <a:r>
              <a:rPr lang="de-CH" altLang="de-DE">
                <a:solidFill>
                  <a:schemeClr val="bg1"/>
                </a:solidFill>
              </a:rPr>
              <a:t>des Staates Israel</a:t>
            </a:r>
            <a:endParaRPr lang="de-DE" altLang="de-DE">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a:xfrm>
            <a:off x="611188" y="333375"/>
            <a:ext cx="7772400" cy="1143000"/>
          </a:xfrm>
        </p:spPr>
        <p:txBody>
          <a:bodyPr/>
          <a:lstStyle/>
          <a:p>
            <a:r>
              <a:rPr lang="de-DE" altLang="de-DE" sz="4000" b="1">
                <a:solidFill>
                  <a:srgbClr val="00FF00"/>
                </a:solidFill>
                <a:latin typeface="Arial" panose="020B0604020202020204" pitchFamily="34" charset="0"/>
              </a:rPr>
              <a:t>Die Zeichen in der Endzeit-Rede Jesu auf dem Ölberg</a:t>
            </a:r>
          </a:p>
        </p:txBody>
      </p:sp>
      <p:sp>
        <p:nvSpPr>
          <p:cNvPr id="154629" name="Rectangle 5"/>
          <p:cNvSpPr>
            <a:spLocks noGrp="1" noChangeArrowheads="1"/>
          </p:cNvSpPr>
          <p:nvPr>
            <p:ph type="body" sz="half" idx="1"/>
          </p:nvPr>
        </p:nvSpPr>
        <p:spPr>
          <a:xfrm>
            <a:off x="395288" y="1981200"/>
            <a:ext cx="4321175" cy="4876800"/>
          </a:xfrm>
        </p:spPr>
        <p:txBody>
          <a:bodyPr/>
          <a:lstStyle/>
          <a:p>
            <a:pPr>
              <a:lnSpc>
                <a:spcPct val="90000"/>
              </a:lnSpc>
            </a:pPr>
            <a:r>
              <a:rPr lang="de-DE" altLang="de-DE" sz="2800" b="1">
                <a:solidFill>
                  <a:schemeClr val="bg1"/>
                </a:solidFill>
                <a:latin typeface="Arial" panose="020B0604020202020204" pitchFamily="34" charset="0"/>
              </a:rPr>
              <a:t>Die Jünger baten um </a:t>
            </a:r>
            <a:r>
              <a:rPr lang="de-DE" altLang="de-DE" sz="2800" b="1" i="1">
                <a:solidFill>
                  <a:schemeClr val="bg1"/>
                </a:solidFill>
                <a:latin typeface="Arial" panose="020B0604020202020204" pitchFamily="34" charset="0"/>
              </a:rPr>
              <a:t>ein</a:t>
            </a:r>
            <a:r>
              <a:rPr lang="de-DE" altLang="de-DE" sz="2800" b="1">
                <a:solidFill>
                  <a:schemeClr val="bg1"/>
                </a:solidFill>
                <a:latin typeface="Arial" panose="020B0604020202020204" pitchFamily="34" charset="0"/>
              </a:rPr>
              <a:t> Zeichen.</a:t>
            </a:r>
          </a:p>
          <a:p>
            <a:pPr>
              <a:lnSpc>
                <a:spcPct val="90000"/>
              </a:lnSpc>
            </a:pPr>
            <a:r>
              <a:rPr lang="de-DE" altLang="de-DE" sz="2800" b="1">
                <a:solidFill>
                  <a:schemeClr val="bg1"/>
                </a:solidFill>
                <a:latin typeface="Arial" panose="020B0604020202020204" pitchFamily="34" charset="0"/>
              </a:rPr>
              <a:t>Der Herr gab ihnen aber eine ganze Serie von Zeichen (&gt; 20)</a:t>
            </a:r>
          </a:p>
          <a:p>
            <a:pPr>
              <a:lnSpc>
                <a:spcPct val="90000"/>
              </a:lnSpc>
            </a:pPr>
            <a:r>
              <a:rPr lang="de-DE" altLang="de-DE" sz="2800" b="1">
                <a:solidFill>
                  <a:schemeClr val="bg1"/>
                </a:solidFill>
                <a:latin typeface="Arial" panose="020B0604020202020204" pitchFamily="34" charset="0"/>
              </a:rPr>
              <a:t>Zeichen = „Geburtswehen“ (Mat 24,8): zyklisch, wiederkehrend, immer intensiver und schmerzhafter</a:t>
            </a:r>
          </a:p>
        </p:txBody>
      </p:sp>
      <p:pic>
        <p:nvPicPr>
          <p:cNvPr id="154631" name="Picture 7"/>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932363" y="2060575"/>
            <a:ext cx="3810000" cy="2547938"/>
          </a:xfrm>
          <a:noFill/>
          <a:ln/>
        </p:spPr>
      </p:pic>
      <p:sp>
        <p:nvSpPr>
          <p:cNvPr id="154632" name="Text Box 8"/>
          <p:cNvSpPr txBox="1">
            <a:spLocks noChangeArrowheads="1"/>
          </p:cNvSpPr>
          <p:nvPr/>
        </p:nvSpPr>
        <p:spPr bwMode="auto">
          <a:xfrm>
            <a:off x="4932363" y="4581525"/>
            <a:ext cx="3816350" cy="1735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de-DE"/>
              <a:t>Mat 24: </a:t>
            </a:r>
          </a:p>
          <a:p>
            <a:pPr>
              <a:spcBef>
                <a:spcPct val="50000"/>
              </a:spcBef>
            </a:pPr>
            <a:r>
              <a:rPr lang="de-DE" altLang="de-DE"/>
              <a:t>„[8] Alles dieses aber ist der Anfang der </a:t>
            </a:r>
            <a:r>
              <a:rPr lang="de-DE" altLang="de-DE">
                <a:solidFill>
                  <a:schemeClr val="bg1"/>
                </a:solidFill>
              </a:rPr>
              <a:t>Geburts-wehen</a:t>
            </a:r>
            <a:r>
              <a:rPr lang="de-DE" altLang="de-DE"/>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32"/>
                                        </p:tgtEl>
                                        <p:attrNameLst>
                                          <p:attrName>style.visibility</p:attrName>
                                        </p:attrNameLst>
                                      </p:cBhvr>
                                      <p:to>
                                        <p:strVal val="visible"/>
                                      </p:to>
                                    </p:set>
                                    <p:anim calcmode="lin" valueType="num">
                                      <p:cBhvr additive="base">
                                        <p:cTn id="7" dur="500" fill="hold"/>
                                        <p:tgtEl>
                                          <p:spTgt spid="154632"/>
                                        </p:tgtEl>
                                        <p:attrNameLst>
                                          <p:attrName>ppt_x</p:attrName>
                                        </p:attrNameLst>
                                      </p:cBhvr>
                                      <p:tavLst>
                                        <p:tav tm="0">
                                          <p:val>
                                            <p:strVal val="#ppt_x"/>
                                          </p:val>
                                        </p:tav>
                                        <p:tav tm="100000">
                                          <p:val>
                                            <p:strVal val="#ppt_x"/>
                                          </p:val>
                                        </p:tav>
                                      </p:tavLst>
                                    </p:anim>
                                    <p:anim calcmode="lin" valueType="num">
                                      <p:cBhvr additive="base">
                                        <p:cTn id="8" dur="500" fill="hold"/>
                                        <p:tgtEl>
                                          <p:spTgt spid="154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Zeichen = Wehen</a:t>
            </a:r>
            <a:endParaRPr lang="de-DE" altLang="de-DE" b="1">
              <a:solidFill>
                <a:srgbClr val="00FF00"/>
              </a:solidFill>
              <a:latin typeface="Arial" panose="020B0604020202020204" pitchFamily="34" charset="0"/>
              <a:cs typeface="Arial" panose="020B0604020202020204" pitchFamily="34" charset="0"/>
            </a:endParaRPr>
          </a:p>
        </p:txBody>
      </p:sp>
      <p:sp>
        <p:nvSpPr>
          <p:cNvPr id="715780" name="AutoShape 4"/>
          <p:cNvSpPr>
            <a:spLocks noChangeArrowheads="1"/>
          </p:cNvSpPr>
          <p:nvPr/>
        </p:nvSpPr>
        <p:spPr bwMode="auto">
          <a:xfrm>
            <a:off x="684213" y="3860800"/>
            <a:ext cx="7777162" cy="1295400"/>
          </a:xfrm>
          <a:prstGeom prst="leftRightArrow">
            <a:avLst>
              <a:gd name="adj1" fmla="val 50000"/>
              <a:gd name="adj2" fmla="val 120074"/>
            </a:avLst>
          </a:prstGeom>
          <a:gradFill rotWithShape="0">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5400000" scaled="1"/>
          </a:gra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5781" name="Line 5"/>
          <p:cNvSpPr>
            <a:spLocks noChangeShapeType="1"/>
          </p:cNvSpPr>
          <p:nvPr/>
        </p:nvSpPr>
        <p:spPr bwMode="auto">
          <a:xfrm>
            <a:off x="684213" y="2420938"/>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5782" name="Line 6"/>
          <p:cNvSpPr>
            <a:spLocks noChangeShapeType="1"/>
          </p:cNvSpPr>
          <p:nvPr/>
        </p:nvSpPr>
        <p:spPr bwMode="auto">
          <a:xfrm>
            <a:off x="8459788" y="2420938"/>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5783" name="Text Box 7"/>
          <p:cNvSpPr txBox="1">
            <a:spLocks noChangeArrowheads="1"/>
          </p:cNvSpPr>
          <p:nvPr/>
        </p:nvSpPr>
        <p:spPr bwMode="auto">
          <a:xfrm>
            <a:off x="2843213" y="5229225"/>
            <a:ext cx="345598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2800">
                <a:solidFill>
                  <a:schemeClr val="bg1"/>
                </a:solidFill>
              </a:rPr>
              <a:t>Zeit der Schwangerschaft (9 Monate)</a:t>
            </a:r>
            <a:endParaRPr lang="de-DE" altLang="de-DE" sz="2800">
              <a:solidFill>
                <a:schemeClr val="bg1"/>
              </a:solidFill>
            </a:endParaRPr>
          </a:p>
        </p:txBody>
      </p:sp>
      <p:sp>
        <p:nvSpPr>
          <p:cNvPr id="715784" name="Text Box 8"/>
          <p:cNvSpPr txBox="1">
            <a:spLocks noChangeArrowheads="1"/>
          </p:cNvSpPr>
          <p:nvPr/>
        </p:nvSpPr>
        <p:spPr bwMode="auto">
          <a:xfrm>
            <a:off x="7235825" y="5372100"/>
            <a:ext cx="1350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800">
                <a:solidFill>
                  <a:srgbClr val="FF0000"/>
                </a:solidFill>
                <a:cs typeface="Arial" panose="020B0604020202020204" pitchFamily="34" charset="0"/>
              </a:rPr>
              <a:t>Wehen</a:t>
            </a:r>
            <a:endParaRPr lang="de-DE" altLang="de-DE" sz="2800">
              <a:solidFill>
                <a:srgbClr val="FF0000"/>
              </a:solidFill>
              <a:cs typeface="Arial" panose="020B0604020202020204" pitchFamily="34" charset="0"/>
            </a:endParaRPr>
          </a:p>
        </p:txBody>
      </p:sp>
      <p:sp>
        <p:nvSpPr>
          <p:cNvPr id="715785" name="Text Box 9"/>
          <p:cNvSpPr txBox="1">
            <a:spLocks noChangeArrowheads="1"/>
          </p:cNvSpPr>
          <p:nvPr/>
        </p:nvSpPr>
        <p:spPr bwMode="auto">
          <a:xfrm>
            <a:off x="6732588" y="1771650"/>
            <a:ext cx="2332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800">
                <a:solidFill>
                  <a:srgbClr val="FF0000"/>
                </a:solidFill>
                <a:cs typeface="Arial" panose="020B0604020202020204" pitchFamily="34" charset="0"/>
              </a:rPr>
              <a:t>&gt; 20 Zeichen</a:t>
            </a:r>
            <a:endParaRPr lang="de-DE" altLang="de-DE" sz="2800">
              <a:solidFill>
                <a:srgbClr val="FF0000"/>
              </a:solidFill>
              <a:cs typeface="Arial" panose="020B0604020202020204" pitchFamily="34" charset="0"/>
            </a:endParaRPr>
          </a:p>
        </p:txBody>
      </p:sp>
      <p:sp>
        <p:nvSpPr>
          <p:cNvPr id="715786" name="Text Box 10"/>
          <p:cNvSpPr txBox="1">
            <a:spLocks noChangeArrowheads="1"/>
          </p:cNvSpPr>
          <p:nvPr/>
        </p:nvSpPr>
        <p:spPr bwMode="auto">
          <a:xfrm>
            <a:off x="2484438" y="2492375"/>
            <a:ext cx="4319587"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2800">
                <a:solidFill>
                  <a:schemeClr val="bg1"/>
                </a:solidFill>
              </a:rPr>
              <a:t>Das gegenwärtige Zeitalter </a:t>
            </a:r>
          </a:p>
          <a:p>
            <a:pPr algn="ctr">
              <a:spcBef>
                <a:spcPct val="50000"/>
              </a:spcBef>
            </a:pPr>
            <a:r>
              <a:rPr lang="de-CH" altLang="de-DE" sz="2800">
                <a:solidFill>
                  <a:schemeClr val="bg1"/>
                </a:solidFill>
              </a:rPr>
              <a:t>(Mat 24,3; Eph 1,19)</a:t>
            </a:r>
            <a:endParaRPr lang="de-DE" altLang="de-DE"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5784"/>
                                        </p:tgtEl>
                                        <p:attrNameLst>
                                          <p:attrName>style.visibility</p:attrName>
                                        </p:attrNameLst>
                                      </p:cBhvr>
                                      <p:to>
                                        <p:strVal val="visible"/>
                                      </p:to>
                                    </p:set>
                                    <p:anim calcmode="lin" valueType="num">
                                      <p:cBhvr additive="base">
                                        <p:cTn id="7" dur="500" fill="hold"/>
                                        <p:tgtEl>
                                          <p:spTgt spid="715784"/>
                                        </p:tgtEl>
                                        <p:attrNameLst>
                                          <p:attrName>ppt_x</p:attrName>
                                        </p:attrNameLst>
                                      </p:cBhvr>
                                      <p:tavLst>
                                        <p:tav tm="0">
                                          <p:val>
                                            <p:strVal val="#ppt_x"/>
                                          </p:val>
                                        </p:tav>
                                        <p:tav tm="100000">
                                          <p:val>
                                            <p:strVal val="#ppt_x"/>
                                          </p:val>
                                        </p:tav>
                                      </p:tavLst>
                                    </p:anim>
                                    <p:anim calcmode="lin" valueType="num">
                                      <p:cBhvr additive="base">
                                        <p:cTn id="8" dur="500" fill="hold"/>
                                        <p:tgtEl>
                                          <p:spTgt spid="7157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5785">
                                            <p:txEl>
                                              <p:pRg st="0" end="0"/>
                                            </p:txEl>
                                          </p:spTgt>
                                        </p:tgtEl>
                                        <p:attrNameLst>
                                          <p:attrName>style.visibility</p:attrName>
                                        </p:attrNameLst>
                                      </p:cBhvr>
                                      <p:to>
                                        <p:strVal val="visible"/>
                                      </p:to>
                                    </p:set>
                                    <p:anim calcmode="lin" valueType="num">
                                      <p:cBhvr additive="base">
                                        <p:cTn id="13" dur="500" fill="hold"/>
                                        <p:tgtEl>
                                          <p:spTgt spid="7157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57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a:xfrm>
            <a:off x="611188" y="333375"/>
            <a:ext cx="7772400" cy="1143000"/>
          </a:xfrm>
        </p:spPr>
        <p:txBody>
          <a:bodyPr/>
          <a:lstStyle/>
          <a:p>
            <a:r>
              <a:rPr lang="de-CH" altLang="de-DE" sz="4000" b="1">
                <a:solidFill>
                  <a:srgbClr val="00FF00"/>
                </a:solidFill>
                <a:latin typeface="Arial" panose="020B0604020202020204" pitchFamily="34" charset="0"/>
              </a:rPr>
              <a:t>„Der Anfang der Wehen“</a:t>
            </a:r>
            <a:endParaRPr lang="de-DE" altLang="de-DE" sz="4000" b="1">
              <a:solidFill>
                <a:srgbClr val="00FF00"/>
              </a:solidFill>
              <a:latin typeface="Arial" panose="020B0604020202020204" pitchFamily="34" charset="0"/>
            </a:endParaRPr>
          </a:p>
        </p:txBody>
      </p:sp>
      <p:sp>
        <p:nvSpPr>
          <p:cNvPr id="720899" name="Rectangle 3"/>
          <p:cNvSpPr>
            <a:spLocks noGrp="1" noChangeArrowheads="1"/>
          </p:cNvSpPr>
          <p:nvPr>
            <p:ph type="body" sz="half" idx="1"/>
          </p:nvPr>
        </p:nvSpPr>
        <p:spPr>
          <a:xfrm>
            <a:off x="395288" y="1981200"/>
            <a:ext cx="4321175" cy="4876800"/>
          </a:xfrm>
        </p:spPr>
        <p:txBody>
          <a:bodyPr/>
          <a:lstStyle/>
          <a:p>
            <a:r>
              <a:rPr lang="de-CH" altLang="de-DE" sz="2800" b="1">
                <a:solidFill>
                  <a:schemeClr val="bg1"/>
                </a:solidFill>
                <a:latin typeface="Arial" panose="020B0604020202020204" pitchFamily="34" charset="0"/>
              </a:rPr>
              <a:t>1. Massenkriege</a:t>
            </a:r>
          </a:p>
          <a:p>
            <a:r>
              <a:rPr lang="de-CH" altLang="de-DE" sz="2800" b="1">
                <a:solidFill>
                  <a:schemeClr val="bg1"/>
                </a:solidFill>
                <a:latin typeface="Arial" panose="020B0604020202020204" pitchFamily="34" charset="0"/>
              </a:rPr>
              <a:t>2. Revolutionen</a:t>
            </a:r>
          </a:p>
          <a:p>
            <a:r>
              <a:rPr lang="de-CH" altLang="de-DE" sz="2800" b="1">
                <a:solidFill>
                  <a:schemeClr val="bg1"/>
                </a:solidFill>
                <a:latin typeface="Arial" panose="020B0604020202020204" pitchFamily="34" charset="0"/>
              </a:rPr>
              <a:t>3. Hungersnöte</a:t>
            </a:r>
          </a:p>
          <a:p>
            <a:r>
              <a:rPr lang="de-CH" altLang="de-DE" sz="2800" b="1">
                <a:solidFill>
                  <a:schemeClr val="bg1"/>
                </a:solidFill>
                <a:latin typeface="Arial" panose="020B0604020202020204" pitchFamily="34" charset="0"/>
              </a:rPr>
              <a:t>4. Seuchen</a:t>
            </a:r>
          </a:p>
          <a:p>
            <a:r>
              <a:rPr lang="de-CH" altLang="de-DE" sz="2800" b="1">
                <a:solidFill>
                  <a:schemeClr val="bg1"/>
                </a:solidFill>
                <a:latin typeface="Arial" panose="020B0604020202020204" pitchFamily="34" charset="0"/>
              </a:rPr>
              <a:t>5. Erdbeben</a:t>
            </a:r>
          </a:p>
          <a:p>
            <a:endParaRPr lang="de-CH" altLang="de-DE" sz="2800" b="1">
              <a:solidFill>
                <a:schemeClr val="bg1"/>
              </a:solidFill>
              <a:latin typeface="Arial" panose="020B0604020202020204" pitchFamily="34" charset="0"/>
            </a:endParaRPr>
          </a:p>
          <a:p>
            <a:pPr>
              <a:buFontTx/>
              <a:buNone/>
            </a:pPr>
            <a:r>
              <a:rPr lang="de-CH" altLang="de-DE" sz="2800" b="1">
                <a:solidFill>
                  <a:schemeClr val="bg1"/>
                </a:solidFill>
                <a:latin typeface="Arial" panose="020B0604020202020204" pitchFamily="34" charset="0"/>
              </a:rPr>
              <a:t>	Danach:</a:t>
            </a:r>
          </a:p>
          <a:p>
            <a:pPr>
              <a:buFontTx/>
              <a:buNone/>
            </a:pPr>
            <a:r>
              <a:rPr lang="de-CH" altLang="de-DE" sz="2800" b="1">
                <a:solidFill>
                  <a:schemeClr val="bg1"/>
                </a:solidFill>
                <a:latin typeface="Arial" panose="020B0604020202020204" pitchFamily="34" charset="0"/>
              </a:rPr>
              <a:t>	Christenverfolgung</a:t>
            </a:r>
            <a:endParaRPr lang="de-DE" altLang="de-DE" sz="2800" b="1">
              <a:solidFill>
                <a:schemeClr val="bg1"/>
              </a:solidFill>
              <a:latin typeface="Arial" panose="020B0604020202020204" pitchFamily="34" charset="0"/>
            </a:endParaRPr>
          </a:p>
        </p:txBody>
      </p:sp>
      <p:pic>
        <p:nvPicPr>
          <p:cNvPr id="720900" name="Picture 4"/>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932363" y="2060575"/>
            <a:ext cx="3810000" cy="2547938"/>
          </a:xfrm>
          <a:noFill/>
          <a:ln/>
        </p:spPr>
      </p:pic>
      <p:sp>
        <p:nvSpPr>
          <p:cNvPr id="720901" name="Text Box 5"/>
          <p:cNvSpPr txBox="1">
            <a:spLocks noChangeArrowheads="1"/>
          </p:cNvSpPr>
          <p:nvPr/>
        </p:nvSpPr>
        <p:spPr bwMode="auto">
          <a:xfrm>
            <a:off x="4932363" y="4581525"/>
            <a:ext cx="3816350" cy="1735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de-DE"/>
              <a:t>Mat 24: </a:t>
            </a:r>
          </a:p>
          <a:p>
            <a:pPr>
              <a:spcBef>
                <a:spcPct val="50000"/>
              </a:spcBef>
            </a:pPr>
            <a:r>
              <a:rPr lang="de-DE" altLang="de-DE"/>
              <a:t>8 Alles dieses aber ist </a:t>
            </a:r>
            <a:r>
              <a:rPr lang="de-DE" altLang="de-DE">
                <a:solidFill>
                  <a:schemeClr val="bg1"/>
                </a:solidFill>
              </a:rPr>
              <a:t>der Anfang der</a:t>
            </a:r>
            <a:r>
              <a:rPr lang="de-DE" altLang="de-DE"/>
              <a:t> </a:t>
            </a:r>
            <a:r>
              <a:rPr lang="de-DE" altLang="de-DE">
                <a:solidFill>
                  <a:schemeClr val="bg1"/>
                </a:solidFill>
              </a:rPr>
              <a:t>Geburts-wehen</a:t>
            </a:r>
            <a:r>
              <a:rPr lang="de-DE" altLang="de-DE"/>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0901"/>
                                        </p:tgtEl>
                                        <p:attrNameLst>
                                          <p:attrName>style.visibility</p:attrName>
                                        </p:attrNameLst>
                                      </p:cBhvr>
                                      <p:to>
                                        <p:strVal val="visible"/>
                                      </p:to>
                                    </p:set>
                                    <p:anim calcmode="lin" valueType="num">
                                      <p:cBhvr additive="base">
                                        <p:cTn id="7" dur="500" fill="hold"/>
                                        <p:tgtEl>
                                          <p:spTgt spid="720901"/>
                                        </p:tgtEl>
                                        <p:attrNameLst>
                                          <p:attrName>ppt_x</p:attrName>
                                        </p:attrNameLst>
                                      </p:cBhvr>
                                      <p:tavLst>
                                        <p:tav tm="0">
                                          <p:val>
                                            <p:strVal val="#ppt_x"/>
                                          </p:val>
                                        </p:tav>
                                        <p:tav tm="100000">
                                          <p:val>
                                            <p:strVal val="#ppt_x"/>
                                          </p:val>
                                        </p:tav>
                                      </p:tavLst>
                                    </p:anim>
                                    <p:anim calcmode="lin" valueType="num">
                                      <p:cBhvr additive="base">
                                        <p:cTn id="8" dur="500" fill="hold"/>
                                        <p:tgtEl>
                                          <p:spTgt spid="72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7" name="Rectangle 3"/>
          <p:cNvSpPr>
            <a:spLocks noGrp="1" noChangeArrowheads="1"/>
          </p:cNvSpPr>
          <p:nvPr>
            <p:ph type="title"/>
          </p:nvPr>
        </p:nvSpPr>
        <p:spPr/>
        <p:txBody>
          <a:bodyPr/>
          <a:lstStyle/>
          <a:p>
            <a:r>
              <a:rPr lang="de-DE" altLang="de-DE" b="1">
                <a:solidFill>
                  <a:srgbClr val="00FF00"/>
                </a:solidFill>
                <a:latin typeface="Arial" panose="020B0604020202020204" pitchFamily="34" charset="0"/>
              </a:rPr>
              <a:t>(1) Weltkriege</a:t>
            </a:r>
          </a:p>
        </p:txBody>
      </p:sp>
      <p:sp>
        <p:nvSpPr>
          <p:cNvPr id="564228" name="Rectangle 4"/>
          <p:cNvSpPr>
            <a:spLocks noGrp="1" noChangeArrowheads="1"/>
          </p:cNvSpPr>
          <p:nvPr>
            <p:ph type="body" sz="half" idx="1"/>
          </p:nvPr>
        </p:nvSpPr>
        <p:spPr>
          <a:xfrm>
            <a:off x="250825" y="1981200"/>
            <a:ext cx="4244975" cy="4114800"/>
          </a:xfrm>
        </p:spPr>
        <p:txBody>
          <a:bodyPr/>
          <a:lstStyle/>
          <a:p>
            <a:pPr>
              <a:lnSpc>
                <a:spcPct val="90000"/>
              </a:lnSpc>
              <a:spcBef>
                <a:spcPct val="50000"/>
              </a:spcBef>
            </a:pPr>
            <a:r>
              <a:rPr lang="de-DE" altLang="de-DE" sz="2500" b="1">
                <a:solidFill>
                  <a:schemeClr val="bg1"/>
                </a:solidFill>
                <a:latin typeface="Arial" panose="020B0604020202020204" pitchFamily="34" charset="0"/>
              </a:rPr>
              <a:t>Ein neues Phänomen: Massenkriege auf allen 5 Kontinenten</a:t>
            </a:r>
          </a:p>
          <a:p>
            <a:pPr>
              <a:lnSpc>
                <a:spcPct val="90000"/>
              </a:lnSpc>
              <a:spcBef>
                <a:spcPct val="50000"/>
              </a:spcBef>
            </a:pPr>
            <a:r>
              <a:rPr lang="de-DE" altLang="de-DE" sz="2500" b="1">
                <a:solidFill>
                  <a:schemeClr val="bg1"/>
                </a:solidFill>
                <a:latin typeface="Arial" panose="020B0604020202020204" pitchFamily="34" charset="0"/>
              </a:rPr>
              <a:t>2 Weltkriege:</a:t>
            </a:r>
          </a:p>
          <a:p>
            <a:pPr lvl="1">
              <a:lnSpc>
                <a:spcPct val="90000"/>
              </a:lnSpc>
              <a:spcBef>
                <a:spcPct val="50000"/>
              </a:spcBef>
              <a:buFont typeface="Wingdings" panose="05000000000000000000" pitchFamily="2" charset="2"/>
              <a:buChar char="Ø"/>
            </a:pPr>
            <a:r>
              <a:rPr lang="de-DE" altLang="de-DE" sz="2100" b="1">
                <a:solidFill>
                  <a:schemeClr val="bg1"/>
                </a:solidFill>
                <a:latin typeface="Arial" panose="020B0604020202020204" pitchFamily="34" charset="0"/>
              </a:rPr>
              <a:t>1914 – 1918</a:t>
            </a:r>
          </a:p>
          <a:p>
            <a:pPr lvl="1">
              <a:lnSpc>
                <a:spcPct val="90000"/>
              </a:lnSpc>
              <a:spcBef>
                <a:spcPct val="50000"/>
              </a:spcBef>
              <a:buFont typeface="Wingdings" panose="05000000000000000000" pitchFamily="2" charset="2"/>
              <a:buChar char="Ø"/>
            </a:pPr>
            <a:r>
              <a:rPr lang="de-DE" altLang="de-DE" sz="2100" b="1">
                <a:solidFill>
                  <a:schemeClr val="bg1"/>
                </a:solidFill>
                <a:latin typeface="Arial" panose="020B0604020202020204" pitchFamily="34" charset="0"/>
              </a:rPr>
              <a:t>1939 – 1945</a:t>
            </a:r>
          </a:p>
          <a:p>
            <a:pPr>
              <a:lnSpc>
                <a:spcPct val="90000"/>
              </a:lnSpc>
              <a:spcBef>
                <a:spcPct val="50000"/>
              </a:spcBef>
            </a:pPr>
            <a:r>
              <a:rPr lang="de-DE" altLang="de-DE" sz="2500" b="1">
                <a:solidFill>
                  <a:schemeClr val="bg1"/>
                </a:solidFill>
                <a:latin typeface="Arial" panose="020B0604020202020204" pitchFamily="34" charset="0"/>
              </a:rPr>
              <a:t>Erster Weltkrieg:          23 Millionen Tote</a:t>
            </a:r>
          </a:p>
          <a:p>
            <a:pPr>
              <a:lnSpc>
                <a:spcPct val="90000"/>
              </a:lnSpc>
              <a:spcBef>
                <a:spcPct val="50000"/>
              </a:spcBef>
            </a:pPr>
            <a:r>
              <a:rPr lang="de-DE" altLang="de-DE" sz="2500" b="1">
                <a:solidFill>
                  <a:schemeClr val="bg1"/>
                </a:solidFill>
                <a:latin typeface="Arial" panose="020B0604020202020204" pitchFamily="34" charset="0"/>
              </a:rPr>
              <a:t>Zweiter Weltkrieg:         &gt; 70 Millionen Tote</a:t>
            </a:r>
          </a:p>
        </p:txBody>
      </p:sp>
      <p:sp>
        <p:nvSpPr>
          <p:cNvPr id="564229" name="Text Box 5"/>
          <p:cNvSpPr txBox="1">
            <a:spLocks noChangeArrowheads="1"/>
          </p:cNvSpPr>
          <p:nvPr/>
        </p:nvSpPr>
        <p:spPr bwMode="auto">
          <a:xfrm>
            <a:off x="4427538" y="2060575"/>
            <a:ext cx="4537075" cy="4108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6 Ihr werdet aber von </a:t>
            </a:r>
            <a:r>
              <a:rPr lang="de-DE" altLang="de-DE">
                <a:solidFill>
                  <a:schemeClr val="bg1"/>
                </a:solidFill>
              </a:rPr>
              <a:t>Kriegen und Kriegsnachrichten</a:t>
            </a:r>
            <a:r>
              <a:rPr lang="de-DE" altLang="de-DE"/>
              <a:t> hören. Passt auf, erschreckt nicht; denn dies alles muss geschehen, </a:t>
            </a:r>
            <a:r>
              <a:rPr lang="de-DE" altLang="de-DE">
                <a:solidFill>
                  <a:srgbClr val="FFFF00"/>
                </a:solidFill>
              </a:rPr>
              <a:t>aber es ist noch nicht das Ende</a:t>
            </a:r>
            <a:r>
              <a:rPr lang="de-DE" altLang="de-DE"/>
              <a:t>. 7 Denn es wird sich </a:t>
            </a:r>
            <a:r>
              <a:rPr lang="de-DE" altLang="de-DE">
                <a:solidFill>
                  <a:schemeClr val="bg1"/>
                </a:solidFill>
              </a:rPr>
              <a:t>Nation gegen Nation erheben und Königreich gegen Königreich</a:t>
            </a:r>
            <a:r>
              <a:rPr lang="de-DE" altLang="de-DE"/>
              <a:t>,… </a:t>
            </a:r>
          </a:p>
        </p:txBody>
      </p:sp>
      <p:sp>
        <p:nvSpPr>
          <p:cNvPr id="564234" name="Text Box 10"/>
          <p:cNvSpPr txBox="1">
            <a:spLocks noChangeArrowheads="1"/>
          </p:cNvSpPr>
          <p:nvPr/>
        </p:nvSpPr>
        <p:spPr bwMode="auto">
          <a:xfrm>
            <a:off x="8224838" y="16033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t>FB</a:t>
            </a:r>
            <a:endParaRPr lang="de-DE" altLang="de-DE" sz="1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4229"/>
                                        </p:tgtEl>
                                        <p:attrNameLst>
                                          <p:attrName>style.visibility</p:attrName>
                                        </p:attrNameLst>
                                      </p:cBhvr>
                                      <p:to>
                                        <p:strVal val="visible"/>
                                      </p:to>
                                    </p:set>
                                    <p:anim calcmode="lin" valueType="num">
                                      <p:cBhvr additive="base">
                                        <p:cTn id="7" dur="500" fill="hold"/>
                                        <p:tgtEl>
                                          <p:spTgt spid="564229"/>
                                        </p:tgtEl>
                                        <p:attrNameLst>
                                          <p:attrName>ppt_x</p:attrName>
                                        </p:attrNameLst>
                                      </p:cBhvr>
                                      <p:tavLst>
                                        <p:tav tm="0">
                                          <p:val>
                                            <p:strVal val="#ppt_x"/>
                                          </p:val>
                                        </p:tav>
                                        <p:tav tm="100000">
                                          <p:val>
                                            <p:strVal val="#ppt_x"/>
                                          </p:val>
                                        </p:tav>
                                      </p:tavLst>
                                    </p:anim>
                                    <p:anim calcmode="lin" valueType="num">
                                      <p:cBhvr additive="base">
                                        <p:cTn id="8" dur="500" fill="hold"/>
                                        <p:tgtEl>
                                          <p:spTgt spid="564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de-DE" altLang="de-DE" b="1">
                <a:solidFill>
                  <a:srgbClr val="00FF00"/>
                </a:solidFill>
                <a:latin typeface="Arial" panose="020B0604020202020204" pitchFamily="34" charset="0"/>
              </a:rPr>
              <a:t>(1) Weltkriege</a:t>
            </a:r>
          </a:p>
        </p:txBody>
      </p:sp>
      <p:pic>
        <p:nvPicPr>
          <p:cNvPr id="637955" name="Picture 3" descr="WWI-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239963"/>
            <a:ext cx="7772400" cy="359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7956" name="Text Box 4"/>
          <p:cNvSpPr txBox="1">
            <a:spLocks noChangeArrowheads="1"/>
          </p:cNvSpPr>
          <p:nvPr/>
        </p:nvSpPr>
        <p:spPr bwMode="auto">
          <a:xfrm>
            <a:off x="808038" y="5895975"/>
            <a:ext cx="2522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Erster Weltkrieg</a:t>
            </a:r>
            <a:endParaRPr lang="de-DE" altLang="de-DE">
              <a:solidFill>
                <a:schemeClr val="bg1"/>
              </a:solidFill>
            </a:endParaRPr>
          </a:p>
        </p:txBody>
      </p:sp>
      <p:sp>
        <p:nvSpPr>
          <p:cNvPr id="637957" name="Text Box 5"/>
          <p:cNvSpPr txBox="1">
            <a:spLocks noChangeArrowheads="1"/>
          </p:cNvSpPr>
          <p:nvPr/>
        </p:nvSpPr>
        <p:spPr bwMode="auto">
          <a:xfrm>
            <a:off x="6300788" y="1989138"/>
            <a:ext cx="211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Thomas Hwang GNU 1.2 or later</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r>
              <a:rPr lang="de-DE" altLang="de-DE" b="1">
                <a:solidFill>
                  <a:srgbClr val="00FF00"/>
                </a:solidFill>
                <a:latin typeface="Arial" panose="020B0604020202020204" pitchFamily="34" charset="0"/>
              </a:rPr>
              <a:t>(1) Weltkriege</a:t>
            </a:r>
          </a:p>
        </p:txBody>
      </p:sp>
      <p:sp>
        <p:nvSpPr>
          <p:cNvPr id="640003" name="Text Box 3"/>
          <p:cNvSpPr txBox="1">
            <a:spLocks noChangeArrowheads="1"/>
          </p:cNvSpPr>
          <p:nvPr/>
        </p:nvSpPr>
        <p:spPr bwMode="auto">
          <a:xfrm>
            <a:off x="808038" y="5895975"/>
            <a:ext cx="2706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Zweiter Weltkrieg</a:t>
            </a:r>
            <a:endParaRPr lang="de-DE" altLang="de-DE">
              <a:solidFill>
                <a:schemeClr val="bg1"/>
              </a:solidFill>
            </a:endParaRPr>
          </a:p>
        </p:txBody>
      </p:sp>
      <p:pic>
        <p:nvPicPr>
          <p:cNvPr id="640004" name="Picture 4" descr="WWI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239963"/>
            <a:ext cx="7772400" cy="359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0005" name="Text Box 5"/>
          <p:cNvSpPr txBox="1">
            <a:spLocks noChangeArrowheads="1"/>
          </p:cNvSpPr>
          <p:nvPr/>
        </p:nvSpPr>
        <p:spPr bwMode="auto">
          <a:xfrm>
            <a:off x="6011863" y="1989138"/>
            <a:ext cx="2420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Wikipedia Commons GNU 1.2 or later</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684213" y="188913"/>
            <a:ext cx="7772400" cy="1419225"/>
          </a:xfrm>
        </p:spPr>
        <p:txBody>
          <a:bodyPr/>
          <a:lstStyle/>
          <a:p>
            <a:r>
              <a:rPr lang="de-CH" altLang="de-DE" b="1">
                <a:solidFill>
                  <a:srgbClr val="00FF00"/>
                </a:solidFill>
                <a:latin typeface="Arial" panose="020B0604020202020204" pitchFamily="34" charset="0"/>
                <a:cs typeface="Arial" panose="020B0604020202020204" pitchFamily="34" charset="0"/>
              </a:rPr>
              <a:t>„Der Anfang der Wehen“</a:t>
            </a:r>
            <a:endParaRPr lang="de-DE" altLang="de-DE" b="1">
              <a:solidFill>
                <a:srgbClr val="00FF00"/>
              </a:solidFill>
              <a:latin typeface="Arial" panose="020B0604020202020204" pitchFamily="34" charset="0"/>
              <a:cs typeface="Arial" panose="020B0604020202020204" pitchFamily="34" charset="0"/>
            </a:endParaRPr>
          </a:p>
        </p:txBody>
      </p:sp>
      <p:sp>
        <p:nvSpPr>
          <p:cNvPr id="716803" name="AutoShape 3">
            <a:hlinkClick r:id="rId3" action="ppaction://hlinkpres?slideindex=1&amp;slidetitle="/>
          </p:cNvPr>
          <p:cNvSpPr>
            <a:spLocks noGrp="1" noChangeArrowheads="1"/>
          </p:cNvSpPr>
          <p:nvPr>
            <p:ph type="body" idx="1"/>
          </p:nvPr>
        </p:nvSpPr>
        <p:spPr>
          <a:xfrm>
            <a:off x="468313" y="3141663"/>
            <a:ext cx="8675687" cy="1512887"/>
          </a:xfrm>
          <a:prstGeom prst="leftRightArrow">
            <a:avLst>
              <a:gd name="adj1" fmla="val 60833"/>
              <a:gd name="adj2" fmla="val 37035"/>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71680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6805" name="Line 5"/>
          <p:cNvSpPr>
            <a:spLocks noChangeShapeType="1"/>
          </p:cNvSpPr>
          <p:nvPr/>
        </p:nvSpPr>
        <p:spPr bwMode="auto">
          <a:xfrm>
            <a:off x="89646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6806"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6807" name="Line 7"/>
          <p:cNvSpPr>
            <a:spLocks noChangeShapeType="1"/>
          </p:cNvSpPr>
          <p:nvPr/>
        </p:nvSpPr>
        <p:spPr bwMode="auto">
          <a:xfrm>
            <a:off x="183515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681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6812" name="Text Box 12"/>
          <p:cNvSpPr txBox="1">
            <a:spLocks noChangeArrowheads="1"/>
          </p:cNvSpPr>
          <p:nvPr/>
        </p:nvSpPr>
        <p:spPr bwMode="auto">
          <a:xfrm>
            <a:off x="395288" y="2060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b="0">
                <a:solidFill>
                  <a:schemeClr val="bg1"/>
                </a:solidFill>
                <a:cs typeface="Arial" panose="020B0604020202020204" pitchFamily="34" charset="0"/>
              </a:rPr>
              <a:t>1882</a:t>
            </a:r>
            <a:endParaRPr lang="de-DE" altLang="de-DE" b="0">
              <a:solidFill>
                <a:schemeClr val="bg1"/>
              </a:solidFill>
              <a:cs typeface="Arial" panose="020B0604020202020204" pitchFamily="34" charset="0"/>
            </a:endParaRPr>
          </a:p>
        </p:txBody>
      </p:sp>
      <p:sp>
        <p:nvSpPr>
          <p:cNvPr id="716813" name="Text Box 13"/>
          <p:cNvSpPr txBox="1">
            <a:spLocks noChangeArrowheads="1"/>
          </p:cNvSpPr>
          <p:nvPr/>
        </p:nvSpPr>
        <p:spPr bwMode="auto">
          <a:xfrm>
            <a:off x="176371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1. Weltkrieg (1914-18)</a:t>
            </a:r>
            <a:endParaRPr lang="de-DE" altLang="de-DE" sz="1000">
              <a:solidFill>
                <a:srgbClr val="FF0000"/>
              </a:solidFill>
            </a:endParaRPr>
          </a:p>
        </p:txBody>
      </p:sp>
      <p:sp>
        <p:nvSpPr>
          <p:cNvPr id="716814" name="Text Box 14"/>
          <p:cNvSpPr txBox="1">
            <a:spLocks noChangeArrowheads="1"/>
          </p:cNvSpPr>
          <p:nvPr/>
        </p:nvSpPr>
        <p:spPr bwMode="auto">
          <a:xfrm>
            <a:off x="579596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2. Weltkrieg (1939-45)</a:t>
            </a:r>
            <a:endParaRPr lang="de-DE" altLang="de-DE" sz="1000">
              <a:solidFill>
                <a:srgbClr val="FF0000"/>
              </a:solidFill>
            </a:endParaRPr>
          </a:p>
        </p:txBody>
      </p:sp>
      <p:sp>
        <p:nvSpPr>
          <p:cNvPr id="716821" name="Text Box 21"/>
          <p:cNvSpPr txBox="1">
            <a:spLocks noChangeArrowheads="1"/>
          </p:cNvSpPr>
          <p:nvPr/>
        </p:nvSpPr>
        <p:spPr bwMode="auto">
          <a:xfrm>
            <a:off x="3132138" y="4724400"/>
            <a:ext cx="53292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21,9b:</a:t>
            </a:r>
          </a:p>
          <a:p>
            <a:r>
              <a:rPr lang="de-DE" altLang="de-DE"/>
              <a:t>Erschreckt nicht, denn dies muss zuvor geschehen, </a:t>
            </a:r>
            <a:r>
              <a:rPr lang="de-DE" altLang="de-DE">
                <a:solidFill>
                  <a:schemeClr val="bg1"/>
                </a:solidFill>
              </a:rPr>
              <a:t>aber das Ende ist nicht sogleich</a:t>
            </a:r>
            <a:r>
              <a:rPr lang="de-DE" altLang="de-DE"/>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21"/>
                                        </p:tgtEl>
                                        <p:attrNameLst>
                                          <p:attrName>style.visibility</p:attrName>
                                        </p:attrNameLst>
                                      </p:cBhvr>
                                      <p:to>
                                        <p:strVal val="visible"/>
                                      </p:to>
                                    </p:set>
                                    <p:anim calcmode="lin" valueType="num">
                                      <p:cBhvr additive="base">
                                        <p:cTn id="7" dur="500" fill="hold"/>
                                        <p:tgtEl>
                                          <p:spTgt spid="716821"/>
                                        </p:tgtEl>
                                        <p:attrNameLst>
                                          <p:attrName>ppt_x</p:attrName>
                                        </p:attrNameLst>
                                      </p:cBhvr>
                                      <p:tavLst>
                                        <p:tav tm="0">
                                          <p:val>
                                            <p:strVal val="#ppt_x"/>
                                          </p:val>
                                        </p:tav>
                                        <p:tav tm="100000">
                                          <p:val>
                                            <p:strVal val="#ppt_x"/>
                                          </p:val>
                                        </p:tav>
                                      </p:tavLst>
                                    </p:anim>
                                    <p:anim calcmode="lin" valueType="num">
                                      <p:cBhvr additive="base">
                                        <p:cTn id="8" dur="500" fill="hold"/>
                                        <p:tgtEl>
                                          <p:spTgt spid="716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0" y="33337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Vorgeschichte</a:t>
            </a:r>
            <a:endParaRPr lang="de-DE" altLang="de-DE" sz="4800" b="0">
              <a:latin typeface="Arial" panose="020B0604020202020204" pitchFamily="34" charset="0"/>
            </a:endParaRPr>
          </a:p>
        </p:txBody>
      </p:sp>
      <p:sp>
        <p:nvSpPr>
          <p:cNvPr id="659467" name="Rectangle 11"/>
          <p:cNvSpPr>
            <a:spLocks noGrp="1" noChangeArrowheads="1"/>
          </p:cNvSpPr>
          <p:nvPr>
            <p:ph type="body" sz="half" idx="2"/>
          </p:nvPr>
        </p:nvSpPr>
        <p:spPr>
          <a:xfrm>
            <a:off x="5435600" y="1773238"/>
            <a:ext cx="3708400" cy="4041775"/>
          </a:xfrm>
        </p:spPr>
        <p:txBody>
          <a:bodyPr/>
          <a:lstStyle/>
          <a:p>
            <a:r>
              <a:rPr lang="de-DE" altLang="de-DE" sz="3600" b="1">
                <a:solidFill>
                  <a:srgbClr val="00FF00"/>
                </a:solidFill>
                <a:latin typeface="Arial" panose="020B0604020202020204" pitchFamily="34" charset="0"/>
              </a:rPr>
              <a:t>Dienstag vor Karfreitag</a:t>
            </a:r>
            <a:r>
              <a:rPr lang="de-DE" altLang="de-DE" sz="4800" b="1">
                <a:solidFill>
                  <a:srgbClr val="84F895"/>
                </a:solidFill>
                <a:latin typeface="Arial" panose="020B0604020202020204" pitchFamily="34" charset="0"/>
              </a:rPr>
              <a:t> </a:t>
            </a:r>
            <a:br>
              <a:rPr lang="de-DE" altLang="de-DE" sz="4800" b="1">
                <a:solidFill>
                  <a:srgbClr val="84F895"/>
                </a:solidFill>
                <a:latin typeface="Arial" panose="020B0604020202020204" pitchFamily="34" charset="0"/>
              </a:rPr>
            </a:br>
            <a:endParaRPr lang="de-DE" altLang="de-DE" sz="4800"/>
          </a:p>
        </p:txBody>
      </p:sp>
      <p:sp>
        <p:nvSpPr>
          <p:cNvPr id="659469" name="Rectangle 13"/>
          <p:cNvSpPr>
            <a:spLocks noGrp="1" noChangeArrowheads="1"/>
          </p:cNvSpPr>
          <p:nvPr>
            <p:ph type="body" sz="half" idx="1"/>
          </p:nvPr>
        </p:nvSpPr>
        <p:spPr>
          <a:xfrm>
            <a:off x="323850" y="4797425"/>
            <a:ext cx="8424863" cy="1803400"/>
          </a:xfrm>
        </p:spPr>
        <p:txBody>
          <a:bodyPr/>
          <a:lstStyle/>
          <a:p>
            <a:r>
              <a:rPr lang="de-DE" altLang="de-DE" sz="2800" b="1">
                <a:solidFill>
                  <a:schemeClr val="bg1"/>
                </a:solidFill>
                <a:latin typeface="Arial" panose="020B0604020202020204" pitchFamily="34" charset="0"/>
              </a:rPr>
              <a:t>Den ganzen Tag: harte Auseinandersetzungen mit zahlreichen Feinden im Tempel (Mat 21,23 – 23,39)</a:t>
            </a:r>
          </a:p>
          <a:p>
            <a:endParaRPr lang="de-DE" altLang="de-DE" sz="2800"/>
          </a:p>
          <a:p>
            <a:endParaRPr lang="de-DE" altLang="de-DE" sz="2800"/>
          </a:p>
        </p:txBody>
      </p:sp>
      <p:pic>
        <p:nvPicPr>
          <p:cNvPr id="6594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3527425" cy="2351087"/>
          </a:xfrm>
          <a:prstGeom prst="rect">
            <a:avLst/>
          </a:prstGeom>
          <a:noFill/>
          <a:ln>
            <a:noFill/>
          </a:ln>
          <a:effectLst>
            <a:outerShdw dist="35921" dir="2700000" algn="ctr" rotWithShape="0">
              <a:srgbClr val="FF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9471" name="Text Box 15"/>
          <p:cNvSpPr txBox="1">
            <a:spLocks noChangeArrowheads="1"/>
          </p:cNvSpPr>
          <p:nvPr/>
        </p:nvSpPr>
        <p:spPr bwMode="auto">
          <a:xfrm>
            <a:off x="900113" y="1484313"/>
            <a:ext cx="13858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a:solidFill>
                  <a:schemeClr val="bg1"/>
                </a:solidFill>
              </a:rPr>
              <a:t>Holyland Corp., Jerusalem</a:t>
            </a:r>
            <a:endParaRPr lang="de-DE" altLang="de-DE" sz="800" b="0">
              <a:solidFill>
                <a:schemeClr val="bg1"/>
              </a:solidFill>
            </a:endParaRPr>
          </a:p>
        </p:txBody>
      </p:sp>
      <p:sp>
        <p:nvSpPr>
          <p:cNvPr id="659472" name="Text Box 16"/>
          <p:cNvSpPr txBox="1">
            <a:spLocks noChangeArrowheads="1"/>
          </p:cNvSpPr>
          <p:nvPr/>
        </p:nvSpPr>
        <p:spPr bwMode="auto">
          <a:xfrm>
            <a:off x="755650" y="4149725"/>
            <a:ext cx="416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i="1">
                <a:solidFill>
                  <a:srgbClr val="00FF00"/>
                </a:solidFill>
                <a:cs typeface="Arial" panose="020B0604020202020204" pitchFamily="34" charset="0"/>
              </a:rPr>
              <a:t>Der Tempel von Südwesten</a:t>
            </a:r>
            <a:endParaRPr lang="de-DE" altLang="de-DE" i="1">
              <a:solidFill>
                <a:srgbClr val="00FF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31" name="Text Box 11"/>
          <p:cNvSpPr txBox="1">
            <a:spLocks noChangeArrowheads="1"/>
          </p:cNvSpPr>
          <p:nvPr/>
        </p:nvSpPr>
        <p:spPr bwMode="auto">
          <a:xfrm>
            <a:off x="5343525" y="3687763"/>
            <a:ext cx="38877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200">
                <a:solidFill>
                  <a:schemeClr val="bg1"/>
                </a:solidFill>
              </a:rPr>
              <a:t>Russische Revolution, 1905</a:t>
            </a:r>
            <a:endParaRPr lang="de-DE" altLang="de-DE" sz="2200">
              <a:solidFill>
                <a:schemeClr val="bg1"/>
              </a:solidFill>
            </a:endParaRPr>
          </a:p>
        </p:txBody>
      </p:sp>
      <p:pic>
        <p:nvPicPr>
          <p:cNvPr id="568329" name="Picture 9" descr="Image:Repin 17October.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0" y="1557338"/>
            <a:ext cx="3810000" cy="21145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8322" name="Rectangle 2"/>
          <p:cNvSpPr>
            <a:spLocks noGrp="1" noChangeArrowheads="1"/>
          </p:cNvSpPr>
          <p:nvPr>
            <p:ph type="title"/>
          </p:nvPr>
        </p:nvSpPr>
        <p:spPr>
          <a:xfrm>
            <a:off x="684213" y="260350"/>
            <a:ext cx="7772400" cy="1143000"/>
          </a:xfrm>
        </p:spPr>
        <p:txBody>
          <a:bodyPr/>
          <a:lstStyle/>
          <a:p>
            <a:r>
              <a:rPr lang="fr-FR" altLang="de-DE" b="1">
                <a:solidFill>
                  <a:srgbClr val="00FF00"/>
                </a:solidFill>
                <a:latin typeface="Arial" panose="020B0604020202020204" pitchFamily="34" charset="0"/>
              </a:rPr>
              <a:t>(2) Revolutionen</a:t>
            </a:r>
          </a:p>
        </p:txBody>
      </p:sp>
      <p:sp>
        <p:nvSpPr>
          <p:cNvPr id="568323" name="Rectangle 3"/>
          <p:cNvSpPr>
            <a:spLocks noGrp="1" noChangeArrowheads="1"/>
          </p:cNvSpPr>
          <p:nvPr>
            <p:ph type="body" sz="half" idx="1"/>
          </p:nvPr>
        </p:nvSpPr>
        <p:spPr>
          <a:xfrm>
            <a:off x="0" y="1557338"/>
            <a:ext cx="5219700" cy="4876800"/>
          </a:xfrm>
        </p:spPr>
        <p:txBody>
          <a:bodyPr/>
          <a:lstStyle/>
          <a:p>
            <a:pPr marL="457200" indent="-457200">
              <a:lnSpc>
                <a:spcPct val="80000"/>
              </a:lnSpc>
              <a:spcBef>
                <a:spcPct val="50000"/>
              </a:spcBef>
            </a:pPr>
            <a:r>
              <a:rPr lang="de-DE" altLang="de-DE" sz="2400" b="1">
                <a:solidFill>
                  <a:schemeClr val="bg1"/>
                </a:solidFill>
                <a:latin typeface="Arial" panose="020B0604020202020204" pitchFamily="34" charset="0"/>
              </a:rPr>
              <a:t>Empörungen = griech. </a:t>
            </a:r>
            <a:r>
              <a:rPr lang="de-DE" altLang="de-DE" sz="2400" b="1" i="1">
                <a:solidFill>
                  <a:schemeClr val="bg1"/>
                </a:solidFill>
                <a:latin typeface="Arial" panose="020B0604020202020204" pitchFamily="34" charset="0"/>
              </a:rPr>
              <a:t>akatastasiai</a:t>
            </a:r>
            <a:r>
              <a:rPr lang="de-DE" altLang="de-DE" sz="2400" b="1">
                <a:solidFill>
                  <a:schemeClr val="bg1"/>
                </a:solidFill>
                <a:latin typeface="Arial" panose="020B0604020202020204" pitchFamily="34" charset="0"/>
              </a:rPr>
              <a:t> = Volksaufstände (Mark 13,8; Luk 21,9)</a:t>
            </a:r>
          </a:p>
          <a:p>
            <a:pPr marL="457200" indent="-457200">
              <a:lnSpc>
                <a:spcPct val="80000"/>
              </a:lnSpc>
              <a:spcBef>
                <a:spcPct val="50000"/>
              </a:spcBef>
            </a:pPr>
            <a:r>
              <a:rPr lang="de-DE" altLang="de-DE" sz="2400" b="1">
                <a:solidFill>
                  <a:schemeClr val="bg1"/>
                </a:solidFill>
                <a:latin typeface="Arial" panose="020B0604020202020204" pitchFamily="34" charset="0"/>
              </a:rPr>
              <a:t>Unruhen = griech. </a:t>
            </a:r>
            <a:r>
              <a:rPr lang="de-DE" altLang="de-DE" sz="2400" b="1" i="1">
                <a:solidFill>
                  <a:schemeClr val="bg1"/>
                </a:solidFill>
                <a:latin typeface="Arial" panose="020B0604020202020204" pitchFamily="34" charset="0"/>
              </a:rPr>
              <a:t>tarachai</a:t>
            </a:r>
            <a:r>
              <a:rPr lang="de-DE" altLang="de-DE" sz="2400" b="1">
                <a:solidFill>
                  <a:schemeClr val="bg1"/>
                </a:solidFill>
                <a:latin typeface="Arial" panose="020B0604020202020204" pitchFamily="34" charset="0"/>
              </a:rPr>
              <a:t> = Störungen der gewöhnlichen Ruhe, Erregungen, Bestürzungen, Tumulte</a:t>
            </a:r>
          </a:p>
          <a:p>
            <a:pPr marL="457200" indent="-457200">
              <a:lnSpc>
                <a:spcPct val="80000"/>
              </a:lnSpc>
              <a:spcBef>
                <a:spcPct val="50000"/>
              </a:spcBef>
            </a:pPr>
            <a:r>
              <a:rPr lang="de-DE" altLang="de-DE" sz="2400" b="1">
                <a:solidFill>
                  <a:schemeClr val="bg1"/>
                </a:solidFill>
                <a:latin typeface="Arial" panose="020B0604020202020204" pitchFamily="34" charset="0"/>
              </a:rPr>
              <a:t>Russische Revolutionen (1905-07; 1917), Revolution in China (1911-1949), Kulturrevolution in China (1966-69), Islamische Revolution in Persien (1979), Intifada I u. II in Israel (1987-1993; 2001-2005)</a:t>
            </a:r>
          </a:p>
          <a:p>
            <a:pPr marL="457200" indent="-457200">
              <a:lnSpc>
                <a:spcPct val="80000"/>
              </a:lnSpc>
            </a:pPr>
            <a:endParaRPr lang="fr-FR" altLang="de-DE" sz="2400" b="1">
              <a:solidFill>
                <a:schemeClr val="bg1"/>
              </a:solidFill>
              <a:latin typeface="Arial" panose="020B0604020202020204" pitchFamily="34" charset="0"/>
            </a:endParaRPr>
          </a:p>
          <a:p>
            <a:pPr marL="457200" indent="-457200">
              <a:lnSpc>
                <a:spcPct val="80000"/>
              </a:lnSpc>
            </a:pPr>
            <a:endParaRPr lang="fr-FR" altLang="de-DE" sz="1800">
              <a:solidFill>
                <a:schemeClr val="bg1"/>
              </a:solidFill>
            </a:endParaRPr>
          </a:p>
        </p:txBody>
      </p:sp>
      <p:sp>
        <p:nvSpPr>
          <p:cNvPr id="568325" name="Text Box 5"/>
          <p:cNvSpPr txBox="1">
            <a:spLocks noChangeArrowheads="1"/>
          </p:cNvSpPr>
          <p:nvPr/>
        </p:nvSpPr>
        <p:spPr bwMode="auto">
          <a:xfrm>
            <a:off x="468313" y="3933825"/>
            <a:ext cx="8675687" cy="3013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a:p>
          <a:p>
            <a:r>
              <a:rPr lang="de-DE" altLang="de-DE"/>
              <a:t>Luk 21,9:</a:t>
            </a:r>
          </a:p>
          <a:p>
            <a:r>
              <a:rPr lang="de-DE" altLang="de-DE"/>
              <a:t>Wenn ihr aber von Kriegen und </a:t>
            </a:r>
            <a:r>
              <a:rPr lang="de-DE" altLang="de-DE">
                <a:solidFill>
                  <a:schemeClr val="bg1"/>
                </a:solidFill>
              </a:rPr>
              <a:t>Empörungen </a:t>
            </a:r>
            <a:r>
              <a:rPr lang="de-DE" altLang="de-DE"/>
              <a:t>[</a:t>
            </a:r>
            <a:r>
              <a:rPr lang="de-DE" altLang="de-DE" i="1"/>
              <a:t>akatastasiai</a:t>
            </a:r>
            <a:r>
              <a:rPr lang="de-DE" altLang="de-DE"/>
              <a:t>] hören werdet, so erschreckt nicht; denn dies muss zuvor geschehen, </a:t>
            </a:r>
            <a:r>
              <a:rPr lang="de-DE" altLang="de-DE">
                <a:solidFill>
                  <a:schemeClr val="bg1"/>
                </a:solidFill>
              </a:rPr>
              <a:t>aber das Ende ist nicht sogleich</a:t>
            </a:r>
            <a:r>
              <a:rPr lang="de-DE" altLang="de-DE"/>
              <a:t>.</a:t>
            </a:r>
          </a:p>
          <a:p>
            <a:endParaRPr lang="de-CH" altLang="de-DE"/>
          </a:p>
          <a:p>
            <a:endParaRPr lang="de-DE" altLang="de-DE"/>
          </a:p>
        </p:txBody>
      </p:sp>
      <p:sp>
        <p:nvSpPr>
          <p:cNvPr id="568326" name="Text Box 6"/>
          <p:cNvSpPr txBox="1">
            <a:spLocks noChangeArrowheads="1"/>
          </p:cNvSpPr>
          <p:nvPr/>
        </p:nvSpPr>
        <p:spPr bwMode="auto">
          <a:xfrm>
            <a:off x="5076825" y="1557338"/>
            <a:ext cx="4067175" cy="2860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Mark 13,8: </a:t>
            </a:r>
          </a:p>
          <a:p>
            <a:r>
              <a:rPr lang="de-DE" altLang="de-DE"/>
              <a:t>… und es werden Hungersnöte und </a:t>
            </a:r>
            <a:r>
              <a:rPr lang="de-DE" altLang="de-DE">
                <a:solidFill>
                  <a:schemeClr val="bg1"/>
                </a:solidFill>
              </a:rPr>
              <a:t>Unruhen</a:t>
            </a:r>
            <a:r>
              <a:rPr lang="de-DE" altLang="de-DE"/>
              <a:t> [</a:t>
            </a:r>
            <a:r>
              <a:rPr lang="de-DE" altLang="de-DE" i="1"/>
              <a:t>tarachai</a:t>
            </a:r>
            <a:r>
              <a:rPr lang="de-DE" altLang="de-DE"/>
              <a:t>] sein. Dies sind die Anfänge der Geburtswehen.</a:t>
            </a:r>
          </a:p>
          <a:p>
            <a:endParaRPr lang="de-CH" altLang="de-DE"/>
          </a:p>
          <a:p>
            <a:endParaRPr lang="de-DE" altLang="de-DE"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8325"/>
                                        </p:tgtEl>
                                        <p:attrNameLst>
                                          <p:attrName>style.visibility</p:attrName>
                                        </p:attrNameLst>
                                      </p:cBhvr>
                                      <p:to>
                                        <p:strVal val="visible"/>
                                      </p:to>
                                    </p:set>
                                    <p:anim calcmode="lin" valueType="num">
                                      <p:cBhvr additive="base">
                                        <p:cTn id="7" dur="500" fill="hold"/>
                                        <p:tgtEl>
                                          <p:spTgt spid="568325"/>
                                        </p:tgtEl>
                                        <p:attrNameLst>
                                          <p:attrName>ppt_x</p:attrName>
                                        </p:attrNameLst>
                                      </p:cBhvr>
                                      <p:tavLst>
                                        <p:tav tm="0">
                                          <p:val>
                                            <p:strVal val="#ppt_x"/>
                                          </p:val>
                                        </p:tav>
                                        <p:tav tm="100000">
                                          <p:val>
                                            <p:strVal val="#ppt_x"/>
                                          </p:val>
                                        </p:tav>
                                      </p:tavLst>
                                    </p:anim>
                                    <p:anim calcmode="lin" valueType="num">
                                      <p:cBhvr additive="base">
                                        <p:cTn id="8" dur="500" fill="hold"/>
                                        <p:tgtEl>
                                          <p:spTgt spid="5683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8326"/>
                                        </p:tgtEl>
                                        <p:attrNameLst>
                                          <p:attrName>style.visibility</p:attrName>
                                        </p:attrNameLst>
                                      </p:cBhvr>
                                      <p:to>
                                        <p:strVal val="visible"/>
                                      </p:to>
                                    </p:set>
                                    <p:anim calcmode="lin" valueType="num">
                                      <p:cBhvr additive="base">
                                        <p:cTn id="13" dur="500" fill="hold"/>
                                        <p:tgtEl>
                                          <p:spTgt spid="568326"/>
                                        </p:tgtEl>
                                        <p:attrNameLst>
                                          <p:attrName>ppt_x</p:attrName>
                                        </p:attrNameLst>
                                      </p:cBhvr>
                                      <p:tavLst>
                                        <p:tav tm="0">
                                          <p:val>
                                            <p:strVal val="#ppt_x"/>
                                          </p:val>
                                        </p:tav>
                                        <p:tav tm="100000">
                                          <p:val>
                                            <p:strVal val="#ppt_x"/>
                                          </p:val>
                                        </p:tav>
                                      </p:tavLst>
                                    </p:anim>
                                    <p:anim calcmode="lin" valueType="num">
                                      <p:cBhvr additive="base">
                                        <p:cTn id="14" dur="500" fill="hold"/>
                                        <p:tgtEl>
                                          <p:spTgt spid="568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5" grpId="0" animBg="1"/>
      <p:bldP spid="5683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684213" y="188913"/>
            <a:ext cx="7772400" cy="1419225"/>
          </a:xfrm>
        </p:spPr>
        <p:txBody>
          <a:bodyPr/>
          <a:lstStyle/>
          <a:p>
            <a:r>
              <a:rPr lang="de-CH" altLang="de-DE" b="1">
                <a:solidFill>
                  <a:srgbClr val="00FF00"/>
                </a:solidFill>
                <a:latin typeface="Arial" panose="020B0604020202020204" pitchFamily="34" charset="0"/>
                <a:cs typeface="Arial" panose="020B0604020202020204" pitchFamily="34" charset="0"/>
              </a:rPr>
              <a:t>„Der Anfang der Wehen“</a:t>
            </a:r>
            <a:r>
              <a:rPr lang="de-DE" altLang="de-DE" b="1">
                <a:solidFill>
                  <a:schemeClr val="bg1"/>
                </a:solidFill>
                <a:latin typeface="Arial" panose="020B0604020202020204" pitchFamily="34" charset="0"/>
                <a:cs typeface="Arial" panose="020B0604020202020204" pitchFamily="34" charset="0"/>
              </a:rPr>
              <a:t> </a:t>
            </a:r>
          </a:p>
        </p:txBody>
      </p:sp>
      <p:sp>
        <p:nvSpPr>
          <p:cNvPr id="718851" name="AutoShape 3">
            <a:hlinkClick r:id="rId3" action="ppaction://hlinkpres?slideindex=1&amp;slidetitle="/>
          </p:cNvPr>
          <p:cNvSpPr>
            <a:spLocks noGrp="1" noChangeArrowheads="1"/>
          </p:cNvSpPr>
          <p:nvPr>
            <p:ph type="body" idx="1"/>
          </p:nvPr>
        </p:nvSpPr>
        <p:spPr>
          <a:xfrm>
            <a:off x="468313" y="3141663"/>
            <a:ext cx="8675687" cy="1512887"/>
          </a:xfrm>
          <a:prstGeom prst="leftRightArrow">
            <a:avLst>
              <a:gd name="adj1" fmla="val 60833"/>
              <a:gd name="adj2" fmla="val 37035"/>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718852"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8853" name="Line 5"/>
          <p:cNvSpPr>
            <a:spLocks noChangeShapeType="1"/>
          </p:cNvSpPr>
          <p:nvPr/>
        </p:nvSpPr>
        <p:spPr bwMode="auto">
          <a:xfrm>
            <a:off x="89646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54"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55" name="Line 7"/>
          <p:cNvSpPr>
            <a:spLocks noChangeShapeType="1"/>
          </p:cNvSpPr>
          <p:nvPr/>
        </p:nvSpPr>
        <p:spPr bwMode="auto">
          <a:xfrm>
            <a:off x="270033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56" name="Line 8"/>
          <p:cNvSpPr>
            <a:spLocks noChangeShapeType="1"/>
          </p:cNvSpPr>
          <p:nvPr/>
        </p:nvSpPr>
        <p:spPr bwMode="auto">
          <a:xfrm>
            <a:off x="2484438" y="2060575"/>
            <a:ext cx="0" cy="13684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58"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59" name="Line 11"/>
          <p:cNvSpPr>
            <a:spLocks noChangeShapeType="1"/>
          </p:cNvSpPr>
          <p:nvPr/>
        </p:nvSpPr>
        <p:spPr bwMode="auto">
          <a:xfrm>
            <a:off x="3708400" y="2492375"/>
            <a:ext cx="0" cy="936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60" name="Text Box 12"/>
          <p:cNvSpPr txBox="1">
            <a:spLocks noChangeArrowheads="1"/>
          </p:cNvSpPr>
          <p:nvPr/>
        </p:nvSpPr>
        <p:spPr bwMode="auto">
          <a:xfrm>
            <a:off x="395288" y="2060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b="0">
                <a:solidFill>
                  <a:schemeClr val="bg1"/>
                </a:solidFill>
                <a:cs typeface="Arial" panose="020B0604020202020204" pitchFamily="34" charset="0"/>
              </a:rPr>
              <a:t>1882</a:t>
            </a:r>
            <a:endParaRPr lang="de-DE" altLang="de-DE" b="0">
              <a:solidFill>
                <a:schemeClr val="bg1"/>
              </a:solidFill>
              <a:cs typeface="Arial" panose="020B0604020202020204" pitchFamily="34" charset="0"/>
            </a:endParaRPr>
          </a:p>
        </p:txBody>
      </p:sp>
      <p:sp>
        <p:nvSpPr>
          <p:cNvPr id="718861" name="Text Box 13"/>
          <p:cNvSpPr txBox="1">
            <a:spLocks noChangeArrowheads="1"/>
          </p:cNvSpPr>
          <p:nvPr/>
        </p:nvSpPr>
        <p:spPr bwMode="auto">
          <a:xfrm>
            <a:off x="262731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1. Weltkrieg (1914-18)</a:t>
            </a:r>
            <a:endParaRPr lang="de-DE" altLang="de-DE" sz="1000">
              <a:solidFill>
                <a:schemeClr val="bg1"/>
              </a:solidFill>
            </a:endParaRPr>
          </a:p>
        </p:txBody>
      </p:sp>
      <p:sp>
        <p:nvSpPr>
          <p:cNvPr id="718862" name="Text Box 14"/>
          <p:cNvSpPr txBox="1">
            <a:spLocks noChangeArrowheads="1"/>
          </p:cNvSpPr>
          <p:nvPr/>
        </p:nvSpPr>
        <p:spPr bwMode="auto">
          <a:xfrm>
            <a:off x="579596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2. Weltkrieg (1939-45)</a:t>
            </a:r>
            <a:endParaRPr lang="de-DE" altLang="de-DE" sz="1000">
              <a:solidFill>
                <a:schemeClr val="bg1"/>
              </a:solidFill>
            </a:endParaRPr>
          </a:p>
        </p:txBody>
      </p:sp>
      <p:sp>
        <p:nvSpPr>
          <p:cNvPr id="718867" name="Line 19"/>
          <p:cNvSpPr>
            <a:spLocks noChangeShapeType="1"/>
          </p:cNvSpPr>
          <p:nvPr/>
        </p:nvSpPr>
        <p:spPr bwMode="auto">
          <a:xfrm>
            <a:off x="2051050"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68" name="Text Box 20"/>
          <p:cNvSpPr txBox="1">
            <a:spLocks noChangeArrowheads="1"/>
          </p:cNvSpPr>
          <p:nvPr/>
        </p:nvSpPr>
        <p:spPr bwMode="auto">
          <a:xfrm>
            <a:off x="1403350" y="2636838"/>
            <a:ext cx="1144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FF00"/>
                </a:solidFill>
              </a:rPr>
              <a:t>Russ. Rev. 1905</a:t>
            </a:r>
            <a:endParaRPr lang="de-DE" altLang="de-DE" sz="1000">
              <a:solidFill>
                <a:srgbClr val="FFFF00"/>
              </a:solidFill>
            </a:endParaRPr>
          </a:p>
        </p:txBody>
      </p:sp>
      <p:sp>
        <p:nvSpPr>
          <p:cNvPr id="718869" name="Text Box 21"/>
          <p:cNvSpPr txBox="1">
            <a:spLocks noChangeArrowheads="1"/>
          </p:cNvSpPr>
          <p:nvPr/>
        </p:nvSpPr>
        <p:spPr bwMode="auto">
          <a:xfrm>
            <a:off x="2411413" y="1700213"/>
            <a:ext cx="1944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Chin. Rev.  1911-49</a:t>
            </a:r>
            <a:endParaRPr lang="de-DE" altLang="de-DE" sz="1000">
              <a:solidFill>
                <a:srgbClr val="FFFF00"/>
              </a:solidFill>
            </a:endParaRPr>
          </a:p>
        </p:txBody>
      </p:sp>
      <p:sp>
        <p:nvSpPr>
          <p:cNvPr id="718870" name="Line 22"/>
          <p:cNvSpPr>
            <a:spLocks noChangeShapeType="1"/>
          </p:cNvSpPr>
          <p:nvPr/>
        </p:nvSpPr>
        <p:spPr bwMode="auto">
          <a:xfrm>
            <a:off x="3708400" y="1989138"/>
            <a:ext cx="0" cy="28733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871" name="Text Box 23"/>
          <p:cNvSpPr txBox="1">
            <a:spLocks noChangeArrowheads="1"/>
          </p:cNvSpPr>
          <p:nvPr/>
        </p:nvSpPr>
        <p:spPr bwMode="auto">
          <a:xfrm>
            <a:off x="3708400" y="1916113"/>
            <a:ext cx="1944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Russ. Rev. 1917</a:t>
            </a:r>
            <a:endParaRPr lang="de-DE" altLang="de-DE" sz="1000">
              <a:solidFill>
                <a:srgbClr val="FFFF00"/>
              </a:solidFill>
            </a:endParaRPr>
          </a:p>
        </p:txBody>
      </p:sp>
      <p:sp>
        <p:nvSpPr>
          <p:cNvPr id="718872" name="Text Box 24"/>
          <p:cNvSpPr txBox="1">
            <a:spLocks noChangeArrowheads="1"/>
          </p:cNvSpPr>
          <p:nvPr/>
        </p:nvSpPr>
        <p:spPr bwMode="auto">
          <a:xfrm>
            <a:off x="3132138" y="4724400"/>
            <a:ext cx="53292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21,9:</a:t>
            </a:r>
          </a:p>
          <a:p>
            <a:r>
              <a:rPr lang="de-DE" altLang="de-DE"/>
              <a:t>… erschreckt nicht; denn dies muss zuvor geschehen, </a:t>
            </a:r>
            <a:r>
              <a:rPr lang="de-DE" altLang="de-DE">
                <a:solidFill>
                  <a:schemeClr val="bg1"/>
                </a:solidFill>
              </a:rPr>
              <a:t>aber das Ende ist nicht sogleich</a:t>
            </a:r>
            <a:r>
              <a:rPr lang="de-DE" altLang="de-DE"/>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872"/>
                                        </p:tgtEl>
                                        <p:attrNameLst>
                                          <p:attrName>style.visibility</p:attrName>
                                        </p:attrNameLst>
                                      </p:cBhvr>
                                      <p:to>
                                        <p:strVal val="visible"/>
                                      </p:to>
                                    </p:set>
                                    <p:anim calcmode="lin" valueType="num">
                                      <p:cBhvr additive="base">
                                        <p:cTn id="7" dur="500" fill="hold"/>
                                        <p:tgtEl>
                                          <p:spTgt spid="718872"/>
                                        </p:tgtEl>
                                        <p:attrNameLst>
                                          <p:attrName>ppt_x</p:attrName>
                                        </p:attrNameLst>
                                      </p:cBhvr>
                                      <p:tavLst>
                                        <p:tav tm="0">
                                          <p:val>
                                            <p:strVal val="#ppt_x"/>
                                          </p:val>
                                        </p:tav>
                                        <p:tav tm="100000">
                                          <p:val>
                                            <p:strVal val="#ppt_x"/>
                                          </p:val>
                                        </p:tav>
                                      </p:tavLst>
                                    </p:anim>
                                    <p:anim calcmode="lin" valueType="num">
                                      <p:cBhvr additive="base">
                                        <p:cTn id="8" dur="500" fill="hold"/>
                                        <p:tgtEl>
                                          <p:spTgt spid="718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fr-FR" altLang="de-DE" sz="4800" b="1">
                <a:solidFill>
                  <a:srgbClr val="00FF00"/>
                </a:solidFill>
                <a:latin typeface="Arial" panose="020B0604020202020204" pitchFamily="34" charset="0"/>
              </a:rPr>
              <a:t>(3) Akute </a:t>
            </a:r>
            <a:r>
              <a:rPr lang="de-DE" altLang="de-DE" sz="4800" b="1">
                <a:solidFill>
                  <a:srgbClr val="00FF00"/>
                </a:solidFill>
                <a:latin typeface="Arial" panose="020B0604020202020204" pitchFamily="34" charset="0"/>
              </a:rPr>
              <a:t>Hungersnöte</a:t>
            </a:r>
          </a:p>
        </p:txBody>
      </p:sp>
      <p:sp>
        <p:nvSpPr>
          <p:cNvPr id="570371" name="Rectangle 3"/>
          <p:cNvSpPr>
            <a:spLocks noGrp="1" noChangeArrowheads="1"/>
          </p:cNvSpPr>
          <p:nvPr>
            <p:ph type="body" sz="half" idx="1"/>
          </p:nvPr>
        </p:nvSpPr>
        <p:spPr>
          <a:xfrm>
            <a:off x="0" y="1981200"/>
            <a:ext cx="4495800" cy="4114800"/>
          </a:xfrm>
        </p:spPr>
        <p:txBody>
          <a:bodyPr/>
          <a:lstStyle/>
          <a:p>
            <a:r>
              <a:rPr lang="de-CH" altLang="de-DE" sz="2700" b="1">
                <a:solidFill>
                  <a:schemeClr val="bg1"/>
                </a:solidFill>
                <a:latin typeface="Arial" panose="020B0604020202020204" pitchFamily="34" charset="0"/>
                <a:cs typeface="Arial" panose="020B0604020202020204" pitchFamily="34" charset="0"/>
              </a:rPr>
              <a:t>Hungersnöte als Folge der Weltkriege</a:t>
            </a:r>
            <a:endParaRPr lang="de-DE" altLang="de-DE" sz="2700" b="1">
              <a:solidFill>
                <a:schemeClr val="bg1"/>
              </a:solidFill>
              <a:latin typeface="Arial" panose="020B0604020202020204" pitchFamily="34" charset="0"/>
              <a:cs typeface="Arial" panose="020B0604020202020204" pitchFamily="34" charset="0"/>
            </a:endParaRPr>
          </a:p>
          <a:p>
            <a:r>
              <a:rPr lang="de-CH" altLang="de-DE" sz="2700" b="1">
                <a:solidFill>
                  <a:schemeClr val="bg1"/>
                </a:solidFill>
                <a:latin typeface="Arial" panose="020B0604020202020204" pitchFamily="34" charset="0"/>
                <a:cs typeface="Arial" panose="020B0604020202020204" pitchFamily="34" charset="0"/>
              </a:rPr>
              <a:t>Hungersnöte als Folge der kommunistischen Revolutionen</a:t>
            </a:r>
          </a:p>
          <a:p>
            <a:r>
              <a:rPr lang="de-CH" altLang="de-DE" sz="2700" b="1">
                <a:solidFill>
                  <a:schemeClr val="bg1"/>
                </a:solidFill>
                <a:latin typeface="Arial" panose="020B0604020202020204" pitchFamily="34" charset="0"/>
                <a:cs typeface="Arial" panose="020B0604020202020204" pitchFamily="34" charset="0"/>
              </a:rPr>
              <a:t>1932/33: Ukraine u. Russland (8 Millionen Tote)</a:t>
            </a:r>
          </a:p>
          <a:p>
            <a:r>
              <a:rPr lang="de-CH" altLang="de-DE" sz="2700" b="1">
                <a:solidFill>
                  <a:schemeClr val="bg1"/>
                </a:solidFill>
                <a:latin typeface="Arial" panose="020B0604020202020204" pitchFamily="34" charset="0"/>
                <a:cs typeface="Arial" panose="020B0604020202020204" pitchFamily="34" charset="0"/>
              </a:rPr>
              <a:t>1958-62: China (43 Millionen Tote)</a:t>
            </a:r>
            <a:endParaRPr lang="de-DE" altLang="de-DE" sz="2700" b="1">
              <a:solidFill>
                <a:schemeClr val="bg1"/>
              </a:solidFill>
              <a:latin typeface="Arial" panose="020B0604020202020204" pitchFamily="34" charset="0"/>
              <a:cs typeface="Arial" panose="020B0604020202020204" pitchFamily="34" charset="0"/>
            </a:endParaRPr>
          </a:p>
        </p:txBody>
      </p:sp>
      <p:sp>
        <p:nvSpPr>
          <p:cNvPr id="570373" name="Text Box 5"/>
          <p:cNvSpPr txBox="1">
            <a:spLocks noChangeArrowheads="1"/>
          </p:cNvSpPr>
          <p:nvPr/>
        </p:nvSpPr>
        <p:spPr bwMode="auto">
          <a:xfrm>
            <a:off x="4500563" y="4797425"/>
            <a:ext cx="46434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7 … und es werden </a:t>
            </a:r>
            <a:r>
              <a:rPr lang="de-DE" altLang="de-DE">
                <a:solidFill>
                  <a:schemeClr val="bg1"/>
                </a:solidFill>
              </a:rPr>
              <a:t>Hungersnöte</a:t>
            </a:r>
            <a:r>
              <a:rPr lang="de-DE" altLang="de-DE"/>
              <a:t> sein… an </a:t>
            </a:r>
            <a:r>
              <a:rPr lang="de-DE" altLang="de-DE">
                <a:solidFill>
                  <a:schemeClr val="bg1"/>
                </a:solidFill>
              </a:rPr>
              <a:t>verschiedenen Orten</a:t>
            </a:r>
            <a:r>
              <a:rPr lang="de-DE" altLang="de-DE"/>
              <a:t>.</a:t>
            </a:r>
          </a:p>
        </p:txBody>
      </p:sp>
      <p:pic>
        <p:nvPicPr>
          <p:cNvPr id="570375" name="Picture 7" descr="Percentage_population_undernourished_world_ma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2060575"/>
            <a:ext cx="4643437" cy="263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0377" name="Text Box 9"/>
          <p:cNvSpPr txBox="1">
            <a:spLocks noChangeArrowheads="1"/>
          </p:cNvSpPr>
          <p:nvPr/>
        </p:nvSpPr>
        <p:spPr bwMode="auto">
          <a:xfrm>
            <a:off x="7481888" y="1773238"/>
            <a:ext cx="158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Lobizòn GNU 1.2 or later</a:t>
            </a:r>
            <a:endParaRPr lang="de-DE" altLang="de-DE" sz="10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0373"/>
                                        </p:tgtEl>
                                        <p:attrNameLst>
                                          <p:attrName>style.visibility</p:attrName>
                                        </p:attrNameLst>
                                      </p:cBhvr>
                                      <p:to>
                                        <p:strVal val="visible"/>
                                      </p:to>
                                    </p:set>
                                    <p:anim calcmode="lin" valueType="num">
                                      <p:cBhvr additive="base">
                                        <p:cTn id="7" dur="500" fill="hold"/>
                                        <p:tgtEl>
                                          <p:spTgt spid="570373"/>
                                        </p:tgtEl>
                                        <p:attrNameLst>
                                          <p:attrName>ppt_x</p:attrName>
                                        </p:attrNameLst>
                                      </p:cBhvr>
                                      <p:tavLst>
                                        <p:tav tm="0">
                                          <p:val>
                                            <p:strVal val="#ppt_x"/>
                                          </p:val>
                                        </p:tav>
                                        <p:tav tm="100000">
                                          <p:val>
                                            <p:strVal val="#ppt_x"/>
                                          </p:val>
                                        </p:tav>
                                      </p:tavLst>
                                    </p:anim>
                                    <p:anim calcmode="lin" valueType="num">
                                      <p:cBhvr additive="base">
                                        <p:cTn id="8" dur="500" fill="hold"/>
                                        <p:tgtEl>
                                          <p:spTgt spid="570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684213" y="188913"/>
            <a:ext cx="7772400" cy="1419225"/>
          </a:xfrm>
        </p:spPr>
        <p:txBody>
          <a:bodyPr/>
          <a:lstStyle/>
          <a:p>
            <a:r>
              <a:rPr lang="de-CH" altLang="de-DE" b="1">
                <a:solidFill>
                  <a:srgbClr val="00FF00"/>
                </a:solidFill>
                <a:latin typeface="Arial" panose="020B0604020202020204" pitchFamily="34" charset="0"/>
                <a:cs typeface="Arial" panose="020B0604020202020204" pitchFamily="34" charset="0"/>
              </a:rPr>
              <a:t>„Der Anfang der Wehen“</a:t>
            </a:r>
            <a:r>
              <a:rPr lang="de-DE" altLang="de-DE" b="1">
                <a:solidFill>
                  <a:schemeClr val="bg1"/>
                </a:solidFill>
                <a:latin typeface="Arial" panose="020B0604020202020204" pitchFamily="34" charset="0"/>
                <a:cs typeface="Arial" panose="020B0604020202020204" pitchFamily="34" charset="0"/>
              </a:rPr>
              <a:t> </a:t>
            </a:r>
          </a:p>
        </p:txBody>
      </p:sp>
      <p:sp>
        <p:nvSpPr>
          <p:cNvPr id="722947" name="AutoShape 3">
            <a:hlinkClick r:id="rId3" action="ppaction://hlinkpres?slideindex=1&amp;slidetitle="/>
          </p:cNvPr>
          <p:cNvSpPr>
            <a:spLocks noGrp="1" noChangeArrowheads="1"/>
          </p:cNvSpPr>
          <p:nvPr>
            <p:ph type="body" idx="1"/>
          </p:nvPr>
        </p:nvSpPr>
        <p:spPr>
          <a:xfrm>
            <a:off x="468313" y="3141663"/>
            <a:ext cx="8675687" cy="1512887"/>
          </a:xfrm>
          <a:prstGeom prst="leftRightArrow">
            <a:avLst>
              <a:gd name="adj1" fmla="val 60833"/>
              <a:gd name="adj2" fmla="val 37035"/>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722948"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22949" name="Line 5"/>
          <p:cNvSpPr>
            <a:spLocks noChangeShapeType="1"/>
          </p:cNvSpPr>
          <p:nvPr/>
        </p:nvSpPr>
        <p:spPr bwMode="auto">
          <a:xfrm>
            <a:off x="89646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50"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51" name="Line 7"/>
          <p:cNvSpPr>
            <a:spLocks noChangeShapeType="1"/>
          </p:cNvSpPr>
          <p:nvPr/>
        </p:nvSpPr>
        <p:spPr bwMode="auto">
          <a:xfrm>
            <a:off x="270033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52" name="Line 8"/>
          <p:cNvSpPr>
            <a:spLocks noChangeShapeType="1"/>
          </p:cNvSpPr>
          <p:nvPr/>
        </p:nvSpPr>
        <p:spPr bwMode="auto">
          <a:xfrm>
            <a:off x="2484438" y="2060575"/>
            <a:ext cx="0" cy="13684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53" name="Line 9"/>
          <p:cNvSpPr>
            <a:spLocks noChangeShapeType="1"/>
          </p:cNvSpPr>
          <p:nvPr/>
        </p:nvSpPr>
        <p:spPr bwMode="auto">
          <a:xfrm>
            <a:off x="47879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54"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55" name="Line 11"/>
          <p:cNvSpPr>
            <a:spLocks noChangeShapeType="1"/>
          </p:cNvSpPr>
          <p:nvPr/>
        </p:nvSpPr>
        <p:spPr bwMode="auto">
          <a:xfrm>
            <a:off x="3708400" y="2492375"/>
            <a:ext cx="0" cy="936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56" name="Text Box 12"/>
          <p:cNvSpPr txBox="1">
            <a:spLocks noChangeArrowheads="1"/>
          </p:cNvSpPr>
          <p:nvPr/>
        </p:nvSpPr>
        <p:spPr bwMode="auto">
          <a:xfrm>
            <a:off x="395288" y="2060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b="0">
                <a:solidFill>
                  <a:schemeClr val="bg1"/>
                </a:solidFill>
                <a:cs typeface="Arial" panose="020B0604020202020204" pitchFamily="34" charset="0"/>
              </a:rPr>
              <a:t>1882</a:t>
            </a:r>
            <a:endParaRPr lang="de-DE" altLang="de-DE" b="0">
              <a:solidFill>
                <a:schemeClr val="bg1"/>
              </a:solidFill>
              <a:cs typeface="Arial" panose="020B0604020202020204" pitchFamily="34" charset="0"/>
            </a:endParaRPr>
          </a:p>
        </p:txBody>
      </p:sp>
      <p:sp>
        <p:nvSpPr>
          <p:cNvPr id="722957" name="Text Box 13"/>
          <p:cNvSpPr txBox="1">
            <a:spLocks noChangeArrowheads="1"/>
          </p:cNvSpPr>
          <p:nvPr/>
        </p:nvSpPr>
        <p:spPr bwMode="auto">
          <a:xfrm>
            <a:off x="262731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1. Weltkrieg (1914-18)</a:t>
            </a:r>
            <a:endParaRPr lang="de-DE" altLang="de-DE" sz="1000">
              <a:solidFill>
                <a:srgbClr val="FF0000"/>
              </a:solidFill>
            </a:endParaRPr>
          </a:p>
        </p:txBody>
      </p:sp>
      <p:sp>
        <p:nvSpPr>
          <p:cNvPr id="722958" name="Text Box 14"/>
          <p:cNvSpPr txBox="1">
            <a:spLocks noChangeArrowheads="1"/>
          </p:cNvSpPr>
          <p:nvPr/>
        </p:nvSpPr>
        <p:spPr bwMode="auto">
          <a:xfrm>
            <a:off x="579596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2. Weltkrieg (1939-45)</a:t>
            </a:r>
            <a:endParaRPr lang="de-DE" altLang="de-DE" sz="1000">
              <a:solidFill>
                <a:srgbClr val="FF0000"/>
              </a:solidFill>
            </a:endParaRPr>
          </a:p>
        </p:txBody>
      </p:sp>
      <p:sp>
        <p:nvSpPr>
          <p:cNvPr id="722959" name="Line 15"/>
          <p:cNvSpPr>
            <a:spLocks noChangeShapeType="1"/>
          </p:cNvSpPr>
          <p:nvPr/>
        </p:nvSpPr>
        <p:spPr bwMode="auto">
          <a:xfrm>
            <a:off x="6659563" y="2997200"/>
            <a:ext cx="0" cy="4318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62" name="Line 18"/>
          <p:cNvSpPr>
            <a:spLocks noChangeShapeType="1"/>
          </p:cNvSpPr>
          <p:nvPr/>
        </p:nvSpPr>
        <p:spPr bwMode="auto">
          <a:xfrm>
            <a:off x="5435600" y="1916113"/>
            <a:ext cx="0" cy="144145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63" name="Line 19"/>
          <p:cNvSpPr>
            <a:spLocks noChangeShapeType="1"/>
          </p:cNvSpPr>
          <p:nvPr/>
        </p:nvSpPr>
        <p:spPr bwMode="auto">
          <a:xfrm>
            <a:off x="2051050"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64" name="Text Box 20"/>
          <p:cNvSpPr txBox="1">
            <a:spLocks noChangeArrowheads="1"/>
          </p:cNvSpPr>
          <p:nvPr/>
        </p:nvSpPr>
        <p:spPr bwMode="auto">
          <a:xfrm>
            <a:off x="1403350" y="2636838"/>
            <a:ext cx="1144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FF00"/>
                </a:solidFill>
              </a:rPr>
              <a:t>Russ. Rev. 1905</a:t>
            </a:r>
            <a:endParaRPr lang="de-DE" altLang="de-DE" sz="1000">
              <a:solidFill>
                <a:srgbClr val="FFFF00"/>
              </a:solidFill>
            </a:endParaRPr>
          </a:p>
        </p:txBody>
      </p:sp>
      <p:sp>
        <p:nvSpPr>
          <p:cNvPr id="722965" name="Text Box 21"/>
          <p:cNvSpPr txBox="1">
            <a:spLocks noChangeArrowheads="1"/>
          </p:cNvSpPr>
          <p:nvPr/>
        </p:nvSpPr>
        <p:spPr bwMode="auto">
          <a:xfrm>
            <a:off x="2411413" y="1700213"/>
            <a:ext cx="1944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Chin. Rev.  1911-49</a:t>
            </a:r>
            <a:endParaRPr lang="de-DE" altLang="de-DE" sz="1000">
              <a:solidFill>
                <a:srgbClr val="FFFF00"/>
              </a:solidFill>
            </a:endParaRPr>
          </a:p>
        </p:txBody>
      </p:sp>
      <p:sp>
        <p:nvSpPr>
          <p:cNvPr id="722966" name="Line 22"/>
          <p:cNvSpPr>
            <a:spLocks noChangeShapeType="1"/>
          </p:cNvSpPr>
          <p:nvPr/>
        </p:nvSpPr>
        <p:spPr bwMode="auto">
          <a:xfrm>
            <a:off x="3708400" y="1989138"/>
            <a:ext cx="0" cy="28733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67" name="Text Box 23"/>
          <p:cNvSpPr txBox="1">
            <a:spLocks noChangeArrowheads="1"/>
          </p:cNvSpPr>
          <p:nvPr/>
        </p:nvSpPr>
        <p:spPr bwMode="auto">
          <a:xfrm>
            <a:off x="3708400" y="1916113"/>
            <a:ext cx="1944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Russ. Rev. 1917</a:t>
            </a:r>
            <a:endParaRPr lang="de-DE" altLang="de-DE" sz="1000">
              <a:solidFill>
                <a:srgbClr val="FFFF00"/>
              </a:solidFill>
            </a:endParaRPr>
          </a:p>
        </p:txBody>
      </p:sp>
      <p:sp>
        <p:nvSpPr>
          <p:cNvPr id="722970" name="Line 26"/>
          <p:cNvSpPr>
            <a:spLocks noChangeShapeType="1"/>
          </p:cNvSpPr>
          <p:nvPr/>
        </p:nvSpPr>
        <p:spPr bwMode="auto">
          <a:xfrm>
            <a:off x="3851275"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2971" name="Text Box 27"/>
          <p:cNvSpPr txBox="1">
            <a:spLocks noChangeArrowheads="1"/>
          </p:cNvSpPr>
          <p:nvPr/>
        </p:nvSpPr>
        <p:spPr bwMode="auto">
          <a:xfrm>
            <a:off x="3708400" y="2708275"/>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22972" name="Text Box 28"/>
          <p:cNvSpPr txBox="1">
            <a:spLocks noChangeArrowheads="1"/>
          </p:cNvSpPr>
          <p:nvPr/>
        </p:nvSpPr>
        <p:spPr bwMode="auto">
          <a:xfrm>
            <a:off x="4500563" y="2349500"/>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22973" name="Text Box 29"/>
          <p:cNvSpPr txBox="1">
            <a:spLocks noChangeArrowheads="1"/>
          </p:cNvSpPr>
          <p:nvPr/>
        </p:nvSpPr>
        <p:spPr bwMode="auto">
          <a:xfrm>
            <a:off x="5292725" y="1700213"/>
            <a:ext cx="1211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 (1932-33)</a:t>
            </a:r>
            <a:endParaRPr lang="de-DE" altLang="de-DE" sz="1000">
              <a:solidFill>
                <a:schemeClr val="hlink"/>
              </a:solidFill>
            </a:endParaRPr>
          </a:p>
        </p:txBody>
      </p:sp>
      <p:sp>
        <p:nvSpPr>
          <p:cNvPr id="722974" name="Text Box 30"/>
          <p:cNvSpPr txBox="1">
            <a:spLocks noChangeArrowheads="1"/>
          </p:cNvSpPr>
          <p:nvPr/>
        </p:nvSpPr>
        <p:spPr bwMode="auto">
          <a:xfrm>
            <a:off x="6372225" y="2781300"/>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22975" name="Text Box 31"/>
          <p:cNvSpPr txBox="1">
            <a:spLocks noChangeArrowheads="1"/>
          </p:cNvSpPr>
          <p:nvPr/>
        </p:nvSpPr>
        <p:spPr bwMode="auto">
          <a:xfrm>
            <a:off x="3132138" y="4724400"/>
            <a:ext cx="53292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21,9:</a:t>
            </a:r>
          </a:p>
          <a:p>
            <a:r>
              <a:rPr lang="de-DE" altLang="de-DE"/>
              <a:t>… erschreckt nicht; denn dies muss zuvor geschehen, </a:t>
            </a:r>
            <a:r>
              <a:rPr lang="de-DE" altLang="de-DE">
                <a:solidFill>
                  <a:schemeClr val="bg1"/>
                </a:solidFill>
              </a:rPr>
              <a:t>aber das Ende ist nicht sogleich</a:t>
            </a:r>
            <a:r>
              <a:rPr lang="de-DE" altLang="de-DE"/>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2975"/>
                                        </p:tgtEl>
                                        <p:attrNameLst>
                                          <p:attrName>style.visibility</p:attrName>
                                        </p:attrNameLst>
                                      </p:cBhvr>
                                      <p:to>
                                        <p:strVal val="visible"/>
                                      </p:to>
                                    </p:set>
                                    <p:anim calcmode="lin" valueType="num">
                                      <p:cBhvr additive="base">
                                        <p:cTn id="7" dur="500" fill="hold"/>
                                        <p:tgtEl>
                                          <p:spTgt spid="722975"/>
                                        </p:tgtEl>
                                        <p:attrNameLst>
                                          <p:attrName>ppt_x</p:attrName>
                                        </p:attrNameLst>
                                      </p:cBhvr>
                                      <p:tavLst>
                                        <p:tav tm="0">
                                          <p:val>
                                            <p:strVal val="#ppt_x"/>
                                          </p:val>
                                        </p:tav>
                                        <p:tav tm="100000">
                                          <p:val>
                                            <p:strVal val="#ppt_x"/>
                                          </p:val>
                                        </p:tav>
                                      </p:tavLst>
                                    </p:anim>
                                    <p:anim calcmode="lin" valueType="num">
                                      <p:cBhvr additive="base">
                                        <p:cTn id="8" dur="500" fill="hold"/>
                                        <p:tgtEl>
                                          <p:spTgt spid="722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7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fr-FR" altLang="de-DE" b="1">
                <a:solidFill>
                  <a:srgbClr val="00FF00"/>
                </a:solidFill>
                <a:latin typeface="Arial" panose="020B0604020202020204" pitchFamily="34" charset="0"/>
              </a:rPr>
              <a:t>(3) Chronische </a:t>
            </a:r>
            <a:r>
              <a:rPr lang="de-DE" altLang="de-DE" b="1">
                <a:solidFill>
                  <a:srgbClr val="00FF00"/>
                </a:solidFill>
                <a:latin typeface="Arial" panose="020B0604020202020204" pitchFamily="34" charset="0"/>
              </a:rPr>
              <a:t>Hungersnöte</a:t>
            </a:r>
          </a:p>
        </p:txBody>
      </p:sp>
      <p:sp>
        <p:nvSpPr>
          <p:cNvPr id="606211" name="Rectangle 3"/>
          <p:cNvSpPr>
            <a:spLocks noGrp="1" noChangeArrowheads="1"/>
          </p:cNvSpPr>
          <p:nvPr>
            <p:ph type="body" sz="half" idx="1"/>
          </p:nvPr>
        </p:nvSpPr>
        <p:spPr>
          <a:xfrm>
            <a:off x="0" y="2060575"/>
            <a:ext cx="4500563" cy="4114800"/>
          </a:xfrm>
        </p:spPr>
        <p:txBody>
          <a:bodyPr/>
          <a:lstStyle/>
          <a:p>
            <a:pPr>
              <a:lnSpc>
                <a:spcPct val="90000"/>
              </a:lnSpc>
            </a:pPr>
            <a:r>
              <a:rPr lang="de-DE" altLang="de-DE" sz="2400" b="1">
                <a:solidFill>
                  <a:schemeClr val="bg1"/>
                </a:solidFill>
                <a:latin typeface="Arial" panose="020B0604020202020204" pitchFamily="34" charset="0"/>
                <a:cs typeface="Arial" panose="020B0604020202020204" pitchFamily="34" charset="0"/>
              </a:rPr>
              <a:t>20. Jh. = „das Jahrhundert der Hungersnöte“; Hunderte von Millionen, die chronischen Hunger litten.</a:t>
            </a:r>
          </a:p>
          <a:p>
            <a:pPr>
              <a:lnSpc>
                <a:spcPct val="90000"/>
              </a:lnSpc>
            </a:pPr>
            <a:r>
              <a:rPr lang="de-CH" altLang="de-DE" sz="2400" b="1">
                <a:solidFill>
                  <a:schemeClr val="bg1"/>
                </a:solidFill>
                <a:latin typeface="Arial" panose="020B0604020202020204" pitchFamily="34" charset="0"/>
                <a:cs typeface="Arial" panose="020B0604020202020204" pitchFamily="34" charset="0"/>
              </a:rPr>
              <a:t>Weltbevölkerung: von 1,6 auf 6,5 Milliarden</a:t>
            </a:r>
            <a:endParaRPr lang="de-DE" altLang="de-DE" sz="2400" b="1">
              <a:solidFill>
                <a:schemeClr val="bg1"/>
              </a:solidFill>
              <a:latin typeface="Arial" panose="020B0604020202020204" pitchFamily="34" charset="0"/>
              <a:cs typeface="Arial" panose="020B0604020202020204" pitchFamily="34" charset="0"/>
            </a:endParaRPr>
          </a:p>
          <a:p>
            <a:pPr>
              <a:lnSpc>
                <a:spcPct val="90000"/>
              </a:lnSpc>
            </a:pPr>
            <a:r>
              <a:rPr lang="de-DE" altLang="de-DE" sz="2400" b="1">
                <a:solidFill>
                  <a:schemeClr val="bg1"/>
                </a:solidFill>
                <a:latin typeface="Arial" panose="020B0604020202020204" pitchFamily="34" charset="0"/>
                <a:cs typeface="Arial" panose="020B0604020202020204" pitchFamily="34" charset="0"/>
              </a:rPr>
              <a:t>8 Millionen sterben jährlich.</a:t>
            </a:r>
          </a:p>
          <a:p>
            <a:pPr>
              <a:lnSpc>
                <a:spcPct val="90000"/>
              </a:lnSpc>
            </a:pPr>
            <a:r>
              <a:rPr lang="de-DE" altLang="de-DE" sz="2400" b="1">
                <a:solidFill>
                  <a:schemeClr val="bg1"/>
                </a:solidFill>
                <a:latin typeface="Arial" panose="020B0604020202020204" pitchFamily="34" charset="0"/>
                <a:cs typeface="Arial" panose="020B0604020202020204" pitchFamily="34" charset="0"/>
              </a:rPr>
              <a:t>Heute: 850 Millionen Menschen leiden chronischen Hunger.</a:t>
            </a:r>
          </a:p>
        </p:txBody>
      </p:sp>
      <p:sp>
        <p:nvSpPr>
          <p:cNvPr id="606213" name="Text Box 5"/>
          <p:cNvSpPr txBox="1">
            <a:spLocks noChangeArrowheads="1"/>
          </p:cNvSpPr>
          <p:nvPr/>
        </p:nvSpPr>
        <p:spPr bwMode="auto">
          <a:xfrm>
            <a:off x="4500563" y="4797425"/>
            <a:ext cx="46434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7 … und es werden </a:t>
            </a:r>
            <a:r>
              <a:rPr lang="de-DE" altLang="de-DE">
                <a:solidFill>
                  <a:schemeClr val="bg1"/>
                </a:solidFill>
              </a:rPr>
              <a:t>Hungersnöte</a:t>
            </a:r>
            <a:r>
              <a:rPr lang="de-DE" altLang="de-DE"/>
              <a:t> sein… an </a:t>
            </a:r>
            <a:r>
              <a:rPr lang="de-DE" altLang="de-DE">
                <a:solidFill>
                  <a:schemeClr val="bg1"/>
                </a:solidFill>
              </a:rPr>
              <a:t>verschiedenen Orten</a:t>
            </a:r>
            <a:r>
              <a:rPr lang="de-DE" altLang="de-DE"/>
              <a:t>.</a:t>
            </a:r>
          </a:p>
        </p:txBody>
      </p:sp>
      <p:sp>
        <p:nvSpPr>
          <p:cNvPr id="606214" name="Text Box 6"/>
          <p:cNvSpPr txBox="1">
            <a:spLocks noChangeArrowheads="1"/>
          </p:cNvSpPr>
          <p:nvPr/>
        </p:nvSpPr>
        <p:spPr bwMode="auto">
          <a:xfrm>
            <a:off x="6723063" y="1844675"/>
            <a:ext cx="2301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Wikipedia Commons GNU 1.2 or later</a:t>
            </a:r>
            <a:endParaRPr lang="de-DE" altLang="de-DE" sz="1000" b="0">
              <a:solidFill>
                <a:schemeClr val="bg1"/>
              </a:solidFill>
            </a:endParaRPr>
          </a:p>
        </p:txBody>
      </p:sp>
      <p:pic>
        <p:nvPicPr>
          <p:cNvPr id="606215" name="Picture 7" descr="Percentage_population_undernourished_world_map"/>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00563" y="2133600"/>
            <a:ext cx="4643437" cy="263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6213"/>
                                        </p:tgtEl>
                                        <p:attrNameLst>
                                          <p:attrName>style.visibility</p:attrName>
                                        </p:attrNameLst>
                                      </p:cBhvr>
                                      <p:to>
                                        <p:strVal val="visible"/>
                                      </p:to>
                                    </p:set>
                                    <p:anim calcmode="lin" valueType="num">
                                      <p:cBhvr additive="base">
                                        <p:cTn id="7" dur="500" fill="hold"/>
                                        <p:tgtEl>
                                          <p:spTgt spid="606213"/>
                                        </p:tgtEl>
                                        <p:attrNameLst>
                                          <p:attrName>ppt_x</p:attrName>
                                        </p:attrNameLst>
                                      </p:cBhvr>
                                      <p:tavLst>
                                        <p:tav tm="0">
                                          <p:val>
                                            <p:strVal val="#ppt_x"/>
                                          </p:val>
                                        </p:tav>
                                        <p:tav tm="100000">
                                          <p:val>
                                            <p:strVal val="#ppt_x"/>
                                          </p:val>
                                        </p:tav>
                                      </p:tavLst>
                                    </p:anim>
                                    <p:anim calcmode="lin" valueType="num">
                                      <p:cBhvr additive="base">
                                        <p:cTn id="8" dur="500" fill="hold"/>
                                        <p:tgtEl>
                                          <p:spTgt spid="606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685800" y="333375"/>
            <a:ext cx="7772400" cy="1419225"/>
          </a:xfrm>
        </p:spPr>
        <p:txBody>
          <a:bodyPr/>
          <a:lstStyle/>
          <a:p>
            <a:r>
              <a:rPr lang="fr-FR" altLang="de-DE" b="1">
                <a:solidFill>
                  <a:srgbClr val="00FF00"/>
                </a:solidFill>
                <a:latin typeface="Arial" panose="020B0604020202020204" pitchFamily="34" charset="0"/>
              </a:rPr>
              <a:t>(4) Seuchen / Epidemien</a:t>
            </a:r>
          </a:p>
        </p:txBody>
      </p:sp>
      <p:sp>
        <p:nvSpPr>
          <p:cNvPr id="575491" name="Rectangle 3"/>
          <p:cNvSpPr>
            <a:spLocks noGrp="1" noChangeArrowheads="1"/>
          </p:cNvSpPr>
          <p:nvPr>
            <p:ph type="body" sz="half" idx="1"/>
          </p:nvPr>
        </p:nvSpPr>
        <p:spPr>
          <a:xfrm>
            <a:off x="179388" y="1981200"/>
            <a:ext cx="4679950" cy="4876800"/>
          </a:xfrm>
        </p:spPr>
        <p:txBody>
          <a:bodyPr/>
          <a:lstStyle/>
          <a:p>
            <a:r>
              <a:rPr lang="de-DE" altLang="de-DE" sz="2400" b="1">
                <a:solidFill>
                  <a:schemeClr val="bg1"/>
                </a:solidFill>
                <a:latin typeface="Arial" panose="020B0604020202020204" pitchFamily="34" charset="0"/>
              </a:rPr>
              <a:t>Griech. </a:t>
            </a:r>
            <a:r>
              <a:rPr lang="de-DE" altLang="de-DE" sz="2400" b="1" i="1">
                <a:solidFill>
                  <a:schemeClr val="bg1"/>
                </a:solidFill>
                <a:latin typeface="Arial" panose="020B0604020202020204" pitchFamily="34" charset="0"/>
              </a:rPr>
              <a:t>loimoi</a:t>
            </a:r>
            <a:r>
              <a:rPr lang="de-DE" altLang="de-DE" sz="2400" b="1">
                <a:solidFill>
                  <a:schemeClr val="bg1"/>
                </a:solidFill>
                <a:latin typeface="Arial" panose="020B0604020202020204" pitchFamily="34" charset="0"/>
              </a:rPr>
              <a:t> = Seuchen, Epidemien, Krankheiten (Mat 24,7; Luk 21,11)</a:t>
            </a:r>
          </a:p>
          <a:p>
            <a:r>
              <a:rPr lang="de-DE" altLang="de-DE" sz="2400" b="1">
                <a:solidFill>
                  <a:schemeClr val="bg1"/>
                </a:solidFill>
                <a:latin typeface="Arial" panose="020B0604020202020204" pitchFamily="34" charset="0"/>
              </a:rPr>
              <a:t>Spanische Grippe (1918/19), 50-100 Millionen Tote</a:t>
            </a:r>
          </a:p>
          <a:p>
            <a:r>
              <a:rPr lang="de-DE" altLang="de-DE" sz="2400" b="1">
                <a:solidFill>
                  <a:schemeClr val="bg1"/>
                </a:solidFill>
                <a:latin typeface="Arial" panose="020B0604020202020204" pitchFamily="34" charset="0"/>
              </a:rPr>
              <a:t>AIDS (ca. 50 Millionen; 16 Millionen Tote)</a:t>
            </a:r>
          </a:p>
          <a:p>
            <a:r>
              <a:rPr lang="de-DE" altLang="de-DE" sz="2400" b="1">
                <a:solidFill>
                  <a:schemeClr val="bg1"/>
                </a:solidFill>
                <a:latin typeface="Arial" panose="020B0604020202020204" pitchFamily="34" charset="0"/>
              </a:rPr>
              <a:t>Hepatitis B und C</a:t>
            </a:r>
          </a:p>
          <a:p>
            <a:r>
              <a:rPr lang="de-DE" altLang="de-DE" sz="2400" b="1">
                <a:solidFill>
                  <a:schemeClr val="bg1"/>
                </a:solidFill>
                <a:latin typeface="Arial" panose="020B0604020202020204" pitchFamily="34" charset="0"/>
              </a:rPr>
              <a:t>Pocken (20. Jh.: Hunderte von Millionen Tote)</a:t>
            </a:r>
          </a:p>
          <a:p>
            <a:r>
              <a:rPr lang="de-DE" altLang="de-DE" sz="2400" b="1">
                <a:solidFill>
                  <a:schemeClr val="bg1"/>
                </a:solidFill>
                <a:latin typeface="Arial" panose="020B0604020202020204" pitchFamily="34" charset="0"/>
              </a:rPr>
              <a:t>100 Millionen Nikotin-Tote</a:t>
            </a:r>
            <a:r>
              <a:rPr lang="de-DE" altLang="de-DE" sz="2000" b="1">
                <a:solidFill>
                  <a:schemeClr val="bg1"/>
                </a:solidFill>
                <a:latin typeface="Arial" panose="020B0604020202020204" pitchFamily="34" charset="0"/>
              </a:rPr>
              <a:t> </a:t>
            </a:r>
          </a:p>
          <a:p>
            <a:endParaRPr lang="fr-FR" altLang="de-DE" sz="1800" b="1">
              <a:solidFill>
                <a:schemeClr val="bg1"/>
              </a:solidFill>
            </a:endParaRPr>
          </a:p>
        </p:txBody>
      </p:sp>
      <p:sp>
        <p:nvSpPr>
          <p:cNvPr id="575493" name="Text Box 5"/>
          <p:cNvSpPr txBox="1">
            <a:spLocks noChangeArrowheads="1"/>
          </p:cNvSpPr>
          <p:nvPr/>
        </p:nvSpPr>
        <p:spPr bwMode="auto">
          <a:xfrm>
            <a:off x="4859338" y="4652963"/>
            <a:ext cx="4284662"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7 … und es werden Hungersnöte und </a:t>
            </a:r>
            <a:r>
              <a:rPr lang="de-DE" altLang="de-DE">
                <a:solidFill>
                  <a:schemeClr val="bg1"/>
                </a:solidFill>
              </a:rPr>
              <a:t>Seuchen</a:t>
            </a:r>
            <a:r>
              <a:rPr lang="de-DE" altLang="de-DE"/>
              <a:t> sein … </a:t>
            </a:r>
            <a:r>
              <a:rPr lang="de-DE" altLang="de-DE">
                <a:solidFill>
                  <a:schemeClr val="bg1"/>
                </a:solidFill>
              </a:rPr>
              <a:t>an verschiedenen Orten</a:t>
            </a:r>
            <a:r>
              <a:rPr lang="de-DE" altLang="de-DE"/>
              <a:t>.</a:t>
            </a:r>
          </a:p>
        </p:txBody>
      </p:sp>
      <p:sp>
        <p:nvSpPr>
          <p:cNvPr id="575494" name="Text Box 6"/>
          <p:cNvSpPr txBox="1">
            <a:spLocks noChangeArrowheads="1"/>
          </p:cNvSpPr>
          <p:nvPr/>
        </p:nvSpPr>
        <p:spPr bwMode="auto">
          <a:xfrm>
            <a:off x="4859338" y="1484313"/>
            <a:ext cx="363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de-DE">
                <a:solidFill>
                  <a:schemeClr val="bg1"/>
                </a:solidFill>
              </a:rPr>
              <a:t>Spanische Grippe-Virus</a:t>
            </a:r>
          </a:p>
        </p:txBody>
      </p:sp>
      <p:pic>
        <p:nvPicPr>
          <p:cNvPr id="575497" name="Picture 9" descr="Reconstructed_Spanish_Flu_Vir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989138"/>
            <a:ext cx="4284662" cy="264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5499" name="Text Box 11"/>
          <p:cNvSpPr txBox="1">
            <a:spLocks noChangeArrowheads="1"/>
          </p:cNvSpPr>
          <p:nvPr/>
        </p:nvSpPr>
        <p:spPr bwMode="auto">
          <a:xfrm>
            <a:off x="4859338" y="1989138"/>
            <a:ext cx="1335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t>US Government</a:t>
            </a:r>
            <a:endParaRPr lang="de-DE" altLang="de-DE"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5493"/>
                                        </p:tgtEl>
                                        <p:attrNameLst>
                                          <p:attrName>style.visibility</p:attrName>
                                        </p:attrNameLst>
                                      </p:cBhvr>
                                      <p:to>
                                        <p:strVal val="visible"/>
                                      </p:to>
                                    </p:set>
                                    <p:anim calcmode="lin" valueType="num">
                                      <p:cBhvr additive="base">
                                        <p:cTn id="7" dur="500" fill="hold"/>
                                        <p:tgtEl>
                                          <p:spTgt spid="575493"/>
                                        </p:tgtEl>
                                        <p:attrNameLst>
                                          <p:attrName>ppt_x</p:attrName>
                                        </p:attrNameLst>
                                      </p:cBhvr>
                                      <p:tavLst>
                                        <p:tav tm="0">
                                          <p:val>
                                            <p:strVal val="#ppt_x"/>
                                          </p:val>
                                        </p:tav>
                                        <p:tav tm="100000">
                                          <p:val>
                                            <p:strVal val="#ppt_x"/>
                                          </p:val>
                                        </p:tav>
                                      </p:tavLst>
                                    </p:anim>
                                    <p:anim calcmode="lin" valueType="num">
                                      <p:cBhvr additive="base">
                                        <p:cTn id="8" dur="500" fill="hold"/>
                                        <p:tgtEl>
                                          <p:spTgt spid="575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4213" y="188913"/>
            <a:ext cx="7772400" cy="1419225"/>
          </a:xfrm>
        </p:spPr>
        <p:txBody>
          <a:bodyPr/>
          <a:lstStyle/>
          <a:p>
            <a:r>
              <a:rPr lang="de-CH" altLang="de-DE" b="1">
                <a:solidFill>
                  <a:srgbClr val="00FF00"/>
                </a:solidFill>
                <a:latin typeface="Arial" panose="020B0604020202020204" pitchFamily="34" charset="0"/>
                <a:cs typeface="Arial" panose="020B0604020202020204" pitchFamily="34" charset="0"/>
              </a:rPr>
              <a:t>„Der Anfang der Wehen“</a:t>
            </a:r>
            <a:r>
              <a:rPr lang="de-DE" altLang="de-DE" b="1">
                <a:solidFill>
                  <a:schemeClr val="bg1"/>
                </a:solidFill>
                <a:latin typeface="Arial" panose="020B0604020202020204" pitchFamily="34" charset="0"/>
                <a:cs typeface="Arial" panose="020B0604020202020204" pitchFamily="34" charset="0"/>
              </a:rPr>
              <a:t> </a:t>
            </a:r>
          </a:p>
        </p:txBody>
      </p:sp>
      <p:sp>
        <p:nvSpPr>
          <p:cNvPr id="726019" name="AutoShape 3">
            <a:hlinkClick r:id="rId3" action="ppaction://hlinkpres?slideindex=1&amp;slidetitle="/>
          </p:cNvPr>
          <p:cNvSpPr>
            <a:spLocks noGrp="1" noChangeArrowheads="1"/>
          </p:cNvSpPr>
          <p:nvPr>
            <p:ph type="body" idx="1"/>
          </p:nvPr>
        </p:nvSpPr>
        <p:spPr>
          <a:xfrm>
            <a:off x="468313" y="3141663"/>
            <a:ext cx="8675687" cy="1512887"/>
          </a:xfrm>
          <a:prstGeom prst="leftRightArrow">
            <a:avLst>
              <a:gd name="adj1" fmla="val 60833"/>
              <a:gd name="adj2" fmla="val 37035"/>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726020"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26021" name="Line 5"/>
          <p:cNvSpPr>
            <a:spLocks noChangeShapeType="1"/>
          </p:cNvSpPr>
          <p:nvPr/>
        </p:nvSpPr>
        <p:spPr bwMode="auto">
          <a:xfrm>
            <a:off x="89646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22"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23" name="Line 7"/>
          <p:cNvSpPr>
            <a:spLocks noChangeShapeType="1"/>
          </p:cNvSpPr>
          <p:nvPr/>
        </p:nvSpPr>
        <p:spPr bwMode="auto">
          <a:xfrm>
            <a:off x="270033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24" name="Line 8"/>
          <p:cNvSpPr>
            <a:spLocks noChangeShapeType="1"/>
          </p:cNvSpPr>
          <p:nvPr/>
        </p:nvSpPr>
        <p:spPr bwMode="auto">
          <a:xfrm>
            <a:off x="2484438" y="2060575"/>
            <a:ext cx="0" cy="13684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25" name="Line 9"/>
          <p:cNvSpPr>
            <a:spLocks noChangeShapeType="1"/>
          </p:cNvSpPr>
          <p:nvPr/>
        </p:nvSpPr>
        <p:spPr bwMode="auto">
          <a:xfrm>
            <a:off x="47879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26"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27" name="Line 11"/>
          <p:cNvSpPr>
            <a:spLocks noChangeShapeType="1"/>
          </p:cNvSpPr>
          <p:nvPr/>
        </p:nvSpPr>
        <p:spPr bwMode="auto">
          <a:xfrm>
            <a:off x="3708400" y="2492375"/>
            <a:ext cx="0" cy="936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28" name="Text Box 12"/>
          <p:cNvSpPr txBox="1">
            <a:spLocks noChangeArrowheads="1"/>
          </p:cNvSpPr>
          <p:nvPr/>
        </p:nvSpPr>
        <p:spPr bwMode="auto">
          <a:xfrm>
            <a:off x="395288" y="2060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b="0">
                <a:solidFill>
                  <a:schemeClr val="bg1"/>
                </a:solidFill>
                <a:cs typeface="Arial" panose="020B0604020202020204" pitchFamily="34" charset="0"/>
              </a:rPr>
              <a:t>1882</a:t>
            </a:r>
            <a:endParaRPr lang="de-DE" altLang="de-DE" b="0">
              <a:solidFill>
                <a:schemeClr val="bg1"/>
              </a:solidFill>
              <a:cs typeface="Arial" panose="020B0604020202020204" pitchFamily="34" charset="0"/>
            </a:endParaRPr>
          </a:p>
        </p:txBody>
      </p:sp>
      <p:sp>
        <p:nvSpPr>
          <p:cNvPr id="726029" name="Text Box 13"/>
          <p:cNvSpPr txBox="1">
            <a:spLocks noChangeArrowheads="1"/>
          </p:cNvSpPr>
          <p:nvPr/>
        </p:nvSpPr>
        <p:spPr bwMode="auto">
          <a:xfrm>
            <a:off x="262731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1. Weltkrieg (1914-18)</a:t>
            </a:r>
            <a:endParaRPr lang="de-DE" altLang="de-DE" sz="1000">
              <a:solidFill>
                <a:srgbClr val="FF0000"/>
              </a:solidFill>
            </a:endParaRPr>
          </a:p>
        </p:txBody>
      </p:sp>
      <p:sp>
        <p:nvSpPr>
          <p:cNvPr id="726030" name="Text Box 14"/>
          <p:cNvSpPr txBox="1">
            <a:spLocks noChangeArrowheads="1"/>
          </p:cNvSpPr>
          <p:nvPr/>
        </p:nvSpPr>
        <p:spPr bwMode="auto">
          <a:xfrm>
            <a:off x="579596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2. Weltkrieg (1939-45)</a:t>
            </a:r>
            <a:endParaRPr lang="de-DE" altLang="de-DE" sz="1000">
              <a:solidFill>
                <a:srgbClr val="FF0000"/>
              </a:solidFill>
            </a:endParaRPr>
          </a:p>
        </p:txBody>
      </p:sp>
      <p:sp>
        <p:nvSpPr>
          <p:cNvPr id="726031" name="Line 15"/>
          <p:cNvSpPr>
            <a:spLocks noChangeShapeType="1"/>
          </p:cNvSpPr>
          <p:nvPr/>
        </p:nvSpPr>
        <p:spPr bwMode="auto">
          <a:xfrm>
            <a:off x="6659563" y="2997200"/>
            <a:ext cx="0" cy="4318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34" name="Line 18"/>
          <p:cNvSpPr>
            <a:spLocks noChangeShapeType="1"/>
          </p:cNvSpPr>
          <p:nvPr/>
        </p:nvSpPr>
        <p:spPr bwMode="auto">
          <a:xfrm>
            <a:off x="5435600" y="1916113"/>
            <a:ext cx="0" cy="151288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35" name="Line 19"/>
          <p:cNvSpPr>
            <a:spLocks noChangeShapeType="1"/>
          </p:cNvSpPr>
          <p:nvPr/>
        </p:nvSpPr>
        <p:spPr bwMode="auto">
          <a:xfrm>
            <a:off x="2051050"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36" name="Text Box 20"/>
          <p:cNvSpPr txBox="1">
            <a:spLocks noChangeArrowheads="1"/>
          </p:cNvSpPr>
          <p:nvPr/>
        </p:nvSpPr>
        <p:spPr bwMode="auto">
          <a:xfrm>
            <a:off x="1403350" y="2636838"/>
            <a:ext cx="1144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FF00"/>
                </a:solidFill>
              </a:rPr>
              <a:t>Russ. Rev. 1905</a:t>
            </a:r>
            <a:endParaRPr lang="de-DE" altLang="de-DE" sz="1000">
              <a:solidFill>
                <a:srgbClr val="FFFF00"/>
              </a:solidFill>
            </a:endParaRPr>
          </a:p>
        </p:txBody>
      </p:sp>
      <p:sp>
        <p:nvSpPr>
          <p:cNvPr id="726037" name="Text Box 21"/>
          <p:cNvSpPr txBox="1">
            <a:spLocks noChangeArrowheads="1"/>
          </p:cNvSpPr>
          <p:nvPr/>
        </p:nvSpPr>
        <p:spPr bwMode="auto">
          <a:xfrm>
            <a:off x="2411413" y="1700213"/>
            <a:ext cx="1944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Chin. Rev.  1911-49</a:t>
            </a:r>
            <a:endParaRPr lang="de-DE" altLang="de-DE" sz="1000">
              <a:solidFill>
                <a:srgbClr val="FFFF00"/>
              </a:solidFill>
            </a:endParaRPr>
          </a:p>
        </p:txBody>
      </p:sp>
      <p:sp>
        <p:nvSpPr>
          <p:cNvPr id="726038" name="Line 22"/>
          <p:cNvSpPr>
            <a:spLocks noChangeShapeType="1"/>
          </p:cNvSpPr>
          <p:nvPr/>
        </p:nvSpPr>
        <p:spPr bwMode="auto">
          <a:xfrm>
            <a:off x="3708400" y="1989138"/>
            <a:ext cx="0" cy="28733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39" name="Text Box 23"/>
          <p:cNvSpPr txBox="1">
            <a:spLocks noChangeArrowheads="1"/>
          </p:cNvSpPr>
          <p:nvPr/>
        </p:nvSpPr>
        <p:spPr bwMode="auto">
          <a:xfrm>
            <a:off x="3708400" y="1916113"/>
            <a:ext cx="1944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Russ. Rev. 1917</a:t>
            </a:r>
            <a:endParaRPr lang="de-DE" altLang="de-DE" sz="1000">
              <a:solidFill>
                <a:srgbClr val="FFFF00"/>
              </a:solidFill>
            </a:endParaRPr>
          </a:p>
        </p:txBody>
      </p:sp>
      <p:sp>
        <p:nvSpPr>
          <p:cNvPr id="726040" name="Line 24"/>
          <p:cNvSpPr>
            <a:spLocks noChangeShapeType="1"/>
          </p:cNvSpPr>
          <p:nvPr/>
        </p:nvSpPr>
        <p:spPr bwMode="auto">
          <a:xfrm>
            <a:off x="3851275"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41" name="Text Box 25"/>
          <p:cNvSpPr txBox="1">
            <a:spLocks noChangeArrowheads="1"/>
          </p:cNvSpPr>
          <p:nvPr/>
        </p:nvSpPr>
        <p:spPr bwMode="auto">
          <a:xfrm>
            <a:off x="3708400" y="2708275"/>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26042" name="Text Box 26"/>
          <p:cNvSpPr txBox="1">
            <a:spLocks noChangeArrowheads="1"/>
          </p:cNvSpPr>
          <p:nvPr/>
        </p:nvSpPr>
        <p:spPr bwMode="auto">
          <a:xfrm>
            <a:off x="4500563" y="2349500"/>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26043" name="Text Box 27"/>
          <p:cNvSpPr txBox="1">
            <a:spLocks noChangeArrowheads="1"/>
          </p:cNvSpPr>
          <p:nvPr/>
        </p:nvSpPr>
        <p:spPr bwMode="auto">
          <a:xfrm>
            <a:off x="5292725" y="1700213"/>
            <a:ext cx="116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 (1932-33</a:t>
            </a:r>
            <a:endParaRPr lang="de-DE" altLang="de-DE" sz="1000">
              <a:solidFill>
                <a:schemeClr val="hlink"/>
              </a:solidFill>
            </a:endParaRPr>
          </a:p>
        </p:txBody>
      </p:sp>
      <p:sp>
        <p:nvSpPr>
          <p:cNvPr id="726044" name="Text Box 28"/>
          <p:cNvSpPr txBox="1">
            <a:spLocks noChangeArrowheads="1"/>
          </p:cNvSpPr>
          <p:nvPr/>
        </p:nvSpPr>
        <p:spPr bwMode="auto">
          <a:xfrm>
            <a:off x="6372225" y="2781300"/>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26045" name="Line 29"/>
          <p:cNvSpPr>
            <a:spLocks noChangeShapeType="1"/>
          </p:cNvSpPr>
          <p:nvPr/>
        </p:nvSpPr>
        <p:spPr bwMode="auto">
          <a:xfrm>
            <a:off x="4284663" y="2133600"/>
            <a:ext cx="0" cy="12954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46" name="Line 30"/>
          <p:cNvSpPr>
            <a:spLocks noChangeShapeType="1"/>
          </p:cNvSpPr>
          <p:nvPr/>
        </p:nvSpPr>
        <p:spPr bwMode="auto">
          <a:xfrm>
            <a:off x="4284663" y="1628775"/>
            <a:ext cx="0" cy="287338"/>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6047" name="Text Box 31"/>
          <p:cNvSpPr txBox="1">
            <a:spLocks noChangeArrowheads="1"/>
          </p:cNvSpPr>
          <p:nvPr/>
        </p:nvSpPr>
        <p:spPr bwMode="auto">
          <a:xfrm>
            <a:off x="4211638" y="1412875"/>
            <a:ext cx="18335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CC66"/>
                </a:solidFill>
              </a:rPr>
              <a:t>Spanische Grippe (1918/19)</a:t>
            </a:r>
            <a:endParaRPr lang="de-DE" altLang="de-DE" sz="1000">
              <a:solidFill>
                <a:srgbClr val="FFCC66"/>
              </a:solidFill>
            </a:endParaRPr>
          </a:p>
        </p:txBody>
      </p:sp>
      <p:sp>
        <p:nvSpPr>
          <p:cNvPr id="726048" name="Text Box 32"/>
          <p:cNvSpPr txBox="1">
            <a:spLocks noChangeArrowheads="1"/>
          </p:cNvSpPr>
          <p:nvPr/>
        </p:nvSpPr>
        <p:spPr bwMode="auto">
          <a:xfrm>
            <a:off x="3132138" y="4724400"/>
            <a:ext cx="53292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21,9b:</a:t>
            </a:r>
          </a:p>
          <a:p>
            <a:r>
              <a:rPr lang="de-DE" altLang="de-DE"/>
              <a:t>Erschreckt nicht, denn dies muss zuvor geschehen, </a:t>
            </a:r>
            <a:r>
              <a:rPr lang="de-DE" altLang="de-DE">
                <a:solidFill>
                  <a:schemeClr val="bg1"/>
                </a:solidFill>
              </a:rPr>
              <a:t>aber das Ende ist nicht sogleich</a:t>
            </a:r>
            <a:r>
              <a:rPr lang="de-DE" altLang="de-DE"/>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6048"/>
                                        </p:tgtEl>
                                        <p:attrNameLst>
                                          <p:attrName>style.visibility</p:attrName>
                                        </p:attrNameLst>
                                      </p:cBhvr>
                                      <p:to>
                                        <p:strVal val="visible"/>
                                      </p:to>
                                    </p:set>
                                    <p:anim calcmode="lin" valueType="num">
                                      <p:cBhvr additive="base">
                                        <p:cTn id="7" dur="500" fill="hold"/>
                                        <p:tgtEl>
                                          <p:spTgt spid="726048"/>
                                        </p:tgtEl>
                                        <p:attrNameLst>
                                          <p:attrName>ppt_x</p:attrName>
                                        </p:attrNameLst>
                                      </p:cBhvr>
                                      <p:tavLst>
                                        <p:tav tm="0">
                                          <p:val>
                                            <p:strVal val="#ppt_x"/>
                                          </p:val>
                                        </p:tav>
                                        <p:tav tm="100000">
                                          <p:val>
                                            <p:strVal val="#ppt_x"/>
                                          </p:val>
                                        </p:tav>
                                      </p:tavLst>
                                    </p:anim>
                                    <p:anim calcmode="lin" valueType="num">
                                      <p:cBhvr additive="base">
                                        <p:cTn id="8" dur="500" fill="hold"/>
                                        <p:tgtEl>
                                          <p:spTgt spid="726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48"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20" name="Text Box 12"/>
          <p:cNvSpPr txBox="1">
            <a:spLocks noChangeArrowheads="1"/>
          </p:cNvSpPr>
          <p:nvPr/>
        </p:nvSpPr>
        <p:spPr bwMode="auto">
          <a:xfrm>
            <a:off x="4716463" y="3860800"/>
            <a:ext cx="311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a:solidFill>
                  <a:schemeClr val="bg1"/>
                </a:solidFill>
              </a:rPr>
              <a:t>San Francisco, 1905</a:t>
            </a:r>
            <a:endParaRPr lang="de-DE" altLang="de-DE">
              <a:solidFill>
                <a:schemeClr val="bg1"/>
              </a:solidFill>
            </a:endParaRPr>
          </a:p>
        </p:txBody>
      </p:sp>
      <p:pic>
        <p:nvPicPr>
          <p:cNvPr id="580617" name="Picture 9" descr="Image:San Fransisco Earthquake.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6463" y="1341438"/>
            <a:ext cx="4427537" cy="24606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0610" name="Rectangle 2"/>
          <p:cNvSpPr>
            <a:spLocks noGrp="1" noChangeArrowheads="1"/>
          </p:cNvSpPr>
          <p:nvPr>
            <p:ph type="title"/>
          </p:nvPr>
        </p:nvSpPr>
        <p:spPr>
          <a:xfrm>
            <a:off x="684213" y="188913"/>
            <a:ext cx="7772400" cy="1143000"/>
          </a:xfrm>
        </p:spPr>
        <p:txBody>
          <a:bodyPr/>
          <a:lstStyle/>
          <a:p>
            <a:r>
              <a:rPr lang="fr-FR" altLang="de-DE" b="1">
                <a:solidFill>
                  <a:srgbClr val="00FF00"/>
                </a:solidFill>
                <a:latin typeface="Arial" panose="020B0604020202020204" pitchFamily="34" charset="0"/>
              </a:rPr>
              <a:t>(5) Erdbeben</a:t>
            </a:r>
          </a:p>
        </p:txBody>
      </p:sp>
      <p:sp>
        <p:nvSpPr>
          <p:cNvPr id="580611" name="Rectangle 3"/>
          <p:cNvSpPr>
            <a:spLocks noGrp="1" noChangeArrowheads="1"/>
          </p:cNvSpPr>
          <p:nvPr>
            <p:ph type="body" sz="half" idx="1"/>
          </p:nvPr>
        </p:nvSpPr>
        <p:spPr>
          <a:xfrm>
            <a:off x="0" y="1341438"/>
            <a:ext cx="4572000" cy="5516562"/>
          </a:xfrm>
        </p:spPr>
        <p:txBody>
          <a:bodyPr/>
          <a:lstStyle/>
          <a:p>
            <a:pPr>
              <a:lnSpc>
                <a:spcPct val="90000"/>
              </a:lnSpc>
              <a:spcBef>
                <a:spcPct val="50000"/>
              </a:spcBef>
            </a:pPr>
            <a:r>
              <a:rPr lang="de-DE" altLang="de-DE" sz="2200" b="1">
                <a:solidFill>
                  <a:schemeClr val="bg1"/>
                </a:solidFill>
                <a:latin typeface="Arial" panose="020B0604020202020204" pitchFamily="34" charset="0"/>
              </a:rPr>
              <a:t>Indien 1905: 19‘000 Tote; 1908: Messina / Sizilien / Kalabrien: 72‘000 Tote; China 1920: 200‘000 Tote; Japan 1923: 150‘000 Tote; China 1927: 41‘000 Tote; Turkmenien 1948: 100‘000 Tote; Peru 1970: 66‘000 Tote; China 1976: 800‘000 Tote; Iran 1990: 50‘000 Tote; Iran 2003: 41‘000 Tote; Pakistan 2005: ca. 90‘000 Tote </a:t>
            </a:r>
          </a:p>
          <a:p>
            <a:pPr>
              <a:lnSpc>
                <a:spcPct val="90000"/>
              </a:lnSpc>
              <a:spcBef>
                <a:spcPct val="50000"/>
              </a:spcBef>
            </a:pPr>
            <a:r>
              <a:rPr lang="de-CH" altLang="de-DE" sz="2200" b="1">
                <a:solidFill>
                  <a:schemeClr val="bg1"/>
                </a:solidFill>
                <a:latin typeface="Arial" panose="020B0604020202020204" pitchFamily="34" charset="0"/>
              </a:rPr>
              <a:t>20. Jh.: 2,3 Millionen Tote in ca. 140 schweren Erdbeben</a:t>
            </a:r>
            <a:endParaRPr lang="de-DE" altLang="de-DE" sz="2200" b="1">
              <a:solidFill>
                <a:schemeClr val="bg1"/>
              </a:solidFill>
              <a:latin typeface="Arial" panose="020B0604020202020204" pitchFamily="34" charset="0"/>
            </a:endParaRPr>
          </a:p>
          <a:p>
            <a:pPr>
              <a:lnSpc>
                <a:spcPct val="90000"/>
              </a:lnSpc>
            </a:pPr>
            <a:endParaRPr lang="fr-FR" altLang="de-DE" sz="2200">
              <a:solidFill>
                <a:schemeClr val="bg1"/>
              </a:solidFill>
              <a:latin typeface="Arial" panose="020B0604020202020204" pitchFamily="34" charset="0"/>
            </a:endParaRPr>
          </a:p>
          <a:p>
            <a:pPr>
              <a:lnSpc>
                <a:spcPct val="90000"/>
              </a:lnSpc>
            </a:pPr>
            <a:endParaRPr lang="fr-FR" altLang="de-DE" sz="2000">
              <a:solidFill>
                <a:schemeClr val="bg1"/>
              </a:solidFill>
            </a:endParaRPr>
          </a:p>
        </p:txBody>
      </p:sp>
      <p:sp>
        <p:nvSpPr>
          <p:cNvPr id="580614" name="Text Box 6"/>
          <p:cNvSpPr txBox="1">
            <a:spLocks noChangeArrowheads="1"/>
          </p:cNvSpPr>
          <p:nvPr/>
        </p:nvSpPr>
        <p:spPr bwMode="auto">
          <a:xfrm>
            <a:off x="4643438" y="1268413"/>
            <a:ext cx="4500562" cy="3013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21,11 </a:t>
            </a:r>
          </a:p>
          <a:p>
            <a:r>
              <a:rPr lang="de-DE" altLang="de-DE"/>
              <a:t>… und es werden </a:t>
            </a:r>
            <a:r>
              <a:rPr lang="de-DE" altLang="de-DE">
                <a:solidFill>
                  <a:schemeClr val="bg1"/>
                </a:solidFill>
              </a:rPr>
              <a:t>grosse Erdbeben</a:t>
            </a:r>
            <a:r>
              <a:rPr lang="de-DE" altLang="de-DE"/>
              <a:t> sein an </a:t>
            </a:r>
            <a:r>
              <a:rPr lang="de-DE" altLang="de-DE">
                <a:solidFill>
                  <a:schemeClr val="bg1"/>
                </a:solidFill>
              </a:rPr>
              <a:t>verschiedenen Orten</a:t>
            </a:r>
            <a:r>
              <a:rPr lang="de-DE" altLang="de-DE"/>
              <a:t>,…</a:t>
            </a:r>
          </a:p>
          <a:p>
            <a:endParaRPr lang="de-CH" altLang="de-DE"/>
          </a:p>
          <a:p>
            <a:endParaRPr lang="de-CH" altLang="de-DE"/>
          </a:p>
          <a:p>
            <a:endParaRPr lang="de-CH" altLang="de-DE"/>
          </a:p>
          <a:p>
            <a:endParaRPr lang="de-DE" altLang="de-DE"/>
          </a:p>
        </p:txBody>
      </p:sp>
      <p:sp>
        <p:nvSpPr>
          <p:cNvPr id="580613" name="Text Box 5"/>
          <p:cNvSpPr txBox="1">
            <a:spLocks noChangeArrowheads="1"/>
          </p:cNvSpPr>
          <p:nvPr/>
        </p:nvSpPr>
        <p:spPr bwMode="auto">
          <a:xfrm>
            <a:off x="4643438" y="4292600"/>
            <a:ext cx="4500562"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7 … und es werden Hungersnöte und Seuchen sein und </a:t>
            </a:r>
            <a:r>
              <a:rPr lang="de-DE" altLang="de-DE">
                <a:solidFill>
                  <a:schemeClr val="bg1"/>
                </a:solidFill>
              </a:rPr>
              <a:t>Erdbeben</a:t>
            </a:r>
            <a:r>
              <a:rPr lang="de-DE" altLang="de-DE"/>
              <a:t> an </a:t>
            </a:r>
            <a:r>
              <a:rPr lang="de-DE" altLang="de-DE">
                <a:solidFill>
                  <a:schemeClr val="bg1"/>
                </a:solidFill>
              </a:rPr>
              <a:t>verschiedenen Orten</a:t>
            </a:r>
            <a:r>
              <a:rPr lang="de-DE" altLang="de-DE"/>
              <a:t>.</a:t>
            </a:r>
          </a:p>
        </p:txBody>
      </p:sp>
      <p:sp>
        <p:nvSpPr>
          <p:cNvPr id="580619" name="Text Box 11"/>
          <p:cNvSpPr txBox="1">
            <a:spLocks noChangeArrowheads="1"/>
          </p:cNvSpPr>
          <p:nvPr/>
        </p:nvSpPr>
        <p:spPr bwMode="auto">
          <a:xfrm>
            <a:off x="7308850" y="1052513"/>
            <a:ext cx="16335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a:solidFill>
                  <a:schemeClr val="bg1"/>
                </a:solidFill>
              </a:rPr>
              <a:t>Arnold Genthe, US Government</a:t>
            </a:r>
            <a:endParaRPr lang="de-DE" altLang="de-DE" sz="8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0613"/>
                                        </p:tgtEl>
                                        <p:attrNameLst>
                                          <p:attrName>style.visibility</p:attrName>
                                        </p:attrNameLst>
                                      </p:cBhvr>
                                      <p:to>
                                        <p:strVal val="visible"/>
                                      </p:to>
                                    </p:set>
                                    <p:anim calcmode="lin" valueType="num">
                                      <p:cBhvr additive="base">
                                        <p:cTn id="7" dur="500" fill="hold"/>
                                        <p:tgtEl>
                                          <p:spTgt spid="580613"/>
                                        </p:tgtEl>
                                        <p:attrNameLst>
                                          <p:attrName>ppt_x</p:attrName>
                                        </p:attrNameLst>
                                      </p:cBhvr>
                                      <p:tavLst>
                                        <p:tav tm="0">
                                          <p:val>
                                            <p:strVal val="#ppt_x"/>
                                          </p:val>
                                        </p:tav>
                                        <p:tav tm="100000">
                                          <p:val>
                                            <p:strVal val="#ppt_x"/>
                                          </p:val>
                                        </p:tav>
                                      </p:tavLst>
                                    </p:anim>
                                    <p:anim calcmode="lin" valueType="num">
                                      <p:cBhvr additive="base">
                                        <p:cTn id="8" dur="500" fill="hold"/>
                                        <p:tgtEl>
                                          <p:spTgt spid="5806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0614"/>
                                        </p:tgtEl>
                                        <p:attrNameLst>
                                          <p:attrName>style.visibility</p:attrName>
                                        </p:attrNameLst>
                                      </p:cBhvr>
                                      <p:to>
                                        <p:strVal val="visible"/>
                                      </p:to>
                                    </p:set>
                                    <p:anim calcmode="lin" valueType="num">
                                      <p:cBhvr additive="base">
                                        <p:cTn id="13" dur="500" fill="hold"/>
                                        <p:tgtEl>
                                          <p:spTgt spid="580614"/>
                                        </p:tgtEl>
                                        <p:attrNameLst>
                                          <p:attrName>ppt_x</p:attrName>
                                        </p:attrNameLst>
                                      </p:cBhvr>
                                      <p:tavLst>
                                        <p:tav tm="0">
                                          <p:val>
                                            <p:strVal val="#ppt_x"/>
                                          </p:val>
                                        </p:tav>
                                        <p:tav tm="100000">
                                          <p:val>
                                            <p:strVal val="#ppt_x"/>
                                          </p:val>
                                        </p:tav>
                                      </p:tavLst>
                                    </p:anim>
                                    <p:anim calcmode="lin" valueType="num">
                                      <p:cBhvr additive="base">
                                        <p:cTn id="14" dur="500" fill="hold"/>
                                        <p:tgtEl>
                                          <p:spTgt spid="5806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4" grpId="0" animBg="1"/>
      <p:bldP spid="5806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684213" y="0"/>
            <a:ext cx="7772400" cy="1103313"/>
          </a:xfrm>
        </p:spPr>
        <p:txBody>
          <a:bodyPr/>
          <a:lstStyle/>
          <a:p>
            <a:r>
              <a:rPr lang="de-CH" altLang="de-DE" b="1">
                <a:solidFill>
                  <a:srgbClr val="00FF00"/>
                </a:solidFill>
                <a:latin typeface="Arial" panose="020B0604020202020204" pitchFamily="34" charset="0"/>
                <a:cs typeface="Arial" panose="020B0604020202020204" pitchFamily="34" charset="0"/>
              </a:rPr>
              <a:t>„Der Anfang der Wehen“</a:t>
            </a:r>
            <a:r>
              <a:rPr lang="de-DE" altLang="de-DE" b="1">
                <a:solidFill>
                  <a:schemeClr val="bg1"/>
                </a:solidFill>
                <a:latin typeface="Arial" panose="020B0604020202020204" pitchFamily="34" charset="0"/>
                <a:cs typeface="Arial" panose="020B0604020202020204" pitchFamily="34" charset="0"/>
              </a:rPr>
              <a:t> </a:t>
            </a:r>
          </a:p>
        </p:txBody>
      </p:sp>
      <p:sp>
        <p:nvSpPr>
          <p:cNvPr id="730115" name="AutoShape 3">
            <a:hlinkClick r:id="rId3" action="ppaction://hlinkpres?slideindex=1&amp;slidetitle="/>
          </p:cNvPr>
          <p:cNvSpPr>
            <a:spLocks noGrp="1" noChangeArrowheads="1"/>
          </p:cNvSpPr>
          <p:nvPr>
            <p:ph type="body" idx="1"/>
          </p:nvPr>
        </p:nvSpPr>
        <p:spPr>
          <a:xfrm>
            <a:off x="468313" y="3141663"/>
            <a:ext cx="8675687" cy="1512887"/>
          </a:xfrm>
          <a:prstGeom prst="leftRightArrow">
            <a:avLst>
              <a:gd name="adj1" fmla="val 60833"/>
              <a:gd name="adj2" fmla="val 37035"/>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730116"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30117" name="Line 5"/>
          <p:cNvSpPr>
            <a:spLocks noChangeShapeType="1"/>
          </p:cNvSpPr>
          <p:nvPr/>
        </p:nvSpPr>
        <p:spPr bwMode="auto">
          <a:xfrm>
            <a:off x="89646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18"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19" name="Line 7"/>
          <p:cNvSpPr>
            <a:spLocks noChangeShapeType="1"/>
          </p:cNvSpPr>
          <p:nvPr/>
        </p:nvSpPr>
        <p:spPr bwMode="auto">
          <a:xfrm>
            <a:off x="270033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20" name="Line 8"/>
          <p:cNvSpPr>
            <a:spLocks noChangeShapeType="1"/>
          </p:cNvSpPr>
          <p:nvPr/>
        </p:nvSpPr>
        <p:spPr bwMode="auto">
          <a:xfrm>
            <a:off x="2484438" y="2060575"/>
            <a:ext cx="0" cy="13684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21" name="Line 9"/>
          <p:cNvSpPr>
            <a:spLocks noChangeShapeType="1"/>
          </p:cNvSpPr>
          <p:nvPr/>
        </p:nvSpPr>
        <p:spPr bwMode="auto">
          <a:xfrm>
            <a:off x="47879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22"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23" name="Line 11"/>
          <p:cNvSpPr>
            <a:spLocks noChangeShapeType="1"/>
          </p:cNvSpPr>
          <p:nvPr/>
        </p:nvSpPr>
        <p:spPr bwMode="auto">
          <a:xfrm>
            <a:off x="3708400" y="2492375"/>
            <a:ext cx="0" cy="936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24" name="Text Box 12"/>
          <p:cNvSpPr txBox="1">
            <a:spLocks noChangeArrowheads="1"/>
          </p:cNvSpPr>
          <p:nvPr/>
        </p:nvSpPr>
        <p:spPr bwMode="auto">
          <a:xfrm>
            <a:off x="395288" y="2060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b="0">
                <a:solidFill>
                  <a:schemeClr val="bg1"/>
                </a:solidFill>
                <a:cs typeface="Arial" panose="020B0604020202020204" pitchFamily="34" charset="0"/>
              </a:rPr>
              <a:t>1882</a:t>
            </a:r>
            <a:endParaRPr lang="de-DE" altLang="de-DE" b="0">
              <a:solidFill>
                <a:schemeClr val="bg1"/>
              </a:solidFill>
              <a:cs typeface="Arial" panose="020B0604020202020204" pitchFamily="34" charset="0"/>
            </a:endParaRPr>
          </a:p>
        </p:txBody>
      </p:sp>
      <p:sp>
        <p:nvSpPr>
          <p:cNvPr id="730125" name="Text Box 13"/>
          <p:cNvSpPr txBox="1">
            <a:spLocks noChangeArrowheads="1"/>
          </p:cNvSpPr>
          <p:nvPr/>
        </p:nvSpPr>
        <p:spPr bwMode="auto">
          <a:xfrm>
            <a:off x="262731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1. Weltkrieg (1914-18)</a:t>
            </a:r>
            <a:endParaRPr lang="de-DE" altLang="de-DE" sz="1000">
              <a:solidFill>
                <a:srgbClr val="FF0000"/>
              </a:solidFill>
            </a:endParaRPr>
          </a:p>
        </p:txBody>
      </p:sp>
      <p:sp>
        <p:nvSpPr>
          <p:cNvPr id="730126" name="Text Box 14"/>
          <p:cNvSpPr txBox="1">
            <a:spLocks noChangeArrowheads="1"/>
          </p:cNvSpPr>
          <p:nvPr/>
        </p:nvSpPr>
        <p:spPr bwMode="auto">
          <a:xfrm>
            <a:off x="579596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2. Weltkrieg (1939-45)</a:t>
            </a:r>
            <a:endParaRPr lang="de-DE" altLang="de-DE" sz="1000">
              <a:solidFill>
                <a:srgbClr val="FF0000"/>
              </a:solidFill>
            </a:endParaRPr>
          </a:p>
        </p:txBody>
      </p:sp>
      <p:sp>
        <p:nvSpPr>
          <p:cNvPr id="730127" name="Line 15"/>
          <p:cNvSpPr>
            <a:spLocks noChangeShapeType="1"/>
          </p:cNvSpPr>
          <p:nvPr/>
        </p:nvSpPr>
        <p:spPr bwMode="auto">
          <a:xfrm>
            <a:off x="6659563" y="2997200"/>
            <a:ext cx="0" cy="4318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28" name="Line 16"/>
          <p:cNvSpPr>
            <a:spLocks noChangeShapeType="1"/>
          </p:cNvSpPr>
          <p:nvPr/>
        </p:nvSpPr>
        <p:spPr bwMode="auto">
          <a:xfrm>
            <a:off x="71643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29" name="Line 17"/>
          <p:cNvSpPr>
            <a:spLocks noChangeShapeType="1"/>
          </p:cNvSpPr>
          <p:nvPr/>
        </p:nvSpPr>
        <p:spPr bwMode="auto">
          <a:xfrm>
            <a:off x="4500563" y="2205038"/>
            <a:ext cx="0" cy="12239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30" name="Line 18"/>
          <p:cNvSpPr>
            <a:spLocks noChangeShapeType="1"/>
          </p:cNvSpPr>
          <p:nvPr/>
        </p:nvSpPr>
        <p:spPr bwMode="auto">
          <a:xfrm>
            <a:off x="5435600" y="1916113"/>
            <a:ext cx="0" cy="151288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31" name="Line 19"/>
          <p:cNvSpPr>
            <a:spLocks noChangeShapeType="1"/>
          </p:cNvSpPr>
          <p:nvPr/>
        </p:nvSpPr>
        <p:spPr bwMode="auto">
          <a:xfrm>
            <a:off x="2051050"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32" name="Text Box 20"/>
          <p:cNvSpPr txBox="1">
            <a:spLocks noChangeArrowheads="1"/>
          </p:cNvSpPr>
          <p:nvPr/>
        </p:nvSpPr>
        <p:spPr bwMode="auto">
          <a:xfrm>
            <a:off x="1403350" y="2636838"/>
            <a:ext cx="1144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FF00"/>
                </a:solidFill>
              </a:rPr>
              <a:t>Russ. Rev. 1905</a:t>
            </a:r>
            <a:endParaRPr lang="de-DE" altLang="de-DE" sz="1000">
              <a:solidFill>
                <a:srgbClr val="FFFF00"/>
              </a:solidFill>
            </a:endParaRPr>
          </a:p>
        </p:txBody>
      </p:sp>
      <p:sp>
        <p:nvSpPr>
          <p:cNvPr id="730133" name="Text Box 21"/>
          <p:cNvSpPr txBox="1">
            <a:spLocks noChangeArrowheads="1"/>
          </p:cNvSpPr>
          <p:nvPr/>
        </p:nvSpPr>
        <p:spPr bwMode="auto">
          <a:xfrm>
            <a:off x="2411413" y="1700213"/>
            <a:ext cx="1944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Chin. Rev.  1911-49</a:t>
            </a:r>
            <a:endParaRPr lang="de-DE" altLang="de-DE" sz="1000">
              <a:solidFill>
                <a:srgbClr val="FFFF00"/>
              </a:solidFill>
            </a:endParaRPr>
          </a:p>
        </p:txBody>
      </p:sp>
      <p:sp>
        <p:nvSpPr>
          <p:cNvPr id="730134" name="Line 22"/>
          <p:cNvSpPr>
            <a:spLocks noChangeShapeType="1"/>
          </p:cNvSpPr>
          <p:nvPr/>
        </p:nvSpPr>
        <p:spPr bwMode="auto">
          <a:xfrm>
            <a:off x="3708400" y="1989138"/>
            <a:ext cx="0" cy="28733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35" name="Text Box 23"/>
          <p:cNvSpPr txBox="1">
            <a:spLocks noChangeArrowheads="1"/>
          </p:cNvSpPr>
          <p:nvPr/>
        </p:nvSpPr>
        <p:spPr bwMode="auto">
          <a:xfrm>
            <a:off x="3708400" y="1916113"/>
            <a:ext cx="1944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Russ. Rev. 1917</a:t>
            </a:r>
            <a:endParaRPr lang="de-DE" altLang="de-DE" sz="1000">
              <a:solidFill>
                <a:srgbClr val="FFFF00"/>
              </a:solidFill>
            </a:endParaRPr>
          </a:p>
        </p:txBody>
      </p:sp>
      <p:sp>
        <p:nvSpPr>
          <p:cNvPr id="730136" name="Line 24"/>
          <p:cNvSpPr>
            <a:spLocks noChangeShapeType="1"/>
          </p:cNvSpPr>
          <p:nvPr/>
        </p:nvSpPr>
        <p:spPr bwMode="auto">
          <a:xfrm>
            <a:off x="3851275"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37" name="Text Box 25"/>
          <p:cNvSpPr txBox="1">
            <a:spLocks noChangeArrowheads="1"/>
          </p:cNvSpPr>
          <p:nvPr/>
        </p:nvSpPr>
        <p:spPr bwMode="auto">
          <a:xfrm>
            <a:off x="3708400" y="2708275"/>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30138" name="Text Box 26"/>
          <p:cNvSpPr txBox="1">
            <a:spLocks noChangeArrowheads="1"/>
          </p:cNvSpPr>
          <p:nvPr/>
        </p:nvSpPr>
        <p:spPr bwMode="auto">
          <a:xfrm>
            <a:off x="4500563" y="2349500"/>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30139" name="Text Box 27"/>
          <p:cNvSpPr txBox="1">
            <a:spLocks noChangeArrowheads="1"/>
          </p:cNvSpPr>
          <p:nvPr/>
        </p:nvSpPr>
        <p:spPr bwMode="auto">
          <a:xfrm>
            <a:off x="5292725" y="1700213"/>
            <a:ext cx="1211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 (1932-33)</a:t>
            </a:r>
            <a:endParaRPr lang="de-DE" altLang="de-DE" sz="1000">
              <a:solidFill>
                <a:schemeClr val="hlink"/>
              </a:solidFill>
            </a:endParaRPr>
          </a:p>
        </p:txBody>
      </p:sp>
      <p:sp>
        <p:nvSpPr>
          <p:cNvPr id="730140" name="Text Box 28"/>
          <p:cNvSpPr txBox="1">
            <a:spLocks noChangeArrowheads="1"/>
          </p:cNvSpPr>
          <p:nvPr/>
        </p:nvSpPr>
        <p:spPr bwMode="auto">
          <a:xfrm>
            <a:off x="6372225" y="2781300"/>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30141" name="Line 29"/>
          <p:cNvSpPr>
            <a:spLocks noChangeShapeType="1"/>
          </p:cNvSpPr>
          <p:nvPr/>
        </p:nvSpPr>
        <p:spPr bwMode="auto">
          <a:xfrm>
            <a:off x="4284663" y="2133600"/>
            <a:ext cx="0" cy="12954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42" name="Line 30"/>
          <p:cNvSpPr>
            <a:spLocks noChangeShapeType="1"/>
          </p:cNvSpPr>
          <p:nvPr/>
        </p:nvSpPr>
        <p:spPr bwMode="auto">
          <a:xfrm>
            <a:off x="4284663" y="1628775"/>
            <a:ext cx="0" cy="287338"/>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43" name="Text Box 31"/>
          <p:cNvSpPr txBox="1">
            <a:spLocks noChangeArrowheads="1"/>
          </p:cNvSpPr>
          <p:nvPr/>
        </p:nvSpPr>
        <p:spPr bwMode="auto">
          <a:xfrm>
            <a:off x="4140200" y="1412875"/>
            <a:ext cx="1833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CC66"/>
                </a:solidFill>
              </a:rPr>
              <a:t>Spanische Grippe (1918/19)</a:t>
            </a:r>
            <a:endParaRPr lang="de-DE" altLang="de-DE" sz="1000">
              <a:solidFill>
                <a:srgbClr val="FFCC66"/>
              </a:solidFill>
            </a:endParaRPr>
          </a:p>
        </p:txBody>
      </p:sp>
      <p:sp>
        <p:nvSpPr>
          <p:cNvPr id="730144" name="Text Box 32"/>
          <p:cNvSpPr txBox="1">
            <a:spLocks noChangeArrowheads="1"/>
          </p:cNvSpPr>
          <p:nvPr/>
        </p:nvSpPr>
        <p:spPr bwMode="auto">
          <a:xfrm>
            <a:off x="3132138" y="4724400"/>
            <a:ext cx="53292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21,9:</a:t>
            </a:r>
          </a:p>
          <a:p>
            <a:r>
              <a:rPr lang="de-DE" altLang="de-DE"/>
              <a:t>… Erschreckt nicht, denn dies muss zuvor geschehen! </a:t>
            </a:r>
            <a:r>
              <a:rPr lang="de-DE" altLang="de-DE">
                <a:solidFill>
                  <a:schemeClr val="bg1"/>
                </a:solidFill>
              </a:rPr>
              <a:t>aber das Ende ist nicht sogleich</a:t>
            </a:r>
            <a:r>
              <a:rPr lang="de-DE" altLang="de-DE"/>
              <a:t>.</a:t>
            </a:r>
          </a:p>
        </p:txBody>
      </p:sp>
      <p:sp>
        <p:nvSpPr>
          <p:cNvPr id="730145" name="Line 33"/>
          <p:cNvSpPr>
            <a:spLocks noChangeShapeType="1"/>
          </p:cNvSpPr>
          <p:nvPr/>
        </p:nvSpPr>
        <p:spPr bwMode="auto">
          <a:xfrm>
            <a:off x="1908175"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46" name="Line 34"/>
          <p:cNvSpPr>
            <a:spLocks noChangeShapeType="1"/>
          </p:cNvSpPr>
          <p:nvPr/>
        </p:nvSpPr>
        <p:spPr bwMode="auto">
          <a:xfrm>
            <a:off x="4500563" y="1628775"/>
            <a:ext cx="0" cy="2889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47" name="Line 35"/>
          <p:cNvSpPr>
            <a:spLocks noChangeShapeType="1"/>
          </p:cNvSpPr>
          <p:nvPr/>
        </p:nvSpPr>
        <p:spPr bwMode="auto">
          <a:xfrm>
            <a:off x="2051050" y="1700213"/>
            <a:ext cx="0" cy="936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48" name="Line 36"/>
          <p:cNvSpPr>
            <a:spLocks noChangeShapeType="1"/>
          </p:cNvSpPr>
          <p:nvPr/>
        </p:nvSpPr>
        <p:spPr bwMode="auto">
          <a:xfrm>
            <a:off x="1908175" y="1557338"/>
            <a:ext cx="0" cy="10795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49" name="Text Box 37"/>
          <p:cNvSpPr txBox="1">
            <a:spLocks noChangeArrowheads="1"/>
          </p:cNvSpPr>
          <p:nvPr/>
        </p:nvSpPr>
        <p:spPr bwMode="auto">
          <a:xfrm>
            <a:off x="1692275" y="1268413"/>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1905</a:t>
            </a:r>
            <a:endParaRPr lang="de-DE" altLang="de-DE" sz="1000">
              <a:solidFill>
                <a:schemeClr val="bg1"/>
              </a:solidFill>
            </a:endParaRPr>
          </a:p>
        </p:txBody>
      </p:sp>
      <p:sp>
        <p:nvSpPr>
          <p:cNvPr id="730150" name="Text Box 38"/>
          <p:cNvSpPr txBox="1">
            <a:spLocks noChangeArrowheads="1"/>
          </p:cNvSpPr>
          <p:nvPr/>
        </p:nvSpPr>
        <p:spPr bwMode="auto">
          <a:xfrm>
            <a:off x="1908175" y="1484313"/>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1908</a:t>
            </a:r>
            <a:endParaRPr lang="de-DE" altLang="de-DE" sz="1000">
              <a:solidFill>
                <a:schemeClr val="bg1"/>
              </a:solidFill>
            </a:endParaRPr>
          </a:p>
        </p:txBody>
      </p:sp>
      <p:sp>
        <p:nvSpPr>
          <p:cNvPr id="730151" name="Line 39"/>
          <p:cNvSpPr>
            <a:spLocks noChangeShapeType="1"/>
          </p:cNvSpPr>
          <p:nvPr/>
        </p:nvSpPr>
        <p:spPr bwMode="auto">
          <a:xfrm>
            <a:off x="4500563" y="1125538"/>
            <a:ext cx="0" cy="35877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52" name="Line 40"/>
          <p:cNvSpPr>
            <a:spLocks noChangeShapeType="1"/>
          </p:cNvSpPr>
          <p:nvPr/>
        </p:nvSpPr>
        <p:spPr bwMode="auto">
          <a:xfrm>
            <a:off x="5292725" y="1196975"/>
            <a:ext cx="0" cy="2159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53" name="Line 41"/>
          <p:cNvSpPr>
            <a:spLocks noChangeShapeType="1"/>
          </p:cNvSpPr>
          <p:nvPr/>
        </p:nvSpPr>
        <p:spPr bwMode="auto">
          <a:xfrm>
            <a:off x="5292725" y="1628775"/>
            <a:ext cx="0" cy="18002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54" name="Line 42"/>
          <p:cNvSpPr>
            <a:spLocks noChangeShapeType="1"/>
          </p:cNvSpPr>
          <p:nvPr/>
        </p:nvSpPr>
        <p:spPr bwMode="auto">
          <a:xfrm>
            <a:off x="5148263" y="1052513"/>
            <a:ext cx="0" cy="35877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55" name="Line 43"/>
          <p:cNvSpPr>
            <a:spLocks noChangeShapeType="1"/>
          </p:cNvSpPr>
          <p:nvPr/>
        </p:nvSpPr>
        <p:spPr bwMode="auto">
          <a:xfrm>
            <a:off x="5148263" y="1628775"/>
            <a:ext cx="0" cy="18002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0156" name="Text Box 44"/>
          <p:cNvSpPr txBox="1">
            <a:spLocks noChangeArrowheads="1"/>
          </p:cNvSpPr>
          <p:nvPr/>
        </p:nvSpPr>
        <p:spPr bwMode="auto">
          <a:xfrm>
            <a:off x="3779838" y="908050"/>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1920</a:t>
            </a:r>
            <a:endParaRPr lang="de-DE" altLang="de-DE" sz="1000">
              <a:solidFill>
                <a:schemeClr val="bg1"/>
              </a:solidFill>
            </a:endParaRPr>
          </a:p>
        </p:txBody>
      </p:sp>
      <p:sp>
        <p:nvSpPr>
          <p:cNvPr id="730157" name="Text Box 45"/>
          <p:cNvSpPr txBox="1">
            <a:spLocks noChangeArrowheads="1"/>
          </p:cNvSpPr>
          <p:nvPr/>
        </p:nvSpPr>
        <p:spPr bwMode="auto">
          <a:xfrm>
            <a:off x="4932363" y="765175"/>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1923</a:t>
            </a:r>
            <a:endParaRPr lang="de-DE" altLang="de-DE" sz="1000">
              <a:solidFill>
                <a:schemeClr val="bg1"/>
              </a:solidFill>
            </a:endParaRPr>
          </a:p>
        </p:txBody>
      </p:sp>
      <p:sp>
        <p:nvSpPr>
          <p:cNvPr id="730158" name="Text Box 46"/>
          <p:cNvSpPr txBox="1">
            <a:spLocks noChangeArrowheads="1"/>
          </p:cNvSpPr>
          <p:nvPr/>
        </p:nvSpPr>
        <p:spPr bwMode="auto">
          <a:xfrm>
            <a:off x="5219700" y="981075"/>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1927</a:t>
            </a:r>
            <a:endParaRPr lang="de-DE" altLang="de-DE" sz="1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0144"/>
                                        </p:tgtEl>
                                        <p:attrNameLst>
                                          <p:attrName>style.visibility</p:attrName>
                                        </p:attrNameLst>
                                      </p:cBhvr>
                                      <p:to>
                                        <p:strVal val="visible"/>
                                      </p:to>
                                    </p:set>
                                    <p:anim calcmode="lin" valueType="num">
                                      <p:cBhvr additive="base">
                                        <p:cTn id="7" dur="500" fill="hold"/>
                                        <p:tgtEl>
                                          <p:spTgt spid="730144"/>
                                        </p:tgtEl>
                                        <p:attrNameLst>
                                          <p:attrName>ppt_x</p:attrName>
                                        </p:attrNameLst>
                                      </p:cBhvr>
                                      <p:tavLst>
                                        <p:tav tm="0">
                                          <p:val>
                                            <p:strVal val="#ppt_x"/>
                                          </p:val>
                                        </p:tav>
                                        <p:tav tm="100000">
                                          <p:val>
                                            <p:strVal val="#ppt_x"/>
                                          </p:val>
                                        </p:tav>
                                      </p:tavLst>
                                    </p:anim>
                                    <p:anim calcmode="lin" valueType="num">
                                      <p:cBhvr additive="base">
                                        <p:cTn id="8" dur="500" fill="hold"/>
                                        <p:tgtEl>
                                          <p:spTgt spid="730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44"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49" name="Picture 9" descr="Communist_countrie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1916113"/>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52" name="Picture 12" descr="Communist_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16113"/>
            <a:ext cx="3995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43" name="Rectangle 3"/>
          <p:cNvSpPr>
            <a:spLocks noGrp="1" noChangeArrowheads="1"/>
          </p:cNvSpPr>
          <p:nvPr>
            <p:ph type="title"/>
          </p:nvPr>
        </p:nvSpPr>
        <p:spPr>
          <a:xfrm>
            <a:off x="0" y="188913"/>
            <a:ext cx="9144000" cy="1143000"/>
          </a:xfrm>
        </p:spPr>
        <p:txBody>
          <a:bodyPr/>
          <a:lstStyle/>
          <a:p>
            <a:r>
              <a:rPr lang="fr-FR" altLang="de-DE" sz="4000" b="1">
                <a:solidFill>
                  <a:srgbClr val="00FF00"/>
                </a:solidFill>
                <a:latin typeface="Arial" panose="020B0604020202020204" pitchFamily="34" charset="0"/>
              </a:rPr>
              <a:t>(6) Christenverfolgungen, </a:t>
            </a:r>
            <a:br>
              <a:rPr lang="fr-FR" altLang="de-DE" sz="4000" b="1">
                <a:solidFill>
                  <a:srgbClr val="00FF00"/>
                </a:solidFill>
                <a:latin typeface="Arial" panose="020B0604020202020204" pitchFamily="34" charset="0"/>
              </a:rPr>
            </a:br>
            <a:r>
              <a:rPr lang="fr-FR" altLang="de-DE" sz="4000" b="1">
                <a:solidFill>
                  <a:srgbClr val="00FF00"/>
                </a:solidFill>
                <a:latin typeface="Arial" panose="020B0604020202020204" pitchFamily="34" charset="0"/>
              </a:rPr>
              <a:t>(7) Tod, (8) Hass</a:t>
            </a:r>
          </a:p>
        </p:txBody>
      </p:sp>
      <p:sp>
        <p:nvSpPr>
          <p:cNvPr id="573444" name="Rectangle 4"/>
          <p:cNvSpPr>
            <a:spLocks noGrp="1" noChangeArrowheads="1"/>
          </p:cNvSpPr>
          <p:nvPr>
            <p:ph type="body" sz="half" idx="1"/>
          </p:nvPr>
        </p:nvSpPr>
        <p:spPr>
          <a:xfrm>
            <a:off x="0" y="1989138"/>
            <a:ext cx="5148263" cy="4868862"/>
          </a:xfrm>
        </p:spPr>
        <p:txBody>
          <a:bodyPr/>
          <a:lstStyle/>
          <a:p>
            <a:r>
              <a:rPr lang="fr-FR" altLang="de-DE" sz="2600" b="1">
                <a:solidFill>
                  <a:schemeClr val="bg1"/>
                </a:solidFill>
                <a:latin typeface="Arial" panose="020B0604020202020204" pitchFamily="34" charset="0"/>
              </a:rPr>
              <a:t>Verfolgung der Gläubigen, Hass von seiten aller Nationen (Mat 24,9; Mark 13,9-13)</a:t>
            </a:r>
          </a:p>
          <a:p>
            <a:r>
              <a:rPr lang="fr-FR" altLang="de-DE" sz="2600" b="1">
                <a:solidFill>
                  <a:schemeClr val="bg1"/>
                </a:solidFill>
                <a:latin typeface="Arial" panose="020B0604020202020204" pitchFamily="34" charset="0"/>
              </a:rPr>
              <a:t>Die grösste Anzahl christlicher Märtyrer wurde im 20. Jh. ermordet (45,5 Millionen; = 65%).</a:t>
            </a:r>
          </a:p>
          <a:p>
            <a:r>
              <a:rPr lang="fr-FR" altLang="de-DE" sz="2600" b="1">
                <a:solidFill>
                  <a:schemeClr val="bg1"/>
                </a:solidFill>
                <a:latin typeface="Arial" panose="020B0604020202020204" pitchFamily="34" charset="0"/>
              </a:rPr>
              <a:t>Vor allem durch die Kommunisten (ab 1917) und die Islamisten.</a:t>
            </a:r>
          </a:p>
        </p:txBody>
      </p:sp>
      <p:sp>
        <p:nvSpPr>
          <p:cNvPr id="573446" name="Text Box 6"/>
          <p:cNvSpPr txBox="1">
            <a:spLocks noChangeArrowheads="1"/>
          </p:cNvSpPr>
          <p:nvPr/>
        </p:nvSpPr>
        <p:spPr bwMode="auto">
          <a:xfrm>
            <a:off x="5148263" y="3716338"/>
            <a:ext cx="3995737" cy="3140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500"/>
              <a:t>Mat 24:</a:t>
            </a:r>
          </a:p>
          <a:p>
            <a:r>
              <a:rPr lang="de-DE" altLang="de-DE" sz="2500"/>
              <a:t>9 </a:t>
            </a:r>
            <a:r>
              <a:rPr lang="de-DE" altLang="de-DE" sz="2500">
                <a:solidFill>
                  <a:srgbClr val="FFCC66"/>
                </a:solidFill>
              </a:rPr>
              <a:t>Dann</a:t>
            </a:r>
            <a:r>
              <a:rPr lang="de-DE" altLang="de-DE" sz="2500"/>
              <a:t> werden sie euch </a:t>
            </a:r>
            <a:r>
              <a:rPr lang="de-DE" altLang="de-DE" sz="2500">
                <a:solidFill>
                  <a:schemeClr val="bg1"/>
                </a:solidFill>
              </a:rPr>
              <a:t>in Drangsal überliefern</a:t>
            </a:r>
            <a:r>
              <a:rPr lang="de-DE" altLang="de-DE" sz="2500"/>
              <a:t> und euch </a:t>
            </a:r>
            <a:r>
              <a:rPr lang="de-DE" altLang="de-DE" sz="2500">
                <a:solidFill>
                  <a:schemeClr val="bg1"/>
                </a:solidFill>
              </a:rPr>
              <a:t>töten</a:t>
            </a:r>
            <a:r>
              <a:rPr lang="de-DE" altLang="de-DE" sz="2500"/>
              <a:t>; und ihr werdet von allen Nationen </a:t>
            </a:r>
            <a:r>
              <a:rPr lang="de-DE" altLang="de-DE" sz="2500">
                <a:solidFill>
                  <a:schemeClr val="bg1"/>
                </a:solidFill>
              </a:rPr>
              <a:t>gehasst</a:t>
            </a:r>
            <a:r>
              <a:rPr lang="de-DE" altLang="de-DE" sz="2500"/>
              <a:t> werden um meines Namens willen.</a:t>
            </a:r>
          </a:p>
        </p:txBody>
      </p:sp>
      <p:sp>
        <p:nvSpPr>
          <p:cNvPr id="573453" name="Text Box 13"/>
          <p:cNvSpPr txBox="1">
            <a:spLocks noChangeArrowheads="1"/>
          </p:cNvSpPr>
          <p:nvPr/>
        </p:nvSpPr>
        <p:spPr bwMode="auto">
          <a:xfrm>
            <a:off x="8604250" y="1628775"/>
            <a:ext cx="354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46"/>
                                        </p:tgtEl>
                                        <p:attrNameLst>
                                          <p:attrName>style.visibility</p:attrName>
                                        </p:attrNameLst>
                                      </p:cBhvr>
                                      <p:to>
                                        <p:strVal val="visible"/>
                                      </p:to>
                                    </p:set>
                                    <p:anim calcmode="lin" valueType="num">
                                      <p:cBhvr additive="base">
                                        <p:cTn id="7" dur="500" fill="hold"/>
                                        <p:tgtEl>
                                          <p:spTgt spid="573446"/>
                                        </p:tgtEl>
                                        <p:attrNameLst>
                                          <p:attrName>ppt_x</p:attrName>
                                        </p:attrNameLst>
                                      </p:cBhvr>
                                      <p:tavLst>
                                        <p:tav tm="0">
                                          <p:val>
                                            <p:strVal val="#ppt_x"/>
                                          </p:val>
                                        </p:tav>
                                        <p:tav tm="100000">
                                          <p:val>
                                            <p:strVal val="#ppt_x"/>
                                          </p:val>
                                        </p:tav>
                                      </p:tavLst>
                                    </p:anim>
                                    <p:anim calcmode="lin" valueType="num">
                                      <p:cBhvr additive="base">
                                        <p:cTn id="8" dur="500" fill="hold"/>
                                        <p:tgtEl>
                                          <p:spTgt spid="573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ChangeArrowheads="1"/>
          </p:cNvSpPr>
          <p:nvPr/>
        </p:nvSpPr>
        <p:spPr bwMode="auto">
          <a:xfrm>
            <a:off x="0" y="33337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Vorgeschichte</a:t>
            </a:r>
            <a:endParaRPr lang="de-DE" altLang="de-DE" sz="4800" b="0">
              <a:latin typeface="Arial" panose="020B0604020202020204" pitchFamily="34" charset="0"/>
            </a:endParaRPr>
          </a:p>
        </p:txBody>
      </p:sp>
      <p:sp>
        <p:nvSpPr>
          <p:cNvPr id="665604" name="Rectangle 4"/>
          <p:cNvSpPr>
            <a:spLocks noGrp="1" noChangeArrowheads="1"/>
          </p:cNvSpPr>
          <p:nvPr>
            <p:ph type="body" sz="half" idx="2"/>
          </p:nvPr>
        </p:nvSpPr>
        <p:spPr>
          <a:xfrm>
            <a:off x="5435600" y="1773238"/>
            <a:ext cx="3708400" cy="4041775"/>
          </a:xfrm>
        </p:spPr>
        <p:txBody>
          <a:bodyPr/>
          <a:lstStyle/>
          <a:p>
            <a:r>
              <a:rPr lang="de-DE" altLang="de-DE" sz="3600" b="1">
                <a:solidFill>
                  <a:srgbClr val="00FF00"/>
                </a:solidFill>
                <a:latin typeface="Arial" panose="020B0604020202020204" pitchFamily="34" charset="0"/>
              </a:rPr>
              <a:t>Dienstag vor Karfreitag</a:t>
            </a:r>
            <a:r>
              <a:rPr lang="de-DE" altLang="de-DE" sz="4800" b="1">
                <a:solidFill>
                  <a:srgbClr val="84F895"/>
                </a:solidFill>
                <a:latin typeface="Arial" panose="020B0604020202020204" pitchFamily="34" charset="0"/>
              </a:rPr>
              <a:t> </a:t>
            </a:r>
            <a:br>
              <a:rPr lang="de-DE" altLang="de-DE" sz="4800" b="1">
                <a:solidFill>
                  <a:srgbClr val="84F895"/>
                </a:solidFill>
                <a:latin typeface="Arial" panose="020B0604020202020204" pitchFamily="34" charset="0"/>
              </a:rPr>
            </a:br>
            <a:endParaRPr lang="de-DE" altLang="de-DE" sz="4800"/>
          </a:p>
        </p:txBody>
      </p:sp>
      <p:sp>
        <p:nvSpPr>
          <p:cNvPr id="665605" name="Rectangle 5"/>
          <p:cNvSpPr>
            <a:spLocks noGrp="1" noChangeArrowheads="1"/>
          </p:cNvSpPr>
          <p:nvPr>
            <p:ph type="body" sz="half" idx="1"/>
          </p:nvPr>
        </p:nvSpPr>
        <p:spPr>
          <a:xfrm>
            <a:off x="323850" y="4797425"/>
            <a:ext cx="8424863" cy="1803400"/>
          </a:xfrm>
        </p:spPr>
        <p:txBody>
          <a:bodyPr/>
          <a:lstStyle/>
          <a:p>
            <a:r>
              <a:rPr lang="de-CH" altLang="de-DE" sz="2800" b="1">
                <a:solidFill>
                  <a:schemeClr val="bg1"/>
                </a:solidFill>
                <a:latin typeface="Arial" panose="020B0604020202020204" pitchFamily="34" charset="0"/>
                <a:sym typeface="Wingdings" panose="05000000000000000000" pitchFamily="2" charset="2"/>
              </a:rPr>
              <a:t> </a:t>
            </a:r>
            <a:r>
              <a:rPr lang="de-CH" altLang="de-DE" sz="2800" b="1">
                <a:solidFill>
                  <a:schemeClr val="bg1"/>
                </a:solidFill>
                <a:latin typeface="Arial" panose="020B0604020202020204" pitchFamily="34" charset="0"/>
              </a:rPr>
              <a:t>Ankündigung der Zerstörung des Zweiten Tempels (Mat 24,1-2; Mark 13, 1-2; Luk 21,5-6)</a:t>
            </a:r>
            <a:endParaRPr lang="de-DE" altLang="de-DE" sz="2800" b="1">
              <a:solidFill>
                <a:schemeClr val="bg1"/>
              </a:solidFill>
              <a:latin typeface="Arial" panose="020B0604020202020204" pitchFamily="34" charset="0"/>
            </a:endParaRPr>
          </a:p>
          <a:p>
            <a:endParaRPr lang="de-DE" altLang="de-DE" sz="2800">
              <a:solidFill>
                <a:schemeClr val="bg1"/>
              </a:solidFill>
            </a:endParaRPr>
          </a:p>
        </p:txBody>
      </p:sp>
      <p:pic>
        <p:nvPicPr>
          <p:cNvPr id="665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3527425" cy="2351087"/>
          </a:xfrm>
          <a:prstGeom prst="rect">
            <a:avLst/>
          </a:prstGeom>
          <a:noFill/>
          <a:ln>
            <a:noFill/>
          </a:ln>
          <a:effectLst>
            <a:outerShdw dist="35921" dir="2700000" algn="ctr" rotWithShape="0">
              <a:srgbClr val="FF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07" name="Text Box 7"/>
          <p:cNvSpPr txBox="1">
            <a:spLocks noChangeArrowheads="1"/>
          </p:cNvSpPr>
          <p:nvPr/>
        </p:nvSpPr>
        <p:spPr bwMode="auto">
          <a:xfrm>
            <a:off x="900113" y="1484313"/>
            <a:ext cx="13858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a:solidFill>
                  <a:schemeClr val="bg1"/>
                </a:solidFill>
              </a:rPr>
              <a:t>Holyland Corp., Jerusalem</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684213" y="0"/>
            <a:ext cx="7772400" cy="1103313"/>
          </a:xfrm>
        </p:spPr>
        <p:txBody>
          <a:bodyPr/>
          <a:lstStyle/>
          <a:p>
            <a:r>
              <a:rPr lang="de-CH" altLang="de-DE" b="1">
                <a:solidFill>
                  <a:srgbClr val="00FF00"/>
                </a:solidFill>
                <a:latin typeface="Arial" panose="020B0604020202020204" pitchFamily="34" charset="0"/>
                <a:cs typeface="Arial" panose="020B0604020202020204" pitchFamily="34" charset="0"/>
              </a:rPr>
              <a:t>„Der Anfang der Wehen“</a:t>
            </a:r>
            <a:r>
              <a:rPr lang="de-DE" altLang="de-DE" b="1">
                <a:solidFill>
                  <a:schemeClr val="bg1"/>
                </a:solidFill>
                <a:latin typeface="Arial" panose="020B0604020202020204" pitchFamily="34" charset="0"/>
                <a:cs typeface="Arial" panose="020B0604020202020204" pitchFamily="34" charset="0"/>
              </a:rPr>
              <a:t> </a:t>
            </a:r>
          </a:p>
        </p:txBody>
      </p:sp>
      <p:sp>
        <p:nvSpPr>
          <p:cNvPr id="732163" name="AutoShape 3">
            <a:hlinkClick r:id="rId3" action="ppaction://hlinkpres?slideindex=1&amp;slidetitle="/>
          </p:cNvPr>
          <p:cNvSpPr>
            <a:spLocks noGrp="1" noChangeArrowheads="1"/>
          </p:cNvSpPr>
          <p:nvPr>
            <p:ph type="body" idx="1"/>
          </p:nvPr>
        </p:nvSpPr>
        <p:spPr>
          <a:xfrm>
            <a:off x="468313" y="3141663"/>
            <a:ext cx="8675687" cy="1512887"/>
          </a:xfrm>
          <a:prstGeom prst="leftRightArrow">
            <a:avLst>
              <a:gd name="adj1" fmla="val 60833"/>
              <a:gd name="adj2" fmla="val 37035"/>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73216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32165" name="Line 5"/>
          <p:cNvSpPr>
            <a:spLocks noChangeShapeType="1"/>
          </p:cNvSpPr>
          <p:nvPr/>
        </p:nvSpPr>
        <p:spPr bwMode="auto">
          <a:xfrm>
            <a:off x="89646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66"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67" name="Line 7"/>
          <p:cNvSpPr>
            <a:spLocks noChangeShapeType="1"/>
          </p:cNvSpPr>
          <p:nvPr/>
        </p:nvSpPr>
        <p:spPr bwMode="auto">
          <a:xfrm>
            <a:off x="270033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68" name="Line 8"/>
          <p:cNvSpPr>
            <a:spLocks noChangeShapeType="1"/>
          </p:cNvSpPr>
          <p:nvPr/>
        </p:nvSpPr>
        <p:spPr bwMode="auto">
          <a:xfrm>
            <a:off x="2484438" y="2060575"/>
            <a:ext cx="0" cy="13684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69" name="Line 9"/>
          <p:cNvSpPr>
            <a:spLocks noChangeShapeType="1"/>
          </p:cNvSpPr>
          <p:nvPr/>
        </p:nvSpPr>
        <p:spPr bwMode="auto">
          <a:xfrm>
            <a:off x="47879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71" name="Line 11"/>
          <p:cNvSpPr>
            <a:spLocks noChangeShapeType="1"/>
          </p:cNvSpPr>
          <p:nvPr/>
        </p:nvSpPr>
        <p:spPr bwMode="auto">
          <a:xfrm>
            <a:off x="3708400" y="2492375"/>
            <a:ext cx="0" cy="936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72" name="Text Box 12"/>
          <p:cNvSpPr txBox="1">
            <a:spLocks noChangeArrowheads="1"/>
          </p:cNvSpPr>
          <p:nvPr/>
        </p:nvSpPr>
        <p:spPr bwMode="auto">
          <a:xfrm>
            <a:off x="395288" y="2060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b="0">
                <a:solidFill>
                  <a:schemeClr val="bg1"/>
                </a:solidFill>
                <a:cs typeface="Arial" panose="020B0604020202020204" pitchFamily="34" charset="0"/>
              </a:rPr>
              <a:t>1882</a:t>
            </a:r>
            <a:endParaRPr lang="de-DE" altLang="de-DE" b="0">
              <a:solidFill>
                <a:schemeClr val="bg1"/>
              </a:solidFill>
              <a:cs typeface="Arial" panose="020B0604020202020204" pitchFamily="34" charset="0"/>
            </a:endParaRPr>
          </a:p>
        </p:txBody>
      </p:sp>
      <p:sp>
        <p:nvSpPr>
          <p:cNvPr id="732173" name="Text Box 13"/>
          <p:cNvSpPr txBox="1">
            <a:spLocks noChangeArrowheads="1"/>
          </p:cNvSpPr>
          <p:nvPr/>
        </p:nvSpPr>
        <p:spPr bwMode="auto">
          <a:xfrm>
            <a:off x="2627313" y="227647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0000"/>
                </a:solidFill>
              </a:rPr>
              <a:t>1. Weltkrieg (1914-18)</a:t>
            </a:r>
            <a:endParaRPr lang="de-DE" altLang="de-DE" sz="1000">
              <a:solidFill>
                <a:srgbClr val="FF0000"/>
              </a:solidFill>
            </a:endParaRPr>
          </a:p>
        </p:txBody>
      </p:sp>
      <p:sp>
        <p:nvSpPr>
          <p:cNvPr id="732177" name="Line 17"/>
          <p:cNvSpPr>
            <a:spLocks noChangeShapeType="1"/>
          </p:cNvSpPr>
          <p:nvPr/>
        </p:nvSpPr>
        <p:spPr bwMode="auto">
          <a:xfrm>
            <a:off x="4500563" y="2205038"/>
            <a:ext cx="0" cy="12239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79" name="Line 19"/>
          <p:cNvSpPr>
            <a:spLocks noChangeShapeType="1"/>
          </p:cNvSpPr>
          <p:nvPr/>
        </p:nvSpPr>
        <p:spPr bwMode="auto">
          <a:xfrm>
            <a:off x="2051050"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80" name="Text Box 20"/>
          <p:cNvSpPr txBox="1">
            <a:spLocks noChangeArrowheads="1"/>
          </p:cNvSpPr>
          <p:nvPr/>
        </p:nvSpPr>
        <p:spPr bwMode="auto">
          <a:xfrm>
            <a:off x="1403350" y="2636838"/>
            <a:ext cx="1144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FF00"/>
                </a:solidFill>
              </a:rPr>
              <a:t>Russ. Rev. 1905</a:t>
            </a:r>
            <a:endParaRPr lang="de-DE" altLang="de-DE" sz="1000">
              <a:solidFill>
                <a:srgbClr val="FFFF00"/>
              </a:solidFill>
            </a:endParaRPr>
          </a:p>
        </p:txBody>
      </p:sp>
      <p:sp>
        <p:nvSpPr>
          <p:cNvPr id="732181" name="Text Box 21"/>
          <p:cNvSpPr txBox="1">
            <a:spLocks noChangeArrowheads="1"/>
          </p:cNvSpPr>
          <p:nvPr/>
        </p:nvSpPr>
        <p:spPr bwMode="auto">
          <a:xfrm>
            <a:off x="2411413" y="1700213"/>
            <a:ext cx="1944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Chin. Rev.  1911-49</a:t>
            </a:r>
            <a:endParaRPr lang="de-DE" altLang="de-DE" sz="1000">
              <a:solidFill>
                <a:srgbClr val="FFFF00"/>
              </a:solidFill>
            </a:endParaRPr>
          </a:p>
        </p:txBody>
      </p:sp>
      <p:sp>
        <p:nvSpPr>
          <p:cNvPr id="732182" name="Line 22"/>
          <p:cNvSpPr>
            <a:spLocks noChangeShapeType="1"/>
          </p:cNvSpPr>
          <p:nvPr/>
        </p:nvSpPr>
        <p:spPr bwMode="auto">
          <a:xfrm>
            <a:off x="3708400" y="1989138"/>
            <a:ext cx="0" cy="28733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83" name="Text Box 23"/>
          <p:cNvSpPr txBox="1">
            <a:spLocks noChangeArrowheads="1"/>
          </p:cNvSpPr>
          <p:nvPr/>
        </p:nvSpPr>
        <p:spPr bwMode="auto">
          <a:xfrm>
            <a:off x="3708400" y="1916113"/>
            <a:ext cx="1944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rgbClr val="FFFF00"/>
                </a:solidFill>
              </a:rPr>
              <a:t>Russ. Rev. 1917</a:t>
            </a:r>
            <a:endParaRPr lang="de-DE" altLang="de-DE" sz="1000">
              <a:solidFill>
                <a:srgbClr val="FFFF00"/>
              </a:solidFill>
            </a:endParaRPr>
          </a:p>
        </p:txBody>
      </p:sp>
      <p:sp>
        <p:nvSpPr>
          <p:cNvPr id="732184" name="Line 24"/>
          <p:cNvSpPr>
            <a:spLocks noChangeShapeType="1"/>
          </p:cNvSpPr>
          <p:nvPr/>
        </p:nvSpPr>
        <p:spPr bwMode="auto">
          <a:xfrm>
            <a:off x="3851275"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85" name="Text Box 25"/>
          <p:cNvSpPr txBox="1">
            <a:spLocks noChangeArrowheads="1"/>
          </p:cNvSpPr>
          <p:nvPr/>
        </p:nvSpPr>
        <p:spPr bwMode="auto">
          <a:xfrm>
            <a:off x="3708400" y="2708275"/>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32186" name="Text Box 26"/>
          <p:cNvSpPr txBox="1">
            <a:spLocks noChangeArrowheads="1"/>
          </p:cNvSpPr>
          <p:nvPr/>
        </p:nvSpPr>
        <p:spPr bwMode="auto">
          <a:xfrm>
            <a:off x="4500563" y="2349500"/>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a:t>
            </a:r>
            <a:endParaRPr lang="de-DE" altLang="de-DE" sz="1000">
              <a:solidFill>
                <a:schemeClr val="hlink"/>
              </a:solidFill>
            </a:endParaRPr>
          </a:p>
        </p:txBody>
      </p:sp>
      <p:sp>
        <p:nvSpPr>
          <p:cNvPr id="732187" name="Text Box 27"/>
          <p:cNvSpPr txBox="1">
            <a:spLocks noChangeArrowheads="1"/>
          </p:cNvSpPr>
          <p:nvPr/>
        </p:nvSpPr>
        <p:spPr bwMode="auto">
          <a:xfrm>
            <a:off x="5292725" y="1700213"/>
            <a:ext cx="1211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hlink"/>
                </a:solidFill>
              </a:rPr>
              <a:t>Hunger (1932-33)</a:t>
            </a:r>
            <a:endParaRPr lang="de-DE" altLang="de-DE" sz="1000">
              <a:solidFill>
                <a:schemeClr val="hlink"/>
              </a:solidFill>
            </a:endParaRPr>
          </a:p>
        </p:txBody>
      </p:sp>
      <p:sp>
        <p:nvSpPr>
          <p:cNvPr id="732189" name="Line 29"/>
          <p:cNvSpPr>
            <a:spLocks noChangeShapeType="1"/>
          </p:cNvSpPr>
          <p:nvPr/>
        </p:nvSpPr>
        <p:spPr bwMode="auto">
          <a:xfrm>
            <a:off x="4284663" y="2133600"/>
            <a:ext cx="0" cy="12954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90" name="Line 30"/>
          <p:cNvSpPr>
            <a:spLocks noChangeShapeType="1"/>
          </p:cNvSpPr>
          <p:nvPr/>
        </p:nvSpPr>
        <p:spPr bwMode="auto">
          <a:xfrm>
            <a:off x="4284663" y="1628775"/>
            <a:ext cx="0" cy="287338"/>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91" name="Text Box 31"/>
          <p:cNvSpPr txBox="1">
            <a:spLocks noChangeArrowheads="1"/>
          </p:cNvSpPr>
          <p:nvPr/>
        </p:nvSpPr>
        <p:spPr bwMode="auto">
          <a:xfrm>
            <a:off x="4140200" y="1412875"/>
            <a:ext cx="1833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rgbClr val="FFCC66"/>
                </a:solidFill>
              </a:rPr>
              <a:t>Spanische Grippe (1918/19)</a:t>
            </a:r>
            <a:endParaRPr lang="de-DE" altLang="de-DE" sz="1000">
              <a:solidFill>
                <a:srgbClr val="FFCC66"/>
              </a:solidFill>
            </a:endParaRPr>
          </a:p>
        </p:txBody>
      </p:sp>
      <p:sp>
        <p:nvSpPr>
          <p:cNvPr id="732192" name="Text Box 32"/>
          <p:cNvSpPr txBox="1">
            <a:spLocks noChangeArrowheads="1"/>
          </p:cNvSpPr>
          <p:nvPr/>
        </p:nvSpPr>
        <p:spPr bwMode="auto">
          <a:xfrm>
            <a:off x="3132138" y="4724400"/>
            <a:ext cx="53292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21,9b:</a:t>
            </a:r>
          </a:p>
          <a:p>
            <a:r>
              <a:rPr lang="de-DE" altLang="de-DE"/>
              <a:t>Erschreckt nicht, denn dies muss zuvor geschehen, </a:t>
            </a:r>
            <a:r>
              <a:rPr lang="de-DE" altLang="de-DE">
                <a:solidFill>
                  <a:schemeClr val="bg1"/>
                </a:solidFill>
              </a:rPr>
              <a:t>aber das Ende ist nicht sogleich</a:t>
            </a:r>
            <a:r>
              <a:rPr lang="de-DE" altLang="de-DE"/>
              <a:t>!</a:t>
            </a:r>
          </a:p>
        </p:txBody>
      </p:sp>
      <p:sp>
        <p:nvSpPr>
          <p:cNvPr id="732193" name="Line 33"/>
          <p:cNvSpPr>
            <a:spLocks noChangeShapeType="1"/>
          </p:cNvSpPr>
          <p:nvPr/>
        </p:nvSpPr>
        <p:spPr bwMode="auto">
          <a:xfrm>
            <a:off x="1908175" y="2924175"/>
            <a:ext cx="0" cy="5048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94" name="Line 34"/>
          <p:cNvSpPr>
            <a:spLocks noChangeShapeType="1"/>
          </p:cNvSpPr>
          <p:nvPr/>
        </p:nvSpPr>
        <p:spPr bwMode="auto">
          <a:xfrm>
            <a:off x="4500563" y="1628775"/>
            <a:ext cx="0" cy="2889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95" name="Line 35"/>
          <p:cNvSpPr>
            <a:spLocks noChangeShapeType="1"/>
          </p:cNvSpPr>
          <p:nvPr/>
        </p:nvSpPr>
        <p:spPr bwMode="auto">
          <a:xfrm>
            <a:off x="2051050" y="1700213"/>
            <a:ext cx="0" cy="936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96" name="Line 36"/>
          <p:cNvSpPr>
            <a:spLocks noChangeShapeType="1"/>
          </p:cNvSpPr>
          <p:nvPr/>
        </p:nvSpPr>
        <p:spPr bwMode="auto">
          <a:xfrm>
            <a:off x="1908175" y="1557338"/>
            <a:ext cx="0" cy="10795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197" name="Text Box 37"/>
          <p:cNvSpPr txBox="1">
            <a:spLocks noChangeArrowheads="1"/>
          </p:cNvSpPr>
          <p:nvPr/>
        </p:nvSpPr>
        <p:spPr bwMode="auto">
          <a:xfrm>
            <a:off x="1692275" y="1268413"/>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1905</a:t>
            </a:r>
            <a:endParaRPr lang="de-DE" altLang="de-DE" sz="1000">
              <a:solidFill>
                <a:schemeClr val="bg1"/>
              </a:solidFill>
            </a:endParaRPr>
          </a:p>
        </p:txBody>
      </p:sp>
      <p:sp>
        <p:nvSpPr>
          <p:cNvPr id="732198" name="Text Box 38"/>
          <p:cNvSpPr txBox="1">
            <a:spLocks noChangeArrowheads="1"/>
          </p:cNvSpPr>
          <p:nvPr/>
        </p:nvSpPr>
        <p:spPr bwMode="auto">
          <a:xfrm>
            <a:off x="1908175" y="1484313"/>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1908</a:t>
            </a:r>
            <a:endParaRPr lang="de-DE" altLang="de-DE" sz="1000">
              <a:solidFill>
                <a:schemeClr val="bg1"/>
              </a:solidFill>
            </a:endParaRPr>
          </a:p>
        </p:txBody>
      </p:sp>
      <p:sp>
        <p:nvSpPr>
          <p:cNvPr id="732199" name="Line 39"/>
          <p:cNvSpPr>
            <a:spLocks noChangeShapeType="1"/>
          </p:cNvSpPr>
          <p:nvPr/>
        </p:nvSpPr>
        <p:spPr bwMode="auto">
          <a:xfrm>
            <a:off x="4500563" y="1125538"/>
            <a:ext cx="0" cy="35877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200" name="Line 40"/>
          <p:cNvSpPr>
            <a:spLocks noChangeShapeType="1"/>
          </p:cNvSpPr>
          <p:nvPr/>
        </p:nvSpPr>
        <p:spPr bwMode="auto">
          <a:xfrm>
            <a:off x="5292725" y="1196975"/>
            <a:ext cx="0" cy="2159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202" name="Line 42"/>
          <p:cNvSpPr>
            <a:spLocks noChangeShapeType="1"/>
          </p:cNvSpPr>
          <p:nvPr/>
        </p:nvSpPr>
        <p:spPr bwMode="auto">
          <a:xfrm>
            <a:off x="5148263" y="1052513"/>
            <a:ext cx="0" cy="35877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203" name="Line 43"/>
          <p:cNvSpPr>
            <a:spLocks noChangeShapeType="1"/>
          </p:cNvSpPr>
          <p:nvPr/>
        </p:nvSpPr>
        <p:spPr bwMode="auto">
          <a:xfrm>
            <a:off x="5148263" y="1628775"/>
            <a:ext cx="0" cy="18002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32204" name="Text Box 44"/>
          <p:cNvSpPr txBox="1">
            <a:spLocks noChangeArrowheads="1"/>
          </p:cNvSpPr>
          <p:nvPr/>
        </p:nvSpPr>
        <p:spPr bwMode="auto">
          <a:xfrm>
            <a:off x="3779838" y="908050"/>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1920</a:t>
            </a:r>
            <a:endParaRPr lang="de-DE" altLang="de-DE" sz="1000">
              <a:solidFill>
                <a:schemeClr val="bg1"/>
              </a:solidFill>
            </a:endParaRPr>
          </a:p>
        </p:txBody>
      </p:sp>
      <p:sp>
        <p:nvSpPr>
          <p:cNvPr id="732205" name="Text Box 45"/>
          <p:cNvSpPr txBox="1">
            <a:spLocks noChangeArrowheads="1"/>
          </p:cNvSpPr>
          <p:nvPr/>
        </p:nvSpPr>
        <p:spPr bwMode="auto">
          <a:xfrm>
            <a:off x="4932363" y="765175"/>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1923</a:t>
            </a:r>
            <a:endParaRPr lang="de-DE" altLang="de-DE" sz="1000">
              <a:solidFill>
                <a:schemeClr val="bg1"/>
              </a:solidFill>
            </a:endParaRPr>
          </a:p>
        </p:txBody>
      </p:sp>
      <p:sp>
        <p:nvSpPr>
          <p:cNvPr id="732206" name="Text Box 46"/>
          <p:cNvSpPr txBox="1">
            <a:spLocks noChangeArrowheads="1"/>
          </p:cNvSpPr>
          <p:nvPr/>
        </p:nvSpPr>
        <p:spPr bwMode="auto">
          <a:xfrm>
            <a:off x="5219700" y="981075"/>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Erdbeben 1927</a:t>
            </a:r>
            <a:endParaRPr lang="de-DE" altLang="de-DE" sz="1000">
              <a:solidFill>
                <a:schemeClr val="bg1"/>
              </a:solidFill>
            </a:endParaRPr>
          </a:p>
        </p:txBody>
      </p:sp>
      <p:sp>
        <p:nvSpPr>
          <p:cNvPr id="732207" name="Text Box 47"/>
          <p:cNvSpPr txBox="1">
            <a:spLocks noChangeArrowheads="1"/>
          </p:cNvSpPr>
          <p:nvPr/>
        </p:nvSpPr>
        <p:spPr bwMode="auto">
          <a:xfrm>
            <a:off x="5487988" y="2081213"/>
            <a:ext cx="3219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800">
                <a:solidFill>
                  <a:schemeClr val="bg1"/>
                </a:solidFill>
              </a:rPr>
              <a:t>„… </a:t>
            </a:r>
            <a:r>
              <a:rPr lang="de-CH" altLang="de-DE" sz="1800">
                <a:solidFill>
                  <a:srgbClr val="FF0000"/>
                </a:solidFill>
              </a:rPr>
              <a:t>dann</a:t>
            </a:r>
            <a:r>
              <a:rPr lang="de-CH" altLang="de-DE" sz="1800">
                <a:solidFill>
                  <a:schemeClr val="bg1"/>
                </a:solidFill>
              </a:rPr>
              <a:t> werden sie euch </a:t>
            </a:r>
          </a:p>
          <a:p>
            <a:r>
              <a:rPr lang="de-CH" altLang="de-DE" sz="1800">
                <a:solidFill>
                  <a:schemeClr val="bg1"/>
                </a:solidFill>
              </a:rPr>
              <a:t>in Drangsal überliefern und </a:t>
            </a:r>
          </a:p>
          <a:p>
            <a:r>
              <a:rPr lang="de-CH" altLang="de-DE" sz="1800">
                <a:solidFill>
                  <a:schemeClr val="bg1"/>
                </a:solidFill>
              </a:rPr>
              <a:t>euch töten; …“</a:t>
            </a:r>
            <a:endParaRPr lang="de-DE" altLang="de-DE"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2192"/>
                                        </p:tgtEl>
                                        <p:attrNameLst>
                                          <p:attrName>style.visibility</p:attrName>
                                        </p:attrNameLst>
                                      </p:cBhvr>
                                      <p:to>
                                        <p:strVal val="visible"/>
                                      </p:to>
                                    </p:set>
                                    <p:anim calcmode="lin" valueType="num">
                                      <p:cBhvr additive="base">
                                        <p:cTn id="7" dur="500" fill="hold"/>
                                        <p:tgtEl>
                                          <p:spTgt spid="732192"/>
                                        </p:tgtEl>
                                        <p:attrNameLst>
                                          <p:attrName>ppt_x</p:attrName>
                                        </p:attrNameLst>
                                      </p:cBhvr>
                                      <p:tavLst>
                                        <p:tav tm="0">
                                          <p:val>
                                            <p:strVal val="#ppt_x"/>
                                          </p:val>
                                        </p:tav>
                                        <p:tav tm="100000">
                                          <p:val>
                                            <p:strVal val="#ppt_x"/>
                                          </p:val>
                                        </p:tav>
                                      </p:tavLst>
                                    </p:anim>
                                    <p:anim calcmode="lin" valueType="num">
                                      <p:cBhvr additive="base">
                                        <p:cTn id="8" dur="500" fill="hold"/>
                                        <p:tgtEl>
                                          <p:spTgt spid="732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3384" name="Picture 8" descr="Islam-by-country-smoot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1773238"/>
            <a:ext cx="3995737" cy="206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3380" name="Rectangle 4"/>
          <p:cNvSpPr>
            <a:spLocks noGrp="1" noChangeArrowheads="1"/>
          </p:cNvSpPr>
          <p:nvPr>
            <p:ph type="title"/>
          </p:nvPr>
        </p:nvSpPr>
        <p:spPr>
          <a:xfrm>
            <a:off x="684213" y="188913"/>
            <a:ext cx="7772400" cy="1143000"/>
          </a:xfrm>
        </p:spPr>
        <p:txBody>
          <a:bodyPr/>
          <a:lstStyle/>
          <a:p>
            <a:r>
              <a:rPr lang="fr-FR" altLang="de-DE" sz="4000" b="1">
                <a:solidFill>
                  <a:srgbClr val="00FF00"/>
                </a:solidFill>
                <a:latin typeface="Arial" panose="020B0604020202020204" pitchFamily="34" charset="0"/>
              </a:rPr>
              <a:t>(6) Christenverfolgungen, </a:t>
            </a:r>
            <a:br>
              <a:rPr lang="fr-FR" altLang="de-DE" sz="4000" b="1">
                <a:solidFill>
                  <a:srgbClr val="00FF00"/>
                </a:solidFill>
                <a:latin typeface="Arial" panose="020B0604020202020204" pitchFamily="34" charset="0"/>
              </a:rPr>
            </a:br>
            <a:r>
              <a:rPr lang="fr-FR" altLang="de-DE" sz="4000" b="1">
                <a:solidFill>
                  <a:srgbClr val="00FF00"/>
                </a:solidFill>
                <a:latin typeface="Arial" panose="020B0604020202020204" pitchFamily="34" charset="0"/>
              </a:rPr>
              <a:t>(7) Tod, (8) Hass</a:t>
            </a:r>
          </a:p>
        </p:txBody>
      </p:sp>
      <p:sp>
        <p:nvSpPr>
          <p:cNvPr id="613381" name="Rectangle 5"/>
          <p:cNvSpPr>
            <a:spLocks noGrp="1" noChangeArrowheads="1"/>
          </p:cNvSpPr>
          <p:nvPr>
            <p:ph type="body" sz="half" idx="1"/>
          </p:nvPr>
        </p:nvSpPr>
        <p:spPr>
          <a:xfrm>
            <a:off x="0" y="1773238"/>
            <a:ext cx="5076825" cy="4876800"/>
          </a:xfrm>
        </p:spPr>
        <p:txBody>
          <a:bodyPr/>
          <a:lstStyle/>
          <a:p>
            <a:r>
              <a:rPr lang="fr-FR" altLang="de-DE" sz="2600" b="1">
                <a:solidFill>
                  <a:schemeClr val="bg1"/>
                </a:solidFill>
                <a:latin typeface="Arial" panose="020B0604020202020204" pitchFamily="34" charset="0"/>
              </a:rPr>
              <a:t>Verfolgung der Gläubigen, Hass von seiten aller Nationen (Mat 24,9; Mark 13,9-13)</a:t>
            </a:r>
          </a:p>
          <a:p>
            <a:r>
              <a:rPr lang="fr-FR" altLang="de-DE" sz="2600" b="1">
                <a:solidFill>
                  <a:schemeClr val="bg1"/>
                </a:solidFill>
                <a:latin typeface="Arial" panose="020B0604020202020204" pitchFamily="34" charset="0"/>
              </a:rPr>
              <a:t>Die grösste Anzahl christlicher Märtyrer wurde im 20. Jh. ermordet (45,5 Millionen; = 65%). </a:t>
            </a:r>
          </a:p>
          <a:p>
            <a:r>
              <a:rPr lang="fr-FR" altLang="de-DE" sz="2600" b="1">
                <a:solidFill>
                  <a:schemeClr val="bg1"/>
                </a:solidFill>
                <a:latin typeface="Arial" panose="020B0604020202020204" pitchFamily="34" charset="0"/>
              </a:rPr>
              <a:t>Vor allem durch die Kommunisten (ab 1917) und die Islamisten.</a:t>
            </a:r>
          </a:p>
        </p:txBody>
      </p:sp>
      <p:sp>
        <p:nvSpPr>
          <p:cNvPr id="613382" name="Text Box 6"/>
          <p:cNvSpPr txBox="1">
            <a:spLocks noChangeArrowheads="1"/>
          </p:cNvSpPr>
          <p:nvPr/>
        </p:nvSpPr>
        <p:spPr bwMode="auto">
          <a:xfrm>
            <a:off x="5148263" y="3716338"/>
            <a:ext cx="3995737" cy="24368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200"/>
              <a:t>Mat 24:</a:t>
            </a:r>
          </a:p>
          <a:p>
            <a:r>
              <a:rPr lang="de-DE" altLang="de-DE" sz="2200"/>
              <a:t>9 Dann werden sie euch </a:t>
            </a:r>
            <a:r>
              <a:rPr lang="de-DE" altLang="de-DE" sz="2200">
                <a:solidFill>
                  <a:schemeClr val="bg1"/>
                </a:solidFill>
              </a:rPr>
              <a:t>in Drangsal überliefern</a:t>
            </a:r>
            <a:r>
              <a:rPr lang="de-DE" altLang="de-DE" sz="2200"/>
              <a:t> und euch </a:t>
            </a:r>
            <a:r>
              <a:rPr lang="de-DE" altLang="de-DE" sz="2200">
                <a:solidFill>
                  <a:schemeClr val="bg1"/>
                </a:solidFill>
              </a:rPr>
              <a:t>töten</a:t>
            </a:r>
            <a:r>
              <a:rPr lang="de-DE" altLang="de-DE" sz="2200"/>
              <a:t>; und ihr werdet von allen Nationen </a:t>
            </a:r>
            <a:r>
              <a:rPr lang="de-DE" altLang="de-DE" sz="2200">
                <a:solidFill>
                  <a:schemeClr val="bg1"/>
                </a:solidFill>
              </a:rPr>
              <a:t>gehasst</a:t>
            </a:r>
            <a:r>
              <a:rPr lang="de-DE" altLang="de-DE" sz="2200"/>
              <a:t> werden um meines Namens willen.</a:t>
            </a:r>
          </a:p>
        </p:txBody>
      </p:sp>
      <p:sp>
        <p:nvSpPr>
          <p:cNvPr id="613386" name="Text Box 10"/>
          <p:cNvSpPr txBox="1">
            <a:spLocks noChangeArrowheads="1"/>
          </p:cNvSpPr>
          <p:nvPr/>
        </p:nvSpPr>
        <p:spPr bwMode="auto">
          <a:xfrm>
            <a:off x="7169150" y="1557338"/>
            <a:ext cx="1905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D.Bachmann GNU 1.2. or later</a:t>
            </a:r>
            <a:endParaRPr lang="de-DE" altLang="de-DE" sz="10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3382"/>
                                        </p:tgtEl>
                                        <p:attrNameLst>
                                          <p:attrName>style.visibility</p:attrName>
                                        </p:attrNameLst>
                                      </p:cBhvr>
                                      <p:to>
                                        <p:strVal val="visible"/>
                                      </p:to>
                                    </p:set>
                                    <p:anim calcmode="lin" valueType="num">
                                      <p:cBhvr additive="base">
                                        <p:cTn id="7" dur="500" fill="hold"/>
                                        <p:tgtEl>
                                          <p:spTgt spid="613382"/>
                                        </p:tgtEl>
                                        <p:attrNameLst>
                                          <p:attrName>ppt_x</p:attrName>
                                        </p:attrNameLst>
                                      </p:cBhvr>
                                      <p:tavLst>
                                        <p:tav tm="0">
                                          <p:val>
                                            <p:strVal val="#ppt_x"/>
                                          </p:val>
                                        </p:tav>
                                        <p:tav tm="100000">
                                          <p:val>
                                            <p:strVal val="#ppt_x"/>
                                          </p:val>
                                        </p:tav>
                                      </p:tavLst>
                                    </p:anim>
                                    <p:anim calcmode="lin" valueType="num">
                                      <p:cBhvr additive="base">
                                        <p:cTn id="8" dur="500" fill="hold"/>
                                        <p:tgtEl>
                                          <p:spTgt spid="613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258" name="Picture 2" descr="Islam-by-country-smoot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1773238"/>
            <a:ext cx="3995737" cy="206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6259" name="Rectangle 3"/>
          <p:cNvSpPr>
            <a:spLocks noGrp="1" noChangeArrowheads="1"/>
          </p:cNvSpPr>
          <p:nvPr>
            <p:ph type="title"/>
          </p:nvPr>
        </p:nvSpPr>
        <p:spPr>
          <a:xfrm>
            <a:off x="684213" y="188913"/>
            <a:ext cx="7772400" cy="1143000"/>
          </a:xfrm>
        </p:spPr>
        <p:txBody>
          <a:bodyPr/>
          <a:lstStyle/>
          <a:p>
            <a:r>
              <a:rPr lang="fr-FR" altLang="de-DE" sz="4000" b="1">
                <a:solidFill>
                  <a:srgbClr val="00FF00"/>
                </a:solidFill>
                <a:latin typeface="Arial" panose="020B0604020202020204" pitchFamily="34" charset="0"/>
              </a:rPr>
              <a:t>(6) Christenverfolgungen, </a:t>
            </a:r>
            <a:br>
              <a:rPr lang="fr-FR" altLang="de-DE" sz="4000" b="1">
                <a:solidFill>
                  <a:srgbClr val="00FF00"/>
                </a:solidFill>
                <a:latin typeface="Arial" panose="020B0604020202020204" pitchFamily="34" charset="0"/>
              </a:rPr>
            </a:br>
            <a:r>
              <a:rPr lang="fr-FR" altLang="de-DE" sz="4000" b="1">
                <a:solidFill>
                  <a:srgbClr val="00FF00"/>
                </a:solidFill>
                <a:latin typeface="Arial" panose="020B0604020202020204" pitchFamily="34" charset="0"/>
              </a:rPr>
              <a:t>(7) Tod, (8) Hass</a:t>
            </a:r>
          </a:p>
        </p:txBody>
      </p:sp>
      <p:sp>
        <p:nvSpPr>
          <p:cNvPr id="736260" name="Rectangle 4"/>
          <p:cNvSpPr>
            <a:spLocks noGrp="1" noChangeArrowheads="1"/>
          </p:cNvSpPr>
          <p:nvPr>
            <p:ph type="body" sz="half" idx="1"/>
          </p:nvPr>
        </p:nvSpPr>
        <p:spPr>
          <a:xfrm>
            <a:off x="0" y="1773238"/>
            <a:ext cx="5076825" cy="4876800"/>
          </a:xfrm>
        </p:spPr>
        <p:txBody>
          <a:bodyPr/>
          <a:lstStyle/>
          <a:p>
            <a:pPr>
              <a:lnSpc>
                <a:spcPct val="80000"/>
              </a:lnSpc>
            </a:pPr>
            <a:r>
              <a:rPr lang="fr-FR" altLang="de-DE" sz="2600" b="1">
                <a:solidFill>
                  <a:schemeClr val="bg1"/>
                </a:solidFill>
                <a:latin typeface="Arial" panose="020B0604020202020204" pitchFamily="34" charset="0"/>
              </a:rPr>
              <a:t>Verfolgung der Gläubigen, Hass von seiten aller Nationen (Mat 24,9; Mark 13,9-13)</a:t>
            </a:r>
          </a:p>
          <a:p>
            <a:pPr>
              <a:lnSpc>
                <a:spcPct val="80000"/>
              </a:lnSpc>
            </a:pPr>
            <a:r>
              <a:rPr lang="fr-FR" altLang="de-DE" sz="2600" b="1">
                <a:solidFill>
                  <a:schemeClr val="bg1"/>
                </a:solidFill>
                <a:latin typeface="Arial" panose="020B0604020202020204" pitchFamily="34" charset="0"/>
              </a:rPr>
              <a:t>Die grösste Anzahl christlicher Märtyrer wurde im 20. Jh. ermordet (45,5 Millionen; = 65%). </a:t>
            </a:r>
          </a:p>
          <a:p>
            <a:pPr>
              <a:lnSpc>
                <a:spcPct val="80000"/>
              </a:lnSpc>
            </a:pPr>
            <a:r>
              <a:rPr lang="fr-FR" altLang="de-DE" sz="2600" b="1">
                <a:solidFill>
                  <a:srgbClr val="00FF00"/>
                </a:solidFill>
                <a:latin typeface="Arial" panose="020B0604020202020204" pitchFamily="34" charset="0"/>
              </a:rPr>
              <a:t>Heute sind 200 Millionen Christen in 25 Ländern bedroht durch Misshandlung, Gefängnis und Tod bedroht.</a:t>
            </a:r>
          </a:p>
        </p:txBody>
      </p:sp>
      <p:sp>
        <p:nvSpPr>
          <p:cNvPr id="736261" name="Text Box 5"/>
          <p:cNvSpPr txBox="1">
            <a:spLocks noChangeArrowheads="1"/>
          </p:cNvSpPr>
          <p:nvPr/>
        </p:nvSpPr>
        <p:spPr bwMode="auto">
          <a:xfrm>
            <a:off x="5148263" y="3716338"/>
            <a:ext cx="3995737" cy="24368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200"/>
              <a:t>Mat 24:</a:t>
            </a:r>
          </a:p>
          <a:p>
            <a:r>
              <a:rPr lang="de-DE" altLang="de-DE" sz="2200"/>
              <a:t>9 Dann werden sie euch </a:t>
            </a:r>
            <a:r>
              <a:rPr lang="de-DE" altLang="de-DE" sz="2200">
                <a:solidFill>
                  <a:schemeClr val="bg1"/>
                </a:solidFill>
              </a:rPr>
              <a:t>in Drangsal überliefern</a:t>
            </a:r>
            <a:r>
              <a:rPr lang="de-DE" altLang="de-DE" sz="2200"/>
              <a:t> und euch </a:t>
            </a:r>
            <a:r>
              <a:rPr lang="de-DE" altLang="de-DE" sz="2200">
                <a:solidFill>
                  <a:schemeClr val="bg1"/>
                </a:solidFill>
              </a:rPr>
              <a:t>töten</a:t>
            </a:r>
            <a:r>
              <a:rPr lang="de-DE" altLang="de-DE" sz="2200"/>
              <a:t>; und ihr werdet von allen Nationen </a:t>
            </a:r>
            <a:r>
              <a:rPr lang="de-DE" altLang="de-DE" sz="2200">
                <a:solidFill>
                  <a:schemeClr val="bg1"/>
                </a:solidFill>
              </a:rPr>
              <a:t>gehasst</a:t>
            </a:r>
            <a:r>
              <a:rPr lang="de-DE" altLang="de-DE" sz="2200"/>
              <a:t> werden um meines Namens willen.</a:t>
            </a:r>
          </a:p>
        </p:txBody>
      </p:sp>
      <p:sp>
        <p:nvSpPr>
          <p:cNvPr id="736263" name="Text Box 7"/>
          <p:cNvSpPr txBox="1">
            <a:spLocks noChangeArrowheads="1"/>
          </p:cNvSpPr>
          <p:nvPr/>
        </p:nvSpPr>
        <p:spPr bwMode="auto">
          <a:xfrm>
            <a:off x="7169150" y="1557338"/>
            <a:ext cx="1905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D.Bachmann GNU 1.2. or later</a:t>
            </a:r>
            <a:endParaRPr lang="de-DE" altLang="de-DE" sz="10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6261"/>
                                        </p:tgtEl>
                                        <p:attrNameLst>
                                          <p:attrName>style.visibility</p:attrName>
                                        </p:attrNameLst>
                                      </p:cBhvr>
                                      <p:to>
                                        <p:strVal val="visible"/>
                                      </p:to>
                                    </p:set>
                                    <p:anim calcmode="lin" valueType="num">
                                      <p:cBhvr additive="base">
                                        <p:cTn id="7" dur="500" fill="hold"/>
                                        <p:tgtEl>
                                          <p:spTgt spid="736261"/>
                                        </p:tgtEl>
                                        <p:attrNameLst>
                                          <p:attrName>ppt_x</p:attrName>
                                        </p:attrNameLst>
                                      </p:cBhvr>
                                      <p:tavLst>
                                        <p:tav tm="0">
                                          <p:val>
                                            <p:strVal val="#ppt_x"/>
                                          </p:val>
                                        </p:tav>
                                        <p:tav tm="100000">
                                          <p:val>
                                            <p:strVal val="#ppt_x"/>
                                          </p:val>
                                        </p:tav>
                                      </p:tavLst>
                                    </p:anim>
                                    <p:anim calcmode="lin" valueType="num">
                                      <p:cBhvr additive="base">
                                        <p:cTn id="8" dur="500" fill="hold"/>
                                        <p:tgtEl>
                                          <p:spTgt spid="736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1" name="Rectangle 3"/>
          <p:cNvSpPr>
            <a:spLocks noGrp="1" noChangeArrowheads="1"/>
          </p:cNvSpPr>
          <p:nvPr>
            <p:ph type="title"/>
          </p:nvPr>
        </p:nvSpPr>
        <p:spPr>
          <a:xfrm>
            <a:off x="0" y="0"/>
            <a:ext cx="9144000" cy="1752600"/>
          </a:xfrm>
        </p:spPr>
        <p:txBody>
          <a:bodyPr/>
          <a:lstStyle/>
          <a:p>
            <a:r>
              <a:rPr lang="fr-FR" altLang="de-DE" b="1">
                <a:solidFill>
                  <a:srgbClr val="00FF00"/>
                </a:solidFill>
                <a:latin typeface="Arial" panose="020B0604020202020204" pitchFamily="34" charset="0"/>
              </a:rPr>
              <a:t>(9) Abfall von Gott durch Zwang</a:t>
            </a:r>
          </a:p>
        </p:txBody>
      </p:sp>
      <p:sp>
        <p:nvSpPr>
          <p:cNvPr id="626692" name="Rectangle 4"/>
          <p:cNvSpPr>
            <a:spLocks noGrp="1" noChangeArrowheads="1"/>
          </p:cNvSpPr>
          <p:nvPr>
            <p:ph type="body" sz="half" idx="1"/>
          </p:nvPr>
        </p:nvSpPr>
        <p:spPr>
          <a:xfrm>
            <a:off x="179388" y="1484313"/>
            <a:ext cx="4248150" cy="5373687"/>
          </a:xfrm>
        </p:spPr>
        <p:txBody>
          <a:bodyPr/>
          <a:lstStyle/>
          <a:p>
            <a:r>
              <a:rPr lang="de-DE" altLang="de-DE" sz="2800" b="1">
                <a:solidFill>
                  <a:schemeClr val="bg1"/>
                </a:solidFill>
                <a:latin typeface="Arial" panose="020B0604020202020204" pitchFamily="34" charset="0"/>
              </a:rPr>
              <a:t>Millionen von Menschen geben den christlichen Glauben auf, weil die Kommunisten in der Sowjetunion und in Osteuropa die Menschen zum Atheismus zwingen (Mat 24,10).</a:t>
            </a:r>
          </a:p>
        </p:txBody>
      </p:sp>
      <p:sp>
        <p:nvSpPr>
          <p:cNvPr id="626693" name="Text Box 5"/>
          <p:cNvSpPr txBox="1">
            <a:spLocks noChangeArrowheads="1"/>
          </p:cNvSpPr>
          <p:nvPr/>
        </p:nvSpPr>
        <p:spPr bwMode="auto">
          <a:xfrm>
            <a:off x="4716463" y="5589588"/>
            <a:ext cx="4103687" cy="822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a:t>Mat 24: „[10] Und dann werden </a:t>
            </a:r>
            <a:r>
              <a:rPr lang="de-DE" altLang="de-DE">
                <a:solidFill>
                  <a:schemeClr val="bg1"/>
                </a:solidFill>
              </a:rPr>
              <a:t>viele abfallen </a:t>
            </a:r>
            <a:r>
              <a:rPr lang="de-DE" altLang="de-DE"/>
              <a:t>…“ </a:t>
            </a:r>
          </a:p>
        </p:txBody>
      </p:sp>
      <p:pic>
        <p:nvPicPr>
          <p:cNvPr id="626696" name="Picture 8" descr="Image:Cologne Cathedral.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6463" y="1484313"/>
            <a:ext cx="3079750" cy="41036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6698" name="Text Box 10"/>
          <p:cNvSpPr txBox="1">
            <a:spLocks noChangeArrowheads="1"/>
          </p:cNvSpPr>
          <p:nvPr/>
        </p:nvSpPr>
        <p:spPr bwMode="auto">
          <a:xfrm>
            <a:off x="6227763" y="1268413"/>
            <a:ext cx="1554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FKJ71 GNU 1.2 or later</a:t>
            </a:r>
            <a:endParaRPr lang="de-DE" altLang="de-DE" sz="1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6693"/>
                                        </p:tgtEl>
                                        <p:attrNameLst>
                                          <p:attrName>style.visibility</p:attrName>
                                        </p:attrNameLst>
                                      </p:cBhvr>
                                      <p:to>
                                        <p:strVal val="visible"/>
                                      </p:to>
                                    </p:set>
                                    <p:anim calcmode="lin" valueType="num">
                                      <p:cBhvr additive="base">
                                        <p:cTn id="7" dur="500" fill="hold"/>
                                        <p:tgtEl>
                                          <p:spTgt spid="626693"/>
                                        </p:tgtEl>
                                        <p:attrNameLst>
                                          <p:attrName>ppt_x</p:attrName>
                                        </p:attrNameLst>
                                      </p:cBhvr>
                                      <p:tavLst>
                                        <p:tav tm="0">
                                          <p:val>
                                            <p:strVal val="#ppt_x"/>
                                          </p:val>
                                        </p:tav>
                                        <p:tav tm="100000">
                                          <p:val>
                                            <p:strVal val="#ppt_x"/>
                                          </p:val>
                                        </p:tav>
                                      </p:tavLst>
                                    </p:anim>
                                    <p:anim calcmode="lin" valueType="num">
                                      <p:cBhvr additive="base">
                                        <p:cTn id="8" dur="500" fill="hold"/>
                                        <p:tgtEl>
                                          <p:spTgt spid="626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descr="Communist_countrie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1916113"/>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2595" name="Picture 3" descr="Communist_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16113"/>
            <a:ext cx="3995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596" name="Rectangle 4"/>
          <p:cNvSpPr>
            <a:spLocks noGrp="1" noChangeArrowheads="1"/>
          </p:cNvSpPr>
          <p:nvPr>
            <p:ph type="title"/>
          </p:nvPr>
        </p:nvSpPr>
        <p:spPr>
          <a:xfrm>
            <a:off x="0" y="260350"/>
            <a:ext cx="9144000" cy="1143000"/>
          </a:xfrm>
        </p:spPr>
        <p:txBody>
          <a:bodyPr/>
          <a:lstStyle/>
          <a:p>
            <a:r>
              <a:rPr lang="fr-FR" altLang="de-DE" sz="4000" b="1">
                <a:solidFill>
                  <a:srgbClr val="00FF00"/>
                </a:solidFill>
                <a:latin typeface="Arial" panose="020B0604020202020204" pitchFamily="34" charset="0"/>
              </a:rPr>
              <a:t>(10) Denunzieren</a:t>
            </a:r>
          </a:p>
        </p:txBody>
      </p:sp>
      <p:sp>
        <p:nvSpPr>
          <p:cNvPr id="622597" name="Rectangle 5"/>
          <p:cNvSpPr>
            <a:spLocks noGrp="1" noChangeArrowheads="1"/>
          </p:cNvSpPr>
          <p:nvPr>
            <p:ph type="body" sz="half" idx="1"/>
          </p:nvPr>
        </p:nvSpPr>
        <p:spPr>
          <a:xfrm>
            <a:off x="0" y="1773238"/>
            <a:ext cx="5148263" cy="4868862"/>
          </a:xfrm>
        </p:spPr>
        <p:txBody>
          <a:bodyPr/>
          <a:lstStyle/>
          <a:p>
            <a:r>
              <a:rPr lang="fr-FR" altLang="de-DE" sz="2600" b="1">
                <a:solidFill>
                  <a:schemeClr val="bg1"/>
                </a:solidFill>
                <a:latin typeface="Arial" panose="020B0604020202020204" pitchFamily="34" charset="0"/>
              </a:rPr>
              <a:t>Verfolgung der Gläubigen, Hass von seiten aller Nationen (Mat 24,9; Mark 13,9-13)</a:t>
            </a:r>
          </a:p>
          <a:p>
            <a:r>
              <a:rPr lang="fr-FR" altLang="de-DE" sz="2600" b="1">
                <a:solidFill>
                  <a:schemeClr val="bg1"/>
                </a:solidFill>
                <a:latin typeface="Arial" panose="020B0604020202020204" pitchFamily="34" charset="0"/>
              </a:rPr>
              <a:t>Die grösste Anzahl christlicher Märtyrer wurde im 20. Jh. ermordet (45,5 Millionen; = 65%).</a:t>
            </a:r>
          </a:p>
          <a:p>
            <a:r>
              <a:rPr lang="fr-FR" altLang="de-DE" sz="2600" b="1">
                <a:solidFill>
                  <a:schemeClr val="bg1"/>
                </a:solidFill>
                <a:latin typeface="Arial" panose="020B0604020202020204" pitchFamily="34" charset="0"/>
              </a:rPr>
              <a:t>Vor allem durch die Kommunisten (ab 1917) und die Islamisten.</a:t>
            </a:r>
          </a:p>
        </p:txBody>
      </p:sp>
      <p:sp>
        <p:nvSpPr>
          <p:cNvPr id="622598" name="Text Box 6"/>
          <p:cNvSpPr txBox="1">
            <a:spLocks noChangeArrowheads="1"/>
          </p:cNvSpPr>
          <p:nvPr/>
        </p:nvSpPr>
        <p:spPr bwMode="auto">
          <a:xfrm>
            <a:off x="5148263" y="3716338"/>
            <a:ext cx="3995737"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10 </a:t>
            </a:r>
            <a:r>
              <a:rPr lang="en-US" altLang="de-DE"/>
              <a:t>Und dann werden viele abfallen und </a:t>
            </a:r>
            <a:r>
              <a:rPr lang="en-US" altLang="de-DE">
                <a:solidFill>
                  <a:schemeClr val="bg1"/>
                </a:solidFill>
              </a:rPr>
              <a:t>werden einander überliefern</a:t>
            </a:r>
            <a:r>
              <a:rPr lang="en-US" altLang="de-DE"/>
              <a:t> und einander hassen;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2598"/>
                                        </p:tgtEl>
                                        <p:attrNameLst>
                                          <p:attrName>style.visibility</p:attrName>
                                        </p:attrNameLst>
                                      </p:cBhvr>
                                      <p:to>
                                        <p:strVal val="visible"/>
                                      </p:to>
                                    </p:set>
                                    <p:anim calcmode="lin" valueType="num">
                                      <p:cBhvr additive="base">
                                        <p:cTn id="7" dur="500" fill="hold"/>
                                        <p:tgtEl>
                                          <p:spTgt spid="622598"/>
                                        </p:tgtEl>
                                        <p:attrNameLst>
                                          <p:attrName>ppt_x</p:attrName>
                                        </p:attrNameLst>
                                      </p:cBhvr>
                                      <p:tavLst>
                                        <p:tav tm="0">
                                          <p:val>
                                            <p:strVal val="#ppt_x"/>
                                          </p:val>
                                        </p:tav>
                                        <p:tav tm="100000">
                                          <p:val>
                                            <p:strVal val="#ppt_x"/>
                                          </p:val>
                                        </p:tav>
                                      </p:tavLst>
                                    </p:anim>
                                    <p:anim calcmode="lin" valueType="num">
                                      <p:cBhvr additive="base">
                                        <p:cTn id="8" dur="500" fill="hold"/>
                                        <p:tgtEl>
                                          <p:spTgt spid="622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Picture 2" descr="Communist_countrie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1916113"/>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43" name="Picture 3" descr="Communist_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16113"/>
            <a:ext cx="3995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44" name="Rectangle 4"/>
          <p:cNvSpPr>
            <a:spLocks noGrp="1" noChangeArrowheads="1"/>
          </p:cNvSpPr>
          <p:nvPr>
            <p:ph type="title"/>
          </p:nvPr>
        </p:nvSpPr>
        <p:spPr>
          <a:xfrm>
            <a:off x="0" y="260350"/>
            <a:ext cx="9144000" cy="1143000"/>
          </a:xfrm>
        </p:spPr>
        <p:txBody>
          <a:bodyPr/>
          <a:lstStyle/>
          <a:p>
            <a:r>
              <a:rPr lang="fr-FR" altLang="de-DE" sz="4000" b="1">
                <a:solidFill>
                  <a:srgbClr val="00FF00"/>
                </a:solidFill>
                <a:latin typeface="Arial" panose="020B0604020202020204" pitchFamily="34" charset="0"/>
              </a:rPr>
              <a:t>(11) Zwischenmenschliches Vertrauen zerstört</a:t>
            </a:r>
          </a:p>
        </p:txBody>
      </p:sp>
      <p:sp>
        <p:nvSpPr>
          <p:cNvPr id="624645" name="Rectangle 5"/>
          <p:cNvSpPr>
            <a:spLocks noGrp="1" noChangeArrowheads="1"/>
          </p:cNvSpPr>
          <p:nvPr>
            <p:ph type="body" sz="half" idx="1"/>
          </p:nvPr>
        </p:nvSpPr>
        <p:spPr>
          <a:xfrm>
            <a:off x="0" y="1773238"/>
            <a:ext cx="5148263" cy="4868862"/>
          </a:xfrm>
        </p:spPr>
        <p:txBody>
          <a:bodyPr/>
          <a:lstStyle/>
          <a:p>
            <a:r>
              <a:rPr lang="fr-FR" altLang="de-DE" sz="2600" b="1">
                <a:solidFill>
                  <a:schemeClr val="bg1"/>
                </a:solidFill>
                <a:latin typeface="Arial" panose="020B0604020202020204" pitchFamily="34" charset="0"/>
              </a:rPr>
              <a:t>Verfolgung der Gläubigen, Hass von seiten aller Nationen (Mat 24,9; Mark 13,9-13)</a:t>
            </a:r>
          </a:p>
          <a:p>
            <a:r>
              <a:rPr lang="fr-FR" altLang="de-DE" sz="2600" b="1">
                <a:solidFill>
                  <a:schemeClr val="bg1"/>
                </a:solidFill>
                <a:latin typeface="Arial" panose="020B0604020202020204" pitchFamily="34" charset="0"/>
              </a:rPr>
              <a:t>Die grösste Anzahl christlicher Märtyrer wurde im 20. Jh. ermordet (45,5 Millionen; = 65%).</a:t>
            </a:r>
          </a:p>
          <a:p>
            <a:r>
              <a:rPr lang="fr-FR" altLang="de-DE" sz="2600" b="1">
                <a:solidFill>
                  <a:schemeClr val="bg1"/>
                </a:solidFill>
                <a:latin typeface="Arial" panose="020B0604020202020204" pitchFamily="34" charset="0"/>
              </a:rPr>
              <a:t>Vor allem durch die Kommunisten (ab 1917) und die Islamisten.</a:t>
            </a:r>
          </a:p>
        </p:txBody>
      </p:sp>
      <p:sp>
        <p:nvSpPr>
          <p:cNvPr id="624646" name="Text Box 6"/>
          <p:cNvSpPr txBox="1">
            <a:spLocks noChangeArrowheads="1"/>
          </p:cNvSpPr>
          <p:nvPr/>
        </p:nvSpPr>
        <p:spPr bwMode="auto">
          <a:xfrm>
            <a:off x="5148263" y="3716338"/>
            <a:ext cx="3995737"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10 </a:t>
            </a:r>
            <a:r>
              <a:rPr lang="en-US" altLang="de-DE"/>
              <a:t>Und dann werden viele abfallen und werden einander überliefern </a:t>
            </a:r>
            <a:r>
              <a:rPr lang="en-US" altLang="de-DE">
                <a:solidFill>
                  <a:schemeClr val="bg1"/>
                </a:solidFill>
              </a:rPr>
              <a:t>und einander hassen</a:t>
            </a:r>
            <a:r>
              <a:rPr lang="en-US" altLang="de-DE"/>
              <a:t>;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46"/>
                                        </p:tgtEl>
                                        <p:attrNameLst>
                                          <p:attrName>style.visibility</p:attrName>
                                        </p:attrNameLst>
                                      </p:cBhvr>
                                      <p:to>
                                        <p:strVal val="visible"/>
                                      </p:to>
                                    </p:set>
                                    <p:anim calcmode="lin" valueType="num">
                                      <p:cBhvr additive="base">
                                        <p:cTn id="7" dur="500" fill="hold"/>
                                        <p:tgtEl>
                                          <p:spTgt spid="624646"/>
                                        </p:tgtEl>
                                        <p:attrNameLst>
                                          <p:attrName>ppt_x</p:attrName>
                                        </p:attrNameLst>
                                      </p:cBhvr>
                                      <p:tavLst>
                                        <p:tav tm="0">
                                          <p:val>
                                            <p:strVal val="#ppt_x"/>
                                          </p:val>
                                        </p:tav>
                                        <p:tav tm="100000">
                                          <p:val>
                                            <p:strVal val="#ppt_x"/>
                                          </p:val>
                                        </p:tav>
                                      </p:tavLst>
                                    </p:anim>
                                    <p:anim calcmode="lin" valueType="num">
                                      <p:cBhvr additive="base">
                                        <p:cTn id="8" dur="500" fill="hold"/>
                                        <p:tgtEl>
                                          <p:spTgt spid="6246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450" name="Picture 2" descr="Communist_countrie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1916113"/>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4451" name="Picture 3" descr="Communist_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16113"/>
            <a:ext cx="3995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4452" name="Rectangle 4"/>
          <p:cNvSpPr>
            <a:spLocks noGrp="1" noChangeArrowheads="1"/>
          </p:cNvSpPr>
          <p:nvPr>
            <p:ph type="title"/>
          </p:nvPr>
        </p:nvSpPr>
        <p:spPr>
          <a:xfrm>
            <a:off x="0" y="260350"/>
            <a:ext cx="9144000" cy="1143000"/>
          </a:xfrm>
        </p:spPr>
        <p:txBody>
          <a:bodyPr/>
          <a:lstStyle/>
          <a:p>
            <a:r>
              <a:rPr lang="fr-FR" altLang="de-DE" sz="4000" b="1">
                <a:solidFill>
                  <a:srgbClr val="00FF00"/>
                </a:solidFill>
                <a:latin typeface="Arial" panose="020B0604020202020204" pitchFamily="34" charset="0"/>
              </a:rPr>
              <a:t>(12) Verfolgung durch Familienangehörige</a:t>
            </a:r>
          </a:p>
        </p:txBody>
      </p:sp>
      <p:sp>
        <p:nvSpPr>
          <p:cNvPr id="744453" name="Rectangle 5"/>
          <p:cNvSpPr>
            <a:spLocks noGrp="1" noChangeArrowheads="1"/>
          </p:cNvSpPr>
          <p:nvPr>
            <p:ph type="body" sz="half" idx="1"/>
          </p:nvPr>
        </p:nvSpPr>
        <p:spPr>
          <a:xfrm>
            <a:off x="0" y="1773238"/>
            <a:ext cx="5148263" cy="4868862"/>
          </a:xfrm>
        </p:spPr>
        <p:txBody>
          <a:bodyPr/>
          <a:lstStyle/>
          <a:p>
            <a:r>
              <a:rPr lang="fr-FR" altLang="de-DE" sz="2600" b="1">
                <a:solidFill>
                  <a:schemeClr val="bg1"/>
                </a:solidFill>
                <a:latin typeface="Arial" panose="020B0604020202020204" pitchFamily="34" charset="0"/>
              </a:rPr>
              <a:t>Verfolgung der Gläubigen, Hass von seiten aller Nationen (Mat 24,9; Mark 13,9-13)</a:t>
            </a:r>
          </a:p>
          <a:p>
            <a:r>
              <a:rPr lang="fr-FR" altLang="de-DE" sz="2600" b="1">
                <a:solidFill>
                  <a:schemeClr val="bg1"/>
                </a:solidFill>
                <a:latin typeface="Arial" panose="020B0604020202020204" pitchFamily="34" charset="0"/>
              </a:rPr>
              <a:t>Die grösste Anzahl christlicher Märtyrer wurde im 20. Jh. ermordet (45,5 Millionen; = 65%).</a:t>
            </a:r>
          </a:p>
          <a:p>
            <a:r>
              <a:rPr lang="fr-FR" altLang="de-DE" sz="2600" b="1">
                <a:solidFill>
                  <a:schemeClr val="bg1"/>
                </a:solidFill>
                <a:latin typeface="Arial" panose="020B0604020202020204" pitchFamily="34" charset="0"/>
              </a:rPr>
              <a:t>Vor allem durch die Kommunisten (ab 1917) und die Islamisten.</a:t>
            </a:r>
          </a:p>
        </p:txBody>
      </p:sp>
      <p:sp>
        <p:nvSpPr>
          <p:cNvPr id="744454" name="Text Box 6"/>
          <p:cNvSpPr txBox="1">
            <a:spLocks noChangeArrowheads="1"/>
          </p:cNvSpPr>
          <p:nvPr/>
        </p:nvSpPr>
        <p:spPr bwMode="auto">
          <a:xfrm>
            <a:off x="5148263" y="3716338"/>
            <a:ext cx="3995737" cy="2647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a:t>Mark 13: </a:t>
            </a:r>
            <a:r>
              <a:rPr lang="en-US" altLang="de-DE" b="0"/>
              <a:t>12 Es wird aber der </a:t>
            </a:r>
            <a:r>
              <a:rPr lang="en-US" altLang="de-DE" b="0">
                <a:solidFill>
                  <a:schemeClr val="bg1"/>
                </a:solidFill>
              </a:rPr>
              <a:t>Bruder den Bruder</a:t>
            </a:r>
            <a:r>
              <a:rPr lang="en-US" altLang="de-DE" b="0"/>
              <a:t> zum Tode überliefern, und der </a:t>
            </a:r>
            <a:r>
              <a:rPr lang="en-US" altLang="de-DE" b="0">
                <a:solidFill>
                  <a:schemeClr val="bg1"/>
                </a:solidFill>
              </a:rPr>
              <a:t>Vater das Kind</a:t>
            </a:r>
            <a:r>
              <a:rPr lang="en-US" altLang="de-DE" b="0"/>
              <a:t>; und </a:t>
            </a:r>
            <a:r>
              <a:rPr lang="en-US" altLang="de-DE" b="0">
                <a:solidFill>
                  <a:schemeClr val="bg1"/>
                </a:solidFill>
              </a:rPr>
              <a:t>Kinder</a:t>
            </a:r>
            <a:r>
              <a:rPr lang="en-US" altLang="de-DE" b="0"/>
              <a:t> werden sich erheben wider </a:t>
            </a:r>
            <a:r>
              <a:rPr lang="en-US" altLang="de-DE" b="0">
                <a:solidFill>
                  <a:schemeClr val="bg1"/>
                </a:solidFill>
              </a:rPr>
              <a:t>die Eltern</a:t>
            </a:r>
            <a:r>
              <a:rPr lang="en-US" altLang="de-DE" b="0"/>
              <a:t> und sie zum Tode bringen.</a:t>
            </a:r>
            <a:r>
              <a:rPr lang="en-US" altLang="de-DE"/>
              <a:t>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4454"/>
                                        </p:tgtEl>
                                        <p:attrNameLst>
                                          <p:attrName>style.visibility</p:attrName>
                                        </p:attrNameLst>
                                      </p:cBhvr>
                                      <p:to>
                                        <p:strVal val="visible"/>
                                      </p:to>
                                    </p:set>
                                    <p:anim calcmode="lin" valueType="num">
                                      <p:cBhvr additive="base">
                                        <p:cTn id="7" dur="500" fill="hold"/>
                                        <p:tgtEl>
                                          <p:spTgt spid="744454"/>
                                        </p:tgtEl>
                                        <p:attrNameLst>
                                          <p:attrName>ppt_x</p:attrName>
                                        </p:attrNameLst>
                                      </p:cBhvr>
                                      <p:tavLst>
                                        <p:tav tm="0">
                                          <p:val>
                                            <p:strVal val="#ppt_x"/>
                                          </p:val>
                                        </p:tav>
                                        <p:tav tm="100000">
                                          <p:val>
                                            <p:strVal val="#ppt_x"/>
                                          </p:val>
                                        </p:tav>
                                      </p:tavLst>
                                    </p:anim>
                                    <p:anim calcmode="lin" valueType="num">
                                      <p:cBhvr additive="base">
                                        <p:cTn id="8" dur="500" fill="hold"/>
                                        <p:tgtEl>
                                          <p:spTgt spid="744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5" name="Rectangle 3"/>
          <p:cNvSpPr>
            <a:spLocks noGrp="1" noChangeArrowheads="1"/>
          </p:cNvSpPr>
          <p:nvPr>
            <p:ph type="title"/>
          </p:nvPr>
        </p:nvSpPr>
        <p:spPr>
          <a:xfrm>
            <a:off x="685800" y="0"/>
            <a:ext cx="7772400" cy="1752600"/>
          </a:xfrm>
        </p:spPr>
        <p:txBody>
          <a:bodyPr/>
          <a:lstStyle/>
          <a:p>
            <a:r>
              <a:rPr lang="fr-FR" altLang="de-DE" b="1">
                <a:solidFill>
                  <a:schemeClr val="bg1"/>
                </a:solidFill>
                <a:latin typeface="Arial" panose="020B0604020202020204" pitchFamily="34" charset="0"/>
              </a:rPr>
              <a:t>2Thess: Freiwilliger Abfall</a:t>
            </a:r>
          </a:p>
        </p:txBody>
      </p:sp>
      <p:sp>
        <p:nvSpPr>
          <p:cNvPr id="586756" name="Rectangle 4"/>
          <p:cNvSpPr>
            <a:spLocks noGrp="1" noChangeArrowheads="1"/>
          </p:cNvSpPr>
          <p:nvPr>
            <p:ph type="body" sz="half" idx="1"/>
          </p:nvPr>
        </p:nvSpPr>
        <p:spPr>
          <a:xfrm>
            <a:off x="179388" y="1484313"/>
            <a:ext cx="4537075" cy="5373687"/>
          </a:xfrm>
        </p:spPr>
        <p:txBody>
          <a:bodyPr/>
          <a:lstStyle/>
          <a:p>
            <a:r>
              <a:rPr lang="de-DE" altLang="de-DE" sz="2800" b="1">
                <a:solidFill>
                  <a:schemeClr val="bg1"/>
                </a:solidFill>
                <a:latin typeface="Arial" panose="020B0604020202020204" pitchFamily="34" charset="0"/>
              </a:rPr>
              <a:t>Millionen von Menschen geben den christlichen Glauben auf.</a:t>
            </a:r>
          </a:p>
          <a:p>
            <a:r>
              <a:rPr lang="de-DE" altLang="de-DE" sz="2800" b="1">
                <a:solidFill>
                  <a:schemeClr val="bg1"/>
                </a:solidFill>
                <a:latin typeface="Arial" panose="020B0604020202020204" pitchFamily="34" charset="0"/>
              </a:rPr>
              <a:t>Die liberale Theologie verwirft alle Grundlagen des Christentums.</a:t>
            </a:r>
          </a:p>
          <a:p>
            <a:r>
              <a:rPr lang="de-CH" altLang="de-DE" sz="2800" b="1">
                <a:solidFill>
                  <a:schemeClr val="bg1"/>
                </a:solidFill>
                <a:latin typeface="Arial" panose="020B0604020202020204" pitchFamily="34" charset="0"/>
              </a:rPr>
              <a:t>Das Abendland wendet sich vom Christentum ab!</a:t>
            </a:r>
            <a:endParaRPr lang="de-DE" altLang="de-DE" sz="2800" b="1">
              <a:solidFill>
                <a:schemeClr val="bg1"/>
              </a:solidFill>
              <a:latin typeface="Arial" panose="020B0604020202020204" pitchFamily="34" charset="0"/>
            </a:endParaRPr>
          </a:p>
          <a:p>
            <a:endParaRPr lang="de-DE" altLang="de-DE" sz="2800" b="1">
              <a:solidFill>
                <a:schemeClr val="bg1"/>
              </a:solidFill>
              <a:latin typeface="Arial" panose="020B0604020202020204" pitchFamily="34" charset="0"/>
            </a:endParaRPr>
          </a:p>
          <a:p>
            <a:endParaRPr lang="de-DE" altLang="de-DE" sz="2800" b="1">
              <a:solidFill>
                <a:schemeClr val="bg1"/>
              </a:solidFill>
              <a:latin typeface="Arial" panose="020B0604020202020204" pitchFamily="34" charset="0"/>
            </a:endParaRPr>
          </a:p>
        </p:txBody>
      </p:sp>
      <p:pic>
        <p:nvPicPr>
          <p:cNvPr id="586762" name="Picture 10" descr="Image:Cologne Cathedral.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6463" y="1484313"/>
            <a:ext cx="3079750"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6758" name="Text Box 6"/>
          <p:cNvSpPr txBox="1">
            <a:spLocks noChangeArrowheads="1"/>
          </p:cNvSpPr>
          <p:nvPr/>
        </p:nvSpPr>
        <p:spPr bwMode="auto">
          <a:xfrm>
            <a:off x="4716463" y="4210050"/>
            <a:ext cx="4211637" cy="2647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a:t>2Thess 2: 3 … denn dieser Tag [d.h. der Tag der Wiederkunft des herrschenden Messias] kommt nicht, es sei denn, dass zuerst </a:t>
            </a:r>
            <a:r>
              <a:rPr lang="de-DE" altLang="de-DE">
                <a:solidFill>
                  <a:schemeClr val="bg1"/>
                </a:solidFill>
              </a:rPr>
              <a:t>der Abfall komme </a:t>
            </a:r>
            <a:r>
              <a:rPr lang="de-DE" altLang="de-DE"/>
              <a:t>…</a:t>
            </a:r>
            <a:r>
              <a:rPr lang="en-US" altLang="de-DE">
                <a:latin typeface="Times New Roman" panose="02020603050405020304" pitchFamily="18" charset="0"/>
              </a:rPr>
              <a:t> </a:t>
            </a:r>
            <a:endParaRPr lang="fr-FR" altLang="de-DE"/>
          </a:p>
        </p:txBody>
      </p:sp>
      <p:sp>
        <p:nvSpPr>
          <p:cNvPr id="586763" name="Text Box 11"/>
          <p:cNvSpPr txBox="1">
            <a:spLocks noChangeArrowheads="1"/>
          </p:cNvSpPr>
          <p:nvPr/>
        </p:nvSpPr>
        <p:spPr bwMode="auto">
          <a:xfrm>
            <a:off x="6227763" y="1268413"/>
            <a:ext cx="1554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FKJ71 GNU 1.2 or later</a:t>
            </a:r>
            <a:endParaRPr lang="de-DE" altLang="de-DE" sz="10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6758"/>
                                        </p:tgtEl>
                                        <p:attrNameLst>
                                          <p:attrName>style.visibility</p:attrName>
                                        </p:attrNameLst>
                                      </p:cBhvr>
                                      <p:to>
                                        <p:strVal val="visible"/>
                                      </p:to>
                                    </p:set>
                                    <p:anim calcmode="lin" valueType="num">
                                      <p:cBhvr additive="base">
                                        <p:cTn id="7" dur="500" fill="hold"/>
                                        <p:tgtEl>
                                          <p:spTgt spid="586758"/>
                                        </p:tgtEl>
                                        <p:attrNameLst>
                                          <p:attrName>ppt_x</p:attrName>
                                        </p:attrNameLst>
                                      </p:cBhvr>
                                      <p:tavLst>
                                        <p:tav tm="0">
                                          <p:val>
                                            <p:strVal val="#ppt_x"/>
                                          </p:val>
                                        </p:tav>
                                        <p:tav tm="100000">
                                          <p:val>
                                            <p:strVal val="#ppt_x"/>
                                          </p:val>
                                        </p:tav>
                                      </p:tavLst>
                                    </p:anim>
                                    <p:anim calcmode="lin" valueType="num">
                                      <p:cBhvr additive="base">
                                        <p:cTn id="8" dur="500" fill="hold"/>
                                        <p:tgtEl>
                                          <p:spTgt spid="586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Rectangle 3"/>
          <p:cNvSpPr>
            <a:spLocks noGrp="1" noChangeArrowheads="1"/>
          </p:cNvSpPr>
          <p:nvPr>
            <p:ph type="title"/>
          </p:nvPr>
        </p:nvSpPr>
        <p:spPr>
          <a:xfrm>
            <a:off x="755650" y="333375"/>
            <a:ext cx="7772400" cy="1143000"/>
          </a:xfrm>
        </p:spPr>
        <p:txBody>
          <a:bodyPr/>
          <a:lstStyle/>
          <a:p>
            <a:r>
              <a:rPr lang="fr-FR" altLang="de-DE" sz="4800" b="1">
                <a:solidFill>
                  <a:srgbClr val="00FF00"/>
                </a:solidFill>
                <a:latin typeface="Arial" panose="020B0604020202020204" pitchFamily="34" charset="0"/>
              </a:rPr>
              <a:t>(13) Falsche Propheten</a:t>
            </a:r>
          </a:p>
        </p:txBody>
      </p:sp>
      <p:sp>
        <p:nvSpPr>
          <p:cNvPr id="416772" name="Rectangle 4"/>
          <p:cNvSpPr>
            <a:spLocks noGrp="1" noChangeArrowheads="1"/>
          </p:cNvSpPr>
          <p:nvPr>
            <p:ph type="body" sz="half" idx="1"/>
          </p:nvPr>
        </p:nvSpPr>
        <p:spPr>
          <a:xfrm>
            <a:off x="0" y="1981200"/>
            <a:ext cx="4787900" cy="4876800"/>
          </a:xfrm>
        </p:spPr>
        <p:txBody>
          <a:bodyPr/>
          <a:lstStyle/>
          <a:p>
            <a:pPr>
              <a:lnSpc>
                <a:spcPct val="80000"/>
              </a:lnSpc>
            </a:pPr>
            <a:r>
              <a:rPr lang="de-DE" altLang="de-DE" sz="2600" b="1">
                <a:solidFill>
                  <a:schemeClr val="bg1"/>
                </a:solidFill>
                <a:latin typeface="Arial" panose="020B0604020202020204" pitchFamily="34" charset="0"/>
              </a:rPr>
              <a:t>20. Jh.: 3 Wellen</a:t>
            </a:r>
          </a:p>
          <a:p>
            <a:pPr lvl="1">
              <a:lnSpc>
                <a:spcPct val="80000"/>
              </a:lnSpc>
            </a:pPr>
            <a:r>
              <a:rPr lang="de-CH" altLang="de-DE" sz="2600" b="1">
                <a:solidFill>
                  <a:schemeClr val="bg1"/>
                </a:solidFill>
                <a:latin typeface="Arial" panose="020B0604020202020204" pitchFamily="34" charset="0"/>
              </a:rPr>
              <a:t>ab 1906: Pfingstbew.</a:t>
            </a:r>
          </a:p>
          <a:p>
            <a:pPr lvl="1">
              <a:lnSpc>
                <a:spcPct val="80000"/>
              </a:lnSpc>
            </a:pPr>
            <a:r>
              <a:rPr lang="de-CH" altLang="de-DE" sz="2600" b="1">
                <a:solidFill>
                  <a:schemeClr val="bg1"/>
                </a:solidFill>
                <a:latin typeface="Arial" panose="020B0604020202020204" pitchFamily="34" charset="0"/>
              </a:rPr>
              <a:t>ab 1960: Charism. Bew.</a:t>
            </a:r>
          </a:p>
          <a:p>
            <a:pPr lvl="1">
              <a:lnSpc>
                <a:spcPct val="80000"/>
              </a:lnSpc>
            </a:pPr>
            <a:r>
              <a:rPr lang="de-CH" altLang="de-DE" sz="2600" b="1">
                <a:solidFill>
                  <a:schemeClr val="bg1"/>
                </a:solidFill>
                <a:latin typeface="Arial" panose="020B0604020202020204" pitchFamily="34" charset="0"/>
              </a:rPr>
              <a:t>ab 1985: Dritte Welle</a:t>
            </a:r>
            <a:endParaRPr lang="de-DE" altLang="de-DE" sz="2600" b="1">
              <a:solidFill>
                <a:schemeClr val="bg1"/>
              </a:solidFill>
              <a:latin typeface="Arial" panose="020B0604020202020204" pitchFamily="34" charset="0"/>
            </a:endParaRPr>
          </a:p>
          <a:p>
            <a:pPr>
              <a:lnSpc>
                <a:spcPct val="80000"/>
              </a:lnSpc>
            </a:pPr>
            <a:r>
              <a:rPr lang="de-DE" altLang="de-DE" sz="2600" b="1">
                <a:solidFill>
                  <a:srgbClr val="FFCC66"/>
                </a:solidFill>
                <a:latin typeface="Arial" panose="020B0604020202020204" pitchFamily="34" charset="0"/>
              </a:rPr>
              <a:t>Neue Propheten</a:t>
            </a:r>
          </a:p>
          <a:p>
            <a:pPr>
              <a:lnSpc>
                <a:spcPct val="80000"/>
              </a:lnSpc>
            </a:pPr>
            <a:r>
              <a:rPr lang="de-DE" altLang="de-DE" sz="2600" b="1">
                <a:solidFill>
                  <a:srgbClr val="FFCC66"/>
                </a:solidFill>
                <a:latin typeface="Arial" panose="020B0604020202020204" pitchFamily="34" charset="0"/>
              </a:rPr>
              <a:t>Falschprophetie für das Jahr 2000: „Grösste Erweckung aller Zeiten kommt über Europa und Amerika!“</a:t>
            </a:r>
          </a:p>
          <a:p>
            <a:pPr>
              <a:lnSpc>
                <a:spcPct val="80000"/>
              </a:lnSpc>
            </a:pPr>
            <a:endParaRPr lang="de-DE" altLang="de-DE" sz="2600" b="1">
              <a:solidFill>
                <a:srgbClr val="FFCC66"/>
              </a:solidFill>
              <a:latin typeface="Arial" panose="020B0604020202020204" pitchFamily="34" charset="0"/>
            </a:endParaRPr>
          </a:p>
        </p:txBody>
      </p:sp>
      <p:sp>
        <p:nvSpPr>
          <p:cNvPr id="416774" name="Text Box 6"/>
          <p:cNvSpPr txBox="1">
            <a:spLocks noChangeArrowheads="1"/>
          </p:cNvSpPr>
          <p:nvPr/>
        </p:nvSpPr>
        <p:spPr bwMode="auto">
          <a:xfrm>
            <a:off x="4716463" y="1916113"/>
            <a:ext cx="4140200"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…11 und </a:t>
            </a:r>
            <a:r>
              <a:rPr lang="de-DE" altLang="de-DE">
                <a:solidFill>
                  <a:schemeClr val="bg1"/>
                </a:solidFill>
              </a:rPr>
              <a:t>viele falsche Propheten</a:t>
            </a:r>
            <a:r>
              <a:rPr lang="de-DE" altLang="de-DE"/>
              <a:t> werden aufstehen und werden viele verführen; …</a:t>
            </a:r>
          </a:p>
        </p:txBody>
      </p:sp>
      <p:sp>
        <p:nvSpPr>
          <p:cNvPr id="416781" name="Text Box 13"/>
          <p:cNvSpPr txBox="1">
            <a:spLocks noChangeArrowheads="1"/>
          </p:cNvSpPr>
          <p:nvPr/>
        </p:nvSpPr>
        <p:spPr bwMode="auto">
          <a:xfrm>
            <a:off x="4767263" y="4083050"/>
            <a:ext cx="412591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FontTx/>
              <a:buChar char="•"/>
            </a:pPr>
            <a:r>
              <a:rPr lang="de-CH" altLang="de-DE">
                <a:solidFill>
                  <a:schemeClr val="bg1"/>
                </a:solidFill>
              </a:rPr>
              <a:t> </a:t>
            </a:r>
            <a:r>
              <a:rPr lang="de-CH" altLang="de-DE" sz="2600">
                <a:solidFill>
                  <a:schemeClr val="bg1"/>
                </a:solidFill>
              </a:rPr>
              <a:t>Millionen haben „Ein-drücke“, „Visionen“, „Botschaften“; „Zungenbotschaften“ etc.</a:t>
            </a:r>
            <a:endParaRPr lang="de-DE" altLang="de-DE" sz="2600">
              <a:solidFill>
                <a:schemeClr val="bg1"/>
              </a:solidFill>
            </a:endParaRPr>
          </a:p>
          <a:p>
            <a:endParaRPr lang="de-DE" altLang="de-DE"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6774"/>
                                        </p:tgtEl>
                                        <p:attrNameLst>
                                          <p:attrName>style.visibility</p:attrName>
                                        </p:attrNameLst>
                                      </p:cBhvr>
                                      <p:to>
                                        <p:strVal val="visible"/>
                                      </p:to>
                                    </p:set>
                                    <p:anim calcmode="lin" valueType="num">
                                      <p:cBhvr additive="base">
                                        <p:cTn id="7" dur="500" fill="hold"/>
                                        <p:tgtEl>
                                          <p:spTgt spid="416774"/>
                                        </p:tgtEl>
                                        <p:attrNameLst>
                                          <p:attrName>ppt_x</p:attrName>
                                        </p:attrNameLst>
                                      </p:cBhvr>
                                      <p:tavLst>
                                        <p:tav tm="0">
                                          <p:val>
                                            <p:strVal val="#ppt_x"/>
                                          </p:val>
                                        </p:tav>
                                        <p:tav tm="100000">
                                          <p:val>
                                            <p:strVal val="#ppt_x"/>
                                          </p:val>
                                        </p:tav>
                                      </p:tavLst>
                                    </p:anim>
                                    <p:anim calcmode="lin" valueType="num">
                                      <p:cBhvr additive="base">
                                        <p:cTn id="8" dur="500" fill="hold"/>
                                        <p:tgtEl>
                                          <p:spTgt spid="416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755650" y="333375"/>
            <a:ext cx="7772400" cy="1143000"/>
          </a:xfrm>
        </p:spPr>
        <p:txBody>
          <a:bodyPr/>
          <a:lstStyle/>
          <a:p>
            <a:r>
              <a:rPr lang="fr-FR" altLang="de-DE" sz="4800" b="1">
                <a:solidFill>
                  <a:srgbClr val="00FF00"/>
                </a:solidFill>
                <a:latin typeface="Arial" panose="020B0604020202020204" pitchFamily="34" charset="0"/>
              </a:rPr>
              <a:t>(14) Viele verführt</a:t>
            </a:r>
          </a:p>
        </p:txBody>
      </p:sp>
      <p:sp>
        <p:nvSpPr>
          <p:cNvPr id="620547" name="Rectangle 3"/>
          <p:cNvSpPr>
            <a:spLocks noGrp="1" noChangeArrowheads="1"/>
          </p:cNvSpPr>
          <p:nvPr>
            <p:ph type="body" sz="half" idx="1"/>
          </p:nvPr>
        </p:nvSpPr>
        <p:spPr>
          <a:xfrm>
            <a:off x="0" y="1981200"/>
            <a:ext cx="4787900" cy="4876800"/>
          </a:xfrm>
        </p:spPr>
        <p:txBody>
          <a:bodyPr/>
          <a:lstStyle/>
          <a:p>
            <a:pPr>
              <a:lnSpc>
                <a:spcPct val="80000"/>
              </a:lnSpc>
            </a:pPr>
            <a:r>
              <a:rPr lang="de-DE" altLang="de-DE" sz="2600" b="1">
                <a:solidFill>
                  <a:schemeClr val="bg1"/>
                </a:solidFill>
                <a:latin typeface="Arial" panose="020B0604020202020204" pitchFamily="34" charset="0"/>
              </a:rPr>
              <a:t>20. Jh.: 3 Wellen</a:t>
            </a:r>
          </a:p>
          <a:p>
            <a:pPr lvl="1">
              <a:lnSpc>
                <a:spcPct val="80000"/>
              </a:lnSpc>
            </a:pPr>
            <a:r>
              <a:rPr lang="de-CH" altLang="de-DE" sz="2600" b="1">
                <a:solidFill>
                  <a:schemeClr val="bg1"/>
                </a:solidFill>
                <a:latin typeface="Arial" panose="020B0604020202020204" pitchFamily="34" charset="0"/>
              </a:rPr>
              <a:t>ab 1906: Pfingstbew.</a:t>
            </a:r>
          </a:p>
          <a:p>
            <a:pPr lvl="1">
              <a:lnSpc>
                <a:spcPct val="80000"/>
              </a:lnSpc>
            </a:pPr>
            <a:r>
              <a:rPr lang="de-CH" altLang="de-DE" sz="2600" b="1">
                <a:solidFill>
                  <a:schemeClr val="bg1"/>
                </a:solidFill>
                <a:latin typeface="Arial" panose="020B0604020202020204" pitchFamily="34" charset="0"/>
              </a:rPr>
              <a:t>ab 1960: Charism. Bew.</a:t>
            </a:r>
          </a:p>
          <a:p>
            <a:pPr lvl="1">
              <a:lnSpc>
                <a:spcPct val="80000"/>
              </a:lnSpc>
            </a:pPr>
            <a:r>
              <a:rPr lang="de-CH" altLang="de-DE" sz="2600" b="1">
                <a:solidFill>
                  <a:schemeClr val="bg1"/>
                </a:solidFill>
                <a:latin typeface="Arial" panose="020B0604020202020204" pitchFamily="34" charset="0"/>
              </a:rPr>
              <a:t>ab 1985: Dritte Welle</a:t>
            </a:r>
            <a:endParaRPr lang="de-DE" altLang="de-DE" sz="2600" b="1">
              <a:solidFill>
                <a:schemeClr val="bg1"/>
              </a:solidFill>
              <a:latin typeface="Arial" panose="020B0604020202020204" pitchFamily="34" charset="0"/>
            </a:endParaRPr>
          </a:p>
          <a:p>
            <a:pPr>
              <a:lnSpc>
                <a:spcPct val="80000"/>
              </a:lnSpc>
            </a:pPr>
            <a:r>
              <a:rPr lang="de-DE" altLang="de-DE" sz="2600" b="1">
                <a:solidFill>
                  <a:srgbClr val="FFCC66"/>
                </a:solidFill>
                <a:latin typeface="Arial" panose="020B0604020202020204" pitchFamily="34" charset="0"/>
              </a:rPr>
              <a:t>Neue Propheten</a:t>
            </a:r>
          </a:p>
          <a:p>
            <a:pPr>
              <a:lnSpc>
                <a:spcPct val="80000"/>
              </a:lnSpc>
            </a:pPr>
            <a:r>
              <a:rPr lang="de-DE" altLang="de-DE" sz="2600" b="1">
                <a:solidFill>
                  <a:srgbClr val="FFCC66"/>
                </a:solidFill>
                <a:latin typeface="Arial" panose="020B0604020202020204" pitchFamily="34" charset="0"/>
              </a:rPr>
              <a:t>Falschprophetie für das Jahr 2000: „Grösste Erweckung aller Zeiten kommt über Europa und Amerika!“</a:t>
            </a:r>
          </a:p>
          <a:p>
            <a:pPr>
              <a:lnSpc>
                <a:spcPct val="80000"/>
              </a:lnSpc>
            </a:pPr>
            <a:endParaRPr lang="de-DE" altLang="de-DE" sz="2600" b="1">
              <a:solidFill>
                <a:srgbClr val="FFCC66"/>
              </a:solidFill>
              <a:latin typeface="Arial" panose="020B0604020202020204" pitchFamily="34" charset="0"/>
            </a:endParaRPr>
          </a:p>
        </p:txBody>
      </p:sp>
      <p:sp>
        <p:nvSpPr>
          <p:cNvPr id="620548" name="Text Box 4"/>
          <p:cNvSpPr txBox="1">
            <a:spLocks noChangeArrowheads="1"/>
          </p:cNvSpPr>
          <p:nvPr/>
        </p:nvSpPr>
        <p:spPr bwMode="auto">
          <a:xfrm>
            <a:off x="4716463" y="1916113"/>
            <a:ext cx="4140200"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…11 und viele falsche Propheten werden aufstehen </a:t>
            </a:r>
            <a:r>
              <a:rPr lang="de-DE" altLang="de-DE">
                <a:solidFill>
                  <a:schemeClr val="bg1"/>
                </a:solidFill>
              </a:rPr>
              <a:t>und werden viele verführen</a:t>
            </a:r>
            <a:r>
              <a:rPr lang="de-DE" altLang="de-DE"/>
              <a:t>; …</a:t>
            </a:r>
          </a:p>
        </p:txBody>
      </p:sp>
      <p:sp>
        <p:nvSpPr>
          <p:cNvPr id="620549" name="Text Box 5"/>
          <p:cNvSpPr txBox="1">
            <a:spLocks noChangeArrowheads="1"/>
          </p:cNvSpPr>
          <p:nvPr/>
        </p:nvSpPr>
        <p:spPr bwMode="auto">
          <a:xfrm>
            <a:off x="4767263" y="4083050"/>
            <a:ext cx="4125912"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FontTx/>
              <a:buChar char="•"/>
            </a:pPr>
            <a:r>
              <a:rPr lang="de-CH" altLang="de-DE">
                <a:solidFill>
                  <a:schemeClr val="bg1"/>
                </a:solidFill>
              </a:rPr>
              <a:t> </a:t>
            </a:r>
            <a:r>
              <a:rPr lang="de-CH" altLang="de-DE" sz="2600">
                <a:solidFill>
                  <a:schemeClr val="bg1"/>
                </a:solidFill>
              </a:rPr>
              <a:t>Millionen haben „Ein-drücke“, „Visionen“, „Botschaften“; </a:t>
            </a:r>
            <a:r>
              <a:rPr lang="de-CH" altLang="de-DE">
                <a:solidFill>
                  <a:schemeClr val="bg1"/>
                </a:solidFill>
              </a:rPr>
              <a:t>„Zungenbotschaften“</a:t>
            </a:r>
            <a:r>
              <a:rPr lang="de-CH" altLang="de-DE" sz="2600">
                <a:solidFill>
                  <a:schemeClr val="bg1"/>
                </a:solidFill>
              </a:rPr>
              <a:t> etc.</a:t>
            </a:r>
          </a:p>
          <a:p>
            <a:pPr>
              <a:lnSpc>
                <a:spcPct val="80000"/>
              </a:lnSpc>
              <a:spcBef>
                <a:spcPct val="20000"/>
              </a:spcBef>
              <a:buFontTx/>
              <a:buChar char="•"/>
            </a:pPr>
            <a:r>
              <a:rPr lang="de-CH" altLang="de-DE" sz="2600">
                <a:solidFill>
                  <a:schemeClr val="bg1"/>
                </a:solidFill>
              </a:rPr>
              <a:t> </a:t>
            </a:r>
            <a:r>
              <a:rPr lang="de-CH" altLang="de-DE" sz="2600">
                <a:solidFill>
                  <a:srgbClr val="00FF00"/>
                </a:solidFill>
              </a:rPr>
              <a:t>600 Millionen hören auf diese Propheten!</a:t>
            </a:r>
            <a:endParaRPr lang="de-DE" altLang="de-DE" sz="2600">
              <a:solidFill>
                <a:srgbClr val="00FF00"/>
              </a:solidFill>
            </a:endParaRPr>
          </a:p>
          <a:p>
            <a:endParaRPr lang="de-DE" altLang="de-DE" sz="26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0548"/>
                                        </p:tgtEl>
                                        <p:attrNameLst>
                                          <p:attrName>style.visibility</p:attrName>
                                        </p:attrNameLst>
                                      </p:cBhvr>
                                      <p:to>
                                        <p:strVal val="visible"/>
                                      </p:to>
                                    </p:set>
                                    <p:anim calcmode="lin" valueType="num">
                                      <p:cBhvr additive="base">
                                        <p:cTn id="7" dur="500" fill="hold"/>
                                        <p:tgtEl>
                                          <p:spTgt spid="620548"/>
                                        </p:tgtEl>
                                        <p:attrNameLst>
                                          <p:attrName>ppt_x</p:attrName>
                                        </p:attrNameLst>
                                      </p:cBhvr>
                                      <p:tavLst>
                                        <p:tav tm="0">
                                          <p:val>
                                            <p:strVal val="#ppt_x"/>
                                          </p:val>
                                        </p:tav>
                                        <p:tav tm="100000">
                                          <p:val>
                                            <p:strVal val="#ppt_x"/>
                                          </p:val>
                                        </p:tav>
                                      </p:tavLst>
                                    </p:anim>
                                    <p:anim calcmode="lin" valueType="num">
                                      <p:cBhvr additive="base">
                                        <p:cTn id="8" dur="500" fill="hold"/>
                                        <p:tgtEl>
                                          <p:spTgt spid="620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ChangeArrowheads="1"/>
          </p:cNvSpPr>
          <p:nvPr/>
        </p:nvSpPr>
        <p:spPr bwMode="auto">
          <a:xfrm>
            <a:off x="0" y="33337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Vorgeschichte</a:t>
            </a:r>
            <a:endParaRPr lang="de-DE" altLang="de-DE" sz="4800" b="0">
              <a:latin typeface="Arial" panose="020B0604020202020204" pitchFamily="34" charset="0"/>
            </a:endParaRPr>
          </a:p>
        </p:txBody>
      </p:sp>
      <p:sp>
        <p:nvSpPr>
          <p:cNvPr id="666628" name="Rectangle 4"/>
          <p:cNvSpPr>
            <a:spLocks noGrp="1" noChangeArrowheads="1"/>
          </p:cNvSpPr>
          <p:nvPr>
            <p:ph type="body" sz="half" idx="2"/>
          </p:nvPr>
        </p:nvSpPr>
        <p:spPr>
          <a:xfrm>
            <a:off x="5435600" y="1773238"/>
            <a:ext cx="3708400" cy="4041775"/>
          </a:xfrm>
        </p:spPr>
        <p:txBody>
          <a:bodyPr/>
          <a:lstStyle/>
          <a:p>
            <a:r>
              <a:rPr lang="de-DE" altLang="de-DE" sz="3600" b="1">
                <a:solidFill>
                  <a:srgbClr val="00FF00"/>
                </a:solidFill>
                <a:latin typeface="Arial" panose="020B0604020202020204" pitchFamily="34" charset="0"/>
              </a:rPr>
              <a:t>Dienstag vor Karfreitag</a:t>
            </a:r>
            <a:r>
              <a:rPr lang="de-DE" altLang="de-DE" sz="4800" b="1">
                <a:solidFill>
                  <a:srgbClr val="84F895"/>
                </a:solidFill>
                <a:latin typeface="Arial" panose="020B0604020202020204" pitchFamily="34" charset="0"/>
              </a:rPr>
              <a:t> </a:t>
            </a:r>
            <a:br>
              <a:rPr lang="de-DE" altLang="de-DE" sz="4800" b="1">
                <a:solidFill>
                  <a:srgbClr val="84F895"/>
                </a:solidFill>
                <a:latin typeface="Arial" panose="020B0604020202020204" pitchFamily="34" charset="0"/>
              </a:rPr>
            </a:br>
            <a:endParaRPr lang="de-DE" altLang="de-DE" sz="4800"/>
          </a:p>
        </p:txBody>
      </p:sp>
      <p:sp>
        <p:nvSpPr>
          <p:cNvPr id="666629" name="Rectangle 5"/>
          <p:cNvSpPr>
            <a:spLocks noGrp="1" noChangeArrowheads="1"/>
          </p:cNvSpPr>
          <p:nvPr>
            <p:ph type="body" sz="half" idx="1"/>
          </p:nvPr>
        </p:nvSpPr>
        <p:spPr>
          <a:xfrm>
            <a:off x="323850" y="5054600"/>
            <a:ext cx="8640763" cy="1803400"/>
          </a:xfrm>
        </p:spPr>
        <p:txBody>
          <a:bodyPr/>
          <a:lstStyle/>
          <a:p>
            <a:r>
              <a:rPr lang="de-CH" altLang="de-DE" sz="2800" b="1">
                <a:solidFill>
                  <a:schemeClr val="bg1"/>
                </a:solidFill>
                <a:latin typeface="Arial" panose="020B0604020202020204" pitchFamily="34" charset="0"/>
              </a:rPr>
              <a:t>Der Herr geht mit seinen Jüngern auf den Ölberg (schönste Aussicht auf den Tempelplatz).</a:t>
            </a:r>
            <a:endParaRPr lang="de-DE" altLang="de-DE" sz="2800" b="1">
              <a:solidFill>
                <a:schemeClr val="bg1"/>
              </a:solidFill>
              <a:latin typeface="Arial" panose="020B0604020202020204" pitchFamily="34" charset="0"/>
            </a:endParaRPr>
          </a:p>
          <a:p>
            <a:endParaRPr lang="de-DE" altLang="de-DE" sz="2800">
              <a:solidFill>
                <a:schemeClr val="bg1"/>
              </a:solidFill>
            </a:endParaRPr>
          </a:p>
        </p:txBody>
      </p:sp>
      <p:pic>
        <p:nvPicPr>
          <p:cNvPr id="6666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3527425" cy="2351087"/>
          </a:xfrm>
          <a:prstGeom prst="rect">
            <a:avLst/>
          </a:prstGeom>
          <a:noFill/>
          <a:ln>
            <a:noFill/>
          </a:ln>
          <a:effectLst>
            <a:outerShdw dist="35921" dir="2700000" algn="ctr" rotWithShape="0">
              <a:srgbClr val="FF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6633" name="Text Box 9"/>
          <p:cNvSpPr txBox="1">
            <a:spLocks noChangeArrowheads="1"/>
          </p:cNvSpPr>
          <p:nvPr/>
        </p:nvSpPr>
        <p:spPr bwMode="auto">
          <a:xfrm>
            <a:off x="900113" y="1484313"/>
            <a:ext cx="13858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a:solidFill>
                  <a:schemeClr val="bg1"/>
                </a:solidFill>
              </a:rPr>
              <a:t>Holyland Corp., Jerusalem</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684213" y="333375"/>
            <a:ext cx="7772400" cy="1143000"/>
          </a:xfrm>
        </p:spPr>
        <p:txBody>
          <a:bodyPr/>
          <a:lstStyle/>
          <a:p>
            <a:r>
              <a:rPr lang="fr-FR" altLang="de-DE" sz="4800" b="1">
                <a:solidFill>
                  <a:srgbClr val="00FF00"/>
                </a:solidFill>
                <a:latin typeface="Arial" panose="020B0604020202020204" pitchFamily="34" charset="0"/>
              </a:rPr>
              <a:t>(15) Zeichen und Wunder</a:t>
            </a:r>
          </a:p>
        </p:txBody>
      </p:sp>
      <p:sp>
        <p:nvSpPr>
          <p:cNvPr id="618499" name="Rectangle 3"/>
          <p:cNvSpPr>
            <a:spLocks noGrp="1" noChangeArrowheads="1"/>
          </p:cNvSpPr>
          <p:nvPr>
            <p:ph type="body" sz="half" idx="1"/>
          </p:nvPr>
        </p:nvSpPr>
        <p:spPr>
          <a:xfrm>
            <a:off x="0" y="1981200"/>
            <a:ext cx="4716463" cy="4876800"/>
          </a:xfrm>
        </p:spPr>
        <p:txBody>
          <a:bodyPr/>
          <a:lstStyle/>
          <a:p>
            <a:pPr>
              <a:lnSpc>
                <a:spcPct val="80000"/>
              </a:lnSpc>
            </a:pPr>
            <a:r>
              <a:rPr lang="de-DE" altLang="de-DE" sz="2600" b="1">
                <a:solidFill>
                  <a:schemeClr val="bg1"/>
                </a:solidFill>
                <a:latin typeface="Arial" panose="020B0604020202020204" pitchFamily="34" charset="0"/>
              </a:rPr>
              <a:t>20. Jh.: 3 Wellen</a:t>
            </a:r>
          </a:p>
          <a:p>
            <a:pPr lvl="1">
              <a:lnSpc>
                <a:spcPct val="80000"/>
              </a:lnSpc>
            </a:pPr>
            <a:r>
              <a:rPr lang="de-CH" altLang="de-DE" sz="2600" b="1">
                <a:solidFill>
                  <a:schemeClr val="bg1"/>
                </a:solidFill>
                <a:latin typeface="Arial" panose="020B0604020202020204" pitchFamily="34" charset="0"/>
              </a:rPr>
              <a:t>ab 1906: Pfingstbew.</a:t>
            </a:r>
          </a:p>
          <a:p>
            <a:pPr lvl="1">
              <a:lnSpc>
                <a:spcPct val="80000"/>
              </a:lnSpc>
            </a:pPr>
            <a:r>
              <a:rPr lang="de-CH" altLang="de-DE" sz="2600" b="1">
                <a:solidFill>
                  <a:schemeClr val="bg1"/>
                </a:solidFill>
                <a:latin typeface="Arial" panose="020B0604020202020204" pitchFamily="34" charset="0"/>
              </a:rPr>
              <a:t>ab 1960: Charism. Bew.</a:t>
            </a:r>
          </a:p>
          <a:p>
            <a:pPr lvl="1">
              <a:lnSpc>
                <a:spcPct val="80000"/>
              </a:lnSpc>
            </a:pPr>
            <a:r>
              <a:rPr lang="de-CH" altLang="de-DE" sz="2600" b="1">
                <a:solidFill>
                  <a:schemeClr val="bg1"/>
                </a:solidFill>
                <a:latin typeface="Arial" panose="020B0604020202020204" pitchFamily="34" charset="0"/>
              </a:rPr>
              <a:t>ab 1985: Dritte Welle</a:t>
            </a:r>
          </a:p>
          <a:p>
            <a:pPr>
              <a:lnSpc>
                <a:spcPct val="80000"/>
              </a:lnSpc>
            </a:pPr>
            <a:r>
              <a:rPr lang="de-CH" altLang="de-DE" sz="2600" b="1">
                <a:solidFill>
                  <a:srgbClr val="FFCC66"/>
                </a:solidFill>
                <a:latin typeface="Arial" panose="020B0604020202020204" pitchFamily="34" charset="0"/>
              </a:rPr>
              <a:t>Spektakuläre Heilungsveranstaltung</a:t>
            </a:r>
          </a:p>
          <a:p>
            <a:pPr>
              <a:lnSpc>
                <a:spcPct val="80000"/>
              </a:lnSpc>
            </a:pPr>
            <a:r>
              <a:rPr lang="de-CH" altLang="de-DE" sz="2600" b="1">
                <a:solidFill>
                  <a:srgbClr val="FFCC66"/>
                </a:solidFill>
                <a:latin typeface="Arial" panose="020B0604020202020204" pitchFamily="34" charset="0"/>
              </a:rPr>
              <a:t>Umfallen nach Hinten (der „Torontosegen“ erreicht weltweit 50‘000 Kirchen)</a:t>
            </a:r>
          </a:p>
          <a:p>
            <a:pPr>
              <a:lnSpc>
                <a:spcPct val="80000"/>
              </a:lnSpc>
            </a:pPr>
            <a:r>
              <a:rPr lang="de-CH" altLang="de-DE" sz="2600" b="1">
                <a:solidFill>
                  <a:srgbClr val="FFCC66"/>
                </a:solidFill>
                <a:latin typeface="Arial" panose="020B0604020202020204" pitchFamily="34" charset="0"/>
              </a:rPr>
              <a:t>Millionen reden in Zungen</a:t>
            </a:r>
            <a:endParaRPr lang="de-DE" altLang="de-DE" sz="2600" b="1">
              <a:solidFill>
                <a:srgbClr val="FFCC66"/>
              </a:solidFill>
              <a:latin typeface="Arial" panose="020B0604020202020204" pitchFamily="34" charset="0"/>
            </a:endParaRPr>
          </a:p>
        </p:txBody>
      </p:sp>
      <p:sp>
        <p:nvSpPr>
          <p:cNvPr id="618503" name="Text Box 7"/>
          <p:cNvSpPr txBox="1">
            <a:spLocks noChangeArrowheads="1"/>
          </p:cNvSpPr>
          <p:nvPr/>
        </p:nvSpPr>
        <p:spPr bwMode="auto">
          <a:xfrm>
            <a:off x="4787900" y="1916113"/>
            <a:ext cx="4176713" cy="4108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24 Denn es werden falsche Messiasse und falsche Propheten aufstehen </a:t>
            </a:r>
            <a:r>
              <a:rPr lang="de-DE" altLang="de-DE">
                <a:solidFill>
                  <a:schemeClr val="bg1"/>
                </a:solidFill>
              </a:rPr>
              <a:t>und werden grosse Zeichen und Wunder tun</a:t>
            </a:r>
            <a:r>
              <a:rPr lang="de-DE" altLang="de-DE"/>
              <a:t>, um so, wenn möglich, auch die Auserwählten zu verführen.</a:t>
            </a:r>
          </a:p>
          <a:p>
            <a:endParaRPr lang="de-DE" altLang="de-DE"/>
          </a:p>
          <a:p>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8503"/>
                                        </p:tgtEl>
                                        <p:attrNameLst>
                                          <p:attrName>style.visibility</p:attrName>
                                        </p:attrNameLst>
                                      </p:cBhvr>
                                      <p:to>
                                        <p:strVal val="visible"/>
                                      </p:to>
                                    </p:set>
                                    <p:anim calcmode="lin" valueType="num">
                                      <p:cBhvr additive="base">
                                        <p:cTn id="7" dur="500" fill="hold"/>
                                        <p:tgtEl>
                                          <p:spTgt spid="618503"/>
                                        </p:tgtEl>
                                        <p:attrNameLst>
                                          <p:attrName>ppt_x</p:attrName>
                                        </p:attrNameLst>
                                      </p:cBhvr>
                                      <p:tavLst>
                                        <p:tav tm="0">
                                          <p:val>
                                            <p:strVal val="#ppt_x"/>
                                          </p:val>
                                        </p:tav>
                                        <p:tav tm="100000">
                                          <p:val>
                                            <p:strVal val="#ppt_x"/>
                                          </p:val>
                                        </p:tav>
                                      </p:tavLst>
                                    </p:anim>
                                    <p:anim calcmode="lin" valueType="num">
                                      <p:cBhvr additive="base">
                                        <p:cTn id="8" dur="500" fill="hold"/>
                                        <p:tgtEl>
                                          <p:spTgt spid="618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684213" y="333375"/>
            <a:ext cx="7772400" cy="1143000"/>
          </a:xfrm>
        </p:spPr>
        <p:txBody>
          <a:bodyPr/>
          <a:lstStyle/>
          <a:p>
            <a:r>
              <a:rPr lang="fr-FR" altLang="de-DE" sz="4800" b="1">
                <a:solidFill>
                  <a:srgbClr val="00FF00"/>
                </a:solidFill>
                <a:latin typeface="Arial" panose="020B0604020202020204" pitchFamily="34" charset="0"/>
              </a:rPr>
              <a:t>(15) Zeichen und Wunder</a:t>
            </a:r>
          </a:p>
        </p:txBody>
      </p:sp>
      <p:sp>
        <p:nvSpPr>
          <p:cNvPr id="643075" name="Rectangle 3"/>
          <p:cNvSpPr>
            <a:spLocks noGrp="1" noChangeArrowheads="1"/>
          </p:cNvSpPr>
          <p:nvPr>
            <p:ph type="body" sz="half" idx="1"/>
          </p:nvPr>
        </p:nvSpPr>
        <p:spPr>
          <a:xfrm>
            <a:off x="0" y="1981200"/>
            <a:ext cx="4716463" cy="4876800"/>
          </a:xfrm>
        </p:spPr>
        <p:txBody>
          <a:bodyPr/>
          <a:lstStyle/>
          <a:p>
            <a:pPr>
              <a:lnSpc>
                <a:spcPct val="80000"/>
              </a:lnSpc>
            </a:pPr>
            <a:r>
              <a:rPr lang="de-DE" altLang="de-DE" sz="2600" b="1">
                <a:solidFill>
                  <a:schemeClr val="bg1"/>
                </a:solidFill>
                <a:latin typeface="Arial" panose="020B0604020202020204" pitchFamily="34" charset="0"/>
              </a:rPr>
              <a:t>20. Jh.: 3 Wellen</a:t>
            </a:r>
          </a:p>
          <a:p>
            <a:pPr lvl="1">
              <a:lnSpc>
                <a:spcPct val="80000"/>
              </a:lnSpc>
            </a:pPr>
            <a:r>
              <a:rPr lang="de-CH" altLang="de-DE" sz="2600" b="1">
                <a:solidFill>
                  <a:schemeClr val="bg1"/>
                </a:solidFill>
                <a:latin typeface="Arial" panose="020B0604020202020204" pitchFamily="34" charset="0"/>
              </a:rPr>
              <a:t>ab 1906: Pfingstbew.</a:t>
            </a:r>
          </a:p>
          <a:p>
            <a:pPr lvl="1">
              <a:lnSpc>
                <a:spcPct val="80000"/>
              </a:lnSpc>
            </a:pPr>
            <a:r>
              <a:rPr lang="de-CH" altLang="de-DE" sz="2600" b="1">
                <a:solidFill>
                  <a:schemeClr val="bg1"/>
                </a:solidFill>
                <a:latin typeface="Arial" panose="020B0604020202020204" pitchFamily="34" charset="0"/>
              </a:rPr>
              <a:t>ab 1960: Charism. Bew.</a:t>
            </a:r>
          </a:p>
          <a:p>
            <a:pPr lvl="1">
              <a:lnSpc>
                <a:spcPct val="80000"/>
              </a:lnSpc>
            </a:pPr>
            <a:r>
              <a:rPr lang="de-CH" altLang="de-DE" sz="2600" b="1">
                <a:solidFill>
                  <a:schemeClr val="bg1"/>
                </a:solidFill>
                <a:latin typeface="Arial" panose="020B0604020202020204" pitchFamily="34" charset="0"/>
              </a:rPr>
              <a:t>ab 1985: Dritte Welle</a:t>
            </a:r>
          </a:p>
          <a:p>
            <a:pPr>
              <a:lnSpc>
                <a:spcPct val="80000"/>
              </a:lnSpc>
            </a:pPr>
            <a:r>
              <a:rPr lang="de-CH" altLang="de-DE" sz="2600" b="1">
                <a:solidFill>
                  <a:srgbClr val="FFCC66"/>
                </a:solidFill>
                <a:latin typeface="Arial" panose="020B0604020202020204" pitchFamily="34" charset="0"/>
              </a:rPr>
              <a:t>Spektakuläre Heilungsveranstaltung</a:t>
            </a:r>
          </a:p>
          <a:p>
            <a:pPr>
              <a:lnSpc>
                <a:spcPct val="80000"/>
              </a:lnSpc>
            </a:pPr>
            <a:r>
              <a:rPr lang="de-CH" altLang="de-DE" sz="2600" b="1">
                <a:solidFill>
                  <a:srgbClr val="FFCC66"/>
                </a:solidFill>
                <a:latin typeface="Arial" panose="020B0604020202020204" pitchFamily="34" charset="0"/>
              </a:rPr>
              <a:t>Umfallen nach Hinten (der „Torontosegen“ erreicht weltweit 50‘000 Kirchen) </a:t>
            </a:r>
          </a:p>
          <a:p>
            <a:pPr>
              <a:lnSpc>
                <a:spcPct val="80000"/>
              </a:lnSpc>
            </a:pPr>
            <a:r>
              <a:rPr lang="de-CH" altLang="de-DE" sz="2600" b="1">
                <a:solidFill>
                  <a:srgbClr val="FFCC66"/>
                </a:solidFill>
                <a:latin typeface="Arial" panose="020B0604020202020204" pitchFamily="34" charset="0"/>
              </a:rPr>
              <a:t>Millionen reden in Zungen</a:t>
            </a:r>
            <a:endParaRPr lang="de-DE" altLang="de-DE" sz="2600" b="1">
              <a:solidFill>
                <a:srgbClr val="FFCC66"/>
              </a:solidFill>
              <a:latin typeface="Arial" panose="020B0604020202020204" pitchFamily="34" charset="0"/>
            </a:endParaRPr>
          </a:p>
          <a:p>
            <a:pPr>
              <a:lnSpc>
                <a:spcPct val="80000"/>
              </a:lnSpc>
            </a:pPr>
            <a:endParaRPr lang="de-DE" altLang="de-DE" sz="2600" b="1">
              <a:solidFill>
                <a:schemeClr val="bg1"/>
              </a:solidFill>
              <a:latin typeface="Arial" panose="020B0604020202020204" pitchFamily="34" charset="0"/>
            </a:endParaRPr>
          </a:p>
        </p:txBody>
      </p:sp>
      <p:sp>
        <p:nvSpPr>
          <p:cNvPr id="643077" name="Text Box 5"/>
          <p:cNvSpPr txBox="1">
            <a:spLocks noChangeArrowheads="1"/>
          </p:cNvSpPr>
          <p:nvPr/>
        </p:nvSpPr>
        <p:spPr bwMode="auto">
          <a:xfrm>
            <a:off x="4716463" y="1844675"/>
            <a:ext cx="4427537" cy="46529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300"/>
              <a:t>Mat 7:</a:t>
            </a:r>
          </a:p>
          <a:p>
            <a:r>
              <a:rPr lang="de-DE" altLang="de-DE" sz="2300"/>
              <a:t>22 </a:t>
            </a:r>
            <a:r>
              <a:rPr lang="de-DE" altLang="de-DE" sz="2300">
                <a:solidFill>
                  <a:schemeClr val="bg1"/>
                </a:solidFill>
              </a:rPr>
              <a:t>Viele</a:t>
            </a:r>
            <a:r>
              <a:rPr lang="de-DE" altLang="de-DE" sz="2300"/>
              <a:t> werden an jenem Tag zu mir sagen: Herr, Herr! Haben wir nicht durch deinen Namen </a:t>
            </a:r>
            <a:r>
              <a:rPr lang="de-DE" altLang="de-DE" sz="2300">
                <a:solidFill>
                  <a:schemeClr val="bg1"/>
                </a:solidFill>
              </a:rPr>
              <a:t>prophetisch geredet</a:t>
            </a:r>
            <a:r>
              <a:rPr lang="de-DE" altLang="de-DE" sz="2300"/>
              <a:t>, und durch deinen Namen </a:t>
            </a:r>
            <a:r>
              <a:rPr lang="de-DE" altLang="de-DE" sz="2300">
                <a:solidFill>
                  <a:schemeClr val="bg1"/>
                </a:solidFill>
              </a:rPr>
              <a:t>Dämonen ausgetrieben</a:t>
            </a:r>
            <a:r>
              <a:rPr lang="de-DE" altLang="de-DE" sz="2300"/>
              <a:t>, und durch deinen Namen </a:t>
            </a:r>
            <a:r>
              <a:rPr lang="de-DE" altLang="de-DE" sz="2300">
                <a:solidFill>
                  <a:schemeClr val="bg1"/>
                </a:solidFill>
              </a:rPr>
              <a:t>viele Wunderwerke getan</a:t>
            </a:r>
            <a:r>
              <a:rPr lang="de-DE" altLang="de-DE" sz="2300"/>
              <a:t>?  23 Und dann werde ich ihnen bekennen: </a:t>
            </a:r>
            <a:r>
              <a:rPr lang="de-DE" altLang="de-DE" sz="2300">
                <a:solidFill>
                  <a:srgbClr val="FFFF00"/>
                </a:solidFill>
              </a:rPr>
              <a:t>Ich habe euch niemals gekannt; weicht von mir, ihr Übeltäter!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3077"/>
                                        </p:tgtEl>
                                        <p:attrNameLst>
                                          <p:attrName>style.visibility</p:attrName>
                                        </p:attrNameLst>
                                      </p:cBhvr>
                                      <p:to>
                                        <p:strVal val="visible"/>
                                      </p:to>
                                    </p:set>
                                    <p:anim calcmode="lin" valueType="num">
                                      <p:cBhvr additive="base">
                                        <p:cTn id="7" dur="500" fill="hold"/>
                                        <p:tgtEl>
                                          <p:spTgt spid="643077"/>
                                        </p:tgtEl>
                                        <p:attrNameLst>
                                          <p:attrName>ppt_x</p:attrName>
                                        </p:attrNameLst>
                                      </p:cBhvr>
                                      <p:tavLst>
                                        <p:tav tm="0">
                                          <p:val>
                                            <p:strVal val="#ppt_x"/>
                                          </p:val>
                                        </p:tav>
                                        <p:tav tm="100000">
                                          <p:val>
                                            <p:strVal val="#ppt_x"/>
                                          </p:val>
                                        </p:tav>
                                      </p:tavLst>
                                    </p:anim>
                                    <p:anim calcmode="lin" valueType="num">
                                      <p:cBhvr additive="base">
                                        <p:cTn id="8" dur="500" fill="hold"/>
                                        <p:tgtEl>
                                          <p:spTgt spid="64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title"/>
          </p:nvPr>
        </p:nvSpPr>
        <p:spPr>
          <a:xfrm>
            <a:off x="684213" y="260350"/>
            <a:ext cx="7772400" cy="1143000"/>
          </a:xfrm>
        </p:spPr>
        <p:txBody>
          <a:bodyPr/>
          <a:lstStyle/>
          <a:p>
            <a:r>
              <a:rPr lang="fr-FR" altLang="de-DE" b="1">
                <a:solidFill>
                  <a:srgbClr val="00FF00"/>
                </a:solidFill>
                <a:latin typeface="Arial" panose="020B0604020202020204" pitchFamily="34" charset="0"/>
              </a:rPr>
              <a:t>(16) Sturmfluten / Tsunamis</a:t>
            </a:r>
          </a:p>
        </p:txBody>
      </p:sp>
      <p:sp>
        <p:nvSpPr>
          <p:cNvPr id="393220" name="Rectangle 4"/>
          <p:cNvSpPr>
            <a:spLocks noGrp="1" noChangeArrowheads="1"/>
          </p:cNvSpPr>
          <p:nvPr>
            <p:ph type="body" sz="half" idx="1"/>
          </p:nvPr>
        </p:nvSpPr>
        <p:spPr>
          <a:xfrm>
            <a:off x="0" y="1628775"/>
            <a:ext cx="4495800" cy="4114800"/>
          </a:xfrm>
        </p:spPr>
        <p:txBody>
          <a:bodyPr/>
          <a:lstStyle/>
          <a:p>
            <a:pPr>
              <a:lnSpc>
                <a:spcPct val="80000"/>
              </a:lnSpc>
            </a:pPr>
            <a:r>
              <a:rPr lang="fr-FR" altLang="de-DE" sz="2200" b="1">
                <a:solidFill>
                  <a:schemeClr val="bg1"/>
                </a:solidFill>
                <a:latin typeface="Arial" panose="020B0604020202020204" pitchFamily="34" charset="0"/>
                <a:cs typeface="Arial" panose="020B0604020202020204" pitchFamily="34" charset="0"/>
              </a:rPr>
              <a:t>Java / Sumatra 1883: 36’000 Tote (30 m hohe Wellen); Japan 1896 26’000 Tote; 1908: Messina / Sizilien / Kalabrien: 72’000 Tote</a:t>
            </a:r>
          </a:p>
          <a:p>
            <a:pPr>
              <a:lnSpc>
                <a:spcPct val="80000"/>
              </a:lnSpc>
              <a:spcBef>
                <a:spcPct val="50000"/>
              </a:spcBef>
            </a:pPr>
            <a:r>
              <a:rPr lang="de-DE" altLang="de-DE" sz="2200" b="1">
                <a:solidFill>
                  <a:schemeClr val="bg1"/>
                </a:solidFill>
                <a:latin typeface="Arial" panose="020B0604020202020204" pitchFamily="34" charset="0"/>
              </a:rPr>
              <a:t>Indien, Sri Lanka, Malediven, Indonesien, Thailand 2004: ca. 300‘000 Tote </a:t>
            </a:r>
          </a:p>
          <a:p>
            <a:pPr>
              <a:lnSpc>
                <a:spcPct val="80000"/>
              </a:lnSpc>
              <a:spcBef>
                <a:spcPct val="50000"/>
              </a:spcBef>
            </a:pPr>
            <a:r>
              <a:rPr lang="de-CH" altLang="de-DE" sz="2200" b="1">
                <a:solidFill>
                  <a:schemeClr val="bg1"/>
                </a:solidFill>
                <a:latin typeface="Arial" panose="020B0604020202020204" pitchFamily="34" charset="0"/>
                <a:cs typeface="Arial" panose="020B0604020202020204" pitchFamily="34" charset="0"/>
              </a:rPr>
              <a:t>USA 2005: Sturmfluten durch Hurrikans, „Katrina“: New Orleans, katastrophale Überflutung; „Rita“: Texas, 6m hohe Sturmfluten, mehr als 1 Million Menschen in Angst und Panik auf der Flucht; „Wilma“: Mexiko, Kuba, Florida</a:t>
            </a:r>
            <a:endParaRPr lang="de-DE" altLang="de-DE" sz="2200" b="1">
              <a:solidFill>
                <a:schemeClr val="bg1"/>
              </a:solidFill>
              <a:latin typeface="Arial" panose="020B0604020202020204" pitchFamily="34" charset="0"/>
              <a:cs typeface="Arial" panose="020B0604020202020204" pitchFamily="34" charset="0"/>
            </a:endParaRPr>
          </a:p>
          <a:p>
            <a:pPr>
              <a:lnSpc>
                <a:spcPct val="80000"/>
              </a:lnSpc>
            </a:pPr>
            <a:endParaRPr lang="fr-FR" altLang="de-DE" sz="2200">
              <a:solidFill>
                <a:schemeClr val="bg1"/>
              </a:solidFill>
              <a:latin typeface="Arial" panose="020B0604020202020204" pitchFamily="34" charset="0"/>
              <a:cs typeface="Arial" panose="020B0604020202020204" pitchFamily="34" charset="0"/>
            </a:endParaRPr>
          </a:p>
          <a:p>
            <a:pPr>
              <a:lnSpc>
                <a:spcPct val="80000"/>
              </a:lnSpc>
            </a:pPr>
            <a:endParaRPr lang="fr-FR" altLang="de-DE" sz="1600">
              <a:solidFill>
                <a:schemeClr val="bg1"/>
              </a:solidFill>
            </a:endParaRPr>
          </a:p>
        </p:txBody>
      </p:sp>
      <p:sp>
        <p:nvSpPr>
          <p:cNvPr id="393221" name="Text Box 5"/>
          <p:cNvSpPr txBox="1">
            <a:spLocks noChangeArrowheads="1"/>
          </p:cNvSpPr>
          <p:nvPr/>
        </p:nvSpPr>
        <p:spPr bwMode="auto">
          <a:xfrm>
            <a:off x="4859338" y="1557338"/>
            <a:ext cx="3816350"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Luk 21: 25 ... auf der Erde: Bedrängnis der Nationen </a:t>
            </a:r>
            <a:r>
              <a:rPr lang="de-DE" altLang="de-DE">
                <a:solidFill>
                  <a:schemeClr val="bg1"/>
                </a:solidFill>
              </a:rPr>
              <a:t>in Ratlosigkeit bei brausendem Meer und Sturmfluten</a:t>
            </a:r>
            <a:r>
              <a:rPr lang="de-DE" altLang="de-DE"/>
              <a:t>...</a:t>
            </a:r>
          </a:p>
        </p:txBody>
      </p:sp>
      <p:pic>
        <p:nvPicPr>
          <p:cNvPr id="393229" name="Picture 13" descr="2004-tsunam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3500438"/>
            <a:ext cx="3810000" cy="276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3231" name="Text Box 15"/>
          <p:cNvSpPr txBox="1">
            <a:spLocks noChangeArrowheads="1"/>
          </p:cNvSpPr>
          <p:nvPr/>
        </p:nvSpPr>
        <p:spPr bwMode="auto">
          <a:xfrm>
            <a:off x="7451725" y="6237288"/>
            <a:ext cx="1190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David Rydevik FB</a:t>
            </a:r>
            <a:endParaRPr lang="de-DE" altLang="de-DE" sz="10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21"/>
                                        </p:tgtEl>
                                        <p:attrNameLst>
                                          <p:attrName>style.visibility</p:attrName>
                                        </p:attrNameLst>
                                      </p:cBhvr>
                                      <p:to>
                                        <p:strVal val="visible"/>
                                      </p:to>
                                    </p:set>
                                    <p:anim calcmode="lin" valueType="num">
                                      <p:cBhvr additive="base">
                                        <p:cTn id="7" dur="500" fill="hold"/>
                                        <p:tgtEl>
                                          <p:spTgt spid="393221"/>
                                        </p:tgtEl>
                                        <p:attrNameLst>
                                          <p:attrName>ppt_x</p:attrName>
                                        </p:attrNameLst>
                                      </p:cBhvr>
                                      <p:tavLst>
                                        <p:tav tm="0">
                                          <p:val>
                                            <p:strVal val="#ppt_x"/>
                                          </p:val>
                                        </p:tav>
                                        <p:tav tm="100000">
                                          <p:val>
                                            <p:strVal val="#ppt_x"/>
                                          </p:val>
                                        </p:tav>
                                      </p:tavLst>
                                    </p:anim>
                                    <p:anim calcmode="lin" valueType="num">
                                      <p:cBhvr additive="base">
                                        <p:cTn id="8" dur="500" fill="hold"/>
                                        <p:tgtEl>
                                          <p:spTgt spid="393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4213" y="188913"/>
            <a:ext cx="7772400" cy="1143000"/>
          </a:xfrm>
        </p:spPr>
        <p:txBody>
          <a:bodyPr/>
          <a:lstStyle/>
          <a:p>
            <a:r>
              <a:rPr lang="fr-FR" altLang="de-DE" b="1">
                <a:solidFill>
                  <a:srgbClr val="00FF00"/>
                </a:solidFill>
                <a:latin typeface="Arial" panose="020B0604020202020204" pitchFamily="34" charset="0"/>
              </a:rPr>
              <a:t>(17) Terrorismus</a:t>
            </a:r>
          </a:p>
        </p:txBody>
      </p:sp>
      <p:sp>
        <p:nvSpPr>
          <p:cNvPr id="176131" name="Rectangle 3"/>
          <p:cNvSpPr>
            <a:spLocks noGrp="1" noChangeArrowheads="1"/>
          </p:cNvSpPr>
          <p:nvPr>
            <p:ph type="body" sz="half" idx="1"/>
          </p:nvPr>
        </p:nvSpPr>
        <p:spPr>
          <a:xfrm>
            <a:off x="179388" y="1412875"/>
            <a:ext cx="4535487" cy="4114800"/>
          </a:xfrm>
        </p:spPr>
        <p:txBody>
          <a:bodyPr/>
          <a:lstStyle/>
          <a:p>
            <a:pPr marL="457200" indent="-457200">
              <a:spcBef>
                <a:spcPct val="50000"/>
              </a:spcBef>
            </a:pPr>
            <a:r>
              <a:rPr lang="de-DE" altLang="de-DE" sz="2200" b="1">
                <a:solidFill>
                  <a:schemeClr val="bg1"/>
                </a:solidFill>
                <a:latin typeface="Arial" panose="020B0604020202020204" pitchFamily="34" charset="0"/>
              </a:rPr>
              <a:t>Schrecknisse, griech. </a:t>
            </a:r>
            <a:r>
              <a:rPr lang="de-DE" altLang="de-DE" sz="2200" b="1" i="1">
                <a:solidFill>
                  <a:schemeClr val="bg1"/>
                </a:solidFill>
                <a:latin typeface="Arial" panose="020B0604020202020204" pitchFamily="34" charset="0"/>
              </a:rPr>
              <a:t>phobêthra</a:t>
            </a:r>
            <a:r>
              <a:rPr lang="de-DE" altLang="de-DE" sz="2200" b="1">
                <a:solidFill>
                  <a:schemeClr val="bg1"/>
                </a:solidFill>
                <a:latin typeface="Arial" panose="020B0604020202020204" pitchFamily="34" charset="0"/>
              </a:rPr>
              <a:t> = schreckliche Ereignisse, Schreckmittel, Terror; Terrorismus (Luk 21,11)</a:t>
            </a:r>
          </a:p>
          <a:p>
            <a:pPr marL="457200" indent="-457200">
              <a:lnSpc>
                <a:spcPct val="80000"/>
              </a:lnSpc>
            </a:pPr>
            <a:r>
              <a:rPr lang="de-DE" altLang="de-DE" sz="2200" b="1">
                <a:solidFill>
                  <a:schemeClr val="bg1"/>
                </a:solidFill>
                <a:latin typeface="Arial" panose="020B0604020202020204" pitchFamily="34" charset="0"/>
              </a:rPr>
              <a:t>Internationaler Terrorismus</a:t>
            </a:r>
          </a:p>
          <a:p>
            <a:pPr marL="457200" indent="-457200">
              <a:lnSpc>
                <a:spcPct val="80000"/>
              </a:lnSpc>
            </a:pPr>
            <a:r>
              <a:rPr lang="de-DE" altLang="de-DE" sz="2200" b="1">
                <a:solidFill>
                  <a:schemeClr val="bg1"/>
                </a:solidFill>
                <a:latin typeface="Arial" panose="020B0604020202020204" pitchFamily="34" charset="0"/>
              </a:rPr>
              <a:t>Islamischer Terrorismus:</a:t>
            </a:r>
          </a:p>
          <a:p>
            <a:pPr marL="457200" indent="-457200">
              <a:lnSpc>
                <a:spcPct val="80000"/>
              </a:lnSpc>
            </a:pPr>
            <a:endParaRPr lang="de-DE" altLang="de-DE" sz="2200" b="1">
              <a:solidFill>
                <a:schemeClr val="bg1"/>
              </a:solidFill>
              <a:latin typeface="Arial" panose="020B0604020202020204" pitchFamily="34" charset="0"/>
            </a:endParaRPr>
          </a:p>
          <a:p>
            <a:pPr marL="1257300" lvl="2" indent="-342900">
              <a:lnSpc>
                <a:spcPct val="80000"/>
              </a:lnSpc>
              <a:buFontTx/>
              <a:buAutoNum type="alphaLcParenBoth"/>
            </a:pPr>
            <a:r>
              <a:rPr lang="de-DE" altLang="de-DE" sz="2200" b="1">
                <a:solidFill>
                  <a:schemeClr val="bg1"/>
                </a:solidFill>
                <a:latin typeface="Arial" panose="020B0604020202020204" pitchFamily="34" charset="0"/>
              </a:rPr>
              <a:t> seit 1920</a:t>
            </a:r>
          </a:p>
          <a:p>
            <a:pPr marL="1257300" lvl="2" indent="-342900">
              <a:lnSpc>
                <a:spcPct val="80000"/>
              </a:lnSpc>
              <a:buFontTx/>
              <a:buAutoNum type="alphaLcParenBoth"/>
            </a:pPr>
            <a:r>
              <a:rPr lang="de-DE" altLang="de-DE" sz="2200" b="1">
                <a:solidFill>
                  <a:schemeClr val="bg1"/>
                </a:solidFill>
                <a:latin typeface="Arial" panose="020B0604020202020204" pitchFamily="34" charset="0"/>
              </a:rPr>
              <a:t> seit 1948</a:t>
            </a:r>
          </a:p>
          <a:p>
            <a:pPr marL="1257300" lvl="2" indent="-342900">
              <a:lnSpc>
                <a:spcPct val="80000"/>
              </a:lnSpc>
              <a:buFontTx/>
              <a:buAutoNum type="alphaLcParenBoth"/>
            </a:pPr>
            <a:r>
              <a:rPr lang="de-DE" altLang="de-DE" sz="2200" b="1">
                <a:solidFill>
                  <a:schemeClr val="bg1"/>
                </a:solidFill>
                <a:latin typeface="Arial" panose="020B0604020202020204" pitchFamily="34" charset="0"/>
              </a:rPr>
              <a:t> seit 1967</a:t>
            </a:r>
          </a:p>
          <a:p>
            <a:pPr marL="1257300" lvl="2" indent="-342900">
              <a:lnSpc>
                <a:spcPct val="80000"/>
              </a:lnSpc>
              <a:buFontTx/>
              <a:buAutoNum type="alphaLcParenBoth"/>
            </a:pPr>
            <a:r>
              <a:rPr lang="de-DE" altLang="de-DE" sz="2200" b="1">
                <a:solidFill>
                  <a:schemeClr val="bg1"/>
                </a:solidFill>
                <a:latin typeface="Arial" panose="020B0604020202020204" pitchFamily="34" charset="0"/>
              </a:rPr>
              <a:t> seit 2001</a:t>
            </a:r>
          </a:p>
          <a:p>
            <a:pPr marL="457200" indent="-457200">
              <a:lnSpc>
                <a:spcPct val="80000"/>
              </a:lnSpc>
            </a:pPr>
            <a:endParaRPr lang="de-DE" altLang="de-DE" sz="2200" b="1">
              <a:solidFill>
                <a:schemeClr val="bg1"/>
              </a:solidFill>
              <a:latin typeface="Arial" panose="020B0604020202020204" pitchFamily="34" charset="0"/>
            </a:endParaRPr>
          </a:p>
        </p:txBody>
      </p:sp>
      <p:sp>
        <p:nvSpPr>
          <p:cNvPr id="176135" name="Text Box 7"/>
          <p:cNvSpPr txBox="1">
            <a:spLocks noChangeArrowheads="1"/>
          </p:cNvSpPr>
          <p:nvPr/>
        </p:nvSpPr>
        <p:spPr bwMode="auto">
          <a:xfrm>
            <a:off x="3059113" y="4508500"/>
            <a:ext cx="5905500" cy="1997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500"/>
              <a:t>Luk 21: </a:t>
            </a:r>
          </a:p>
          <a:p>
            <a:r>
              <a:rPr lang="de-DE" altLang="de-DE" sz="2500"/>
              <a:t>11 … und es werden grosse Erdbe-ben sein an verschiedenen Orten, und Hungersnöte und Seuchen; auch </a:t>
            </a:r>
            <a:r>
              <a:rPr lang="de-DE" altLang="de-DE" sz="2500">
                <a:solidFill>
                  <a:schemeClr val="bg1"/>
                </a:solidFill>
              </a:rPr>
              <a:t>Schrecknisse</a:t>
            </a:r>
            <a:r>
              <a:rPr lang="de-DE" altLang="de-DE" sz="2500"/>
              <a:t> … wird es geben.</a:t>
            </a:r>
          </a:p>
        </p:txBody>
      </p:sp>
      <p:pic>
        <p:nvPicPr>
          <p:cNvPr id="176139" name="Picture 11" descr="Image:Twin Towers in fire - 911- Fema picture.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59338" y="1449388"/>
            <a:ext cx="4105275" cy="3071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6140" name="Text Box 12"/>
          <p:cNvSpPr txBox="1">
            <a:spLocks noChangeArrowheads="1"/>
          </p:cNvSpPr>
          <p:nvPr/>
        </p:nvSpPr>
        <p:spPr bwMode="auto">
          <a:xfrm>
            <a:off x="7812088" y="1196975"/>
            <a:ext cx="1141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 Government</a:t>
            </a:r>
            <a:endParaRPr lang="de-DE" altLang="de-DE" sz="1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5"/>
                                        </p:tgtEl>
                                        <p:attrNameLst>
                                          <p:attrName>style.visibility</p:attrName>
                                        </p:attrNameLst>
                                      </p:cBhvr>
                                      <p:to>
                                        <p:strVal val="visible"/>
                                      </p:to>
                                    </p:set>
                                    <p:anim calcmode="lin" valueType="num">
                                      <p:cBhvr additive="base">
                                        <p:cTn id="7" dur="500" fill="hold"/>
                                        <p:tgtEl>
                                          <p:spTgt spid="176135"/>
                                        </p:tgtEl>
                                        <p:attrNameLst>
                                          <p:attrName>ppt_x</p:attrName>
                                        </p:attrNameLst>
                                      </p:cBhvr>
                                      <p:tavLst>
                                        <p:tav tm="0">
                                          <p:val>
                                            <p:strVal val="#ppt_x"/>
                                          </p:val>
                                        </p:tav>
                                        <p:tav tm="100000">
                                          <p:val>
                                            <p:strVal val="#ppt_x"/>
                                          </p:val>
                                        </p:tav>
                                      </p:tavLst>
                                    </p:anim>
                                    <p:anim calcmode="lin" valueType="num">
                                      <p:cBhvr additive="base">
                                        <p:cTn id="8" dur="500" fill="hold"/>
                                        <p:tgtEl>
                                          <p:spTgt spid="176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9" name="Rectangle 3"/>
          <p:cNvSpPr>
            <a:spLocks noGrp="1" noChangeArrowheads="1"/>
          </p:cNvSpPr>
          <p:nvPr>
            <p:ph type="title"/>
          </p:nvPr>
        </p:nvSpPr>
        <p:spPr>
          <a:xfrm>
            <a:off x="0" y="188913"/>
            <a:ext cx="9144000" cy="1143000"/>
          </a:xfrm>
        </p:spPr>
        <p:txBody>
          <a:bodyPr/>
          <a:lstStyle/>
          <a:p>
            <a:r>
              <a:rPr lang="fr-FR" altLang="de-DE" b="1">
                <a:solidFill>
                  <a:srgbClr val="00FF00"/>
                </a:solidFill>
                <a:latin typeface="Arial" panose="020B0604020202020204" pitchFamily="34" charset="0"/>
              </a:rPr>
              <a:t>(18) </a:t>
            </a:r>
            <a:r>
              <a:rPr lang="de-DE" altLang="de-DE" b="1">
                <a:solidFill>
                  <a:srgbClr val="00FF00"/>
                </a:solidFill>
                <a:latin typeface="Arial" panose="020B0604020202020204" pitchFamily="34" charset="0"/>
              </a:rPr>
              <a:t>Gesetzlosigkeit, </a:t>
            </a:r>
            <a:br>
              <a:rPr lang="de-DE" altLang="de-DE" b="1">
                <a:solidFill>
                  <a:srgbClr val="00FF00"/>
                </a:solidFill>
                <a:latin typeface="Arial" panose="020B0604020202020204" pitchFamily="34" charset="0"/>
              </a:rPr>
            </a:br>
            <a:r>
              <a:rPr lang="de-DE" altLang="de-DE" b="1">
                <a:solidFill>
                  <a:srgbClr val="00FF00"/>
                </a:solidFill>
                <a:latin typeface="Arial" panose="020B0604020202020204" pitchFamily="34" charset="0"/>
              </a:rPr>
              <a:t>moralischer Zerfall</a:t>
            </a:r>
          </a:p>
        </p:txBody>
      </p:sp>
      <p:sp>
        <p:nvSpPr>
          <p:cNvPr id="628740" name="Rectangle 4"/>
          <p:cNvSpPr>
            <a:spLocks noGrp="1" noChangeArrowheads="1"/>
          </p:cNvSpPr>
          <p:nvPr>
            <p:ph type="body" sz="half" idx="1"/>
          </p:nvPr>
        </p:nvSpPr>
        <p:spPr>
          <a:xfrm>
            <a:off x="0" y="1700213"/>
            <a:ext cx="5364163" cy="5157787"/>
          </a:xfrm>
        </p:spPr>
        <p:txBody>
          <a:bodyPr/>
          <a:lstStyle/>
          <a:p>
            <a:pPr>
              <a:lnSpc>
                <a:spcPct val="90000"/>
              </a:lnSpc>
            </a:pPr>
            <a:r>
              <a:rPr lang="de-DE" altLang="de-DE" sz="2200" b="1">
                <a:solidFill>
                  <a:schemeClr val="bg1"/>
                </a:solidFill>
                <a:latin typeface="Arial" panose="020B0604020202020204" pitchFamily="34" charset="0"/>
              </a:rPr>
              <a:t>Überhandnehmen der Gesetz-losigkeit, griech. </a:t>
            </a:r>
            <a:r>
              <a:rPr lang="de-DE" altLang="de-DE" sz="2200" b="1" i="1">
                <a:solidFill>
                  <a:schemeClr val="bg1"/>
                </a:solidFill>
                <a:latin typeface="Arial" panose="020B0604020202020204" pitchFamily="34" charset="0"/>
              </a:rPr>
              <a:t>a-nomia</a:t>
            </a:r>
            <a:r>
              <a:rPr lang="de-DE" altLang="de-DE" sz="2200" b="1">
                <a:solidFill>
                  <a:schemeClr val="bg1"/>
                </a:solidFill>
                <a:latin typeface="Arial" panose="020B0604020202020204" pitchFamily="34" charset="0"/>
              </a:rPr>
              <a:t> = Verachtung von Recht, verbindlichem Massstab und Ordnung </a:t>
            </a:r>
          </a:p>
          <a:p>
            <a:pPr>
              <a:lnSpc>
                <a:spcPct val="90000"/>
              </a:lnSpc>
            </a:pPr>
            <a:r>
              <a:rPr lang="de-DE" altLang="de-DE" sz="2200" b="1">
                <a:solidFill>
                  <a:schemeClr val="bg1"/>
                </a:solidFill>
                <a:latin typeface="Arial" panose="020B0604020202020204" pitchFamily="34" charset="0"/>
              </a:rPr>
              <a:t>Unmoral (Konkubinat, Partnerwechsel, Ehebruch, Homosexualität, Pornographie, steigende Gewaltbereitschaft etc.), Abtreibung, Gottlosigkeit, Okkultismus, Drogenmissbrauch, steigende Kriminalität 	</a:t>
            </a:r>
          </a:p>
          <a:p>
            <a:pPr>
              <a:lnSpc>
                <a:spcPct val="90000"/>
              </a:lnSpc>
            </a:pPr>
            <a:r>
              <a:rPr lang="de-DE" altLang="de-DE" sz="2200" b="1">
                <a:solidFill>
                  <a:schemeClr val="bg1"/>
                </a:solidFill>
                <a:latin typeface="Arial" panose="020B0604020202020204" pitchFamily="34" charset="0"/>
              </a:rPr>
              <a:t>Heute: jährlich 40 Millionen (WHO), in der CH: 12‘000; BRD: &gt; 100‘000; 30 Jahre: &gt; 1 Milliarde Abtreibungen</a:t>
            </a:r>
          </a:p>
        </p:txBody>
      </p:sp>
      <p:sp>
        <p:nvSpPr>
          <p:cNvPr id="628741" name="Text Box 5"/>
          <p:cNvSpPr txBox="1">
            <a:spLocks noChangeArrowheads="1"/>
          </p:cNvSpPr>
          <p:nvPr/>
        </p:nvSpPr>
        <p:spPr bwMode="auto">
          <a:xfrm>
            <a:off x="5435600" y="3500438"/>
            <a:ext cx="3492500" cy="2647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…12 und wegen des </a:t>
            </a:r>
            <a:r>
              <a:rPr lang="de-DE" altLang="de-DE">
                <a:solidFill>
                  <a:schemeClr val="bg1"/>
                </a:solidFill>
              </a:rPr>
              <a:t>Überhandnehmens der Gesetzlosigkeit</a:t>
            </a:r>
            <a:r>
              <a:rPr lang="de-DE" altLang="de-DE"/>
              <a:t> [</a:t>
            </a:r>
            <a:r>
              <a:rPr lang="de-DE" altLang="de-DE" i="1"/>
              <a:t>anomia</a:t>
            </a:r>
            <a:r>
              <a:rPr lang="de-DE" altLang="de-DE"/>
              <a:t>] wird die Liebe der Vielen erkalten; …</a:t>
            </a:r>
          </a:p>
        </p:txBody>
      </p:sp>
      <p:sp>
        <p:nvSpPr>
          <p:cNvPr id="628744" name="Text Box 8"/>
          <p:cNvSpPr txBox="1">
            <a:spLocks noChangeArrowheads="1"/>
          </p:cNvSpPr>
          <p:nvPr/>
        </p:nvSpPr>
        <p:spPr bwMode="auto">
          <a:xfrm>
            <a:off x="5651500" y="1674813"/>
            <a:ext cx="2895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9600">
                <a:solidFill>
                  <a:srgbClr val="FF7C80"/>
                </a:solidFill>
              </a:rPr>
              <a:t>1968</a:t>
            </a:r>
            <a:endParaRPr lang="de-DE" altLang="de-DE" sz="9600">
              <a:solidFill>
                <a:srgbClr val="FF7C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8741"/>
                                        </p:tgtEl>
                                        <p:attrNameLst>
                                          <p:attrName>style.visibility</p:attrName>
                                        </p:attrNameLst>
                                      </p:cBhvr>
                                      <p:to>
                                        <p:strVal val="visible"/>
                                      </p:to>
                                    </p:set>
                                    <p:anim calcmode="lin" valueType="num">
                                      <p:cBhvr additive="base">
                                        <p:cTn id="7" dur="500" fill="hold"/>
                                        <p:tgtEl>
                                          <p:spTgt spid="628741"/>
                                        </p:tgtEl>
                                        <p:attrNameLst>
                                          <p:attrName>ppt_x</p:attrName>
                                        </p:attrNameLst>
                                      </p:cBhvr>
                                      <p:tavLst>
                                        <p:tav tm="0">
                                          <p:val>
                                            <p:strVal val="#ppt_x"/>
                                          </p:val>
                                        </p:tav>
                                        <p:tav tm="100000">
                                          <p:val>
                                            <p:strVal val="#ppt_x"/>
                                          </p:val>
                                        </p:tav>
                                      </p:tavLst>
                                    </p:anim>
                                    <p:anim calcmode="lin" valueType="num">
                                      <p:cBhvr additive="base">
                                        <p:cTn id="8" dur="500" fill="hold"/>
                                        <p:tgtEl>
                                          <p:spTgt spid="6287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7" name="Rectangle 3"/>
          <p:cNvSpPr>
            <a:spLocks noGrp="1" noChangeArrowheads="1"/>
          </p:cNvSpPr>
          <p:nvPr>
            <p:ph type="title"/>
          </p:nvPr>
        </p:nvSpPr>
        <p:spPr>
          <a:xfrm>
            <a:off x="0" y="188913"/>
            <a:ext cx="9144000" cy="1143000"/>
          </a:xfrm>
        </p:spPr>
        <p:txBody>
          <a:bodyPr/>
          <a:lstStyle/>
          <a:p>
            <a:r>
              <a:rPr lang="fr-FR" altLang="de-DE" b="1">
                <a:solidFill>
                  <a:srgbClr val="00FF00"/>
                </a:solidFill>
                <a:latin typeface="Arial" panose="020B0604020202020204" pitchFamily="34" charset="0"/>
              </a:rPr>
              <a:t>(19) Erkalten der Liebe</a:t>
            </a:r>
            <a:endParaRPr lang="de-DE" altLang="de-DE" b="1">
              <a:solidFill>
                <a:srgbClr val="00FF00"/>
              </a:solidFill>
              <a:latin typeface="Arial" panose="020B0604020202020204" pitchFamily="34" charset="0"/>
            </a:endParaRPr>
          </a:p>
        </p:txBody>
      </p:sp>
      <p:sp>
        <p:nvSpPr>
          <p:cNvPr id="630788" name="Rectangle 4"/>
          <p:cNvSpPr>
            <a:spLocks noGrp="1" noChangeArrowheads="1"/>
          </p:cNvSpPr>
          <p:nvPr>
            <p:ph type="body" sz="half" idx="1"/>
          </p:nvPr>
        </p:nvSpPr>
        <p:spPr>
          <a:xfrm>
            <a:off x="0" y="1700213"/>
            <a:ext cx="5364163" cy="5157787"/>
          </a:xfrm>
        </p:spPr>
        <p:txBody>
          <a:bodyPr/>
          <a:lstStyle/>
          <a:p>
            <a:pPr>
              <a:lnSpc>
                <a:spcPct val="90000"/>
              </a:lnSpc>
            </a:pPr>
            <a:r>
              <a:rPr lang="de-DE" altLang="de-DE" sz="2200" b="1">
                <a:solidFill>
                  <a:schemeClr val="bg1"/>
                </a:solidFill>
                <a:latin typeface="Arial" panose="020B0604020202020204" pitchFamily="34" charset="0"/>
              </a:rPr>
              <a:t>Überhandnehmen der Gesetz-losigkeit, griech. </a:t>
            </a:r>
            <a:r>
              <a:rPr lang="de-DE" altLang="de-DE" sz="2200" b="1" i="1">
                <a:solidFill>
                  <a:schemeClr val="bg1"/>
                </a:solidFill>
                <a:latin typeface="Arial" panose="020B0604020202020204" pitchFamily="34" charset="0"/>
              </a:rPr>
              <a:t>a-nomia</a:t>
            </a:r>
            <a:r>
              <a:rPr lang="de-DE" altLang="de-DE" sz="2200" b="1">
                <a:solidFill>
                  <a:schemeClr val="bg1"/>
                </a:solidFill>
                <a:latin typeface="Arial" panose="020B0604020202020204" pitchFamily="34" charset="0"/>
              </a:rPr>
              <a:t> = Verachtung von Recht, verbindlichem Massstab und Ordnung </a:t>
            </a:r>
          </a:p>
          <a:p>
            <a:pPr>
              <a:lnSpc>
                <a:spcPct val="90000"/>
              </a:lnSpc>
            </a:pPr>
            <a:r>
              <a:rPr lang="de-DE" altLang="de-DE" sz="2200" b="1">
                <a:solidFill>
                  <a:schemeClr val="bg1"/>
                </a:solidFill>
                <a:latin typeface="Arial" panose="020B0604020202020204" pitchFamily="34" charset="0"/>
              </a:rPr>
              <a:t>Unmoral (Konkubinat, Partnerwechsel, Ehebruch, Homosexualität, Pornographie, steigende Gewaltbereitschaft etc.), Abtreibung, Gottlosigkeit, Okkultismus, Drogenmissbrauch, steigende Kriminalität 	</a:t>
            </a:r>
          </a:p>
          <a:p>
            <a:pPr>
              <a:lnSpc>
                <a:spcPct val="90000"/>
              </a:lnSpc>
            </a:pPr>
            <a:r>
              <a:rPr lang="de-DE" altLang="de-DE" sz="2200" b="1">
                <a:solidFill>
                  <a:schemeClr val="bg1"/>
                </a:solidFill>
                <a:latin typeface="Arial" panose="020B0604020202020204" pitchFamily="34" charset="0"/>
              </a:rPr>
              <a:t>Heute: jährlich 40 Millionen (WHO), in der CH: 12‘000; BRD: &gt; 100‘000; 30 Jahre: &gt; 1 Milliarde Abtreibungen</a:t>
            </a:r>
          </a:p>
          <a:p>
            <a:pPr>
              <a:lnSpc>
                <a:spcPct val="90000"/>
              </a:lnSpc>
            </a:pPr>
            <a:endParaRPr lang="de-DE" altLang="de-DE" sz="2200" b="1">
              <a:solidFill>
                <a:schemeClr val="bg1"/>
              </a:solidFill>
              <a:latin typeface="Arial" panose="020B0604020202020204" pitchFamily="34" charset="0"/>
            </a:endParaRPr>
          </a:p>
        </p:txBody>
      </p:sp>
      <p:sp>
        <p:nvSpPr>
          <p:cNvPr id="630789" name="Text Box 5"/>
          <p:cNvSpPr txBox="1">
            <a:spLocks noChangeArrowheads="1"/>
          </p:cNvSpPr>
          <p:nvPr/>
        </p:nvSpPr>
        <p:spPr bwMode="auto">
          <a:xfrm>
            <a:off x="5435600" y="3284538"/>
            <a:ext cx="3492500" cy="2647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a:t>
            </a:r>
          </a:p>
          <a:p>
            <a:r>
              <a:rPr lang="de-DE" altLang="de-DE"/>
              <a:t>…12 und wegen des Überhandnehmens der Gesetzlosigkeit [</a:t>
            </a:r>
            <a:r>
              <a:rPr lang="de-DE" altLang="de-DE" i="1"/>
              <a:t>anomia</a:t>
            </a:r>
            <a:r>
              <a:rPr lang="de-DE" altLang="de-DE"/>
              <a:t>] </a:t>
            </a:r>
            <a:r>
              <a:rPr lang="de-DE" altLang="de-DE">
                <a:solidFill>
                  <a:schemeClr val="bg1"/>
                </a:solidFill>
              </a:rPr>
              <a:t>wird die Liebe der Vielen erkalten</a:t>
            </a:r>
            <a:r>
              <a:rPr lang="de-DE" altLang="de-DE"/>
              <a:t>; …</a:t>
            </a:r>
          </a:p>
        </p:txBody>
      </p:sp>
      <p:sp>
        <p:nvSpPr>
          <p:cNvPr id="630791" name="Text Box 7"/>
          <p:cNvSpPr txBox="1">
            <a:spLocks noChangeArrowheads="1"/>
          </p:cNvSpPr>
          <p:nvPr/>
        </p:nvSpPr>
        <p:spPr bwMode="auto">
          <a:xfrm>
            <a:off x="5651500" y="1674813"/>
            <a:ext cx="2895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9600">
                <a:solidFill>
                  <a:srgbClr val="FF7C80"/>
                </a:solidFill>
              </a:rPr>
              <a:t>1968</a:t>
            </a:r>
            <a:endParaRPr lang="de-DE" altLang="de-DE" sz="9600">
              <a:solidFill>
                <a:srgbClr val="FF7C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0789"/>
                                        </p:tgtEl>
                                        <p:attrNameLst>
                                          <p:attrName>style.visibility</p:attrName>
                                        </p:attrNameLst>
                                      </p:cBhvr>
                                      <p:to>
                                        <p:strVal val="visible"/>
                                      </p:to>
                                    </p:set>
                                    <p:anim calcmode="lin" valueType="num">
                                      <p:cBhvr additive="base">
                                        <p:cTn id="7" dur="500" fill="hold"/>
                                        <p:tgtEl>
                                          <p:spTgt spid="630789"/>
                                        </p:tgtEl>
                                        <p:attrNameLst>
                                          <p:attrName>ppt_x</p:attrName>
                                        </p:attrNameLst>
                                      </p:cBhvr>
                                      <p:tavLst>
                                        <p:tav tm="0">
                                          <p:val>
                                            <p:strVal val="#ppt_x"/>
                                          </p:val>
                                        </p:tav>
                                        <p:tav tm="100000">
                                          <p:val>
                                            <p:strVal val="#ppt_x"/>
                                          </p:val>
                                        </p:tav>
                                      </p:tavLst>
                                    </p:anim>
                                    <p:anim calcmode="lin" valueType="num">
                                      <p:cBhvr additive="base">
                                        <p:cTn id="8" dur="500" fill="hold"/>
                                        <p:tgtEl>
                                          <p:spTgt spid="630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fr-FR" altLang="de-DE" sz="4000" b="1">
                <a:solidFill>
                  <a:srgbClr val="00FF00"/>
                </a:solidFill>
                <a:latin typeface="Arial" panose="020B0604020202020204" pitchFamily="34" charset="0"/>
              </a:rPr>
              <a:t>(20) </a:t>
            </a:r>
            <a:r>
              <a:rPr lang="de-DE" altLang="de-DE" sz="4000" b="1">
                <a:solidFill>
                  <a:srgbClr val="00FF00"/>
                </a:solidFill>
                <a:latin typeface="Arial" panose="020B0604020202020204" pitchFamily="34" charset="0"/>
              </a:rPr>
              <a:t>Das Evangelium erreicht alle Nationen der Welt</a:t>
            </a:r>
          </a:p>
        </p:txBody>
      </p:sp>
      <p:sp>
        <p:nvSpPr>
          <p:cNvPr id="257027" name="Rectangle 3"/>
          <p:cNvSpPr>
            <a:spLocks noGrp="1" noChangeArrowheads="1"/>
          </p:cNvSpPr>
          <p:nvPr>
            <p:ph type="body" sz="half" idx="1"/>
          </p:nvPr>
        </p:nvSpPr>
        <p:spPr>
          <a:xfrm>
            <a:off x="0" y="1981200"/>
            <a:ext cx="5076825" cy="4687888"/>
          </a:xfrm>
        </p:spPr>
        <p:txBody>
          <a:bodyPr/>
          <a:lstStyle/>
          <a:p>
            <a:pPr>
              <a:lnSpc>
                <a:spcPct val="90000"/>
              </a:lnSpc>
            </a:pPr>
            <a:r>
              <a:rPr lang="fr-FR" altLang="de-DE" sz="2100" b="1">
                <a:solidFill>
                  <a:schemeClr val="bg1"/>
                </a:solidFill>
                <a:latin typeface="Arial" panose="020B0604020202020204" pitchFamily="34" charset="0"/>
              </a:rPr>
              <a:t>Das Evangelium erreicht alle Nationen der Welt (nicht alle Stämme oder alle Sprachgruppen!); griech. </a:t>
            </a:r>
            <a:r>
              <a:rPr lang="fr-FR" altLang="de-DE" sz="2100" b="1" i="1">
                <a:solidFill>
                  <a:schemeClr val="bg1"/>
                </a:solidFill>
                <a:latin typeface="Arial" panose="020B0604020202020204" pitchFamily="34" charset="0"/>
              </a:rPr>
              <a:t>ethnos</a:t>
            </a:r>
            <a:r>
              <a:rPr lang="fr-FR" altLang="de-DE" sz="2100" b="1">
                <a:solidFill>
                  <a:schemeClr val="bg1"/>
                </a:solidFill>
                <a:latin typeface="Arial" panose="020B0604020202020204" pitchFamily="34" charset="0"/>
              </a:rPr>
              <a:t> = die grösste soziale Einheit; Mat 24:14 </a:t>
            </a:r>
          </a:p>
          <a:p>
            <a:pPr>
              <a:lnSpc>
                <a:spcPct val="90000"/>
              </a:lnSpc>
            </a:pPr>
            <a:r>
              <a:rPr lang="fr-FR" altLang="de-DE" sz="2100" b="1">
                <a:solidFill>
                  <a:schemeClr val="bg1"/>
                </a:solidFill>
                <a:latin typeface="Arial" panose="020B0604020202020204" pitchFamily="34" charset="0"/>
              </a:rPr>
              <a:t>1800: Die Bibel in 70 Sprachen</a:t>
            </a:r>
          </a:p>
          <a:p>
            <a:pPr>
              <a:lnSpc>
                <a:spcPct val="90000"/>
              </a:lnSpc>
            </a:pPr>
            <a:r>
              <a:rPr lang="fr-FR" altLang="de-DE" sz="2100" b="1">
                <a:solidFill>
                  <a:schemeClr val="bg1"/>
                </a:solidFill>
                <a:latin typeface="Arial" panose="020B0604020202020204" pitchFamily="34" charset="0"/>
              </a:rPr>
              <a:t>1830: Die Bibel in 157 Sprachen</a:t>
            </a:r>
          </a:p>
          <a:p>
            <a:pPr>
              <a:lnSpc>
                <a:spcPct val="90000"/>
              </a:lnSpc>
            </a:pPr>
            <a:r>
              <a:rPr lang="fr-FR" altLang="de-DE" sz="2100" b="1">
                <a:solidFill>
                  <a:schemeClr val="bg1"/>
                </a:solidFill>
                <a:latin typeface="Arial" panose="020B0604020202020204" pitchFamily="34" charset="0"/>
              </a:rPr>
              <a:t>2008: Die Bibel in mehr als 2400 Sprachen</a:t>
            </a:r>
          </a:p>
          <a:p>
            <a:pPr>
              <a:lnSpc>
                <a:spcPct val="90000"/>
              </a:lnSpc>
            </a:pPr>
            <a:r>
              <a:rPr lang="fr-FR" altLang="de-DE" sz="2100" b="1">
                <a:solidFill>
                  <a:schemeClr val="bg1"/>
                </a:solidFill>
                <a:latin typeface="Arial" panose="020B0604020202020204" pitchFamily="34" charset="0"/>
              </a:rPr>
              <a:t>2008: Gospel Recordings: Biblische Botschaften in über 5900 Sprachen und Dialekten</a:t>
            </a:r>
          </a:p>
          <a:p>
            <a:pPr>
              <a:lnSpc>
                <a:spcPct val="90000"/>
              </a:lnSpc>
            </a:pPr>
            <a:r>
              <a:rPr lang="fr-FR" altLang="de-DE" sz="2100" b="1">
                <a:solidFill>
                  <a:schemeClr val="bg1"/>
                </a:solidFill>
                <a:latin typeface="Arial" panose="020B0604020202020204" pitchFamily="34" charset="0"/>
              </a:rPr>
              <a:t>Durch Radio + Internet: Das Evangelium in verschlossenen Ländern</a:t>
            </a:r>
          </a:p>
          <a:p>
            <a:pPr>
              <a:lnSpc>
                <a:spcPct val="90000"/>
              </a:lnSpc>
            </a:pPr>
            <a:endParaRPr lang="fr-FR" altLang="de-DE" sz="2100" b="1">
              <a:solidFill>
                <a:schemeClr val="bg1"/>
              </a:solidFill>
            </a:endParaRPr>
          </a:p>
        </p:txBody>
      </p:sp>
      <p:sp>
        <p:nvSpPr>
          <p:cNvPr id="257028" name="Text Box 4"/>
          <p:cNvSpPr txBox="1">
            <a:spLocks noChangeArrowheads="1"/>
          </p:cNvSpPr>
          <p:nvPr/>
        </p:nvSpPr>
        <p:spPr bwMode="auto">
          <a:xfrm>
            <a:off x="179388" y="4940300"/>
            <a:ext cx="8121650"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Mat 24: 14 Und </a:t>
            </a:r>
            <a:r>
              <a:rPr lang="de-DE" altLang="de-DE">
                <a:solidFill>
                  <a:schemeClr val="bg1"/>
                </a:solidFill>
              </a:rPr>
              <a:t>dieses Evangelium</a:t>
            </a:r>
            <a:r>
              <a:rPr lang="de-DE" altLang="de-DE"/>
              <a:t> des Reiches </a:t>
            </a:r>
            <a:r>
              <a:rPr lang="de-DE" altLang="de-DE">
                <a:solidFill>
                  <a:schemeClr val="bg1"/>
                </a:solidFill>
              </a:rPr>
              <a:t>wird gepredigt werden</a:t>
            </a:r>
            <a:r>
              <a:rPr lang="de-DE" altLang="de-DE"/>
              <a:t> auf dem ganzen Erdkreis, </a:t>
            </a:r>
            <a:r>
              <a:rPr lang="de-DE" altLang="de-DE">
                <a:solidFill>
                  <a:schemeClr val="bg1"/>
                </a:solidFill>
              </a:rPr>
              <a:t>allen Nationen zu einem Zeugnis</a:t>
            </a:r>
            <a:r>
              <a:rPr lang="de-DE" altLang="de-DE"/>
              <a:t>, </a:t>
            </a:r>
            <a:r>
              <a:rPr lang="de-DE" altLang="de-DE">
                <a:solidFill>
                  <a:srgbClr val="FFFF00"/>
                </a:solidFill>
              </a:rPr>
              <a:t>und dann wird das Ende kommen</a:t>
            </a:r>
            <a:r>
              <a:rPr lang="de-DE" altLang="de-DE"/>
              <a:t>.</a:t>
            </a:r>
          </a:p>
          <a:p>
            <a:endParaRPr lang="de-DE" altLang="de-DE"/>
          </a:p>
        </p:txBody>
      </p:sp>
      <p:sp>
        <p:nvSpPr>
          <p:cNvPr id="257030" name="Text Box 6"/>
          <p:cNvSpPr txBox="1">
            <a:spLocks noChangeArrowheads="1"/>
          </p:cNvSpPr>
          <p:nvPr/>
        </p:nvSpPr>
        <p:spPr bwMode="auto">
          <a:xfrm>
            <a:off x="179388" y="1989138"/>
            <a:ext cx="4897437"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Mark 13: … 10 und </a:t>
            </a:r>
            <a:r>
              <a:rPr lang="de-DE" altLang="de-DE">
                <a:solidFill>
                  <a:schemeClr val="bg1"/>
                </a:solidFill>
              </a:rPr>
              <a:t>allen Nationen</a:t>
            </a:r>
            <a:r>
              <a:rPr lang="de-DE" altLang="de-DE"/>
              <a:t> muss zuvor </a:t>
            </a:r>
            <a:r>
              <a:rPr lang="de-DE" altLang="de-DE">
                <a:solidFill>
                  <a:schemeClr val="bg1"/>
                </a:solidFill>
              </a:rPr>
              <a:t>das Evangelium gepredigt werden</a:t>
            </a:r>
            <a:r>
              <a:rPr lang="de-DE" altLang="de-DE"/>
              <a:t>.</a:t>
            </a:r>
          </a:p>
          <a:p>
            <a:r>
              <a:rPr lang="en-US" altLang="de-DE" b="0">
                <a:latin typeface="Times New Roman" panose="02020603050405020304" pitchFamily="18" charset="0"/>
              </a:rPr>
              <a:t> </a:t>
            </a:r>
            <a:endParaRPr lang="fr-FR" altLang="de-DE" b="0">
              <a:latin typeface="Times New Roman" panose="02020603050405020304" pitchFamily="18" charset="0"/>
            </a:endParaRPr>
          </a:p>
        </p:txBody>
      </p:sp>
      <p:pic>
        <p:nvPicPr>
          <p:cNvPr id="257032" name="Picture 8" descr="Image:Bible.malmesbury.arp.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48263" y="1989138"/>
            <a:ext cx="3810000" cy="2486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7034" name="Text Box 10"/>
          <p:cNvSpPr txBox="1">
            <a:spLocks noChangeArrowheads="1"/>
          </p:cNvSpPr>
          <p:nvPr/>
        </p:nvSpPr>
        <p:spPr bwMode="auto">
          <a:xfrm>
            <a:off x="8008938" y="1674813"/>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028"/>
                                        </p:tgtEl>
                                        <p:attrNameLst>
                                          <p:attrName>style.visibility</p:attrName>
                                        </p:attrNameLst>
                                      </p:cBhvr>
                                      <p:to>
                                        <p:strVal val="visible"/>
                                      </p:to>
                                    </p:set>
                                    <p:anim calcmode="lin" valueType="num">
                                      <p:cBhvr additive="base">
                                        <p:cTn id="7" dur="500" fill="hold"/>
                                        <p:tgtEl>
                                          <p:spTgt spid="257028"/>
                                        </p:tgtEl>
                                        <p:attrNameLst>
                                          <p:attrName>ppt_x</p:attrName>
                                        </p:attrNameLst>
                                      </p:cBhvr>
                                      <p:tavLst>
                                        <p:tav tm="0">
                                          <p:val>
                                            <p:strVal val="#ppt_x"/>
                                          </p:val>
                                        </p:tav>
                                        <p:tav tm="100000">
                                          <p:val>
                                            <p:strVal val="#ppt_x"/>
                                          </p:val>
                                        </p:tav>
                                      </p:tavLst>
                                    </p:anim>
                                    <p:anim calcmode="lin" valueType="num">
                                      <p:cBhvr additive="base">
                                        <p:cTn id="8" dur="500" fill="hold"/>
                                        <p:tgtEl>
                                          <p:spTgt spid="2570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7030"/>
                                        </p:tgtEl>
                                        <p:attrNameLst>
                                          <p:attrName>style.visibility</p:attrName>
                                        </p:attrNameLst>
                                      </p:cBhvr>
                                      <p:to>
                                        <p:strVal val="visible"/>
                                      </p:to>
                                    </p:set>
                                    <p:anim calcmode="lin" valueType="num">
                                      <p:cBhvr additive="base">
                                        <p:cTn id="13" dur="500" fill="hold"/>
                                        <p:tgtEl>
                                          <p:spTgt spid="257030"/>
                                        </p:tgtEl>
                                        <p:attrNameLst>
                                          <p:attrName>ppt_x</p:attrName>
                                        </p:attrNameLst>
                                      </p:cBhvr>
                                      <p:tavLst>
                                        <p:tav tm="0">
                                          <p:val>
                                            <p:strVal val="#ppt_x"/>
                                          </p:val>
                                        </p:tav>
                                        <p:tav tm="100000">
                                          <p:val>
                                            <p:strVal val="#ppt_x"/>
                                          </p:val>
                                        </p:tav>
                                      </p:tavLst>
                                    </p:anim>
                                    <p:anim calcmode="lin" valueType="num">
                                      <p:cBhvr additive="base">
                                        <p:cTn id="14" dur="500" fill="hold"/>
                                        <p:tgtEl>
                                          <p:spTgt spid="257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animBg="1"/>
      <p:bldP spid="25703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684213" y="333375"/>
            <a:ext cx="7772400" cy="1143000"/>
          </a:xfrm>
        </p:spPr>
        <p:txBody>
          <a:bodyPr/>
          <a:lstStyle/>
          <a:p>
            <a:r>
              <a:rPr lang="de-DE" altLang="de-DE" b="1">
                <a:solidFill>
                  <a:schemeClr val="bg1"/>
                </a:solidFill>
                <a:latin typeface="Arial" panose="020B0604020202020204" pitchFamily="34" charset="0"/>
              </a:rPr>
              <a:t>Schlussfolgerungen</a:t>
            </a:r>
          </a:p>
        </p:txBody>
      </p:sp>
      <p:sp>
        <p:nvSpPr>
          <p:cNvPr id="352259" name="Rectangle 3"/>
          <p:cNvSpPr>
            <a:spLocks noGrp="1" noChangeArrowheads="1"/>
          </p:cNvSpPr>
          <p:nvPr>
            <p:ph type="body" idx="1"/>
          </p:nvPr>
        </p:nvSpPr>
        <p:spPr>
          <a:xfrm>
            <a:off x="684213" y="1700213"/>
            <a:ext cx="7772400" cy="5157787"/>
          </a:xfrm>
        </p:spPr>
        <p:txBody>
          <a:bodyPr/>
          <a:lstStyle/>
          <a:p>
            <a:pPr>
              <a:lnSpc>
                <a:spcPct val="90000"/>
              </a:lnSpc>
            </a:pPr>
            <a:r>
              <a:rPr lang="de-DE" altLang="de-DE" b="1">
                <a:solidFill>
                  <a:srgbClr val="00FF00"/>
                </a:solidFill>
                <a:latin typeface="Arial" panose="020B0604020202020204" pitchFamily="34" charset="0"/>
              </a:rPr>
              <a:t>1. Wir leben in der Endzeit! </a:t>
            </a:r>
            <a:r>
              <a:rPr lang="de-DE" altLang="de-DE" b="1">
                <a:solidFill>
                  <a:schemeClr val="bg1"/>
                </a:solidFill>
                <a:latin typeface="Arial" panose="020B0604020202020204" pitchFamily="34" charset="0"/>
              </a:rPr>
              <a:t>Jesus Christus kommt bald als Richter der Welt. Sind SIE bereit?</a:t>
            </a:r>
          </a:p>
          <a:p>
            <a:pPr>
              <a:lnSpc>
                <a:spcPct val="90000"/>
              </a:lnSpc>
            </a:pPr>
            <a:r>
              <a:rPr lang="de-DE" altLang="de-DE" b="1">
                <a:solidFill>
                  <a:srgbClr val="00FF00"/>
                </a:solidFill>
                <a:latin typeface="Arial" panose="020B0604020202020204" pitchFamily="34" charset="0"/>
              </a:rPr>
              <a:t>2. Die Bibel ist Gottes Wort an uns.</a:t>
            </a:r>
            <a:r>
              <a:rPr lang="de-DE" altLang="de-DE" b="1">
                <a:solidFill>
                  <a:schemeClr val="bg1"/>
                </a:solidFill>
                <a:latin typeface="Arial" panose="020B0604020202020204" pitchFamily="34" charset="0"/>
              </a:rPr>
              <a:t> Sie ist glaubwürdig. Es lohnt sich, die Bibel regelmässig zu lesen, um Gottes Botschaft für uns persönlich zu erfahren.</a:t>
            </a:r>
          </a:p>
          <a:p>
            <a:pPr>
              <a:lnSpc>
                <a:spcPct val="90000"/>
              </a:lnSpc>
            </a:pPr>
            <a:r>
              <a:rPr lang="de-DE" altLang="de-DE" b="1">
                <a:solidFill>
                  <a:srgbClr val="00FF00"/>
                </a:solidFill>
                <a:latin typeface="Arial" panose="020B0604020202020204" pitchFamily="34" charset="0"/>
              </a:rPr>
              <a:t>3. Ich muss zu Gott zurückkehren</a:t>
            </a:r>
            <a:r>
              <a:rPr lang="de-DE" altLang="de-DE" b="1">
                <a:solidFill>
                  <a:schemeClr val="bg1"/>
                </a:solidFill>
                <a:latin typeface="Arial" panose="020B0604020202020204" pitchFamily="34" charset="0"/>
              </a:rPr>
              <a:t> und mich mit ihm versöhnen lassen!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p:cTn id="7" dur="1000" fill="hold"/>
                                        <p:tgtEl>
                                          <p:spTgt spid="3522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22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22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52259">
                                            <p:txEl>
                                              <p:pRg st="1" end="1"/>
                                            </p:txEl>
                                          </p:spTgt>
                                        </p:tgtEl>
                                        <p:attrNameLst>
                                          <p:attrName>style.visibility</p:attrName>
                                        </p:attrNameLst>
                                      </p:cBhvr>
                                      <p:to>
                                        <p:strVal val="visible"/>
                                      </p:to>
                                    </p:set>
                                    <p:anim calcmode="lin" valueType="num">
                                      <p:cBhvr>
                                        <p:cTn id="14" dur="1000" fill="hold"/>
                                        <p:tgtEl>
                                          <p:spTgt spid="3522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22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22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52259">
                                            <p:txEl>
                                              <p:pRg st="2" end="2"/>
                                            </p:txEl>
                                          </p:spTgt>
                                        </p:tgtEl>
                                        <p:attrNameLst>
                                          <p:attrName>style.visibility</p:attrName>
                                        </p:attrNameLst>
                                      </p:cBhvr>
                                      <p:to>
                                        <p:strVal val="visible"/>
                                      </p:to>
                                    </p:set>
                                    <p:anim calcmode="lin" valueType="num">
                                      <p:cBhvr>
                                        <p:cTn id="21" dur="1000" fill="hold"/>
                                        <p:tgtEl>
                                          <p:spTgt spid="3522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22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de-CH" altLang="de-DE" sz="4000" b="1">
                <a:solidFill>
                  <a:srgbClr val="FFFF00"/>
                </a:solidFill>
                <a:latin typeface="Arial" panose="020B0604020202020204" pitchFamily="34" charset="0"/>
                <a:cs typeface="Arial" panose="020B0604020202020204" pitchFamily="34" charset="0"/>
              </a:rPr>
              <a:t>Lasst euch versöhnen mit Gott!</a:t>
            </a:r>
            <a:br>
              <a:rPr lang="de-CH" altLang="de-DE" sz="4000" b="1">
                <a:solidFill>
                  <a:srgbClr val="FFFF00"/>
                </a:solidFill>
                <a:latin typeface="Arial" panose="020B0604020202020204" pitchFamily="34" charset="0"/>
                <a:cs typeface="Arial" panose="020B0604020202020204" pitchFamily="34" charset="0"/>
              </a:rPr>
            </a:br>
            <a:r>
              <a:rPr lang="de-CH" altLang="de-DE" sz="4000" b="1">
                <a:solidFill>
                  <a:srgbClr val="FFFF00"/>
                </a:solidFill>
                <a:latin typeface="Arial" panose="020B0604020202020204" pitchFamily="34" charset="0"/>
                <a:cs typeface="Arial" panose="020B0604020202020204" pitchFamily="34" charset="0"/>
              </a:rPr>
              <a:t>(2Kor 5,20)</a:t>
            </a:r>
          </a:p>
        </p:txBody>
      </p:sp>
      <p:pic>
        <p:nvPicPr>
          <p:cNvPr id="463878" name="Picture 6" descr="Image:Three crosses.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59113" y="2276475"/>
            <a:ext cx="30861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3880" name="Text Box 8"/>
          <p:cNvSpPr txBox="1">
            <a:spLocks noChangeArrowheads="1"/>
          </p:cNvSpPr>
          <p:nvPr/>
        </p:nvSpPr>
        <p:spPr bwMode="auto">
          <a:xfrm>
            <a:off x="5795963" y="6453188"/>
            <a:ext cx="3143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de-DE" altLang="de-DE" sz="4000" b="1">
                <a:solidFill>
                  <a:schemeClr val="bg1"/>
                </a:solidFill>
                <a:latin typeface="Arial" panose="020B0604020202020204" pitchFamily="34" charset="0"/>
              </a:rPr>
              <a:t>Jesus starb für mich am Kreuz!</a:t>
            </a:r>
          </a:p>
        </p:txBody>
      </p:sp>
      <p:sp>
        <p:nvSpPr>
          <p:cNvPr id="353283" name="Rectangle 3"/>
          <p:cNvSpPr>
            <a:spLocks noGrp="1" noChangeArrowheads="1"/>
          </p:cNvSpPr>
          <p:nvPr>
            <p:ph type="body" sz="half" idx="1"/>
          </p:nvPr>
        </p:nvSpPr>
        <p:spPr>
          <a:xfrm>
            <a:off x="250825" y="1981200"/>
            <a:ext cx="4244975" cy="4114800"/>
          </a:xfrm>
        </p:spPr>
        <p:txBody>
          <a:bodyPr/>
          <a:lstStyle/>
          <a:p>
            <a:pPr>
              <a:buFontTx/>
              <a:buNone/>
            </a:pPr>
            <a:r>
              <a:rPr lang="de-DE" altLang="de-DE" sz="2800">
                <a:solidFill>
                  <a:srgbClr val="FFFF00"/>
                </a:solidFill>
              </a:rPr>
              <a:t>   </a:t>
            </a:r>
            <a:r>
              <a:rPr lang="de-DE" altLang="de-DE" b="1">
                <a:solidFill>
                  <a:srgbClr val="FFFF00"/>
                </a:solidFill>
                <a:latin typeface="Arial" panose="020B0604020202020204" pitchFamily="34" charset="0"/>
              </a:rPr>
              <a:t>Wenn wir unsere Sünden bekennen, so ist er treu und gerecht, dass er uns die Sünden vergibt und uns reinigt von aller Ungerechtigkeit. </a:t>
            </a:r>
          </a:p>
          <a:p>
            <a:pPr>
              <a:buFontTx/>
              <a:buNone/>
            </a:pPr>
            <a:r>
              <a:rPr lang="de-DE" altLang="de-DE" b="1">
                <a:solidFill>
                  <a:srgbClr val="FFFF00"/>
                </a:solidFill>
                <a:latin typeface="Arial" panose="020B0604020202020204" pitchFamily="34" charset="0"/>
              </a:rPr>
              <a:t>	(1Joh 1,9)</a:t>
            </a:r>
          </a:p>
        </p:txBody>
      </p:sp>
      <p:pic>
        <p:nvPicPr>
          <p:cNvPr id="353287" name="Picture 7" descr="Image:Three crosses.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8888" y="2060575"/>
            <a:ext cx="3027362" cy="403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3289" name="Text Box 9"/>
          <p:cNvSpPr txBox="1">
            <a:spLocks noChangeArrowheads="1"/>
          </p:cNvSpPr>
          <p:nvPr/>
        </p:nvSpPr>
        <p:spPr bwMode="auto">
          <a:xfrm>
            <a:off x="7740650" y="6165850"/>
            <a:ext cx="314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ChangeArrowheads="1"/>
          </p:cNvSpPr>
          <p:nvPr/>
        </p:nvSpPr>
        <p:spPr bwMode="auto">
          <a:xfrm>
            <a:off x="0" y="33337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Vorgeschichte</a:t>
            </a:r>
            <a:endParaRPr lang="de-DE" altLang="de-DE" sz="4800" b="0">
              <a:latin typeface="Arial" panose="020B0604020202020204" pitchFamily="34" charset="0"/>
            </a:endParaRPr>
          </a:p>
        </p:txBody>
      </p:sp>
      <p:sp>
        <p:nvSpPr>
          <p:cNvPr id="668675" name="Rectangle 3"/>
          <p:cNvSpPr>
            <a:spLocks noGrp="1" noChangeArrowheads="1"/>
          </p:cNvSpPr>
          <p:nvPr>
            <p:ph type="body" sz="half" idx="2"/>
          </p:nvPr>
        </p:nvSpPr>
        <p:spPr>
          <a:xfrm>
            <a:off x="5435600" y="1773238"/>
            <a:ext cx="3708400" cy="4041775"/>
          </a:xfrm>
        </p:spPr>
        <p:txBody>
          <a:bodyPr/>
          <a:lstStyle/>
          <a:p>
            <a:r>
              <a:rPr lang="de-DE" altLang="de-DE" sz="3600" b="1">
                <a:solidFill>
                  <a:srgbClr val="00FF00"/>
                </a:solidFill>
                <a:latin typeface="Arial" panose="020B0604020202020204" pitchFamily="34" charset="0"/>
              </a:rPr>
              <a:t>Dienstag vor Karfreitag</a:t>
            </a:r>
            <a:r>
              <a:rPr lang="de-DE" altLang="de-DE" sz="4800" b="1">
                <a:solidFill>
                  <a:srgbClr val="84F895"/>
                </a:solidFill>
                <a:latin typeface="Arial" panose="020B0604020202020204" pitchFamily="34" charset="0"/>
              </a:rPr>
              <a:t> </a:t>
            </a:r>
            <a:br>
              <a:rPr lang="de-DE" altLang="de-DE" sz="4800" b="1">
                <a:solidFill>
                  <a:srgbClr val="84F895"/>
                </a:solidFill>
                <a:latin typeface="Arial" panose="020B0604020202020204" pitchFamily="34" charset="0"/>
              </a:rPr>
            </a:br>
            <a:endParaRPr lang="de-DE" altLang="de-DE" sz="4800"/>
          </a:p>
        </p:txBody>
      </p:sp>
      <p:sp>
        <p:nvSpPr>
          <p:cNvPr id="668676" name="Rectangle 4"/>
          <p:cNvSpPr>
            <a:spLocks noGrp="1" noChangeArrowheads="1"/>
          </p:cNvSpPr>
          <p:nvPr>
            <p:ph type="body" sz="half" idx="1"/>
          </p:nvPr>
        </p:nvSpPr>
        <p:spPr>
          <a:xfrm>
            <a:off x="250825" y="5229225"/>
            <a:ext cx="8424863" cy="1803400"/>
          </a:xfrm>
        </p:spPr>
        <p:txBody>
          <a:bodyPr/>
          <a:lstStyle/>
          <a:p>
            <a:r>
              <a:rPr lang="de-CH" altLang="de-DE" sz="2800" b="1">
                <a:solidFill>
                  <a:schemeClr val="bg1"/>
                </a:solidFill>
                <a:latin typeface="Arial" panose="020B0604020202020204" pitchFamily="34" charset="0"/>
              </a:rPr>
              <a:t>Die Jünger stellen 4 Fragen.</a:t>
            </a:r>
            <a:endParaRPr lang="de-DE" altLang="de-DE" sz="2800">
              <a:solidFill>
                <a:schemeClr val="bg1"/>
              </a:solidFill>
            </a:endParaRPr>
          </a:p>
        </p:txBody>
      </p:sp>
      <p:pic>
        <p:nvPicPr>
          <p:cNvPr id="668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3527425" cy="2351087"/>
          </a:xfrm>
          <a:prstGeom prst="rect">
            <a:avLst/>
          </a:prstGeom>
          <a:noFill/>
          <a:ln>
            <a:noFill/>
          </a:ln>
          <a:effectLst>
            <a:outerShdw dist="35921" dir="2700000" algn="ctr" rotWithShape="0">
              <a:srgbClr val="FF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180975" y="404813"/>
            <a:ext cx="89630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Entrückung</a:t>
            </a:r>
            <a:endParaRPr lang="de-DE" altLang="de-DE" sz="4800" b="0">
              <a:latin typeface="Arial" panose="020B0604020202020204" pitchFamily="34" charset="0"/>
            </a:endParaRPr>
          </a:p>
        </p:txBody>
      </p:sp>
      <p:sp>
        <p:nvSpPr>
          <p:cNvPr id="358403" name="AutoShape 3"/>
          <p:cNvSpPr>
            <a:spLocks noChangeArrowheads="1"/>
          </p:cNvSpPr>
          <p:nvPr/>
        </p:nvSpPr>
        <p:spPr bwMode="auto">
          <a:xfrm>
            <a:off x="0" y="4987925"/>
            <a:ext cx="8839200" cy="990600"/>
          </a:xfrm>
          <a:prstGeom prst="leftRightArrow">
            <a:avLst>
              <a:gd name="adj1" fmla="val 60833"/>
              <a:gd name="adj2" fmla="val 57628"/>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04" name="Oval 4"/>
          <p:cNvSpPr>
            <a:spLocks noChangeArrowheads="1"/>
          </p:cNvSpPr>
          <p:nvPr/>
        </p:nvSpPr>
        <p:spPr bwMode="auto">
          <a:xfrm>
            <a:off x="4171950" y="3444875"/>
            <a:ext cx="3505200" cy="1676400"/>
          </a:xfrm>
          <a:prstGeom prst="ellipse">
            <a:avLst/>
          </a:prstGeom>
          <a:gradFill rotWithShape="0">
            <a:gsLst>
              <a:gs pos="0">
                <a:srgbClr val="FFFF00"/>
              </a:gs>
              <a:gs pos="100000">
                <a:srgbClr val="FF33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de-DE">
                <a:solidFill>
                  <a:srgbClr val="00FF00"/>
                </a:solidFill>
              </a:rPr>
              <a:t>Die grosse Drangsal</a:t>
            </a:r>
          </a:p>
        </p:txBody>
      </p:sp>
      <p:sp>
        <p:nvSpPr>
          <p:cNvPr id="358405" name="Rectangle 5"/>
          <p:cNvSpPr>
            <a:spLocks noChangeArrowheads="1"/>
          </p:cNvSpPr>
          <p:nvPr/>
        </p:nvSpPr>
        <p:spPr bwMode="auto">
          <a:xfrm>
            <a:off x="4140200" y="3068638"/>
            <a:ext cx="71438" cy="2519362"/>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06" name="AutoShape 6"/>
          <p:cNvSpPr>
            <a:spLocks noChangeArrowheads="1"/>
          </p:cNvSpPr>
          <p:nvPr/>
        </p:nvSpPr>
        <p:spPr bwMode="auto">
          <a:xfrm>
            <a:off x="2419350" y="2133600"/>
            <a:ext cx="533400" cy="2971800"/>
          </a:xfrm>
          <a:prstGeom prst="upArrow">
            <a:avLst>
              <a:gd name="adj1" fmla="val 50000"/>
              <a:gd name="adj2" fmla="val 139286"/>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07" name="Text Box 7"/>
          <p:cNvSpPr txBox="1">
            <a:spLocks noChangeArrowheads="1"/>
          </p:cNvSpPr>
          <p:nvPr/>
        </p:nvSpPr>
        <p:spPr bwMode="auto">
          <a:xfrm rot="-5400000">
            <a:off x="1355726" y="3663950"/>
            <a:ext cx="2628900"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de-DE" altLang="de-DE" sz="1600">
                <a:solidFill>
                  <a:schemeClr val="bg2"/>
                </a:solidFill>
                <a:effectLst>
                  <a:outerShdw blurRad="38100" dist="38100" dir="2700000" algn="tl">
                    <a:srgbClr val="FFFFFF"/>
                  </a:outerShdw>
                </a:effectLst>
              </a:rPr>
              <a:t>Entrückung</a:t>
            </a:r>
            <a:endParaRPr lang="de-DE" altLang="de-DE" sz="1600">
              <a:solidFill>
                <a:srgbClr val="000066"/>
              </a:solidFill>
            </a:endParaRPr>
          </a:p>
        </p:txBody>
      </p:sp>
      <p:sp>
        <p:nvSpPr>
          <p:cNvPr id="358408" name="Rectangle 8"/>
          <p:cNvSpPr>
            <a:spLocks noChangeArrowheads="1"/>
          </p:cNvSpPr>
          <p:nvPr/>
        </p:nvSpPr>
        <p:spPr bwMode="auto">
          <a:xfrm>
            <a:off x="2828925"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09" name="AutoShape 9"/>
          <p:cNvSpPr>
            <a:spLocks noChangeArrowheads="1"/>
          </p:cNvSpPr>
          <p:nvPr/>
        </p:nvSpPr>
        <p:spPr bwMode="auto">
          <a:xfrm>
            <a:off x="3638550" y="3311525"/>
            <a:ext cx="457200" cy="1828800"/>
          </a:xfrm>
          <a:prstGeom prst="rightArrow">
            <a:avLst>
              <a:gd name="adj1" fmla="val 72731"/>
              <a:gd name="adj2" fmla="val 55000"/>
            </a:avLst>
          </a:prstGeom>
          <a:gradFill rotWithShape="0">
            <a:gsLst>
              <a:gs pos="0">
                <a:srgbClr val="FFFF00"/>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10" name="Rectangle 10"/>
          <p:cNvSpPr>
            <a:spLocks noChangeArrowheads="1"/>
          </p:cNvSpPr>
          <p:nvPr/>
        </p:nvSpPr>
        <p:spPr bwMode="auto">
          <a:xfrm>
            <a:off x="2990850"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11" name="Rectangle 11"/>
          <p:cNvSpPr>
            <a:spLocks noChangeArrowheads="1"/>
          </p:cNvSpPr>
          <p:nvPr/>
        </p:nvSpPr>
        <p:spPr bwMode="auto">
          <a:xfrm>
            <a:off x="3314700" y="35607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12" name="Rectangle 12"/>
          <p:cNvSpPr>
            <a:spLocks noChangeArrowheads="1"/>
          </p:cNvSpPr>
          <p:nvPr/>
        </p:nvSpPr>
        <p:spPr bwMode="auto">
          <a:xfrm>
            <a:off x="3152775" y="35607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13" name="Rectangle 13"/>
          <p:cNvSpPr>
            <a:spLocks noChangeArrowheads="1"/>
          </p:cNvSpPr>
          <p:nvPr/>
        </p:nvSpPr>
        <p:spPr bwMode="auto">
          <a:xfrm>
            <a:off x="3476625"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358414" name="Group 14"/>
          <p:cNvGrpSpPr>
            <a:grpSpLocks/>
          </p:cNvGrpSpPr>
          <p:nvPr/>
        </p:nvGrpSpPr>
        <p:grpSpPr bwMode="auto">
          <a:xfrm>
            <a:off x="6515100" y="1695450"/>
            <a:ext cx="2209800" cy="3887788"/>
            <a:chOff x="3768" y="1094"/>
            <a:chExt cx="1392" cy="2449"/>
          </a:xfrm>
        </p:grpSpPr>
        <p:sp>
          <p:nvSpPr>
            <p:cNvPr id="358415" name="AutoShape 15"/>
            <p:cNvSpPr>
              <a:spLocks noChangeArrowheads="1"/>
            </p:cNvSpPr>
            <p:nvPr/>
          </p:nvSpPr>
          <p:spPr bwMode="auto">
            <a:xfrm>
              <a:off x="4236" y="2820"/>
              <a:ext cx="480" cy="432"/>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16" name="AutoShape 16"/>
            <p:cNvSpPr>
              <a:spLocks noChangeArrowheads="1"/>
            </p:cNvSpPr>
            <p:nvPr/>
          </p:nvSpPr>
          <p:spPr bwMode="auto">
            <a:xfrm flipV="1">
              <a:off x="4308" y="1392"/>
              <a:ext cx="336" cy="1212"/>
            </a:xfrm>
            <a:prstGeom prst="upArrow">
              <a:avLst>
                <a:gd name="adj1" fmla="val 50000"/>
                <a:gd name="adj2" fmla="val 90179"/>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17" name="Rectangle 17"/>
            <p:cNvSpPr>
              <a:spLocks noChangeArrowheads="1"/>
            </p:cNvSpPr>
            <p:nvPr/>
          </p:nvSpPr>
          <p:spPr bwMode="auto">
            <a:xfrm>
              <a:off x="4452" y="1956"/>
              <a:ext cx="45" cy="1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8418" name="Text Box 18"/>
            <p:cNvSpPr txBox="1">
              <a:spLocks noChangeArrowheads="1"/>
            </p:cNvSpPr>
            <p:nvPr/>
          </p:nvSpPr>
          <p:spPr bwMode="auto">
            <a:xfrm>
              <a:off x="3768" y="1094"/>
              <a:ext cx="13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1800">
                  <a:solidFill>
                    <a:schemeClr val="bg1"/>
                  </a:solidFill>
                </a:rPr>
                <a:t>Ankunft Jesu</a:t>
              </a:r>
              <a:endParaRPr lang="de-DE" altLang="de-DE" sz="2000">
                <a:solidFill>
                  <a:schemeClr val="bg1"/>
                </a:solidFill>
                <a:latin typeface="Times New Roman" panose="02020603050405020304" pitchFamily="18" charset="0"/>
              </a:endParaRPr>
            </a:p>
          </p:txBody>
        </p:sp>
      </p:grpSp>
      <p:sp>
        <p:nvSpPr>
          <p:cNvPr id="358419" name="Text Box 19"/>
          <p:cNvSpPr txBox="1">
            <a:spLocks noChangeArrowheads="1"/>
          </p:cNvSpPr>
          <p:nvPr/>
        </p:nvSpPr>
        <p:spPr bwMode="auto">
          <a:xfrm>
            <a:off x="490538" y="1720850"/>
            <a:ext cx="1849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de-DE">
                <a:solidFill>
                  <a:srgbClr val="00FF00"/>
                </a:solidFill>
              </a:rPr>
              <a:t>Endzeit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ppt_x"/>
                                          </p:val>
                                        </p:tav>
                                        <p:tav tm="100000">
                                          <p:val>
                                            <p:strVal val="#ppt_x"/>
                                          </p:val>
                                        </p:tav>
                                      </p:tavLst>
                                    </p:anim>
                                    <p:anim calcmode="lin" valueType="num">
                                      <p:cBhvr additive="base">
                                        <p:cTn id="8" dur="500" fill="hold"/>
                                        <p:tgtEl>
                                          <p:spTgt spid="3584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05"/>
                                        </p:tgtEl>
                                        <p:attrNameLst>
                                          <p:attrName>style.visibility</p:attrName>
                                        </p:attrNameLst>
                                      </p:cBhvr>
                                      <p:to>
                                        <p:strVal val="visible"/>
                                      </p:to>
                                    </p:set>
                                    <p:anim calcmode="lin" valueType="num">
                                      <p:cBhvr additive="base">
                                        <p:cTn id="13" dur="500" fill="hold"/>
                                        <p:tgtEl>
                                          <p:spTgt spid="358405"/>
                                        </p:tgtEl>
                                        <p:attrNameLst>
                                          <p:attrName>ppt_x</p:attrName>
                                        </p:attrNameLst>
                                      </p:cBhvr>
                                      <p:tavLst>
                                        <p:tav tm="0">
                                          <p:val>
                                            <p:strVal val="#ppt_x"/>
                                          </p:val>
                                        </p:tav>
                                        <p:tav tm="100000">
                                          <p:val>
                                            <p:strVal val="#ppt_x"/>
                                          </p:val>
                                        </p:tav>
                                      </p:tavLst>
                                    </p:anim>
                                    <p:anim calcmode="lin" valueType="num">
                                      <p:cBhvr additive="base">
                                        <p:cTn id="14" dur="500" fill="hold"/>
                                        <p:tgtEl>
                                          <p:spTgt spid="3584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09"/>
                                        </p:tgtEl>
                                        <p:attrNameLst>
                                          <p:attrName>style.visibility</p:attrName>
                                        </p:attrNameLst>
                                      </p:cBhvr>
                                      <p:to>
                                        <p:strVal val="visible"/>
                                      </p:to>
                                    </p:set>
                                    <p:anim calcmode="lin" valueType="num">
                                      <p:cBhvr additive="base">
                                        <p:cTn id="19" dur="500" fill="hold"/>
                                        <p:tgtEl>
                                          <p:spTgt spid="358409"/>
                                        </p:tgtEl>
                                        <p:attrNameLst>
                                          <p:attrName>ppt_x</p:attrName>
                                        </p:attrNameLst>
                                      </p:cBhvr>
                                      <p:tavLst>
                                        <p:tav tm="0">
                                          <p:val>
                                            <p:strVal val="#ppt_x"/>
                                          </p:val>
                                        </p:tav>
                                        <p:tav tm="100000">
                                          <p:val>
                                            <p:strVal val="#ppt_x"/>
                                          </p:val>
                                        </p:tav>
                                      </p:tavLst>
                                    </p:anim>
                                    <p:anim calcmode="lin" valueType="num">
                                      <p:cBhvr additive="base">
                                        <p:cTn id="20" dur="500" fill="hold"/>
                                        <p:tgtEl>
                                          <p:spTgt spid="35840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13"/>
                                        </p:tgtEl>
                                        <p:attrNameLst>
                                          <p:attrName>style.visibility</p:attrName>
                                        </p:attrNameLst>
                                      </p:cBhvr>
                                      <p:to>
                                        <p:strVal val="visible"/>
                                      </p:to>
                                    </p:set>
                                    <p:anim calcmode="lin" valueType="num">
                                      <p:cBhvr additive="base">
                                        <p:cTn id="25" dur="500" fill="hold"/>
                                        <p:tgtEl>
                                          <p:spTgt spid="358413"/>
                                        </p:tgtEl>
                                        <p:attrNameLst>
                                          <p:attrName>ppt_x</p:attrName>
                                        </p:attrNameLst>
                                      </p:cBhvr>
                                      <p:tavLst>
                                        <p:tav tm="0">
                                          <p:val>
                                            <p:strVal val="#ppt_x"/>
                                          </p:val>
                                        </p:tav>
                                        <p:tav tm="100000">
                                          <p:val>
                                            <p:strVal val="#ppt_x"/>
                                          </p:val>
                                        </p:tav>
                                      </p:tavLst>
                                    </p:anim>
                                    <p:anim calcmode="lin" valueType="num">
                                      <p:cBhvr additive="base">
                                        <p:cTn id="26" dur="500" fill="hold"/>
                                        <p:tgtEl>
                                          <p:spTgt spid="3584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11"/>
                                        </p:tgtEl>
                                        <p:attrNameLst>
                                          <p:attrName>style.visibility</p:attrName>
                                        </p:attrNameLst>
                                      </p:cBhvr>
                                      <p:to>
                                        <p:strVal val="visible"/>
                                      </p:to>
                                    </p:set>
                                    <p:anim calcmode="lin" valueType="num">
                                      <p:cBhvr additive="base">
                                        <p:cTn id="31" dur="500" fill="hold"/>
                                        <p:tgtEl>
                                          <p:spTgt spid="358411"/>
                                        </p:tgtEl>
                                        <p:attrNameLst>
                                          <p:attrName>ppt_x</p:attrName>
                                        </p:attrNameLst>
                                      </p:cBhvr>
                                      <p:tavLst>
                                        <p:tav tm="0">
                                          <p:val>
                                            <p:strVal val="#ppt_x"/>
                                          </p:val>
                                        </p:tav>
                                        <p:tav tm="100000">
                                          <p:val>
                                            <p:strVal val="#ppt_x"/>
                                          </p:val>
                                        </p:tav>
                                      </p:tavLst>
                                    </p:anim>
                                    <p:anim calcmode="lin" valueType="num">
                                      <p:cBhvr additive="base">
                                        <p:cTn id="32" dur="500" fill="hold"/>
                                        <p:tgtEl>
                                          <p:spTgt spid="3584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12"/>
                                        </p:tgtEl>
                                        <p:attrNameLst>
                                          <p:attrName>style.visibility</p:attrName>
                                        </p:attrNameLst>
                                      </p:cBhvr>
                                      <p:to>
                                        <p:strVal val="visible"/>
                                      </p:to>
                                    </p:set>
                                    <p:anim calcmode="lin" valueType="num">
                                      <p:cBhvr additive="base">
                                        <p:cTn id="37" dur="500" fill="hold"/>
                                        <p:tgtEl>
                                          <p:spTgt spid="358412"/>
                                        </p:tgtEl>
                                        <p:attrNameLst>
                                          <p:attrName>ppt_x</p:attrName>
                                        </p:attrNameLst>
                                      </p:cBhvr>
                                      <p:tavLst>
                                        <p:tav tm="0">
                                          <p:val>
                                            <p:strVal val="#ppt_x"/>
                                          </p:val>
                                        </p:tav>
                                        <p:tav tm="100000">
                                          <p:val>
                                            <p:strVal val="#ppt_x"/>
                                          </p:val>
                                        </p:tav>
                                      </p:tavLst>
                                    </p:anim>
                                    <p:anim calcmode="lin" valueType="num">
                                      <p:cBhvr additive="base">
                                        <p:cTn id="38" dur="500" fill="hold"/>
                                        <p:tgtEl>
                                          <p:spTgt spid="3584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10"/>
                                        </p:tgtEl>
                                        <p:attrNameLst>
                                          <p:attrName>style.visibility</p:attrName>
                                        </p:attrNameLst>
                                      </p:cBhvr>
                                      <p:to>
                                        <p:strVal val="visible"/>
                                      </p:to>
                                    </p:set>
                                    <p:anim calcmode="lin" valueType="num">
                                      <p:cBhvr additive="base">
                                        <p:cTn id="43" dur="500" fill="hold"/>
                                        <p:tgtEl>
                                          <p:spTgt spid="358410"/>
                                        </p:tgtEl>
                                        <p:attrNameLst>
                                          <p:attrName>ppt_x</p:attrName>
                                        </p:attrNameLst>
                                      </p:cBhvr>
                                      <p:tavLst>
                                        <p:tav tm="0">
                                          <p:val>
                                            <p:strVal val="#ppt_x"/>
                                          </p:val>
                                        </p:tav>
                                        <p:tav tm="100000">
                                          <p:val>
                                            <p:strVal val="#ppt_x"/>
                                          </p:val>
                                        </p:tav>
                                      </p:tavLst>
                                    </p:anim>
                                    <p:anim calcmode="lin" valueType="num">
                                      <p:cBhvr additive="base">
                                        <p:cTn id="44" dur="500" fill="hold"/>
                                        <p:tgtEl>
                                          <p:spTgt spid="3584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58408"/>
                                        </p:tgtEl>
                                        <p:attrNameLst>
                                          <p:attrName>style.visibility</p:attrName>
                                        </p:attrNameLst>
                                      </p:cBhvr>
                                      <p:to>
                                        <p:strVal val="visible"/>
                                      </p:to>
                                    </p:set>
                                    <p:animEffect transition="in" filter="blinds(horizontal)">
                                      <p:cBhvr>
                                        <p:cTn id="49" dur="500"/>
                                        <p:tgtEl>
                                          <p:spTgt spid="3584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8406"/>
                                        </p:tgtEl>
                                        <p:attrNameLst>
                                          <p:attrName>style.visibility</p:attrName>
                                        </p:attrNameLst>
                                      </p:cBhvr>
                                      <p:to>
                                        <p:strVal val="visible"/>
                                      </p:to>
                                    </p:set>
                                    <p:anim calcmode="lin" valueType="num">
                                      <p:cBhvr additive="base">
                                        <p:cTn id="54" dur="500" fill="hold"/>
                                        <p:tgtEl>
                                          <p:spTgt spid="358406"/>
                                        </p:tgtEl>
                                        <p:attrNameLst>
                                          <p:attrName>ppt_x</p:attrName>
                                        </p:attrNameLst>
                                      </p:cBhvr>
                                      <p:tavLst>
                                        <p:tav tm="0">
                                          <p:val>
                                            <p:strVal val="#ppt_x"/>
                                          </p:val>
                                        </p:tav>
                                        <p:tav tm="100000">
                                          <p:val>
                                            <p:strVal val="#ppt_x"/>
                                          </p:val>
                                        </p:tav>
                                      </p:tavLst>
                                    </p:anim>
                                    <p:anim calcmode="lin" valueType="num">
                                      <p:cBhvr additive="base">
                                        <p:cTn id="55" dur="500" fill="hold"/>
                                        <p:tgtEl>
                                          <p:spTgt spid="35840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8407"/>
                                        </p:tgtEl>
                                        <p:attrNameLst>
                                          <p:attrName>style.visibility</p:attrName>
                                        </p:attrNameLst>
                                      </p:cBhvr>
                                      <p:to>
                                        <p:strVal val="visible"/>
                                      </p:to>
                                    </p:set>
                                    <p:anim calcmode="lin" valueType="num">
                                      <p:cBhvr additive="base">
                                        <p:cTn id="60" dur="500" fill="hold"/>
                                        <p:tgtEl>
                                          <p:spTgt spid="358407"/>
                                        </p:tgtEl>
                                        <p:attrNameLst>
                                          <p:attrName>ppt_x</p:attrName>
                                        </p:attrNameLst>
                                      </p:cBhvr>
                                      <p:tavLst>
                                        <p:tav tm="0">
                                          <p:val>
                                            <p:strVal val="#ppt_x"/>
                                          </p:val>
                                        </p:tav>
                                        <p:tav tm="100000">
                                          <p:val>
                                            <p:strVal val="#ppt_x"/>
                                          </p:val>
                                        </p:tav>
                                      </p:tavLst>
                                    </p:anim>
                                    <p:anim calcmode="lin" valueType="num">
                                      <p:cBhvr additive="base">
                                        <p:cTn id="61" dur="500" fill="hold"/>
                                        <p:tgtEl>
                                          <p:spTgt spid="358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P spid="358405" grpId="0" animBg="1"/>
      <p:bldP spid="358406" grpId="0" animBg="1"/>
      <p:bldP spid="358407" grpId="0"/>
      <p:bldP spid="358408" grpId="0" animBg="1"/>
      <p:bldP spid="358409" grpId="0" animBg="1"/>
      <p:bldP spid="358410" grpId="0" animBg="1"/>
      <p:bldP spid="358411" grpId="0" animBg="1"/>
      <p:bldP spid="358412" grpId="0" animBg="1"/>
      <p:bldP spid="3584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p:txBody>
          <a:bodyPr/>
          <a:lstStyle/>
          <a:p>
            <a:r>
              <a:rPr lang="de-CH" altLang="de-DE">
                <a:solidFill>
                  <a:schemeClr val="bg1"/>
                </a:solidFill>
                <a:latin typeface="Arial" panose="020B0604020202020204" pitchFamily="34" charset="0"/>
              </a:rPr>
              <a:t>GNU</a:t>
            </a:r>
            <a:endParaRPr lang="de-DE" altLang="de-DE">
              <a:solidFill>
                <a:schemeClr val="bg1"/>
              </a:solidFill>
              <a:latin typeface="Arial" panose="020B0604020202020204" pitchFamily="34" charset="0"/>
            </a:endParaRPr>
          </a:p>
        </p:txBody>
      </p:sp>
      <p:sp>
        <p:nvSpPr>
          <p:cNvPr id="761859" name="Rectangle 3"/>
          <p:cNvSpPr>
            <a:spLocks noGrp="1" noChangeArrowheads="1"/>
          </p:cNvSpPr>
          <p:nvPr>
            <p:ph type="body" idx="1"/>
          </p:nvPr>
        </p:nvSpPr>
        <p:spPr>
          <a:xfrm>
            <a:off x="457200" y="1600200"/>
            <a:ext cx="8686800" cy="4525963"/>
          </a:xfrm>
        </p:spPr>
        <p:txBody>
          <a:bodyPr/>
          <a:lstStyle/>
          <a:p>
            <a:r>
              <a:rPr lang="de-DE" altLang="de-DE">
                <a:solidFill>
                  <a:schemeClr val="bg1"/>
                </a:solidFill>
                <a:latin typeface="Arial" panose="020B0604020202020204" pitchFamily="34" charset="0"/>
              </a:rPr>
              <a:t>Genaue Information zur Lizenz GNU:</a:t>
            </a:r>
          </a:p>
          <a:p>
            <a:pPr>
              <a:buFontTx/>
              <a:buNone/>
            </a:pPr>
            <a:r>
              <a:rPr lang="de-DE" altLang="de-DE">
                <a:latin typeface="Arial" panose="020B0604020202020204" pitchFamily="34" charset="0"/>
                <a:hlinkClick r:id="rId2"/>
              </a:rPr>
              <a:t>http://en.wikipedia.org/wiki/Wikipedia:Text of_the_GNU_Free_Documentation_License</a:t>
            </a:r>
            <a:endParaRPr lang="de-DE" altLang="de-DE">
              <a:latin typeface="Arial" panose="020B0604020202020204" pitchFamily="34" charset="0"/>
            </a:endParaRPr>
          </a:p>
          <a:p>
            <a:pPr>
              <a:buFontTx/>
              <a:buNone/>
            </a:pPr>
            <a:endParaRPr lang="de-DE" altLang="de-DE">
              <a:latin typeface="Arial" panose="020B0604020202020204" pitchFamily="34" charset="0"/>
            </a:endParaRPr>
          </a:p>
          <a:p>
            <a:r>
              <a:rPr lang="de-DE" altLang="de-DE">
                <a:solidFill>
                  <a:schemeClr val="bg1"/>
                </a:solidFill>
                <a:latin typeface="Arial" panose="020B0604020202020204" pitchFamily="34" charset="0"/>
              </a:rPr>
              <a:t>FB = Freies Bild</a:t>
            </a:r>
          </a:p>
          <a:p>
            <a:endParaRPr lang="de-DE" altLang="de-DE">
              <a:solidFill>
                <a:schemeClr val="bg1"/>
              </a:solidFill>
              <a:latin typeface="Arial" panose="020B0604020202020204" pitchFamily="34" charset="0"/>
            </a:endParaRPr>
          </a:p>
          <a:p>
            <a:r>
              <a:rPr lang="de-DE" altLang="de-DE">
                <a:solidFill>
                  <a:schemeClr val="bg1"/>
                </a:solidFill>
                <a:latin typeface="Arial" panose="020B0604020202020204" pitchFamily="34" charset="0"/>
              </a:rPr>
              <a:t>Bibeltexte: Elberfelder Bibel 1905 / rev. von RL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ChangeArrowheads="1"/>
          </p:cNvSpPr>
          <p:nvPr/>
        </p:nvSpPr>
        <p:spPr bwMode="auto">
          <a:xfrm>
            <a:off x="0" y="333375"/>
            <a:ext cx="6732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4 Fragen</a:t>
            </a:r>
            <a:endParaRPr lang="de-DE" altLang="de-DE" sz="4800" b="0">
              <a:latin typeface="Arial" panose="020B0604020202020204" pitchFamily="34" charset="0"/>
            </a:endParaRPr>
          </a:p>
        </p:txBody>
      </p:sp>
      <p:sp>
        <p:nvSpPr>
          <p:cNvPr id="669704" name="Text Box 8"/>
          <p:cNvSpPr txBox="1">
            <a:spLocks noChangeArrowheads="1"/>
          </p:cNvSpPr>
          <p:nvPr/>
        </p:nvSpPr>
        <p:spPr bwMode="auto">
          <a:xfrm>
            <a:off x="827088" y="2060575"/>
            <a:ext cx="73914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indent="-284163">
              <a:defRPr sz="2400">
                <a:solidFill>
                  <a:schemeClr val="tx1"/>
                </a:solidFill>
                <a:latin typeface="Times New Roman" panose="02020603050405020304" pitchFamily="18" charset="0"/>
              </a:defRPr>
            </a:lvl1pPr>
            <a:lvl2pPr marL="4746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de-DE" altLang="de-DE" sz="2600">
                <a:solidFill>
                  <a:schemeClr val="bg1"/>
                </a:solidFill>
                <a:latin typeface="Arial" panose="020B0604020202020204" pitchFamily="34" charset="0"/>
              </a:rPr>
              <a:t>1. </a:t>
            </a:r>
            <a:r>
              <a:rPr lang="de-DE" altLang="de-DE" sz="2600">
                <a:solidFill>
                  <a:srgbClr val="00FF00"/>
                </a:solidFill>
                <a:latin typeface="Arial" panose="020B0604020202020204" pitchFamily="34" charset="0"/>
              </a:rPr>
              <a:t>Wann </a:t>
            </a:r>
            <a:r>
              <a:rPr lang="de-DE" altLang="de-DE" sz="2600">
                <a:solidFill>
                  <a:schemeClr val="bg1"/>
                </a:solidFill>
                <a:latin typeface="Arial" panose="020B0604020202020204" pitchFamily="34" charset="0"/>
              </a:rPr>
              <a:t>wird </a:t>
            </a:r>
            <a:r>
              <a:rPr lang="de-DE" altLang="de-DE" sz="2600">
                <a:solidFill>
                  <a:srgbClr val="FFFF00"/>
                </a:solidFill>
                <a:latin typeface="Arial" panose="020B0604020202020204" pitchFamily="34" charset="0"/>
              </a:rPr>
              <a:t>die Zerstörung</a:t>
            </a:r>
            <a:r>
              <a:rPr lang="de-DE" altLang="de-DE" sz="2600">
                <a:solidFill>
                  <a:schemeClr val="bg1"/>
                </a:solidFill>
                <a:latin typeface="Arial" panose="020B0604020202020204" pitchFamily="34" charset="0"/>
              </a:rPr>
              <a:t> des Tempels stattfinden? (Mat 24,3; Mark 13,4; Luk 21,7)</a:t>
            </a:r>
          </a:p>
          <a:p>
            <a:pPr>
              <a:buFontTx/>
              <a:buChar char="•"/>
            </a:pPr>
            <a:r>
              <a:rPr lang="de-DE" altLang="de-DE" sz="2600">
                <a:solidFill>
                  <a:schemeClr val="bg1"/>
                </a:solidFill>
                <a:latin typeface="Arial" panose="020B0604020202020204" pitchFamily="34" charset="0"/>
              </a:rPr>
              <a:t>2. Was wird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der Zerstörung</a:t>
            </a:r>
            <a:r>
              <a:rPr lang="de-DE" altLang="de-DE" sz="2600">
                <a:solidFill>
                  <a:schemeClr val="bg1"/>
                </a:solidFill>
                <a:latin typeface="Arial" panose="020B0604020202020204" pitchFamily="34" charset="0"/>
              </a:rPr>
              <a:t> des Tempels sein? (Luk 21,7)</a:t>
            </a:r>
          </a:p>
          <a:p>
            <a:pPr>
              <a:buFontTx/>
              <a:buChar char="•"/>
            </a:pPr>
            <a:r>
              <a:rPr lang="de-DE" altLang="de-DE" sz="2600">
                <a:solidFill>
                  <a:schemeClr val="bg1"/>
                </a:solidFill>
                <a:latin typeface="Arial" panose="020B0604020202020204" pitchFamily="34" charset="0"/>
              </a:rPr>
              <a:t>3.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deiner Wiederkunft</a:t>
            </a:r>
            <a:r>
              <a:rPr lang="de-DE" altLang="de-DE" sz="2600">
                <a:solidFill>
                  <a:schemeClr val="bg1"/>
                </a:solidFill>
                <a:latin typeface="Arial" panose="020B0604020202020204" pitchFamily="34" charset="0"/>
              </a:rPr>
              <a:t>? </a:t>
            </a:r>
            <a:br>
              <a:rPr lang="de-DE" altLang="de-DE" sz="2600">
                <a:solidFill>
                  <a:schemeClr val="bg1"/>
                </a:solidFill>
                <a:latin typeface="Arial" panose="020B0604020202020204" pitchFamily="34" charset="0"/>
              </a:rPr>
            </a:br>
            <a:r>
              <a:rPr lang="de-DE" altLang="de-DE" sz="2600">
                <a:solidFill>
                  <a:schemeClr val="bg1"/>
                </a:solidFill>
                <a:latin typeface="Arial" panose="020B0604020202020204" pitchFamily="34" charset="0"/>
              </a:rPr>
              <a:t>(Mat 24,3; Mark 13,4)</a:t>
            </a:r>
          </a:p>
          <a:p>
            <a:pPr>
              <a:buFontTx/>
              <a:buChar char="•"/>
            </a:pPr>
            <a:r>
              <a:rPr lang="de-DE" altLang="de-DE" sz="2600">
                <a:solidFill>
                  <a:schemeClr val="bg1"/>
                </a:solidFill>
                <a:latin typeface="Arial" panose="020B0604020202020204" pitchFamily="34" charset="0"/>
              </a:rPr>
              <a:t>4.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der Endzeit? (Mat 24,3; Mark 13,4)</a:t>
            </a:r>
          </a:p>
        </p:txBody>
      </p:sp>
      <p:pic>
        <p:nvPicPr>
          <p:cNvPr id="669706" name="Picture 10"/>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6877050" y="5341938"/>
            <a:ext cx="2266950" cy="1516062"/>
          </a:xfrm>
          <a:noFill/>
          <a:ln/>
        </p:spPr>
      </p:pic>
      <p:pic>
        <p:nvPicPr>
          <p:cNvPr id="669707" name="Picture 1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948488" y="0"/>
            <a:ext cx="2195512" cy="1463675"/>
          </a:xfrm>
          <a:noFill/>
          <a:ln/>
          <a:effectLst>
            <a:outerShdw dist="35921" dir="2700000" algn="ctr" rotWithShape="0">
              <a:srgbClr val="FFCC00"/>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ChangeArrowheads="1"/>
          </p:cNvSpPr>
          <p:nvPr/>
        </p:nvSpPr>
        <p:spPr bwMode="auto">
          <a:xfrm>
            <a:off x="0" y="333375"/>
            <a:ext cx="6732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altLang="de-DE" sz="4800">
                <a:solidFill>
                  <a:schemeClr val="bg1"/>
                </a:solidFill>
                <a:effectLst>
                  <a:outerShdw blurRad="38100" dist="38100" dir="2700000" algn="tl">
                    <a:srgbClr val="808080"/>
                  </a:outerShdw>
                </a:effectLst>
                <a:latin typeface="Arial" panose="020B0604020202020204" pitchFamily="34" charset="0"/>
              </a:rPr>
              <a:t>2 + 2 Fragen</a:t>
            </a:r>
            <a:endParaRPr lang="de-DE" altLang="de-DE" sz="4800" b="0">
              <a:latin typeface="Arial" panose="020B0604020202020204" pitchFamily="34" charset="0"/>
            </a:endParaRPr>
          </a:p>
        </p:txBody>
      </p:sp>
      <p:sp>
        <p:nvSpPr>
          <p:cNvPr id="673795" name="Text Box 3"/>
          <p:cNvSpPr txBox="1">
            <a:spLocks noChangeArrowheads="1"/>
          </p:cNvSpPr>
          <p:nvPr/>
        </p:nvSpPr>
        <p:spPr bwMode="auto">
          <a:xfrm>
            <a:off x="827088" y="2060575"/>
            <a:ext cx="7391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indent="-284163">
              <a:defRPr sz="2400">
                <a:solidFill>
                  <a:schemeClr val="tx1"/>
                </a:solidFill>
                <a:latin typeface="Times New Roman" panose="02020603050405020304" pitchFamily="18" charset="0"/>
              </a:defRPr>
            </a:lvl1pPr>
            <a:lvl2pPr marL="4746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de-DE" altLang="de-DE" sz="2600">
                <a:solidFill>
                  <a:schemeClr val="bg1"/>
                </a:solidFill>
                <a:latin typeface="Arial" panose="020B0604020202020204" pitchFamily="34" charset="0"/>
              </a:rPr>
              <a:t>1. </a:t>
            </a:r>
            <a:r>
              <a:rPr lang="de-DE" altLang="de-DE" sz="2600">
                <a:solidFill>
                  <a:srgbClr val="00FF00"/>
                </a:solidFill>
                <a:latin typeface="Arial" panose="020B0604020202020204" pitchFamily="34" charset="0"/>
              </a:rPr>
              <a:t>Wann </a:t>
            </a:r>
            <a:r>
              <a:rPr lang="de-DE" altLang="de-DE" sz="2600">
                <a:solidFill>
                  <a:schemeClr val="bg1"/>
                </a:solidFill>
                <a:latin typeface="Arial" panose="020B0604020202020204" pitchFamily="34" charset="0"/>
              </a:rPr>
              <a:t>wird </a:t>
            </a:r>
            <a:r>
              <a:rPr lang="de-DE" altLang="de-DE" sz="2600">
                <a:solidFill>
                  <a:srgbClr val="FFFF00"/>
                </a:solidFill>
                <a:latin typeface="Arial" panose="020B0604020202020204" pitchFamily="34" charset="0"/>
              </a:rPr>
              <a:t>die Zerstörung</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des Tempels</a:t>
            </a:r>
            <a:r>
              <a:rPr lang="de-DE" altLang="de-DE" sz="2600">
                <a:solidFill>
                  <a:schemeClr val="bg1"/>
                </a:solidFill>
                <a:latin typeface="Arial" panose="020B0604020202020204" pitchFamily="34" charset="0"/>
              </a:rPr>
              <a:t> stattfinden? (Mat 24,3; Mark 13,4; Luk 21,7)</a:t>
            </a:r>
          </a:p>
          <a:p>
            <a:pPr>
              <a:buFontTx/>
              <a:buChar char="•"/>
            </a:pPr>
            <a:r>
              <a:rPr lang="de-DE" altLang="de-DE" sz="2600">
                <a:solidFill>
                  <a:schemeClr val="bg1"/>
                </a:solidFill>
                <a:latin typeface="Arial" panose="020B0604020202020204" pitchFamily="34" charset="0"/>
              </a:rPr>
              <a:t>2. Was wird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der Zerstörung</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des Tempels</a:t>
            </a:r>
            <a:r>
              <a:rPr lang="de-DE" altLang="de-DE" sz="2600">
                <a:solidFill>
                  <a:schemeClr val="bg1"/>
                </a:solidFill>
                <a:latin typeface="Arial" panose="020B0604020202020204" pitchFamily="34" charset="0"/>
              </a:rPr>
              <a:t> sein? (Luk 21,7)</a:t>
            </a:r>
          </a:p>
          <a:p>
            <a:r>
              <a:rPr lang="de-CH" altLang="de-DE" sz="2600">
                <a:solidFill>
                  <a:schemeClr val="bg1"/>
                </a:solidFill>
                <a:latin typeface="Arial" panose="020B0604020202020204" pitchFamily="34" charset="0"/>
              </a:rPr>
              <a:t>---------------------------------------------------------------</a:t>
            </a:r>
            <a:endParaRPr lang="de-DE" altLang="de-DE" sz="2600">
              <a:solidFill>
                <a:schemeClr val="bg1"/>
              </a:solidFill>
              <a:latin typeface="Arial" panose="020B0604020202020204" pitchFamily="34" charset="0"/>
            </a:endParaRPr>
          </a:p>
          <a:p>
            <a:pPr>
              <a:buFontTx/>
              <a:buChar char="•"/>
            </a:pPr>
            <a:r>
              <a:rPr lang="de-DE" altLang="de-DE" sz="2600">
                <a:solidFill>
                  <a:schemeClr val="bg1"/>
                </a:solidFill>
                <a:latin typeface="Arial" panose="020B0604020202020204" pitchFamily="34" charset="0"/>
              </a:rPr>
              <a:t>3.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deiner Wiederkunft</a:t>
            </a:r>
            <a:r>
              <a:rPr lang="de-DE" altLang="de-DE" sz="2600">
                <a:solidFill>
                  <a:schemeClr val="bg1"/>
                </a:solidFill>
                <a:latin typeface="Arial" panose="020B0604020202020204" pitchFamily="34" charset="0"/>
              </a:rPr>
              <a:t>? </a:t>
            </a:r>
            <a:br>
              <a:rPr lang="de-DE" altLang="de-DE" sz="2600">
                <a:solidFill>
                  <a:schemeClr val="bg1"/>
                </a:solidFill>
                <a:latin typeface="Arial" panose="020B0604020202020204" pitchFamily="34" charset="0"/>
              </a:rPr>
            </a:br>
            <a:r>
              <a:rPr lang="de-DE" altLang="de-DE" sz="2600">
                <a:solidFill>
                  <a:schemeClr val="bg1"/>
                </a:solidFill>
                <a:latin typeface="Arial" panose="020B0604020202020204" pitchFamily="34" charset="0"/>
              </a:rPr>
              <a:t>(Mat 24,3; Mark 13,4)</a:t>
            </a:r>
          </a:p>
          <a:p>
            <a:pPr>
              <a:buFontTx/>
              <a:buChar char="•"/>
            </a:pPr>
            <a:r>
              <a:rPr lang="de-DE" altLang="de-DE" sz="2600">
                <a:solidFill>
                  <a:schemeClr val="bg1"/>
                </a:solidFill>
                <a:latin typeface="Arial" panose="020B0604020202020204" pitchFamily="34" charset="0"/>
              </a:rPr>
              <a:t>4. Was ist </a:t>
            </a:r>
            <a:r>
              <a:rPr lang="de-DE" altLang="de-DE" sz="2600">
                <a:solidFill>
                  <a:srgbClr val="00FF00"/>
                </a:solidFill>
                <a:latin typeface="Arial" panose="020B0604020202020204" pitchFamily="34" charset="0"/>
              </a:rPr>
              <a:t>das Zeichen</a:t>
            </a:r>
            <a:r>
              <a:rPr lang="de-DE" altLang="de-DE" sz="2600">
                <a:solidFill>
                  <a:schemeClr val="bg1"/>
                </a:solidFill>
                <a:latin typeface="Arial" panose="020B0604020202020204" pitchFamily="34" charset="0"/>
              </a:rPr>
              <a:t> </a:t>
            </a:r>
            <a:r>
              <a:rPr lang="de-DE" altLang="de-DE" sz="2600">
                <a:solidFill>
                  <a:srgbClr val="FFFF00"/>
                </a:solidFill>
                <a:latin typeface="Arial" panose="020B0604020202020204" pitchFamily="34" charset="0"/>
              </a:rPr>
              <a:t>der Endzeit</a:t>
            </a:r>
            <a:r>
              <a:rPr lang="de-DE" altLang="de-DE" sz="2600">
                <a:solidFill>
                  <a:schemeClr val="bg1"/>
                </a:solidFill>
                <a:latin typeface="Arial" panose="020B0604020202020204" pitchFamily="34" charset="0"/>
              </a:rPr>
              <a:t>? (Mat 24,3; Mark 13,4)</a:t>
            </a:r>
          </a:p>
        </p:txBody>
      </p:sp>
      <p:pic>
        <p:nvPicPr>
          <p:cNvPr id="673798" name="Picture 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948488" y="0"/>
            <a:ext cx="2195512" cy="1463675"/>
          </a:xfrm>
          <a:noFill/>
          <a:ln/>
          <a:effectLst>
            <a:outerShdw dist="35921" dir="2700000" algn="ctr" rotWithShape="0">
              <a:srgbClr val="FFCC00"/>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0</TotalTime>
  <Words>4272</Words>
  <Application>Microsoft Office PowerPoint</Application>
  <PresentationFormat>Bildschirmpräsentation (4:3)</PresentationFormat>
  <Paragraphs>704</Paragraphs>
  <Slides>71</Slides>
  <Notes>55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71</vt:i4>
      </vt:variant>
    </vt:vector>
  </HeadingPairs>
  <TitlesOfParts>
    <vt:vector size="75" baseType="lpstr">
      <vt:lpstr>Arial</vt:lpstr>
      <vt:lpstr>Times New Roman</vt:lpstr>
      <vt:lpstr>Wingdings</vt:lpstr>
      <vt:lpstr>Standarddesign</vt:lpstr>
      <vt:lpstr>Die Endzeitrede Jesu  auf dem Ölberg</vt:lpstr>
      <vt:lpstr>Prophetie voller Überraschungen! </vt:lpstr>
      <vt:lpstr>Die 3 Berichte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zwei Erscheinungen  des Messias</vt:lpstr>
      <vt:lpstr>Die zwei Erscheinungen  des Messias</vt:lpstr>
      <vt:lpstr>Die Anfangszeit</vt:lpstr>
      <vt:lpstr>Die Endzeit</vt:lpstr>
      <vt:lpstr>Vom Anfang bis zum Ende</vt:lpstr>
      <vt:lpstr>Vom Anfang bis zum Ende</vt:lpstr>
      <vt:lpstr>Liste mit über 50 falschen Messiassen</vt:lpstr>
      <vt:lpstr>Die Endzeit</vt:lpstr>
      <vt:lpstr>Die Anfangszeit</vt:lpstr>
      <vt:lpstr>Die Anfangszeit</vt:lpstr>
      <vt:lpstr>Die Anfangszeit</vt:lpstr>
      <vt:lpstr>Die Anfangszeit</vt:lpstr>
      <vt:lpstr>Die Anfangszeit</vt:lpstr>
      <vt:lpstr>Die Zerstreuung in der Anfangszeit</vt:lpstr>
      <vt:lpstr>Die Zerstreuung in der Anfangszeit </vt:lpstr>
      <vt:lpstr>Die Sammlung in der Endzeit</vt:lpstr>
      <vt:lpstr>Die Sammlung in der Endzeit</vt:lpstr>
      <vt:lpstr>Die Sammlung in der Endzeit</vt:lpstr>
      <vt:lpstr>Rückkehr der Juden: 1882 - 2008</vt:lpstr>
      <vt:lpstr>Endzeit: eine Periode von bereits 126 Jahren</vt:lpstr>
      <vt:lpstr>Anfangszeit: eine Periode  von 135 Jahren</vt:lpstr>
      <vt:lpstr>Die Zeichen in der Endzeit-Rede Jesu auf dem Ölberg</vt:lpstr>
      <vt:lpstr>Zeichen = Wehen</vt:lpstr>
      <vt:lpstr>„Der Anfang der Wehen“</vt:lpstr>
      <vt:lpstr>(1) Weltkriege</vt:lpstr>
      <vt:lpstr>(1) Weltkriege</vt:lpstr>
      <vt:lpstr>(1) Weltkriege</vt:lpstr>
      <vt:lpstr>„Der Anfang der Wehen“</vt:lpstr>
      <vt:lpstr>(2) Revolutionen</vt:lpstr>
      <vt:lpstr>„Der Anfang der Wehen“ </vt:lpstr>
      <vt:lpstr>(3) Akute Hungersnöte</vt:lpstr>
      <vt:lpstr>„Der Anfang der Wehen“ </vt:lpstr>
      <vt:lpstr>(3) Chronische Hungersnöte</vt:lpstr>
      <vt:lpstr>(4) Seuchen / Epidemien</vt:lpstr>
      <vt:lpstr>„Der Anfang der Wehen“ </vt:lpstr>
      <vt:lpstr>(5) Erdbeben</vt:lpstr>
      <vt:lpstr>„Der Anfang der Wehen“ </vt:lpstr>
      <vt:lpstr>(6) Christenverfolgungen,  (7) Tod, (8) Hass</vt:lpstr>
      <vt:lpstr>„Der Anfang der Wehen“ </vt:lpstr>
      <vt:lpstr>(6) Christenverfolgungen,  (7) Tod, (8) Hass</vt:lpstr>
      <vt:lpstr>(6) Christenverfolgungen,  (7) Tod, (8) Hass</vt:lpstr>
      <vt:lpstr>(9) Abfall von Gott durch Zwang</vt:lpstr>
      <vt:lpstr>(10) Denunzieren</vt:lpstr>
      <vt:lpstr>(11) Zwischenmenschliches Vertrauen zerstört</vt:lpstr>
      <vt:lpstr>(12) Verfolgung durch Familienangehörige</vt:lpstr>
      <vt:lpstr>2Thess: Freiwilliger Abfall</vt:lpstr>
      <vt:lpstr>(13) Falsche Propheten</vt:lpstr>
      <vt:lpstr>(14) Viele verführt</vt:lpstr>
      <vt:lpstr>(15) Zeichen und Wunder</vt:lpstr>
      <vt:lpstr>(15) Zeichen und Wunder</vt:lpstr>
      <vt:lpstr>(16) Sturmfluten / Tsunamis</vt:lpstr>
      <vt:lpstr>(17) Terrorismus</vt:lpstr>
      <vt:lpstr>(18) Gesetzlosigkeit,  moralischer Zerfall</vt:lpstr>
      <vt:lpstr>(19) Erkalten der Liebe</vt:lpstr>
      <vt:lpstr>(20) Das Evangelium erreicht alle Nationen der Welt</vt:lpstr>
      <vt:lpstr>Schlussfolgerungen</vt:lpstr>
      <vt:lpstr>Lasst euch versöhnen mit Gott! (2Kor 5,20)</vt:lpstr>
      <vt:lpstr>Jesus starb für mich am Kreuz!</vt:lpstr>
      <vt:lpstr>PowerPoint-Präsentation</vt:lpstr>
      <vt:lpstr>GNU</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Wim Hoddenbagh</dc:creator>
  <cp:lastModifiedBy>Christoph Berger</cp:lastModifiedBy>
  <cp:revision>479</cp:revision>
  <cp:lastPrinted>2014-09-03T09:13:06Z</cp:lastPrinted>
  <dcterms:created xsi:type="dcterms:W3CDTF">2001-11-21T14:59:48Z</dcterms:created>
  <dcterms:modified xsi:type="dcterms:W3CDTF">2014-09-03T09:13:11Z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0008009423000000000001023720</vt:lpwstr>
  </property>
</Properties>
</file>