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3" r:id="rId1"/>
  </p:sldMasterIdLst>
  <p:notesMasterIdLst>
    <p:notesMasterId r:id="rId45"/>
  </p:notesMasterIdLst>
  <p:sldIdLst>
    <p:sldId id="302" r:id="rId2"/>
    <p:sldId id="434" r:id="rId3"/>
    <p:sldId id="392" r:id="rId4"/>
    <p:sldId id="393" r:id="rId5"/>
    <p:sldId id="413" r:id="rId6"/>
    <p:sldId id="414" r:id="rId7"/>
    <p:sldId id="394" r:id="rId8"/>
    <p:sldId id="415" r:id="rId9"/>
    <p:sldId id="417" r:id="rId10"/>
    <p:sldId id="395" r:id="rId11"/>
    <p:sldId id="416" r:id="rId12"/>
    <p:sldId id="396" r:id="rId13"/>
    <p:sldId id="418" r:id="rId14"/>
    <p:sldId id="397" r:id="rId15"/>
    <p:sldId id="419" r:id="rId16"/>
    <p:sldId id="399" r:id="rId17"/>
    <p:sldId id="400" r:id="rId18"/>
    <p:sldId id="431" r:id="rId19"/>
    <p:sldId id="433" r:id="rId20"/>
    <p:sldId id="420" r:id="rId21"/>
    <p:sldId id="412" r:id="rId22"/>
    <p:sldId id="421" r:id="rId23"/>
    <p:sldId id="411" r:id="rId24"/>
    <p:sldId id="410" r:id="rId25"/>
    <p:sldId id="409" r:id="rId26"/>
    <p:sldId id="422" r:id="rId27"/>
    <p:sldId id="432" r:id="rId28"/>
    <p:sldId id="408" r:id="rId29"/>
    <p:sldId id="423" r:id="rId30"/>
    <p:sldId id="425" r:id="rId31"/>
    <p:sldId id="407" r:id="rId32"/>
    <p:sldId id="427" r:id="rId33"/>
    <p:sldId id="406" r:id="rId34"/>
    <p:sldId id="428" r:id="rId35"/>
    <p:sldId id="401" r:id="rId36"/>
    <p:sldId id="402" r:id="rId37"/>
    <p:sldId id="405" r:id="rId38"/>
    <p:sldId id="429" r:id="rId39"/>
    <p:sldId id="430" r:id="rId40"/>
    <p:sldId id="404" r:id="rId41"/>
    <p:sldId id="426" r:id="rId42"/>
    <p:sldId id="390" r:id="rId43"/>
    <p:sldId id="391" r:id="rId4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86357" autoAdjust="0"/>
  </p:normalViewPr>
  <p:slideViewPr>
    <p:cSldViewPr>
      <p:cViewPr varScale="1">
        <p:scale>
          <a:sx n="61" d="100"/>
          <a:sy n="61" d="100"/>
        </p:scale>
        <p:origin x="798" y="60"/>
      </p:cViewPr>
      <p:guideLst>
        <p:guide orient="horz" pos="2160"/>
        <p:guide pos="2880"/>
      </p:guideLst>
    </p:cSldViewPr>
  </p:slideViewPr>
  <p:outlineViewPr>
    <p:cViewPr>
      <p:scale>
        <a:sx n="33" d="100"/>
        <a:sy n="33" d="100"/>
      </p:scale>
      <p:origin x="0" y="27168"/>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CA2E14-EF83-4C6F-85CD-A5C93B95FE31}" type="datetimeFigureOut">
              <a:rPr lang="de-DE" smtClean="0"/>
              <a:pPr/>
              <a:t>21.03.2015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07B01A-9F19-45E4-8758-9E8C5B4A68C0}" type="slidenum">
              <a:rPr lang="de-DE" smtClean="0"/>
              <a:pPr/>
              <a:t>‹Nr.›</a:t>
            </a:fld>
            <a:endParaRPr lang="de-DE"/>
          </a:p>
        </p:txBody>
      </p:sp>
    </p:spTree>
    <p:extLst>
      <p:ext uri="{BB962C8B-B14F-4D97-AF65-F5344CB8AC3E}">
        <p14:creationId xmlns:p14="http://schemas.microsoft.com/office/powerpoint/2010/main" val="696049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p:cNvSpPr>
            <a:spLocks noGrp="1" noRot="1" noChangeAspect="1" noChangeArrowheads="1" noTextEdit="1"/>
          </p:cNvSpPr>
          <p:nvPr>
            <p:ph type="sldImg"/>
          </p:nvPr>
        </p:nvSpPr>
        <p:spPr>
          <a:xfrm>
            <a:off x="1143000" y="695325"/>
            <a:ext cx="4572000" cy="3429000"/>
          </a:xfrm>
          <a:solidFill>
            <a:srgbClr val="FFFFFF"/>
          </a:solidFill>
          <a:ln/>
        </p:spPr>
      </p:sp>
      <p:sp>
        <p:nvSpPr>
          <p:cNvPr id="7171" name="Rectangle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de-DE"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6969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0527B51-CAD8-45B7-BED4-0338DC650E3A}" type="slidenum">
              <a:rPr lang="de-DE" altLang="de-DE"/>
              <a:pPr eaLnBrk="1" hangingPunct="1"/>
              <a:t>32</a:t>
            </a:fld>
            <a:endParaRPr lang="de-DE" altLang="de-DE"/>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CH"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5428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869CE4-E357-4E68-B9C4-E22A4F9BF049}" type="slidenum">
              <a:rPr lang="fr-FR" altLang="de-DE"/>
              <a:pPr eaLnBrk="1" hangingPunct="1"/>
              <a:t>41</a:t>
            </a:fld>
            <a:endParaRPr lang="fr-FR" altLang="de-DE"/>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894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807B01A-9F19-45E4-8758-9E8C5B4A68C0}" type="slidenum">
              <a:rPr lang="de-DE" smtClean="0"/>
              <a:pPr/>
              <a:t>3</a:t>
            </a:fld>
            <a:endParaRPr lang="de-DE"/>
          </a:p>
        </p:txBody>
      </p:sp>
    </p:spTree>
    <p:extLst>
      <p:ext uri="{BB962C8B-B14F-4D97-AF65-F5344CB8AC3E}">
        <p14:creationId xmlns:p14="http://schemas.microsoft.com/office/powerpoint/2010/main" val="109108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Turkmenistan, Usbekistan, Kirgistan, Tadschikistan, Pakistan, Libanon, Syrien, Türkei, Jordanien, Irak, Iran</a:t>
            </a:r>
            <a:endParaRPr lang="de-DE" dirty="0"/>
          </a:p>
        </p:txBody>
      </p:sp>
      <p:sp>
        <p:nvSpPr>
          <p:cNvPr id="4" name="Foliennummernplatzhalter 3"/>
          <p:cNvSpPr>
            <a:spLocks noGrp="1"/>
          </p:cNvSpPr>
          <p:nvPr>
            <p:ph type="sldNum" sz="quarter" idx="10"/>
          </p:nvPr>
        </p:nvSpPr>
        <p:spPr/>
        <p:txBody>
          <a:bodyPr/>
          <a:lstStyle/>
          <a:p>
            <a:fld id="{D807B01A-9F19-45E4-8758-9E8C5B4A68C0}" type="slidenum">
              <a:rPr lang="de-DE" smtClean="0"/>
              <a:pPr/>
              <a:t>8</a:t>
            </a:fld>
            <a:endParaRPr lang="de-DE"/>
          </a:p>
        </p:txBody>
      </p:sp>
    </p:spTree>
    <p:extLst>
      <p:ext uri="{BB962C8B-B14F-4D97-AF65-F5344CB8AC3E}">
        <p14:creationId xmlns:p14="http://schemas.microsoft.com/office/powerpoint/2010/main" val="3724862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807B01A-9F19-45E4-8758-9E8C5B4A68C0}" type="slidenum">
              <a:rPr lang="de-DE" smtClean="0"/>
              <a:pPr/>
              <a:t>9</a:t>
            </a:fld>
            <a:endParaRPr lang="de-DE"/>
          </a:p>
        </p:txBody>
      </p:sp>
    </p:spTree>
    <p:extLst>
      <p:ext uri="{BB962C8B-B14F-4D97-AF65-F5344CB8AC3E}">
        <p14:creationId xmlns:p14="http://schemas.microsoft.com/office/powerpoint/2010/main" val="2590750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9772EBC-0EF3-4E02-A372-112BEAA6F4CE}" type="slidenum">
              <a:rPr lang="de-DE" altLang="de-DE"/>
              <a:pPr>
                <a:spcBef>
                  <a:spcPct val="0"/>
                </a:spcBef>
              </a:pPr>
              <a:t>20</a:t>
            </a:fld>
            <a:endParaRPr lang="de-DE" altLang="de-DE"/>
          </a:p>
        </p:txBody>
      </p:sp>
      <p:sp>
        <p:nvSpPr>
          <p:cNvPr id="278531" name="Rectangle 2"/>
          <p:cNvSpPr>
            <a:spLocks noGrp="1" noRot="1" noChangeAspect="1" noChangeArrowheads="1" noTextEdit="1"/>
          </p:cNvSpPr>
          <p:nvPr>
            <p:ph type="sldImg"/>
          </p:nvPr>
        </p:nvSpPr>
        <p:spPr>
          <a:ln/>
        </p:spPr>
      </p:sp>
      <p:sp>
        <p:nvSpPr>
          <p:cNvPr id="278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1725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Turkmenistan, Usbekistan, Kirgistan, Tadschikistan, Pakistan, Libanon, Syrien, Türkei, Jordanien, Irak, Iran</a:t>
            </a:r>
            <a:endParaRPr lang="de-DE" dirty="0"/>
          </a:p>
        </p:txBody>
      </p:sp>
      <p:sp>
        <p:nvSpPr>
          <p:cNvPr id="4" name="Foliennummernplatzhalter 3"/>
          <p:cNvSpPr>
            <a:spLocks noGrp="1"/>
          </p:cNvSpPr>
          <p:nvPr>
            <p:ph type="sldNum" sz="quarter" idx="10"/>
          </p:nvPr>
        </p:nvSpPr>
        <p:spPr/>
        <p:txBody>
          <a:bodyPr/>
          <a:lstStyle/>
          <a:p>
            <a:fld id="{D807B01A-9F19-45E4-8758-9E8C5B4A68C0}" type="slidenum">
              <a:rPr lang="de-DE" smtClean="0"/>
              <a:pPr/>
              <a:t>26</a:t>
            </a:fld>
            <a:endParaRPr lang="de-DE"/>
          </a:p>
        </p:txBody>
      </p:sp>
    </p:spTree>
    <p:extLst>
      <p:ext uri="{BB962C8B-B14F-4D97-AF65-F5344CB8AC3E}">
        <p14:creationId xmlns:p14="http://schemas.microsoft.com/office/powerpoint/2010/main" val="15069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807B01A-9F19-45E4-8758-9E8C5B4A68C0}" type="slidenum">
              <a:rPr lang="de-DE" smtClean="0"/>
              <a:pPr/>
              <a:t>27</a:t>
            </a:fld>
            <a:endParaRPr lang="de-DE"/>
          </a:p>
        </p:txBody>
      </p:sp>
    </p:spTree>
    <p:extLst>
      <p:ext uri="{BB962C8B-B14F-4D97-AF65-F5344CB8AC3E}">
        <p14:creationId xmlns:p14="http://schemas.microsoft.com/office/powerpoint/2010/main" val="1675617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353FFD-2C34-4E05-9842-7B7384CE6CF1}" type="slidenum">
              <a:rPr lang="de-DE" altLang="de-DE"/>
              <a:pPr eaLnBrk="1" hangingPunct="1"/>
              <a:t>29</a:t>
            </a:fld>
            <a:endParaRPr lang="de-DE" altLang="de-DE"/>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CH"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4463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6FA4BF3-1079-4EC3-BE79-95135677D5F7}" type="slidenum">
              <a:rPr lang="fr-FR" altLang="de-DE"/>
              <a:pPr eaLnBrk="1" hangingPunct="1"/>
              <a:t>30</a:t>
            </a:fld>
            <a:endParaRPr lang="fr-FR" altLang="de-DE"/>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5640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Diagonal liegende Ecken des Rechtecks abrunden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el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de-DE" smtClean="0"/>
              <a:t>Titelmasterformat durch Klicken bearbeiten</a:t>
            </a:r>
            <a:endParaRPr kumimoji="0" lang="en-US"/>
          </a:p>
        </p:txBody>
      </p:sp>
      <p:sp>
        <p:nvSpPr>
          <p:cNvPr id="9" name="Untertitel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smtClean="0"/>
              <a:t>Formatvorlage des Untertitelmasters durch Klicken bearbeiten</a:t>
            </a:r>
            <a:endParaRPr kumimoji="0" lang="en-US"/>
          </a:p>
        </p:txBody>
      </p:sp>
      <p:sp>
        <p:nvSpPr>
          <p:cNvPr id="10" name="Datumsplatzhalter 9"/>
          <p:cNvSpPr>
            <a:spLocks noGrp="1"/>
          </p:cNvSpPr>
          <p:nvPr>
            <p:ph type="dt" sz="half" idx="10"/>
          </p:nvPr>
        </p:nvSpPr>
        <p:spPr>
          <a:xfrm>
            <a:off x="5562600" y="6509004"/>
            <a:ext cx="3002280" cy="274320"/>
          </a:xfrm>
        </p:spPr>
        <p:txBody>
          <a:bodyPr vert="horz" rtlCol="0"/>
          <a:lstStyle>
            <a:extLst/>
          </a:lstStyle>
          <a:p>
            <a:fld id="{4510AA0E-6FFD-4067-851B-B16456467175}" type="datetimeFigureOut">
              <a:rPr lang="de-DE" smtClean="0"/>
              <a:pPr/>
              <a:t>21.03.2015</a:t>
            </a:fld>
            <a:endParaRPr lang="de-DE"/>
          </a:p>
        </p:txBody>
      </p:sp>
      <p:sp>
        <p:nvSpPr>
          <p:cNvPr id="11" name="Foliennummernplatzhalt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A0D29F7-8F28-4D85-928B-73BA766D795B}" type="slidenum">
              <a:rPr lang="de-DE" smtClean="0"/>
              <a:pPr/>
              <a:t>‹Nr.›</a:t>
            </a:fld>
            <a:endParaRPr lang="de-DE"/>
          </a:p>
        </p:txBody>
      </p:sp>
      <p:sp>
        <p:nvSpPr>
          <p:cNvPr id="12" name="Fußzeilenplatzhalter 11"/>
          <p:cNvSpPr>
            <a:spLocks noGrp="1"/>
          </p:cNvSpPr>
          <p:nvPr>
            <p:ph type="ftr" sz="quarter" idx="12"/>
          </p:nvPr>
        </p:nvSpPr>
        <p:spPr>
          <a:xfrm>
            <a:off x="1600200" y="6509004"/>
            <a:ext cx="3907464" cy="274320"/>
          </a:xfrm>
        </p:spPr>
        <p:txBody>
          <a:bodyPr vert="horz" rtlCol="0"/>
          <a:lstStyle>
            <a:extLst/>
          </a:lstStyle>
          <a:p>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4A0D29F7-8F28-4D85-928B-73BA766D795B}"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lvl1pPr>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4A0D29F7-8F28-4D85-928B-73BA766D795B}" type="slidenum">
              <a:rPr lang="de-DE" smtClean="0"/>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600200"/>
            <a:ext cx="4038600" cy="4525963"/>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2"/>
          <p:cNvSpPr>
            <a:spLocks noGrp="1" noChangeArrowheads="1"/>
          </p:cNvSpPr>
          <p:nvPr>
            <p:ph type="dt" sz="half" idx="10"/>
          </p:nvPr>
        </p:nvSpPr>
        <p:spPr>
          <a:ln/>
        </p:spPr>
        <p:txBody>
          <a:bodyPr/>
          <a:lstStyle>
            <a:lvl1pPr>
              <a:defRPr/>
            </a:lvl1pPr>
          </a:lstStyle>
          <a:p>
            <a:pPr>
              <a:defRPr/>
            </a:pPr>
            <a:endParaRPr lang="fr-FR"/>
          </a:p>
        </p:txBody>
      </p:sp>
      <p:sp>
        <p:nvSpPr>
          <p:cNvPr id="6" name="Rectangle 3"/>
          <p:cNvSpPr>
            <a:spLocks noGrp="1" noChangeArrowheads="1"/>
          </p:cNvSpPr>
          <p:nvPr>
            <p:ph type="sldNum" sz="quarter" idx="11"/>
          </p:nvPr>
        </p:nvSpPr>
        <p:spPr>
          <a:ln/>
        </p:spPr>
        <p:txBody>
          <a:bodyPr/>
          <a:lstStyle>
            <a:lvl1pPr>
              <a:defRPr/>
            </a:lvl1pPr>
          </a:lstStyle>
          <a:p>
            <a:fld id="{7438EE7A-DDE4-4013-AB3A-67795779C617}" type="slidenum">
              <a:rPr lang="fr-FR" altLang="de-DE"/>
              <a:pPr/>
              <a:t>‹Nr.›</a:t>
            </a:fld>
            <a:endParaRPr lang="fr-FR" altLang="de-DE"/>
          </a:p>
        </p:txBody>
      </p:sp>
      <p:sp>
        <p:nvSpPr>
          <p:cNvPr id="7" name="Rectangle 14"/>
          <p:cNvSpPr>
            <a:spLocks noGrp="1" noChangeArrowheads="1"/>
          </p:cNvSpPr>
          <p:nvPr>
            <p:ph type="ftr" sz="quarter" idx="12"/>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3520750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el, Text und 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600200"/>
            <a:ext cx="4038600" cy="4525963"/>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1600200"/>
            <a:ext cx="4038600" cy="2185988"/>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4648200" y="3938588"/>
            <a:ext cx="4038600" cy="218757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Rectangle 2"/>
          <p:cNvSpPr>
            <a:spLocks noGrp="1" noChangeArrowheads="1"/>
          </p:cNvSpPr>
          <p:nvPr>
            <p:ph type="dt" sz="half" idx="10"/>
          </p:nvPr>
        </p:nvSpPr>
        <p:spPr>
          <a:ln/>
        </p:spPr>
        <p:txBody>
          <a:bodyPr/>
          <a:lstStyle>
            <a:lvl1pPr>
              <a:defRPr/>
            </a:lvl1pPr>
          </a:lstStyle>
          <a:p>
            <a:pPr>
              <a:defRPr/>
            </a:pPr>
            <a:endParaRPr lang="fr-FR"/>
          </a:p>
        </p:txBody>
      </p:sp>
      <p:sp>
        <p:nvSpPr>
          <p:cNvPr id="7" name="Rectangle 3"/>
          <p:cNvSpPr>
            <a:spLocks noGrp="1" noChangeArrowheads="1"/>
          </p:cNvSpPr>
          <p:nvPr>
            <p:ph type="sldNum" sz="quarter" idx="11"/>
          </p:nvPr>
        </p:nvSpPr>
        <p:spPr>
          <a:ln/>
        </p:spPr>
        <p:txBody>
          <a:bodyPr/>
          <a:lstStyle>
            <a:lvl1pPr>
              <a:defRPr/>
            </a:lvl1pPr>
          </a:lstStyle>
          <a:p>
            <a:fld id="{6A42CFFB-10B4-46B3-B811-3243B696D12C}" type="slidenum">
              <a:rPr lang="fr-FR" altLang="de-DE"/>
              <a:pPr/>
              <a:t>‹Nr.›</a:t>
            </a:fld>
            <a:endParaRPr lang="fr-FR" altLang="de-DE"/>
          </a:p>
        </p:txBody>
      </p:sp>
      <p:sp>
        <p:nvSpPr>
          <p:cNvPr id="8" name="Rectangle 14"/>
          <p:cNvSpPr>
            <a:spLocks noGrp="1" noChangeArrowheads="1"/>
          </p:cNvSpPr>
          <p:nvPr>
            <p:ph type="ftr" sz="quarter" idx="12"/>
          </p:nvPr>
        </p:nvSpPr>
        <p:spPr>
          <a:ln/>
        </p:spPr>
        <p:txBody>
          <a:bodyPr/>
          <a:lstStyle>
            <a:lvl1pPr>
              <a:defRPr/>
            </a:lvl1pPr>
          </a:lstStyle>
          <a:p>
            <a:pPr>
              <a:defRPr/>
            </a:pPr>
            <a:endParaRPr lang="fr-FR"/>
          </a:p>
        </p:txBody>
      </p:sp>
    </p:spTree>
    <p:extLst>
      <p:ext uri="{BB962C8B-B14F-4D97-AF65-F5344CB8AC3E}">
        <p14:creationId xmlns:p14="http://schemas.microsoft.com/office/powerpoint/2010/main" val="282009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Rechtec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4A0D29F7-8F28-4D85-928B-73BA766D795B}"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1">
        <a:schemeClr val="bg2"/>
      </p:bgRef>
    </p:bg>
    <p:spTree>
      <p:nvGrpSpPr>
        <p:cNvPr id="1" name=""/>
        <p:cNvGrpSpPr/>
        <p:nvPr/>
      </p:nvGrpSpPr>
      <p:grpSpPr>
        <a:xfrm>
          <a:off x="0" y="0"/>
          <a:ext cx="0" cy="0"/>
          <a:chOff x="0" y="0"/>
          <a:chExt cx="0" cy="0"/>
        </a:xfrm>
      </p:grpSpPr>
      <p:sp>
        <p:nvSpPr>
          <p:cNvPr id="7" name="Rechteck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smtClean="0"/>
              <a:t>Textmasterformate durch Klicken bearbeiten</a:t>
            </a:r>
          </a:p>
        </p:txBody>
      </p:sp>
      <p:sp>
        <p:nvSpPr>
          <p:cNvPr id="8" name="Datumsplatzhalter 7"/>
          <p:cNvSpPr>
            <a:spLocks noGrp="1"/>
          </p:cNvSpPr>
          <p:nvPr>
            <p:ph type="dt" sz="half" idx="10"/>
          </p:nvPr>
        </p:nvSpPr>
        <p:spPr>
          <a:xfrm>
            <a:off x="5562600" y="6513670"/>
            <a:ext cx="3002280" cy="274320"/>
          </a:xfrm>
        </p:spPr>
        <p:txBody>
          <a:bodyPr vert="horz" rtlCol="0"/>
          <a:lstStyle>
            <a:extLst/>
          </a:lstStyle>
          <a:p>
            <a:fld id="{4510AA0E-6FFD-4067-851B-B16456467175}" type="datetimeFigureOut">
              <a:rPr lang="de-DE" smtClean="0"/>
              <a:pPr/>
              <a:t>21.03.2015</a:t>
            </a:fld>
            <a:endParaRPr lang="de-DE"/>
          </a:p>
        </p:txBody>
      </p:sp>
      <p:sp>
        <p:nvSpPr>
          <p:cNvPr id="9" name="Foliennummernplatzhalt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A0D29F7-8F28-4D85-928B-73BA766D795B}" type="slidenum">
              <a:rPr lang="de-DE" smtClean="0"/>
              <a:pPr/>
              <a:t>‹Nr.›</a:t>
            </a:fld>
            <a:endParaRPr lang="de-DE"/>
          </a:p>
        </p:txBody>
      </p:sp>
      <p:sp>
        <p:nvSpPr>
          <p:cNvPr id="10" name="Fußzeilenplatzhalter 9"/>
          <p:cNvSpPr>
            <a:spLocks noGrp="1"/>
          </p:cNvSpPr>
          <p:nvPr>
            <p:ph type="ftr" sz="quarter" idx="12"/>
          </p:nvPr>
        </p:nvSpPr>
        <p:spPr>
          <a:xfrm>
            <a:off x="1600200" y="6513670"/>
            <a:ext cx="3907464" cy="274320"/>
          </a:xfrm>
        </p:spPr>
        <p:txBody>
          <a:bodyPr vert="horz" rtlCol="0"/>
          <a:lstStyle>
            <a:extLst/>
          </a:lstStyle>
          <a:p>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a:xfrm>
            <a:off x="8641080" y="6514568"/>
            <a:ext cx="464288" cy="274320"/>
          </a:xfrm>
        </p:spPr>
        <p:txBody>
          <a:bodyPr/>
          <a:lstStyle>
            <a:extLst/>
          </a:lstStyle>
          <a:p>
            <a:fld id="{4A0D29F7-8F28-4D85-928B-73BA766D795B}" type="slidenum">
              <a:rPr lang="de-DE" smtClean="0"/>
              <a:pPr/>
              <a:t>‹Nr.›</a:t>
            </a:fld>
            <a:endParaRPr lang="de-DE"/>
          </a:p>
        </p:txBody>
      </p:sp>
      <p:sp>
        <p:nvSpPr>
          <p:cNvPr id="10" name="Rechteck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Rechteck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hteck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el 1"/>
          <p:cNvSpPr>
            <a:spLocks noGrp="1"/>
          </p:cNvSpPr>
          <p:nvPr>
            <p:ph type="title"/>
          </p:nvPr>
        </p:nvSpPr>
        <p:spPr>
          <a:xfrm>
            <a:off x="457200" y="251948"/>
            <a:ext cx="8229600" cy="1143000"/>
          </a:xfrm>
        </p:spPr>
        <p:txBody>
          <a:bodyPr anchor="b"/>
          <a:lstStyle>
            <a:lvl1pPr>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8" name="Fußzeilenplatzhalter 7"/>
          <p:cNvSpPr>
            <a:spLocks noGrp="1"/>
          </p:cNvSpPr>
          <p:nvPr>
            <p:ph type="ftr" sz="quarter" idx="11"/>
          </p:nvPr>
        </p:nvSpPr>
        <p:spPr/>
        <p:txBody>
          <a:bodyPr/>
          <a:lstStyle>
            <a:extLst/>
          </a:lstStyle>
          <a:p>
            <a:endParaRPr lang="de-DE"/>
          </a:p>
        </p:txBody>
      </p:sp>
      <p:sp>
        <p:nvSpPr>
          <p:cNvPr id="9" name="Foliennummernplatzhalter 8"/>
          <p:cNvSpPr>
            <a:spLocks noGrp="1"/>
          </p:cNvSpPr>
          <p:nvPr>
            <p:ph type="sldNum" sz="quarter" idx="12"/>
          </p:nvPr>
        </p:nvSpPr>
        <p:spPr>
          <a:xfrm>
            <a:off x="8641080" y="6514568"/>
            <a:ext cx="464288" cy="274320"/>
          </a:xfrm>
        </p:spPr>
        <p:txBody>
          <a:bodyPr/>
          <a:lstStyle>
            <a:extLst/>
          </a:lstStyle>
          <a:p>
            <a:fld id="{4A0D29F7-8F28-4D85-928B-73BA766D795B}"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53218"/>
            <a:ext cx="8229600" cy="1143000"/>
          </a:xfrm>
        </p:spPr>
        <p:txBody>
          <a:bodyPr/>
          <a:lstStyle>
            <a:extLst/>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4" name="Fußzeilenplatzhalter 3"/>
          <p:cNvSpPr>
            <a:spLocks noGrp="1"/>
          </p:cNvSpPr>
          <p:nvPr>
            <p:ph type="ftr" sz="quarter" idx="11"/>
          </p:nvPr>
        </p:nvSpPr>
        <p:spPr/>
        <p:txBody>
          <a:bodyPr/>
          <a:lstStyle>
            <a:extLst/>
          </a:lstStyle>
          <a:p>
            <a:endParaRPr lang="de-DE"/>
          </a:p>
        </p:txBody>
      </p:sp>
      <p:sp>
        <p:nvSpPr>
          <p:cNvPr id="5" name="Foliennummernplatzhalter 4"/>
          <p:cNvSpPr>
            <a:spLocks noGrp="1"/>
          </p:cNvSpPr>
          <p:nvPr>
            <p:ph type="sldNum" sz="quarter" idx="12"/>
          </p:nvPr>
        </p:nvSpPr>
        <p:spPr/>
        <p:txBody>
          <a:bodyPr/>
          <a:lstStyle>
            <a:extLst/>
          </a:lstStyle>
          <a:p>
            <a:fld id="{4A0D29F7-8F28-4D85-928B-73BA766D795B}" type="slidenum">
              <a:rPr lang="de-DE" smtClean="0"/>
              <a:pPr/>
              <a:t>‹Nr.›</a:t>
            </a:fld>
            <a:endParaRPr lang="de-DE"/>
          </a:p>
        </p:txBody>
      </p:sp>
      <p:sp>
        <p:nvSpPr>
          <p:cNvPr id="7" name="Rechtec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extLst/>
          </a:lstStyle>
          <a:p>
            <a:fld id="{4510AA0E-6FFD-4067-851B-B16456467175}" type="datetimeFigureOut">
              <a:rPr lang="de-DE" smtClean="0"/>
              <a:pPr/>
              <a:t>21.03.2015</a:t>
            </a:fld>
            <a:endParaRPr lang="de-DE"/>
          </a:p>
        </p:txBody>
      </p:sp>
      <p:sp>
        <p:nvSpPr>
          <p:cNvPr id="3" name="Fußzeilenplatzhalter 2"/>
          <p:cNvSpPr>
            <a:spLocks noGrp="1"/>
          </p:cNvSpPr>
          <p:nvPr>
            <p:ph type="ftr" sz="quarter" idx="11"/>
          </p:nvPr>
        </p:nvSpPr>
        <p:spPr/>
        <p:txBody>
          <a:bodyPr/>
          <a:lstStyle>
            <a:extLst/>
          </a:lstStyle>
          <a:p>
            <a:endParaRPr lang="de-DE"/>
          </a:p>
        </p:txBody>
      </p:sp>
      <p:sp>
        <p:nvSpPr>
          <p:cNvPr id="4" name="Foliennummernplatzhalter 3"/>
          <p:cNvSpPr>
            <a:spLocks noGrp="1"/>
          </p:cNvSpPr>
          <p:nvPr>
            <p:ph type="sldNum" sz="quarter" idx="12"/>
          </p:nvPr>
        </p:nvSpPr>
        <p:spPr/>
        <p:txBody>
          <a:bodyPr/>
          <a:lstStyle>
            <a:extLst/>
          </a:lstStyle>
          <a:p>
            <a:fld id="{4A0D29F7-8F28-4D85-928B-73BA766D795B}"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2"/>
      </p:bgRef>
    </p:bg>
    <p:spTree>
      <p:nvGrpSpPr>
        <p:cNvPr id="1" name=""/>
        <p:cNvGrpSpPr/>
        <p:nvPr/>
      </p:nvGrpSpPr>
      <p:grpSpPr>
        <a:xfrm>
          <a:off x="0" y="0"/>
          <a:ext cx="0" cy="0"/>
          <a:chOff x="0" y="0"/>
          <a:chExt cx="0" cy="0"/>
        </a:xfrm>
      </p:grpSpPr>
      <p:sp>
        <p:nvSpPr>
          <p:cNvPr id="8" name="Rechteck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4963136" y="304800"/>
            <a:ext cx="3931920" cy="762000"/>
          </a:xfrm>
        </p:spPr>
        <p:txBody>
          <a:bodyPr anchor="b"/>
          <a:lstStyle>
            <a:lvl1pPr marL="0" algn="r">
              <a:buNone/>
              <a:defRPr sz="2000" b="1"/>
            </a:lvl1pPr>
            <a:extLst/>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9" name="Datumsplatzhalter 8"/>
          <p:cNvSpPr>
            <a:spLocks noGrp="1"/>
          </p:cNvSpPr>
          <p:nvPr>
            <p:ph type="dt" sz="half" idx="10"/>
          </p:nvPr>
        </p:nvSpPr>
        <p:spPr>
          <a:xfrm>
            <a:off x="5562600" y="6513670"/>
            <a:ext cx="3002280" cy="274320"/>
          </a:xfrm>
        </p:spPr>
        <p:txBody>
          <a:bodyPr vert="horz" rtlCol="0"/>
          <a:lstStyle>
            <a:extLst/>
          </a:lstStyle>
          <a:p>
            <a:fld id="{4510AA0E-6FFD-4067-851B-B16456467175}" type="datetimeFigureOut">
              <a:rPr lang="de-DE" smtClean="0"/>
              <a:pPr/>
              <a:t>21.03.2015</a:t>
            </a:fld>
            <a:endParaRPr lang="de-DE"/>
          </a:p>
        </p:txBody>
      </p:sp>
      <p:sp>
        <p:nvSpPr>
          <p:cNvPr id="10" name="Foliennummernplatzhalt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A0D29F7-8F28-4D85-928B-73BA766D795B}" type="slidenum">
              <a:rPr lang="de-DE" smtClean="0"/>
              <a:pPr/>
              <a:t>‹Nr.›</a:t>
            </a:fld>
            <a:endParaRPr lang="de-DE"/>
          </a:p>
        </p:txBody>
      </p:sp>
      <p:sp>
        <p:nvSpPr>
          <p:cNvPr id="11" name="Fußzeilenplatzhalter 10"/>
          <p:cNvSpPr>
            <a:spLocks noGrp="1"/>
          </p:cNvSpPr>
          <p:nvPr>
            <p:ph type="ftr" sz="quarter" idx="12"/>
          </p:nvPr>
        </p:nvSpPr>
        <p:spPr>
          <a:xfrm>
            <a:off x="1600200" y="6513670"/>
            <a:ext cx="3907464" cy="274320"/>
          </a:xfrm>
        </p:spPr>
        <p:txBody>
          <a:bodyPr vert="horz" rtlCol="0"/>
          <a:lstStyle>
            <a:extLst/>
          </a:lstStyle>
          <a:p>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040443" y="4724400"/>
            <a:ext cx="5486400" cy="664536"/>
          </a:xfrm>
        </p:spPr>
        <p:txBody>
          <a:bodyPr anchor="b"/>
          <a:lstStyle>
            <a:lvl1pPr marL="0" algn="r">
              <a:buNone/>
              <a:defRPr sz="2000" b="1"/>
            </a:lvl1pPr>
            <a:extLst/>
          </a:lstStyle>
          <a:p>
            <a:r>
              <a:rPr kumimoji="0" lang="de-DE" smtClean="0"/>
              <a:t>Titelmasterformat durch Klicken bearbeiten</a:t>
            </a:r>
            <a:endParaRPr kumimoji="0" lang="en-US"/>
          </a:p>
        </p:txBody>
      </p:sp>
      <p:sp>
        <p:nvSpPr>
          <p:cNvPr id="4" name="Textplatzhalt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de-DE" smtClean="0"/>
              <a:t>Textmasterformate durch Klicken bearbeiten</a:t>
            </a:r>
          </a:p>
        </p:txBody>
      </p:sp>
      <p:sp>
        <p:nvSpPr>
          <p:cNvPr id="13" name="Bildplatzhalt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8" name="Datumsplatzhalter 7"/>
          <p:cNvSpPr>
            <a:spLocks noGrp="1"/>
          </p:cNvSpPr>
          <p:nvPr>
            <p:ph type="dt" sz="half" idx="10"/>
          </p:nvPr>
        </p:nvSpPr>
        <p:spPr>
          <a:xfrm>
            <a:off x="5562600" y="6509004"/>
            <a:ext cx="3002280" cy="274320"/>
          </a:xfrm>
        </p:spPr>
        <p:txBody>
          <a:bodyPr vert="horz" rtlCol="0"/>
          <a:lstStyle>
            <a:extLst/>
          </a:lstStyle>
          <a:p>
            <a:fld id="{4510AA0E-6FFD-4067-851B-B16456467175}" type="datetimeFigureOut">
              <a:rPr lang="de-DE" smtClean="0"/>
              <a:pPr/>
              <a:t>21.03.2015</a:t>
            </a:fld>
            <a:endParaRPr lang="de-DE"/>
          </a:p>
        </p:txBody>
      </p:sp>
      <p:sp>
        <p:nvSpPr>
          <p:cNvPr id="9" name="Foliennummernplatzhalt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A0D29F7-8F28-4D85-928B-73BA766D795B}" type="slidenum">
              <a:rPr lang="de-DE" smtClean="0"/>
              <a:pPr/>
              <a:t>‹Nr.›</a:t>
            </a:fld>
            <a:endParaRPr lang="de-DE"/>
          </a:p>
        </p:txBody>
      </p:sp>
      <p:sp>
        <p:nvSpPr>
          <p:cNvPr id="10" name="Fußzeilenplatzhalter 9"/>
          <p:cNvSpPr>
            <a:spLocks noGrp="1"/>
          </p:cNvSpPr>
          <p:nvPr>
            <p:ph type="ftr" sz="quarter" idx="12"/>
          </p:nvPr>
        </p:nvSpPr>
        <p:spPr>
          <a:xfrm>
            <a:off x="1600200" y="6509004"/>
            <a:ext cx="3907464" cy="274320"/>
          </a:xfrm>
        </p:spPr>
        <p:txBody>
          <a:bodyPr vert="horz" rtlCol="0"/>
          <a:lstStyle>
            <a:extLst/>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Diagonal liegende Ecken des Rechtecks abrunden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ußzeilenplatzhalt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de-DE"/>
          </a:p>
        </p:txBody>
      </p:sp>
      <p:sp>
        <p:nvSpPr>
          <p:cNvPr id="14" name="Datumsplatzhalt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4510AA0E-6FFD-4067-851B-B16456467175}" type="datetimeFigureOut">
              <a:rPr lang="de-DE" smtClean="0"/>
              <a:pPr/>
              <a:t>21.03.2015</a:t>
            </a:fld>
            <a:endParaRPr lang="de-DE"/>
          </a:p>
        </p:txBody>
      </p:sp>
      <p:sp>
        <p:nvSpPr>
          <p:cNvPr id="23" name="Foliennummernplatzhalt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A0D29F7-8F28-4D85-928B-73BA766D795B}" type="slidenum">
              <a:rPr lang="de-DE" smtClean="0"/>
              <a:pPr/>
              <a:t>‹Nr.›</a:t>
            </a:fld>
            <a:endParaRPr lang="de-DE"/>
          </a:p>
        </p:txBody>
      </p:sp>
      <p:sp>
        <p:nvSpPr>
          <p:cNvPr id="22" name="Titelplatzhalt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dk1" tx1="lt1" bg2="dk2" tx2="lt2" accent1="accent1" accent2="accent2" accent3="accent3" accent4="accent4" accent5="accent5" accent6="accent6" hlink="hlink" folHlink="folHlink"/>
  <p:sldLayoutIdLst>
    <p:sldLayoutId id="2147484074" r:id="rId1"/>
    <p:sldLayoutId id="2147484075" r:id="rId2"/>
    <p:sldLayoutId id="2147484076" r:id="rId3"/>
    <p:sldLayoutId id="2147484077" r:id="rId4"/>
    <p:sldLayoutId id="2147484078" r:id="rId5"/>
    <p:sldLayoutId id="2147484079" r:id="rId6"/>
    <p:sldLayoutId id="2147484080" r:id="rId7"/>
    <p:sldLayoutId id="2147484081" r:id="rId8"/>
    <p:sldLayoutId id="2147484082" r:id="rId9"/>
    <p:sldLayoutId id="2147484083" r:id="rId10"/>
    <p:sldLayoutId id="2147484084" r:id="rId11"/>
    <p:sldLayoutId id="2147484085" r:id="rId12"/>
    <p:sldLayoutId id="2147484086" r:id="rId13"/>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rogerliebi.ch/"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upload.wikimedia.org/wikipedia/commons/6/6f/Earth_Eastern_Hemisphere.jpg"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rogerliebi.c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file:///R:\PPT\Offenbarung.pp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file:///R:\PPT\Offenbarung.ppt"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file:///R:\PPT\Off21-22.ppt"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file:///R:\PPT\Offenbarung.pp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file:///R:\PPT\Offenbarung.ppt"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hyperlink" Target="file:///R:\PPT\Off21-22.ppt" TargetMode="External"/><Relationship Id="rId4" Type="http://schemas.openxmlformats.org/officeDocument/2006/relationships/hyperlink" Target="file:///R:\PPT\kirche.ppt" TargetMode="External"/></Relationships>
</file>

<file path=ppt/slides/_rels/slide42.xml.rels><?xml version="1.0" encoding="UTF-8" standalone="yes"?>
<Relationships xmlns="http://schemas.openxmlformats.org/package/2006/relationships"><Relationship Id="rId2" Type="http://schemas.openxmlformats.org/officeDocument/2006/relationships/hyperlink" Target="http://en.wikipedia.org/wiki/Wikipedia:Textof_the_GNU_Free_Documentation_License"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en.wikipedia.org/wiki/Creative_Common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solidFill>
            <a:schemeClr val="accent1"/>
          </a:solidFill>
        </p:spPr>
        <p:txBody>
          <a:bodyPr/>
          <a:lstStyle/>
          <a:p>
            <a:pPr algn="ctr"/>
            <a:r>
              <a:rPr lang="de-DE" sz="4000" b="1" dirty="0" smtClean="0">
                <a:solidFill>
                  <a:schemeClr val="tx1"/>
                </a:solidFill>
                <a:latin typeface="Arial" charset="0"/>
                <a:cs typeface="Arial" charset="0"/>
              </a:rPr>
              <a:t>Meine Homepage</a:t>
            </a:r>
            <a:r>
              <a:rPr lang="de-DE" sz="4000" dirty="0" smtClean="0">
                <a:solidFill>
                  <a:schemeClr val="tx1"/>
                </a:solidFill>
                <a:latin typeface="Arial" charset="0"/>
                <a:cs typeface="Arial" charset="0"/>
              </a:rPr>
              <a:t>:</a:t>
            </a:r>
          </a:p>
        </p:txBody>
      </p:sp>
      <p:sp>
        <p:nvSpPr>
          <p:cNvPr id="4099" name="Rectangle 3"/>
          <p:cNvSpPr>
            <a:spLocks noGrp="1" noChangeArrowheads="1"/>
          </p:cNvSpPr>
          <p:nvPr>
            <p:ph type="body" idx="1"/>
          </p:nvPr>
        </p:nvSpPr>
        <p:spPr>
          <a:xfrm>
            <a:off x="457200" y="1646236"/>
            <a:ext cx="8229600" cy="4879107"/>
          </a:xfrm>
        </p:spPr>
        <p:txBody>
          <a:bodyPr/>
          <a:lstStyle/>
          <a:p>
            <a:pPr algn="ctr">
              <a:buFontTx/>
              <a:buNone/>
            </a:pPr>
            <a:r>
              <a:rPr lang="de-DE" sz="2800" b="1" dirty="0" smtClean="0">
                <a:solidFill>
                  <a:srgbClr val="FF3300"/>
                </a:solidFill>
                <a:latin typeface="Arial" charset="0"/>
                <a:cs typeface="Arial" charset="0"/>
              </a:rPr>
              <a:t>Herzlich willkommen!</a:t>
            </a:r>
          </a:p>
          <a:p>
            <a:pPr>
              <a:buFontTx/>
              <a:buNone/>
            </a:pPr>
            <a:endParaRPr lang="de-DE" sz="2800" b="1" dirty="0" smtClean="0">
              <a:solidFill>
                <a:srgbClr val="FF3300"/>
              </a:solidFill>
              <a:latin typeface="Arial" charset="0"/>
              <a:cs typeface="Arial" charset="0"/>
            </a:endParaRPr>
          </a:p>
          <a:p>
            <a:pPr algn="ctr">
              <a:buFontTx/>
              <a:buNone/>
            </a:pPr>
            <a:r>
              <a:rPr lang="de-DE" sz="2800" b="1" dirty="0" smtClean="0">
                <a:solidFill>
                  <a:srgbClr val="FF0000"/>
                </a:solidFill>
                <a:effectLst>
                  <a:outerShdw blurRad="38100" dist="38100" dir="2700000" algn="tl">
                    <a:srgbClr val="000000">
                      <a:alpha val="43137"/>
                    </a:srgbClr>
                  </a:outerShdw>
                </a:effectLst>
                <a:latin typeface="Arial" charset="0"/>
                <a:cs typeface="Arial" charset="0"/>
                <a:hlinkClick r:id="rId2"/>
              </a:rPr>
              <a:t>www.rogerliebi.ch</a:t>
            </a:r>
            <a:endParaRPr lang="de-DE" sz="2800" b="1" dirty="0" smtClean="0">
              <a:solidFill>
                <a:srgbClr val="FF0000"/>
              </a:solidFill>
              <a:effectLst>
                <a:outerShdw blurRad="38100" dist="38100" dir="2700000" algn="tl">
                  <a:srgbClr val="000000">
                    <a:alpha val="43137"/>
                  </a:srgbClr>
                </a:outerShdw>
              </a:effectLst>
              <a:latin typeface="Arial" charset="0"/>
              <a:cs typeface="Arial" charset="0"/>
            </a:endParaRPr>
          </a:p>
          <a:p>
            <a:pPr>
              <a:buFontTx/>
              <a:buNone/>
            </a:pPr>
            <a:endParaRPr lang="de-DE" sz="2800" b="1" dirty="0" smtClean="0">
              <a:solidFill>
                <a:schemeClr val="bg1"/>
              </a:solidFill>
              <a:latin typeface="Arial" charset="0"/>
              <a:cs typeface="Arial" charset="0"/>
            </a:endParaRPr>
          </a:p>
          <a:p>
            <a:r>
              <a:rPr lang="de-DE" sz="2800" dirty="0" smtClean="0">
                <a:effectLst>
                  <a:outerShdw blurRad="38100" dist="38100" dir="2700000" algn="tl">
                    <a:srgbClr val="000000">
                      <a:alpha val="43137"/>
                    </a:srgbClr>
                  </a:outerShdw>
                </a:effectLst>
                <a:latin typeface="Arial" charset="0"/>
                <a:cs typeface="Arial" charset="0"/>
              </a:rPr>
              <a:t>Veranstaltungskalender</a:t>
            </a:r>
          </a:p>
          <a:p>
            <a:r>
              <a:rPr lang="de-DE" sz="2800" dirty="0" smtClean="0">
                <a:effectLst>
                  <a:outerShdw blurRad="38100" dist="38100" dir="2700000" algn="tl">
                    <a:srgbClr val="000000">
                      <a:alpha val="43137"/>
                    </a:srgbClr>
                  </a:outerShdw>
                </a:effectLst>
                <a:latin typeface="Arial" charset="0"/>
                <a:cs typeface="Arial" charset="0"/>
              </a:rPr>
              <a:t>Skripte zum Downloaden</a:t>
            </a:r>
          </a:p>
          <a:p>
            <a:r>
              <a:rPr lang="de-DE" sz="2800" dirty="0" smtClean="0">
                <a:effectLst>
                  <a:outerShdw blurRad="38100" dist="38100" dir="2700000" algn="tl">
                    <a:srgbClr val="000000">
                      <a:alpha val="43137"/>
                    </a:srgbClr>
                  </a:outerShdw>
                </a:effectLst>
                <a:latin typeface="Arial" charset="0"/>
                <a:cs typeface="Arial" charset="0"/>
              </a:rPr>
              <a:t>Shop: Kassetten, Bücher</a:t>
            </a:r>
          </a:p>
          <a:p>
            <a:r>
              <a:rPr lang="de-DE" sz="2800" dirty="0" smtClean="0">
                <a:effectLst>
                  <a:outerShdw blurRad="38100" dist="38100" dir="2700000" algn="tl">
                    <a:srgbClr val="000000">
                      <a:alpha val="43137"/>
                    </a:srgbClr>
                  </a:outerShdw>
                </a:effectLst>
                <a:latin typeface="Arial" charset="0"/>
                <a:cs typeface="Arial" charset="0"/>
              </a:rPr>
              <a:t>etc.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lvl="0" algn="l"/>
            <a:r>
              <a:rPr lang="de-DE" sz="3600" dirty="0" smtClean="0">
                <a:solidFill>
                  <a:srgbClr val="FFC000"/>
                </a:solidFill>
                <a:effectLst>
                  <a:outerShdw blurRad="38100" dist="38100" dir="2700000" algn="tl">
                    <a:srgbClr val="000000">
                      <a:alpha val="43137"/>
                    </a:srgbClr>
                  </a:outerShdw>
                </a:effectLst>
              </a:rPr>
              <a:t>3. „Der </a:t>
            </a:r>
            <a:r>
              <a:rPr lang="de-DE" sz="3600" dirty="0">
                <a:solidFill>
                  <a:srgbClr val="FFC000"/>
                </a:solidFill>
                <a:effectLst>
                  <a:outerShdw blurRad="38100" dist="38100" dir="2700000" algn="tl">
                    <a:srgbClr val="000000">
                      <a:alpha val="43137"/>
                    </a:srgbClr>
                  </a:outerShdw>
                </a:effectLst>
              </a:rPr>
              <a:t>Antichrist ist der König des Nordens aus dem Buch Daniel</a:t>
            </a:r>
            <a:r>
              <a:rPr lang="de-DE" sz="3600" dirty="0" smtClean="0">
                <a:solidFill>
                  <a:srgbClr val="FFC000"/>
                </a:solidFill>
                <a:effectLst>
                  <a:outerShdw blurRad="38100" dist="38100" dir="2700000" algn="tl">
                    <a:srgbClr val="000000">
                      <a:alpha val="43137"/>
                    </a:srgbClr>
                  </a:outerShdw>
                </a:effectLst>
              </a:rPr>
              <a:t>.“</a:t>
            </a:r>
            <a:endParaRPr lang="de-DE" sz="3600"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p:txBody>
          <a:bodyPr/>
          <a:lstStyle/>
          <a:p>
            <a:pPr lvl="0"/>
            <a:r>
              <a:rPr lang="de-DE" dirty="0">
                <a:effectLst>
                  <a:outerShdw blurRad="38100" dist="38100" dir="2700000" algn="tl">
                    <a:srgbClr val="000000">
                      <a:alpha val="43137"/>
                    </a:srgbClr>
                  </a:outerShdw>
                </a:effectLst>
              </a:rPr>
              <a:t>Der Antichrist wird im Buch Daniel einfach </a:t>
            </a:r>
            <a:r>
              <a:rPr lang="de-DE" dirty="0">
                <a:solidFill>
                  <a:srgbClr val="66FF33"/>
                </a:solidFill>
                <a:effectLst>
                  <a:outerShdw blurRad="38100" dist="38100" dir="2700000" algn="tl">
                    <a:srgbClr val="000000">
                      <a:alpha val="43137"/>
                    </a:srgbClr>
                  </a:outerShdw>
                </a:effectLst>
              </a:rPr>
              <a:t>„der König“ </a:t>
            </a:r>
            <a:r>
              <a:rPr lang="de-DE" dirty="0">
                <a:effectLst>
                  <a:outerShdw blurRad="38100" dist="38100" dir="2700000" algn="tl">
                    <a:srgbClr val="000000">
                      <a:alpha val="43137"/>
                    </a:srgbClr>
                  </a:outerShdw>
                </a:effectLst>
              </a:rPr>
              <a:t>genannt (Dan 11,36-39). Er wird ganz klar von dem </a:t>
            </a:r>
            <a:r>
              <a:rPr lang="de-DE" dirty="0">
                <a:solidFill>
                  <a:srgbClr val="66FF33"/>
                </a:solidFill>
                <a:effectLst>
                  <a:outerShdw blurRad="38100" dist="38100" dir="2700000" algn="tl">
                    <a:srgbClr val="000000">
                      <a:alpha val="43137"/>
                    </a:srgbClr>
                  </a:outerShdw>
                </a:effectLst>
              </a:rPr>
              <a:t>„König des Nordens“</a:t>
            </a:r>
            <a:r>
              <a:rPr lang="de-DE" dirty="0">
                <a:effectLst>
                  <a:outerShdw blurRad="38100" dist="38100" dir="2700000" algn="tl">
                    <a:srgbClr val="000000">
                      <a:alpha val="43137"/>
                    </a:srgbClr>
                  </a:outerShdw>
                </a:effectLst>
              </a:rPr>
              <a:t> (</a:t>
            </a:r>
            <a:r>
              <a:rPr lang="de-DE" dirty="0" err="1">
                <a:effectLst>
                  <a:outerShdw blurRad="38100" dist="38100" dir="2700000" algn="tl">
                    <a:srgbClr val="000000">
                      <a:alpha val="43137"/>
                    </a:srgbClr>
                  </a:outerShdw>
                </a:effectLst>
              </a:rPr>
              <a:t>Gross</a:t>
            </a:r>
            <a:r>
              <a:rPr lang="de-DE" dirty="0">
                <a:effectLst>
                  <a:outerShdw blurRad="38100" dist="38100" dir="2700000" algn="tl">
                    <a:srgbClr val="000000">
                      <a:alpha val="43137"/>
                    </a:srgbClr>
                  </a:outerShdw>
                </a:effectLst>
              </a:rPr>
              <a:t>-Syrien) und dem </a:t>
            </a:r>
            <a:r>
              <a:rPr lang="de-DE" dirty="0">
                <a:solidFill>
                  <a:srgbClr val="66FF33"/>
                </a:solidFill>
                <a:effectLst>
                  <a:outerShdw blurRad="38100" dist="38100" dir="2700000" algn="tl">
                    <a:srgbClr val="000000">
                      <a:alpha val="43137"/>
                    </a:srgbClr>
                  </a:outerShdw>
                </a:effectLst>
              </a:rPr>
              <a:t>„König des Südens“ </a:t>
            </a:r>
            <a:r>
              <a:rPr lang="de-DE" dirty="0">
                <a:effectLst>
                  <a:outerShdw blurRad="38100" dist="38100" dir="2700000" algn="tl">
                    <a:srgbClr val="000000">
                      <a:alpha val="43137"/>
                    </a:srgbClr>
                  </a:outerShdw>
                </a:effectLst>
              </a:rPr>
              <a:t>(Ägypten) unterschieden (Dan 11,40).</a:t>
            </a:r>
          </a:p>
        </p:txBody>
      </p:sp>
    </p:spTree>
    <p:extLst>
      <p:ext uri="{BB962C8B-B14F-4D97-AF65-F5344CB8AC3E}">
        <p14:creationId xmlns:p14="http://schemas.microsoft.com/office/powerpoint/2010/main" val="2369761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p:cNvSpPr>
            <a:spLocks noGrp="1"/>
          </p:cNvSpPr>
          <p:nvPr>
            <p:ph idx="1"/>
          </p:nvPr>
        </p:nvSpPr>
        <p:spPr>
          <a:xfrm>
            <a:off x="457200" y="1556792"/>
            <a:ext cx="4546848" cy="5472608"/>
          </a:xfrm>
        </p:spPr>
        <p:txBody>
          <a:bodyPr>
            <a:normAutofit/>
          </a:bodyPr>
          <a:lstStyle/>
          <a:p>
            <a:pPr marL="0" indent="0">
              <a:buNone/>
            </a:pPr>
            <a:r>
              <a:rPr lang="en-US" dirty="0" smtClean="0">
                <a:effectLst>
                  <a:outerShdw blurRad="38100" dist="38100" dir="2700000" algn="tl">
                    <a:srgbClr val="000000">
                      <a:alpha val="43137"/>
                    </a:srgbClr>
                  </a:outerShdw>
                </a:effectLst>
              </a:rPr>
              <a:t>Dan 11,40-45 :</a:t>
            </a:r>
            <a:endParaRPr lang="de-DE" dirty="0" smtClean="0">
              <a:effectLst>
                <a:outerShdw blurRad="38100" dist="38100" dir="2700000" algn="tl">
                  <a:srgbClr val="000000">
                    <a:alpha val="43137"/>
                  </a:srgbClr>
                </a:outerShdw>
              </a:effectLst>
            </a:endParaRPr>
          </a:p>
          <a:p>
            <a:pPr marL="0" indent="0">
              <a:buNone/>
            </a:pPr>
            <a:r>
              <a:rPr lang="de-DE" baseline="30000" dirty="0" smtClean="0">
                <a:solidFill>
                  <a:srgbClr val="FFFF00"/>
                </a:solidFill>
                <a:effectLst>
                  <a:outerShdw blurRad="38100" dist="38100" dir="2700000" algn="tl">
                    <a:srgbClr val="000000">
                      <a:alpha val="43137"/>
                    </a:srgbClr>
                  </a:outerShdw>
                </a:effectLst>
              </a:rPr>
              <a:t>40</a:t>
            </a:r>
            <a:r>
              <a:rPr lang="de-DE" dirty="0" smtClean="0">
                <a:solidFill>
                  <a:srgbClr val="FFFF00"/>
                </a:solidFill>
                <a:effectLst>
                  <a:outerShdw blurRad="38100" dist="38100" dir="2700000" algn="tl">
                    <a:srgbClr val="000000">
                      <a:alpha val="43137"/>
                    </a:srgbClr>
                  </a:outerShdw>
                </a:effectLst>
              </a:rPr>
              <a:t> Und zur Zeit des Endes wird </a:t>
            </a:r>
            <a:r>
              <a:rPr lang="de-DE" dirty="0" smtClean="0">
                <a:solidFill>
                  <a:srgbClr val="66FF33"/>
                </a:solidFill>
                <a:effectLst>
                  <a:outerShdw blurRad="38100" dist="38100" dir="2700000" algn="tl">
                    <a:srgbClr val="000000">
                      <a:alpha val="43137"/>
                    </a:srgbClr>
                  </a:outerShdw>
                </a:effectLst>
              </a:rPr>
              <a:t>der König des Südens </a:t>
            </a:r>
            <a:r>
              <a:rPr lang="de-DE" dirty="0" smtClean="0">
                <a:solidFill>
                  <a:srgbClr val="FFFF00"/>
                </a:solidFill>
                <a:effectLst>
                  <a:outerShdw blurRad="38100" dist="38100" dir="2700000" algn="tl">
                    <a:srgbClr val="000000">
                      <a:alpha val="43137"/>
                    </a:srgbClr>
                  </a:outerShdw>
                </a:effectLst>
              </a:rPr>
              <a:t>mit </a:t>
            </a:r>
            <a:r>
              <a:rPr lang="de-DE" dirty="0" smtClean="0">
                <a:solidFill>
                  <a:srgbClr val="66FF33"/>
                </a:solidFill>
                <a:effectLst>
                  <a:outerShdw blurRad="38100" dist="38100" dir="2700000" algn="tl">
                    <a:srgbClr val="000000">
                      <a:alpha val="43137"/>
                    </a:srgbClr>
                  </a:outerShdw>
                </a:effectLst>
              </a:rPr>
              <a:t>ihm</a:t>
            </a:r>
            <a:r>
              <a:rPr lang="de-DE" dirty="0" smtClean="0">
                <a:solidFill>
                  <a:srgbClr val="FFFF00"/>
                </a:solidFill>
                <a:effectLst>
                  <a:outerShdw blurRad="38100" dist="38100" dir="2700000" algn="tl">
                    <a:srgbClr val="000000">
                      <a:alpha val="43137"/>
                    </a:srgbClr>
                  </a:outerShdw>
                </a:effectLst>
              </a:rPr>
              <a:t> zusammenstoßen, und </a:t>
            </a:r>
            <a:r>
              <a:rPr lang="de-DE" dirty="0" smtClean="0">
                <a:solidFill>
                  <a:srgbClr val="66FF33"/>
                </a:solidFill>
                <a:effectLst>
                  <a:outerShdw blurRad="38100" dist="38100" dir="2700000" algn="tl">
                    <a:srgbClr val="000000">
                      <a:alpha val="43137"/>
                    </a:srgbClr>
                  </a:outerShdw>
                </a:effectLst>
              </a:rPr>
              <a:t>der König des Nordens </a:t>
            </a:r>
            <a:r>
              <a:rPr lang="de-DE" dirty="0" smtClean="0">
                <a:solidFill>
                  <a:srgbClr val="FFFF00"/>
                </a:solidFill>
                <a:effectLst>
                  <a:outerShdw blurRad="38100" dist="38100" dir="2700000" algn="tl">
                    <a:srgbClr val="000000">
                      <a:alpha val="43137"/>
                    </a:srgbClr>
                  </a:outerShdw>
                </a:effectLst>
              </a:rPr>
              <a:t>wird gegen ihn anstürmen …</a:t>
            </a:r>
            <a:endParaRPr lang="de-DE" dirty="0">
              <a:solidFill>
                <a:srgbClr val="FFFF00"/>
              </a:solidFill>
              <a:effectLst>
                <a:outerShdw blurRad="38100" dist="38100" dir="2700000" algn="tl">
                  <a:srgbClr val="000000">
                    <a:alpha val="43137"/>
                  </a:srgbClr>
                </a:outerShdw>
              </a:effectLst>
            </a:endParaRPr>
          </a:p>
        </p:txBody>
      </p:sp>
      <p:pic>
        <p:nvPicPr>
          <p:cNvPr id="3" name="Picture 2" descr="C:\Users\Roger\Pictures\PictureProject\0010\DSCN83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1700808"/>
            <a:ext cx="2771775" cy="207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56453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311368"/>
          </a:xfrm>
        </p:spPr>
        <p:txBody>
          <a:bodyPr>
            <a:noAutofit/>
          </a:bodyPr>
          <a:lstStyle/>
          <a:p>
            <a:pPr algn="l"/>
            <a:r>
              <a:rPr lang="de-DE" sz="3600" dirty="0" smtClean="0">
                <a:solidFill>
                  <a:srgbClr val="FFC000"/>
                </a:solidFill>
                <a:effectLst>
                  <a:outerShdw blurRad="38100" dist="38100" dir="2700000" algn="tl">
                    <a:srgbClr val="000000">
                      <a:alpha val="43137"/>
                    </a:srgbClr>
                  </a:outerShdw>
                </a:effectLst>
              </a:rPr>
              <a:t>4. </a:t>
            </a:r>
            <a:r>
              <a:rPr lang="de-DE" sz="3600" dirty="0">
                <a:solidFill>
                  <a:srgbClr val="FFC000"/>
                </a:solidFill>
                <a:effectLst>
                  <a:outerShdw blurRad="38100" dist="38100" dir="2700000" algn="tl">
                    <a:srgbClr val="000000">
                      <a:alpha val="43137"/>
                    </a:srgbClr>
                  </a:outerShdw>
                </a:effectLst>
              </a:rPr>
              <a:t>„Der Antichrist ist der Islam bzw. der von den schiitischen Muslimen </a:t>
            </a:r>
            <a:r>
              <a:rPr lang="de-DE" sz="3600" dirty="0" err="1" smtClean="0">
                <a:solidFill>
                  <a:srgbClr val="FFC000"/>
                </a:solidFill>
                <a:effectLst>
                  <a:outerShdw blurRad="38100" dist="38100" dir="2700000" algn="tl">
                    <a:srgbClr val="000000">
                      <a:alpha val="43137"/>
                    </a:srgbClr>
                  </a:outerShdw>
                </a:effectLst>
              </a:rPr>
              <a:t>erwar</a:t>
            </a:r>
            <a:r>
              <a:rPr lang="de-DE" sz="3600" dirty="0" smtClean="0">
                <a:solidFill>
                  <a:srgbClr val="FFC000"/>
                </a:solidFill>
                <a:effectLst>
                  <a:outerShdw blurRad="38100" dist="38100" dir="2700000" algn="tl">
                    <a:srgbClr val="000000">
                      <a:alpha val="43137"/>
                    </a:srgbClr>
                  </a:outerShdw>
                </a:effectLst>
              </a:rPr>
              <a:t>-tete </a:t>
            </a:r>
            <a:r>
              <a:rPr lang="de-DE" sz="3600" dirty="0">
                <a:solidFill>
                  <a:srgbClr val="FFC000"/>
                </a:solidFill>
                <a:effectLst>
                  <a:outerShdw blurRad="38100" dist="38100" dir="2700000" algn="tl">
                    <a:srgbClr val="000000">
                      <a:alpha val="43137"/>
                    </a:srgbClr>
                  </a:outerShdw>
                </a:effectLst>
              </a:rPr>
              <a:t>Mahdi.“</a:t>
            </a:r>
            <a:r>
              <a:rPr lang="de-DE" sz="3600" dirty="0">
                <a:effectLst>
                  <a:outerShdw blurRad="38100" dist="38100" dir="2700000" algn="tl">
                    <a:srgbClr val="000000">
                      <a:alpha val="43137"/>
                    </a:srgbClr>
                  </a:outerShdw>
                </a:effectLst>
              </a:rPr>
              <a:t/>
            </a:r>
            <a:br>
              <a:rPr lang="de-DE" sz="3600" dirty="0">
                <a:effectLst>
                  <a:outerShdw blurRad="38100" dist="38100" dir="2700000" algn="tl">
                    <a:srgbClr val="000000">
                      <a:alpha val="43137"/>
                    </a:srgbClr>
                  </a:outerShdw>
                </a:effectLst>
              </a:rPr>
            </a:br>
            <a:endParaRPr lang="de-DE" sz="3600"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a:xfrm>
            <a:off x="483975" y="2204864"/>
            <a:ext cx="8229600" cy="4526280"/>
          </a:xfrm>
        </p:spPr>
        <p:txBody>
          <a:bodyPr>
            <a:normAutofit fontScale="85000" lnSpcReduction="20000"/>
          </a:bodyPr>
          <a:lstStyle/>
          <a:p>
            <a:pPr lvl="0"/>
            <a:r>
              <a:rPr lang="de-DE" dirty="0">
                <a:effectLst>
                  <a:outerShdw blurRad="38100" dist="38100" dir="2700000" algn="tl">
                    <a:srgbClr val="000000">
                      <a:alpha val="43137"/>
                    </a:srgbClr>
                  </a:outerShdw>
                </a:effectLst>
              </a:rPr>
              <a:t>Der Antichrist = </a:t>
            </a:r>
            <a:r>
              <a:rPr lang="de-DE" dirty="0">
                <a:solidFill>
                  <a:srgbClr val="66FF33"/>
                </a:solidFill>
                <a:effectLst>
                  <a:outerShdw blurRad="38100" dist="38100" dir="2700000" algn="tl">
                    <a:srgbClr val="000000">
                      <a:alpha val="43137"/>
                    </a:srgbClr>
                  </a:outerShdw>
                </a:effectLst>
              </a:rPr>
              <a:t>Jude</a:t>
            </a:r>
            <a:r>
              <a:rPr lang="de-DE" dirty="0">
                <a:effectLst>
                  <a:outerShdw blurRad="38100" dist="38100" dir="2700000" algn="tl">
                    <a:srgbClr val="000000">
                      <a:alpha val="43137"/>
                    </a:srgbClr>
                  </a:outerShdw>
                </a:effectLst>
              </a:rPr>
              <a:t> (auf den Gott seiner Väter, den Gott Abrahams, Isaaks und Jakobs, wird er nicht achten; Dan 11,37), der die </a:t>
            </a:r>
            <a:r>
              <a:rPr lang="de-DE" dirty="0">
                <a:solidFill>
                  <a:srgbClr val="66FF33"/>
                </a:solidFill>
                <a:effectLst>
                  <a:outerShdw blurRad="38100" dist="38100" dir="2700000" algn="tl">
                    <a:srgbClr val="000000">
                      <a:alpha val="43137"/>
                    </a:srgbClr>
                  </a:outerShdw>
                </a:effectLst>
              </a:rPr>
              <a:t>Verehrung eines Götzenbildes</a:t>
            </a:r>
            <a:r>
              <a:rPr lang="de-DE" dirty="0">
                <a:effectLst>
                  <a:outerShdw blurRad="38100" dist="38100" dir="2700000" algn="tl">
                    <a:srgbClr val="000000">
                      <a:alpha val="43137"/>
                    </a:srgbClr>
                  </a:outerShdw>
                </a:effectLst>
              </a:rPr>
              <a:t> einführt (Off 13,14-15; Dan 9,27; Mat 24,15). Das entspricht überhaupt nicht dem Islam, auch die Vergötterung der beiden „Tiere“ (Off 13,4; 2Thess 2,4)! </a:t>
            </a:r>
          </a:p>
          <a:p>
            <a:pPr lvl="0"/>
            <a:r>
              <a:rPr lang="de-DE" dirty="0" err="1">
                <a:effectLst>
                  <a:outerShdw blurRad="38100" dist="38100" dir="2700000" algn="tl">
                    <a:srgbClr val="000000">
                      <a:alpha val="43137"/>
                    </a:srgbClr>
                  </a:outerShdw>
                </a:effectLst>
              </a:rPr>
              <a:t>Gemäss</a:t>
            </a:r>
            <a:r>
              <a:rPr lang="de-DE" dirty="0">
                <a:effectLst>
                  <a:outerShdw blurRad="38100" dist="38100" dir="2700000" algn="tl">
                    <a:srgbClr val="000000">
                      <a:alpha val="43137"/>
                    </a:srgbClr>
                  </a:outerShdw>
                </a:effectLst>
              </a:rPr>
              <a:t> 1Joh 2,18ff gibt es viele Antichristen, im Kontrast zu „dem Antichristen, der kommen wird“.</a:t>
            </a:r>
          </a:p>
          <a:p>
            <a:pPr lvl="0"/>
            <a:r>
              <a:rPr lang="de-DE" dirty="0">
                <a:effectLst>
                  <a:outerShdw blurRad="38100" dist="38100" dir="2700000" algn="tl">
                    <a:srgbClr val="000000">
                      <a:alpha val="43137"/>
                    </a:srgbClr>
                  </a:outerShdw>
                </a:effectLst>
              </a:rPr>
              <a:t>Im Zusammenhang mit dem Islam vgl.: </a:t>
            </a:r>
            <a:r>
              <a:rPr lang="de-DE" dirty="0" err="1">
                <a:effectLst>
                  <a:outerShdw blurRad="38100" dist="38100" dir="2700000" algn="tl">
                    <a:srgbClr val="000000">
                      <a:alpha val="43137"/>
                    </a:srgbClr>
                  </a:outerShdw>
                </a:effectLst>
              </a:rPr>
              <a:t>Jes</a:t>
            </a:r>
            <a:r>
              <a:rPr lang="de-DE" dirty="0">
                <a:effectLst>
                  <a:outerShdw blurRad="38100" dist="38100" dir="2700000" algn="tl">
                    <a:srgbClr val="000000">
                      <a:alpha val="43137"/>
                    </a:srgbClr>
                  </a:outerShdw>
                </a:effectLst>
              </a:rPr>
              <a:t> 45,14; 19,21; 2Kor 11,4.14-15; Gal 1,8-10; 1Joh 2,22; 4,1-3.6; Off 22,18-19</a:t>
            </a:r>
          </a:p>
          <a:p>
            <a:endParaRPr lang="de-DE"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18190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Rot="1" noChangeArrowheads="1"/>
          </p:cNvSpPr>
          <p:nvPr>
            <p:ph type="title"/>
          </p:nvPr>
        </p:nvSpPr>
        <p:spPr/>
        <p:txBody>
          <a:bodyPr/>
          <a:lstStyle/>
          <a:p>
            <a:pPr eaLnBrk="1" hangingPunct="1">
              <a:defRPr/>
            </a:pPr>
            <a:r>
              <a:rPr lang="de-DE" dirty="0" smtClean="0">
                <a:solidFill>
                  <a:srgbClr val="FF3300"/>
                </a:solidFill>
                <a:latin typeface="Arial" charset="0"/>
                <a:cs typeface="Arial" charset="0"/>
              </a:rPr>
              <a:t>Die Vision auf Patmos</a:t>
            </a:r>
          </a:p>
        </p:txBody>
      </p:sp>
      <p:sp>
        <p:nvSpPr>
          <p:cNvPr id="243715" name="Rectangle 3"/>
          <p:cNvSpPr>
            <a:spLocks noGrp="1" noChangeArrowheads="1"/>
          </p:cNvSpPr>
          <p:nvPr>
            <p:ph type="body" sz="half" idx="1"/>
          </p:nvPr>
        </p:nvSpPr>
        <p:spPr>
          <a:xfrm>
            <a:off x="250825" y="1600200"/>
            <a:ext cx="4244975" cy="4525963"/>
          </a:xfrm>
        </p:spPr>
        <p:txBody>
          <a:bodyPr/>
          <a:lstStyle/>
          <a:p>
            <a:pPr eaLnBrk="1" hangingPunct="1">
              <a:lnSpc>
                <a:spcPct val="90000"/>
              </a:lnSpc>
              <a:defRPr/>
            </a:pPr>
            <a:r>
              <a:rPr lang="de-DE" sz="2400" b="1" dirty="0" smtClean="0">
                <a:effectLst>
                  <a:outerShdw blurRad="38100" dist="38100" dir="2700000" algn="tl">
                    <a:srgbClr val="000000">
                      <a:alpha val="43137"/>
                    </a:srgbClr>
                  </a:outerShdw>
                </a:effectLst>
                <a:latin typeface="Arial" charset="0"/>
                <a:cs typeface="Arial" charset="0"/>
              </a:rPr>
              <a:t>Off 13,15:</a:t>
            </a:r>
            <a:r>
              <a:rPr lang="de-DE" sz="2400" b="1" dirty="0" smtClean="0">
                <a:solidFill>
                  <a:srgbClr val="FFFF00"/>
                </a:solidFill>
                <a:effectLst>
                  <a:outerShdw blurRad="38100" dist="38100" dir="2700000" algn="tl">
                    <a:srgbClr val="000000">
                      <a:alpha val="43137"/>
                    </a:srgbClr>
                  </a:outerShdw>
                </a:effectLst>
                <a:latin typeface="Arial" charset="0"/>
                <a:cs typeface="Arial" charset="0"/>
              </a:rPr>
              <a:t> „Und es wurde ihm gegeben, dem Bild des Tieres Odem zu geben, damit das Bild des Tieres auch redete und bewirkte, damit alle getötet wurden, die das Bild des Tieres nicht anbeteten.”</a:t>
            </a:r>
            <a:r>
              <a:rPr lang="en-US" sz="2400" b="1" dirty="0" smtClean="0">
                <a:effectLst>
                  <a:outerShdw blurRad="38100" dist="38100" dir="2700000" algn="tl">
                    <a:srgbClr val="000000">
                      <a:alpha val="43137"/>
                    </a:srgbClr>
                  </a:outerShdw>
                </a:effectLst>
                <a:latin typeface="Arial" charset="0"/>
                <a:cs typeface="Arial" charset="0"/>
              </a:rPr>
              <a:t> </a:t>
            </a:r>
            <a:endParaRPr lang="de-DE" sz="2400" b="1" dirty="0" smtClean="0">
              <a:solidFill>
                <a:srgbClr val="FFFF00"/>
              </a:solidFill>
              <a:effectLst>
                <a:outerShdw blurRad="38100" dist="38100" dir="2700000" algn="tl">
                  <a:srgbClr val="000000">
                    <a:alpha val="43137"/>
                  </a:srgbClr>
                </a:outerShdw>
              </a:effectLst>
              <a:latin typeface="Arial" charset="0"/>
              <a:cs typeface="Arial" charset="0"/>
            </a:endParaRPr>
          </a:p>
        </p:txBody>
      </p:sp>
      <p:pic>
        <p:nvPicPr>
          <p:cNvPr id="5530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1700213"/>
            <a:ext cx="3025775" cy="411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1" name="Textfeld 8"/>
          <p:cNvSpPr txBox="1">
            <a:spLocks noChangeArrowheads="1"/>
          </p:cNvSpPr>
          <p:nvPr/>
        </p:nvSpPr>
        <p:spPr bwMode="auto">
          <a:xfrm>
            <a:off x="7885113" y="1700213"/>
            <a:ext cx="330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de-DE" altLang="de-DE" sz="1000"/>
              <a:t>FB</a:t>
            </a:r>
          </a:p>
        </p:txBody>
      </p:sp>
    </p:spTree>
    <p:extLst>
      <p:ext uri="{BB962C8B-B14F-4D97-AF65-F5344CB8AC3E}">
        <p14:creationId xmlns:p14="http://schemas.microsoft.com/office/powerpoint/2010/main" val="3055929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671408"/>
          </a:xfrm>
        </p:spPr>
        <p:txBody>
          <a:bodyPr>
            <a:normAutofit fontScale="90000"/>
          </a:bodyPr>
          <a:lstStyle/>
          <a:p>
            <a:pPr algn="l"/>
            <a:r>
              <a:rPr lang="de-DE" sz="3600" b="1" dirty="0" smtClean="0">
                <a:solidFill>
                  <a:srgbClr val="FFC000"/>
                </a:solidFill>
                <a:effectLst/>
              </a:rPr>
              <a:t>5. </a:t>
            </a:r>
            <a:r>
              <a:rPr lang="de-DE" sz="3600" b="1" dirty="0">
                <a:solidFill>
                  <a:srgbClr val="FFC000"/>
                </a:solidFill>
                <a:effectLst/>
              </a:rPr>
              <a:t>„Der Diktator des Römischen Reiches wird seine Herrschaft über die ganze Welt ausweiten und so eine „eine Welt-Regierung“ innehaben.“</a:t>
            </a:r>
            <a:r>
              <a:rPr lang="de-DE" sz="3600" dirty="0">
                <a:effectLst/>
              </a:rPr>
              <a:t/>
            </a:r>
            <a:br>
              <a:rPr lang="de-DE" sz="3600" dirty="0">
                <a:effectLst/>
              </a:rPr>
            </a:br>
            <a:endParaRPr lang="de-DE" sz="3600"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a:xfrm>
            <a:off x="251520" y="2564904"/>
            <a:ext cx="8712968" cy="4968552"/>
          </a:xfrm>
        </p:spPr>
        <p:txBody>
          <a:bodyPr>
            <a:noAutofit/>
          </a:bodyPr>
          <a:lstStyle/>
          <a:p>
            <a:pPr lvl="0"/>
            <a:r>
              <a:rPr lang="de-DE" sz="2200" dirty="0">
                <a:effectLst>
                  <a:outerShdw blurRad="38100" dist="38100" dir="2700000" algn="tl">
                    <a:srgbClr val="000000">
                      <a:alpha val="43137"/>
                    </a:srgbClr>
                  </a:outerShdw>
                </a:effectLst>
              </a:rPr>
              <a:t>Der römische Diktator wir seinen gewaltigen Machteinfluss weltweit ausüben können (Off 13,7), </a:t>
            </a:r>
            <a:r>
              <a:rPr lang="de-DE" sz="2200" dirty="0">
                <a:solidFill>
                  <a:srgbClr val="66FF33"/>
                </a:solidFill>
                <a:effectLst>
                  <a:outerShdw blurRad="38100" dist="38100" dir="2700000" algn="tl">
                    <a:srgbClr val="000000">
                      <a:alpha val="43137"/>
                    </a:srgbClr>
                  </a:outerShdw>
                </a:effectLst>
              </a:rPr>
              <a:t>aber das wieder erstandene Römische Reich wird nicht die ganze Welt umfassen. </a:t>
            </a:r>
            <a:r>
              <a:rPr lang="de-DE" sz="2200" dirty="0">
                <a:effectLst>
                  <a:outerShdw blurRad="38100" dist="38100" dir="2700000" algn="tl">
                    <a:srgbClr val="000000">
                      <a:alpha val="43137"/>
                    </a:srgbClr>
                  </a:outerShdw>
                </a:effectLst>
              </a:rPr>
              <a:t>Die Bibel spricht über </a:t>
            </a:r>
            <a:r>
              <a:rPr lang="de-DE" sz="2200" dirty="0">
                <a:solidFill>
                  <a:srgbClr val="66FF33"/>
                </a:solidFill>
                <a:effectLst>
                  <a:outerShdw blurRad="38100" dist="38100" dir="2700000" algn="tl">
                    <a:srgbClr val="000000">
                      <a:alpha val="43137"/>
                    </a:srgbClr>
                  </a:outerShdw>
                </a:effectLst>
              </a:rPr>
              <a:t>mehrere Machtblöcke, die in einer Konfrontation die Menschheit an den Rand der Selbstvernichtung führen werden </a:t>
            </a:r>
            <a:r>
              <a:rPr lang="de-DE" sz="2200" dirty="0">
                <a:effectLst>
                  <a:outerShdw blurRad="38100" dist="38100" dir="2700000" algn="tl">
                    <a:srgbClr val="000000">
                      <a:alpha val="43137"/>
                    </a:srgbClr>
                  </a:outerShdw>
                </a:effectLst>
              </a:rPr>
              <a:t>(vgl. z.B. Off 9,15): Der König des Nordens in Asien und in Afrika wird als islamisches Reich dem Westen entgegenstehen! Wir müssen verschiedene Herrscher unterscheiden: Das Tier aus dem Meer (Off 13,1), das Tier aus der Erde (Off 13.11), der König des Nordens (Dan 11,40), der König des Südens (Ägypten; Dan 11,40); Rosch aus dem </a:t>
            </a:r>
            <a:r>
              <a:rPr lang="de-DE" sz="2200" dirty="0" err="1">
                <a:effectLst>
                  <a:outerShdw blurRad="38100" dist="38100" dir="2700000" algn="tl">
                    <a:srgbClr val="000000">
                      <a:alpha val="43137"/>
                    </a:srgbClr>
                  </a:outerShdw>
                </a:effectLst>
              </a:rPr>
              <a:t>äussersten</a:t>
            </a:r>
            <a:r>
              <a:rPr lang="de-DE" sz="2200" dirty="0">
                <a:effectLst>
                  <a:outerShdw blurRad="38100" dist="38100" dir="2700000" algn="tl">
                    <a:srgbClr val="000000">
                      <a:alpha val="43137"/>
                    </a:srgbClr>
                  </a:outerShdw>
                </a:effectLst>
              </a:rPr>
              <a:t> Norden; die Könige von Sonnenaufgang (Off 16,12); die Hure Babylon (Off 17-18)</a:t>
            </a:r>
          </a:p>
          <a:p>
            <a:endParaRPr lang="de-DE" sz="2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8859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rrowheads="1"/>
          </p:cNvSpPr>
          <p:nvPr>
            <p:ph type="title"/>
          </p:nvPr>
        </p:nvSpPr>
        <p:spPr/>
        <p:txBody>
          <a:bodyPr/>
          <a:lstStyle/>
          <a:p>
            <a:pPr eaLnBrk="1" hangingPunct="1">
              <a:defRPr/>
            </a:pPr>
            <a:r>
              <a:rPr lang="de-DE" dirty="0" smtClean="0">
                <a:solidFill>
                  <a:srgbClr val="FF3300"/>
                </a:solidFill>
                <a:latin typeface="Arial" charset="0"/>
                <a:cs typeface="Arial" charset="0"/>
              </a:rPr>
              <a:t>Die Vision auf Patmos</a:t>
            </a:r>
          </a:p>
        </p:txBody>
      </p:sp>
      <p:sp>
        <p:nvSpPr>
          <p:cNvPr id="238595" name="Rectangle 3"/>
          <p:cNvSpPr>
            <a:spLocks noGrp="1" noChangeArrowheads="1"/>
          </p:cNvSpPr>
          <p:nvPr>
            <p:ph type="body" sz="half" idx="1"/>
          </p:nvPr>
        </p:nvSpPr>
        <p:spPr>
          <a:xfrm>
            <a:off x="457200" y="1600200"/>
            <a:ext cx="8147050" cy="4525963"/>
          </a:xfrm>
        </p:spPr>
        <p:txBody>
          <a:bodyPr/>
          <a:lstStyle/>
          <a:p>
            <a:pPr eaLnBrk="1" hangingPunct="1">
              <a:defRPr/>
            </a:pPr>
            <a:r>
              <a:rPr lang="de-DE" sz="2800" b="1" dirty="0" smtClean="0">
                <a:effectLst>
                  <a:outerShdw blurRad="38100" dist="38100" dir="2700000" algn="tl">
                    <a:srgbClr val="000000">
                      <a:alpha val="43137"/>
                    </a:srgbClr>
                  </a:outerShdw>
                </a:effectLst>
                <a:latin typeface="Arial" charset="0"/>
                <a:cs typeface="Arial" charset="0"/>
              </a:rPr>
              <a:t>Off 13,7:</a:t>
            </a:r>
            <a:r>
              <a:rPr lang="de-DE" sz="2800" b="1" dirty="0" smtClean="0">
                <a:solidFill>
                  <a:srgbClr val="FFFF00"/>
                </a:solidFill>
                <a:effectLst>
                  <a:outerShdw blurRad="38100" dist="38100" dir="2700000" algn="tl">
                    <a:srgbClr val="000000">
                      <a:alpha val="43137"/>
                    </a:srgbClr>
                  </a:outerShdw>
                </a:effectLst>
                <a:latin typeface="Arial" charset="0"/>
                <a:cs typeface="Arial" charset="0"/>
              </a:rPr>
              <a:t> „… und es wurde ihm Gewalt gegeben über jeden Stamm und Volk und Sprache und Nation. </a:t>
            </a:r>
          </a:p>
        </p:txBody>
      </p:sp>
      <p:pic>
        <p:nvPicPr>
          <p:cNvPr id="51204" name="Picture 2" descr="Image:Earth Eastern Hemispher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3284538"/>
            <a:ext cx="3024188"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5" name="Textfeld 8"/>
          <p:cNvSpPr txBox="1">
            <a:spLocks noChangeArrowheads="1"/>
          </p:cNvSpPr>
          <p:nvPr/>
        </p:nvSpPr>
        <p:spPr bwMode="auto">
          <a:xfrm>
            <a:off x="5435600" y="3357563"/>
            <a:ext cx="5476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de-DE" altLang="de-DE" sz="1000"/>
              <a:t>NASA</a:t>
            </a:r>
          </a:p>
        </p:txBody>
      </p:sp>
    </p:spTree>
    <p:extLst>
      <p:ext uri="{BB962C8B-B14F-4D97-AF65-F5344CB8AC3E}">
        <p14:creationId xmlns:p14="http://schemas.microsoft.com/office/powerpoint/2010/main" val="37824275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88640"/>
            <a:ext cx="8229600" cy="2448272"/>
          </a:xfrm>
        </p:spPr>
        <p:txBody>
          <a:bodyPr>
            <a:normAutofit fontScale="90000"/>
          </a:bodyPr>
          <a:lstStyle/>
          <a:p>
            <a:pPr algn="l"/>
            <a:r>
              <a:rPr lang="de-DE" sz="4000" dirty="0">
                <a:solidFill>
                  <a:srgbClr val="FFC000"/>
                </a:solidFill>
                <a:effectLst>
                  <a:outerShdw blurRad="38100" dist="38100" dir="2700000" algn="tl">
                    <a:srgbClr val="000000">
                      <a:alpha val="43137"/>
                    </a:srgbClr>
                  </a:outerShdw>
                </a:effectLst>
              </a:rPr>
              <a:t> </a:t>
            </a:r>
            <a:br>
              <a:rPr lang="de-DE" sz="4000" dirty="0">
                <a:solidFill>
                  <a:srgbClr val="FFC000"/>
                </a:solidFill>
                <a:effectLst>
                  <a:outerShdw blurRad="38100" dist="38100" dir="2700000" algn="tl">
                    <a:srgbClr val="000000">
                      <a:alpha val="43137"/>
                    </a:srgbClr>
                  </a:outerShdw>
                </a:effectLst>
              </a:rPr>
            </a:br>
            <a:r>
              <a:rPr lang="de-DE" sz="4000" dirty="0" smtClean="0">
                <a:solidFill>
                  <a:srgbClr val="FFC000"/>
                </a:solidFill>
                <a:effectLst>
                  <a:outerShdw blurRad="38100" dist="38100" dir="2700000" algn="tl">
                    <a:srgbClr val="000000">
                      <a:alpha val="43137"/>
                    </a:srgbClr>
                  </a:outerShdw>
                </a:effectLst>
              </a:rPr>
              <a:t>6. „Der </a:t>
            </a:r>
            <a:r>
              <a:rPr lang="de-DE" sz="4000" dirty="0">
                <a:solidFill>
                  <a:srgbClr val="FFC000"/>
                </a:solidFill>
                <a:effectLst>
                  <a:outerShdw blurRad="38100" dist="38100" dir="2700000" algn="tl">
                    <a:srgbClr val="000000">
                      <a:alpha val="43137"/>
                    </a:srgbClr>
                  </a:outerShdw>
                </a:effectLst>
              </a:rPr>
              <a:t>Antichrist wird eine Zeit des Friedens und der Sicherheit herbeiführen, erst danach kommt die </a:t>
            </a:r>
            <a:r>
              <a:rPr lang="de-DE" sz="4000" dirty="0" err="1">
                <a:solidFill>
                  <a:srgbClr val="FFC000"/>
                </a:solidFill>
                <a:effectLst>
                  <a:outerShdw blurRad="38100" dist="38100" dir="2700000" algn="tl">
                    <a:srgbClr val="000000">
                      <a:alpha val="43137"/>
                    </a:srgbClr>
                  </a:outerShdw>
                </a:effectLst>
              </a:rPr>
              <a:t>grosse</a:t>
            </a:r>
            <a:r>
              <a:rPr lang="de-DE" sz="4000" dirty="0">
                <a:solidFill>
                  <a:srgbClr val="FFC000"/>
                </a:solidFill>
                <a:effectLst>
                  <a:outerShdw blurRad="38100" dist="38100" dir="2700000" algn="tl">
                    <a:srgbClr val="000000">
                      <a:alpha val="43137"/>
                    </a:srgbClr>
                  </a:outerShdw>
                </a:effectLst>
              </a:rPr>
              <a:t> Drangsal</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457200" y="2636912"/>
            <a:ext cx="8229600" cy="3535605"/>
          </a:xfrm>
        </p:spPr>
        <p:txBody>
          <a:bodyPr/>
          <a:lstStyle/>
          <a:p>
            <a:pPr lvl="0"/>
            <a:r>
              <a:rPr lang="de-DE" sz="2800" dirty="0">
                <a:effectLst>
                  <a:outerShdw blurRad="38100" dist="38100" dir="2700000" algn="tl">
                    <a:srgbClr val="000000">
                      <a:alpha val="43137"/>
                    </a:srgbClr>
                  </a:outerShdw>
                </a:effectLst>
              </a:rPr>
              <a:t>1Thess 5,3 spricht nur davon, dass man in der Endzeit </a:t>
            </a:r>
            <a:r>
              <a:rPr lang="de-DE" sz="2800" dirty="0">
                <a:solidFill>
                  <a:srgbClr val="66FF33"/>
                </a:solidFill>
                <a:effectLst>
                  <a:outerShdw blurRad="38100" dist="38100" dir="2700000" algn="tl">
                    <a:srgbClr val="000000">
                      <a:alpha val="43137"/>
                    </a:srgbClr>
                  </a:outerShdw>
                </a:effectLst>
              </a:rPr>
              <a:t>dauernd von „Friede und Sicherheit“ spricht </a:t>
            </a:r>
            <a:r>
              <a:rPr lang="de-DE" sz="2800" dirty="0">
                <a:effectLst>
                  <a:outerShdw blurRad="38100" dist="38100" dir="2700000" algn="tl">
                    <a:srgbClr val="000000">
                      <a:alpha val="43137"/>
                    </a:srgbClr>
                  </a:outerShdw>
                </a:effectLst>
              </a:rPr>
              <a:t>(</a:t>
            </a:r>
            <a:r>
              <a:rPr lang="de-DE" sz="2800" i="1" dirty="0" err="1">
                <a:effectLst>
                  <a:outerShdw blurRad="38100" dist="38100" dir="2700000" algn="tl">
                    <a:srgbClr val="000000">
                      <a:alpha val="43137"/>
                    </a:srgbClr>
                  </a:outerShdw>
                </a:effectLst>
              </a:rPr>
              <a:t>legousin</a:t>
            </a:r>
            <a:r>
              <a:rPr lang="de-DE" sz="2800" dirty="0">
                <a:effectLst>
                  <a:outerShdw blurRad="38100" dist="38100" dir="2700000" algn="tl">
                    <a:srgbClr val="000000">
                      <a:alpha val="43137"/>
                    </a:srgbClr>
                  </a:outerShdw>
                </a:effectLst>
              </a:rPr>
              <a:t> = sie sprechen dauernd = Durativ). Aber von einem Friedenszustand durch den Antichristen spricht die Schrift nicht! Die Sicherheit in </a:t>
            </a:r>
            <a:r>
              <a:rPr lang="de-DE" sz="2800" dirty="0" err="1">
                <a:effectLst>
                  <a:outerShdw blurRad="38100" dist="38100" dir="2700000" algn="tl">
                    <a:srgbClr val="000000">
                      <a:alpha val="43137"/>
                    </a:srgbClr>
                  </a:outerShdw>
                </a:effectLst>
              </a:rPr>
              <a:t>Hes</a:t>
            </a:r>
            <a:r>
              <a:rPr lang="de-DE" sz="2800" dirty="0">
                <a:effectLst>
                  <a:outerShdw blurRad="38100" dist="38100" dir="2700000" algn="tl">
                    <a:srgbClr val="000000">
                      <a:alpha val="43137"/>
                    </a:srgbClr>
                  </a:outerShdw>
                </a:effectLst>
              </a:rPr>
              <a:t> 38,8 ist die Sicherheit, die der Herr Jesus nach seiner Wiederkunft Israel zukommen lässt.</a:t>
            </a:r>
          </a:p>
          <a:p>
            <a:endParaRPr lang="de-DE" dirty="0"/>
          </a:p>
        </p:txBody>
      </p:sp>
    </p:spTree>
    <p:extLst>
      <p:ext uri="{BB962C8B-B14F-4D97-AF65-F5344CB8AC3E}">
        <p14:creationId xmlns:p14="http://schemas.microsoft.com/office/powerpoint/2010/main" val="27296272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455384"/>
          </a:xfrm>
        </p:spPr>
        <p:txBody>
          <a:bodyPr>
            <a:normAutofit/>
          </a:bodyPr>
          <a:lstStyle/>
          <a:p>
            <a:pPr lvl="0" algn="l"/>
            <a:r>
              <a:rPr lang="de-DE" sz="4000" dirty="0" smtClean="0">
                <a:solidFill>
                  <a:srgbClr val="FFC000"/>
                </a:solidFill>
                <a:effectLst>
                  <a:outerShdw blurRad="38100" dist="38100" dir="2700000" algn="tl">
                    <a:srgbClr val="000000">
                      <a:alpha val="43137"/>
                    </a:srgbClr>
                  </a:outerShdw>
                </a:effectLst>
              </a:rPr>
              <a:t>7. „Der </a:t>
            </a:r>
            <a:r>
              <a:rPr lang="de-DE" sz="4000" dirty="0">
                <a:solidFill>
                  <a:srgbClr val="FFC000"/>
                </a:solidFill>
                <a:effectLst>
                  <a:outerShdw blurRad="38100" dist="38100" dir="2700000" algn="tl">
                    <a:srgbClr val="000000">
                      <a:alpha val="43137"/>
                    </a:srgbClr>
                  </a:outerShdw>
                </a:effectLst>
              </a:rPr>
              <a:t>Antichrist wird seinen Regierungssitz im alten Babylon aufbauen</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457200" y="2708920"/>
            <a:ext cx="8229600" cy="3960440"/>
          </a:xfrm>
        </p:spPr>
        <p:txBody>
          <a:bodyPr>
            <a:normAutofit/>
          </a:bodyPr>
          <a:lstStyle/>
          <a:p>
            <a:pPr lvl="0"/>
            <a:r>
              <a:rPr lang="de-DE" sz="2800" dirty="0">
                <a:effectLst>
                  <a:outerShdw blurRad="38100" dist="38100" dir="2700000" algn="tl">
                    <a:srgbClr val="000000">
                      <a:alpha val="43137"/>
                    </a:srgbClr>
                  </a:outerShdw>
                </a:effectLst>
              </a:rPr>
              <a:t>Der Antichrist wird König sein </a:t>
            </a:r>
            <a:r>
              <a:rPr lang="de-DE" sz="2800" dirty="0">
                <a:solidFill>
                  <a:srgbClr val="66FF33"/>
                </a:solidFill>
                <a:effectLst>
                  <a:outerShdw blurRad="38100" dist="38100" dir="2700000" algn="tl">
                    <a:srgbClr val="000000">
                      <a:alpha val="43137"/>
                    </a:srgbClr>
                  </a:outerShdw>
                </a:effectLst>
              </a:rPr>
              <a:t>in Israel </a:t>
            </a:r>
            <a:r>
              <a:rPr lang="de-DE" sz="2800" dirty="0">
                <a:effectLst>
                  <a:outerShdw blurRad="38100" dist="38100" dir="2700000" algn="tl">
                    <a:srgbClr val="000000">
                      <a:alpha val="43137"/>
                    </a:srgbClr>
                  </a:outerShdw>
                </a:effectLst>
              </a:rPr>
              <a:t>(Dan 11,36-39). Der Herr Jesus wird ihn bei seiner Wiederkunft in </a:t>
            </a:r>
            <a:r>
              <a:rPr lang="de-DE" sz="2800" dirty="0" err="1">
                <a:effectLst>
                  <a:outerShdw blurRad="38100" dist="38100" dir="2700000" algn="tl">
                    <a:srgbClr val="000000">
                      <a:alpha val="43137"/>
                    </a:srgbClr>
                  </a:outerShdw>
                </a:effectLst>
              </a:rPr>
              <a:t>Harmagedon</a:t>
            </a:r>
            <a:r>
              <a:rPr lang="de-DE" sz="2800" dirty="0">
                <a:effectLst>
                  <a:outerShdw blurRad="38100" dist="38100" dir="2700000" algn="tl">
                    <a:srgbClr val="000000">
                      <a:alpha val="43137"/>
                    </a:srgbClr>
                  </a:outerShdw>
                </a:effectLst>
              </a:rPr>
              <a:t> durch den Hauch seines Mundes vernichten (Off 16,14-15; 17,14; 19,19-20). Babylon wird endzeitlich durch eine Nation von Norden vernichtet und unbewohnbar gemacht werden, im Zusammenhang mit dem brutalen Angriff der Meder (Kurden): </a:t>
            </a:r>
            <a:r>
              <a:rPr lang="de-DE" sz="2800" dirty="0" err="1">
                <a:effectLst>
                  <a:outerShdw blurRad="38100" dist="38100" dir="2700000" algn="tl">
                    <a:srgbClr val="000000">
                      <a:alpha val="43137"/>
                    </a:srgbClr>
                  </a:outerShdw>
                </a:effectLst>
              </a:rPr>
              <a:t>Jes</a:t>
            </a:r>
            <a:r>
              <a:rPr lang="de-DE" sz="2800" dirty="0">
                <a:effectLst>
                  <a:outerShdw blurRad="38100" dist="38100" dir="2700000" algn="tl">
                    <a:srgbClr val="000000">
                      <a:alpha val="43137"/>
                    </a:srgbClr>
                  </a:outerShdw>
                </a:effectLst>
              </a:rPr>
              <a:t> 13,17-21; </a:t>
            </a:r>
            <a:r>
              <a:rPr lang="de-DE" sz="2800" dirty="0" err="1">
                <a:effectLst>
                  <a:outerShdw blurRad="38100" dist="38100" dir="2700000" algn="tl">
                    <a:srgbClr val="000000">
                      <a:alpha val="43137"/>
                    </a:srgbClr>
                  </a:outerShdw>
                </a:effectLst>
              </a:rPr>
              <a:t>Jer</a:t>
            </a:r>
            <a:r>
              <a:rPr lang="de-DE" sz="2800" dirty="0">
                <a:effectLst>
                  <a:outerShdw blurRad="38100" dist="38100" dir="2700000" algn="tl">
                    <a:srgbClr val="000000">
                      <a:alpha val="43137"/>
                    </a:srgbClr>
                  </a:outerShdw>
                </a:effectLst>
              </a:rPr>
              <a:t> 50-51.</a:t>
            </a:r>
          </a:p>
          <a:p>
            <a:endParaRPr lang="de-DE" dirty="0"/>
          </a:p>
        </p:txBody>
      </p:sp>
    </p:spTree>
    <p:extLst>
      <p:ext uri="{BB962C8B-B14F-4D97-AF65-F5344CB8AC3E}">
        <p14:creationId xmlns:p14="http://schemas.microsoft.com/office/powerpoint/2010/main" val="15165908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endParaRPr lang="de-DE"/>
          </a:p>
        </p:txBody>
      </p:sp>
      <p:pic>
        <p:nvPicPr>
          <p:cNvPr id="1026" name="Picture 2" descr="https://upload.wikimedia.org/wikipedia/commons/6/6d/US_Navy_030529-N-5362A-001_A_U.S._Marine_Corps_Humvee_vehicle_drives_down_a_road_at_the_foot_of_Saddam_Hussein%27s_former_Summer_palace_with_ruins_of_ancient_Babylon_in_the_backgroun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6850" y="0"/>
            <a:ext cx="10610850" cy="6953250"/>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7020272" y="5445224"/>
            <a:ext cx="381836" cy="276999"/>
          </a:xfrm>
          <a:prstGeom prst="rect">
            <a:avLst/>
          </a:prstGeom>
          <a:noFill/>
        </p:spPr>
        <p:txBody>
          <a:bodyPr wrap="none" rtlCol="0">
            <a:spAutoFit/>
          </a:bodyPr>
          <a:lstStyle/>
          <a:p>
            <a:r>
              <a:rPr lang="de-DE" sz="1200" dirty="0" smtClean="0"/>
              <a:t>FB</a:t>
            </a:r>
            <a:endParaRPr lang="de-DE" sz="1200" dirty="0"/>
          </a:p>
        </p:txBody>
      </p:sp>
    </p:spTree>
    <p:extLst>
      <p:ext uri="{BB962C8B-B14F-4D97-AF65-F5344CB8AC3E}">
        <p14:creationId xmlns:p14="http://schemas.microsoft.com/office/powerpoint/2010/main" val="2294088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endParaRPr lang="de-DE"/>
          </a:p>
        </p:txBody>
      </p:sp>
      <p:pic>
        <p:nvPicPr>
          <p:cNvPr id="24578" name="Picture 2" descr="Babylon city Iraq.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84" y="0"/>
            <a:ext cx="918995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7092280" y="6376759"/>
            <a:ext cx="1826013" cy="276999"/>
          </a:xfrm>
          <a:prstGeom prst="rect">
            <a:avLst/>
          </a:prstGeom>
          <a:noFill/>
        </p:spPr>
        <p:txBody>
          <a:bodyPr wrap="none" rtlCol="0">
            <a:spAutoFit/>
          </a:bodyPr>
          <a:lstStyle/>
          <a:p>
            <a:r>
              <a:rPr lang="de-DE" sz="1200" dirty="0" smtClean="0">
                <a:solidFill>
                  <a:schemeClr val="bg1"/>
                </a:solidFill>
              </a:rPr>
              <a:t>Azis1005 CC-BY-SA 3.0</a:t>
            </a:r>
            <a:endParaRPr lang="de-DE" sz="1200" dirty="0">
              <a:solidFill>
                <a:schemeClr val="bg1"/>
              </a:solidFill>
            </a:endParaRPr>
          </a:p>
        </p:txBody>
      </p:sp>
    </p:spTree>
    <p:extLst>
      <p:ext uri="{BB962C8B-B14F-4D97-AF65-F5344CB8AC3E}">
        <p14:creationId xmlns:p14="http://schemas.microsoft.com/office/powerpoint/2010/main" val="3618613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idx="4294967295"/>
          </p:nvPr>
        </p:nvSpPr>
        <p:spPr>
          <a:xfrm>
            <a:off x="457200" y="631825"/>
            <a:ext cx="8229600" cy="706438"/>
          </a:xfrm>
          <a:solidFill>
            <a:srgbClr val="33CCCC"/>
          </a:solidFill>
        </p:spPr>
        <p:txBody>
          <a:bodyPr>
            <a:spAutoFit/>
          </a:bodyPr>
          <a:lstStyle/>
          <a:p>
            <a:pPr algn="l"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de-DE" sz="4000" dirty="0" err="1" smtClean="0"/>
              <a:t>Vorträge</a:t>
            </a:r>
            <a:r>
              <a:rPr lang="en-GB" altLang="de-DE" sz="4000" dirty="0" smtClean="0"/>
              <a:t>:</a:t>
            </a:r>
          </a:p>
        </p:txBody>
      </p:sp>
      <p:sp>
        <p:nvSpPr>
          <p:cNvPr id="2051" name="Rectangle 2"/>
          <p:cNvSpPr>
            <a:spLocks noGrp="1" noChangeArrowheads="1"/>
          </p:cNvSpPr>
          <p:nvPr>
            <p:ph type="body" idx="4294967295"/>
          </p:nvPr>
        </p:nvSpPr>
        <p:spPr>
          <a:xfrm>
            <a:off x="468313" y="1844675"/>
            <a:ext cx="8302625" cy="2985433"/>
          </a:xfrm>
        </p:spPr>
        <p:txBody>
          <a:bodyPr>
            <a:spAutoFit/>
          </a:bodyPr>
          <a:lstStyle/>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solidFill>
                  <a:srgbClr val="FF3300"/>
                </a:solidFill>
                <a:effectLst>
                  <a:outerShdw blurRad="38100" dist="38100" dir="2700000" algn="tl">
                    <a:srgbClr val="000000">
                      <a:alpha val="43137"/>
                    </a:srgbClr>
                  </a:outerShdw>
                </a:effectLst>
              </a:rPr>
              <a:t>Herzlich</a:t>
            </a:r>
            <a:r>
              <a:rPr lang="en-GB" b="1" dirty="0" smtClean="0">
                <a:solidFill>
                  <a:srgbClr val="FF3300"/>
                </a:solidFill>
                <a:effectLst>
                  <a:outerShdw blurRad="38100" dist="38100" dir="2700000" algn="tl">
                    <a:srgbClr val="000000">
                      <a:alpha val="43137"/>
                    </a:srgbClr>
                  </a:outerShdw>
                </a:effectLst>
              </a:rPr>
              <a:t> </a:t>
            </a:r>
            <a:r>
              <a:rPr lang="en-GB" b="1" dirty="0" err="1" smtClean="0">
                <a:solidFill>
                  <a:srgbClr val="FF3300"/>
                </a:solidFill>
                <a:effectLst>
                  <a:outerShdw blurRad="38100" dist="38100" dir="2700000" algn="tl">
                    <a:srgbClr val="000000">
                      <a:alpha val="43137"/>
                    </a:srgbClr>
                  </a:outerShdw>
                </a:effectLst>
              </a:rPr>
              <a:t>willkommen</a:t>
            </a:r>
            <a:r>
              <a:rPr lang="en-GB" b="1" dirty="0" smtClean="0">
                <a:solidFill>
                  <a:srgbClr val="FF3300"/>
                </a:solidFill>
                <a:effectLst>
                  <a:outerShdw blurRad="38100" dist="38100" dir="2700000" algn="tl">
                    <a:srgbClr val="000000">
                      <a:alpha val="43137"/>
                    </a:srgbClr>
                  </a:outerShdw>
                </a:effectLst>
              </a:rPr>
              <a:t>!</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000" b="1" dirty="0" smtClean="0">
              <a:solidFill>
                <a:srgbClr val="FF3300"/>
              </a:solidFill>
              <a:effectLst>
                <a:outerShdw blurRad="38100" dist="38100" dir="2700000" algn="tl">
                  <a:srgbClr val="000000">
                    <a:alpha val="43137"/>
                  </a:srgbClr>
                </a:outerShdw>
              </a:effectLst>
            </a:endParaRPr>
          </a:p>
          <a:p>
            <a:pPr algn="ct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solidFill>
                  <a:srgbClr val="FF0000"/>
                </a:solidFill>
                <a:effectLst>
                  <a:outerShdw blurRad="38100" dist="38100" dir="2700000" algn="tl">
                    <a:srgbClr val="000000">
                      <a:alpha val="43137"/>
                    </a:srgbClr>
                  </a:outerShdw>
                </a:effectLst>
                <a:hlinkClick r:id="rId3"/>
              </a:rPr>
              <a:t>www.sermon-online.de</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000" b="1" dirty="0" smtClean="0">
              <a:solidFill>
                <a:srgbClr val="FF3300"/>
              </a:solidFill>
              <a:effectLst>
                <a:outerShdw blurRad="38100" dist="38100" dir="2700000" algn="tl">
                  <a:srgbClr val="000000">
                    <a:alpha val="43137"/>
                  </a:srgbClr>
                </a:outerShdw>
              </a:effectLst>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000" b="1" dirty="0" smtClean="0">
              <a:solidFill>
                <a:schemeClr val="bg1"/>
              </a:solidFill>
              <a:effectLst>
                <a:outerShdw blurRad="38100" dist="38100" dir="2700000" algn="tl">
                  <a:srgbClr val="000000">
                    <a:alpha val="43137"/>
                  </a:srgbClr>
                </a:outerShdw>
              </a:effectLst>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b="1" dirty="0" smtClean="0">
                <a:solidFill>
                  <a:srgbClr val="FFFFFF"/>
                </a:solidFill>
                <a:effectLst>
                  <a:outerShdw blurRad="38100" dist="38100" dir="2700000" algn="tl">
                    <a:srgbClr val="000000">
                      <a:alpha val="43137"/>
                    </a:srgbClr>
                  </a:outerShdw>
                </a:effectLst>
                <a:sym typeface="Wingdings" pitchFamily="2" charset="2"/>
              </a:rPr>
              <a:t> “Roger </a:t>
            </a:r>
            <a:r>
              <a:rPr lang="en-GB" sz="2000" b="1" dirty="0" err="1" smtClean="0">
                <a:solidFill>
                  <a:srgbClr val="FFFFFF"/>
                </a:solidFill>
                <a:effectLst>
                  <a:outerShdw blurRad="38100" dist="38100" dir="2700000" algn="tl">
                    <a:srgbClr val="000000">
                      <a:alpha val="43137"/>
                    </a:srgbClr>
                  </a:outerShdw>
                </a:effectLst>
                <a:sym typeface="Wingdings" pitchFamily="2" charset="2"/>
              </a:rPr>
              <a:t>Liebi</a:t>
            </a:r>
            <a:r>
              <a:rPr lang="en-GB" sz="2000" b="1" dirty="0" smtClean="0">
                <a:solidFill>
                  <a:srgbClr val="FFFFFF"/>
                </a:solidFill>
                <a:effectLst>
                  <a:outerShdw blurRad="38100" dist="38100" dir="2700000" algn="tl">
                    <a:srgbClr val="000000">
                      <a:alpha val="43137"/>
                    </a:srgbClr>
                  </a:outerShdw>
                </a:effectLst>
                <a:sym typeface="Wingdings" pitchFamily="2" charset="2"/>
              </a:rPr>
              <a:t>”</a:t>
            </a: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solidFill>
                  <a:srgbClr val="FFFFFF"/>
                </a:solidFill>
                <a:effectLst>
                  <a:outerShdw blurRad="38100" dist="38100" dir="2700000" algn="tl">
                    <a:srgbClr val="000000">
                      <a:alpha val="43137"/>
                    </a:srgbClr>
                  </a:outerShdw>
                </a:effectLst>
                <a:sym typeface="Wingdings" pitchFamily="2" charset="2"/>
              </a:rPr>
              <a:t>Gratisdownload</a:t>
            </a:r>
            <a:r>
              <a:rPr lang="en-GB" b="1" dirty="0" smtClean="0">
                <a:solidFill>
                  <a:srgbClr val="FFFFFF"/>
                </a:solidFill>
                <a:effectLst>
                  <a:outerShdw blurRad="38100" dist="38100" dir="2700000" algn="tl">
                    <a:srgbClr val="000000">
                      <a:alpha val="43137"/>
                    </a:srgbClr>
                  </a:outerShdw>
                </a:effectLst>
                <a:sym typeface="Wingdings" pitchFamily="2" charset="2"/>
              </a:rPr>
              <a:t> von </a:t>
            </a:r>
            <a:r>
              <a:rPr lang="en-GB" b="1" dirty="0" err="1" smtClean="0">
                <a:solidFill>
                  <a:srgbClr val="FFFFFF"/>
                </a:solidFill>
                <a:effectLst>
                  <a:outerShdw blurRad="38100" dist="38100" dir="2700000" algn="tl">
                    <a:srgbClr val="000000">
                      <a:alpha val="43137"/>
                    </a:srgbClr>
                  </a:outerShdw>
                </a:effectLst>
                <a:sym typeface="Wingdings" pitchFamily="2" charset="2"/>
              </a:rPr>
              <a:t>über</a:t>
            </a:r>
            <a:r>
              <a:rPr lang="en-GB" b="1" dirty="0" smtClean="0">
                <a:solidFill>
                  <a:srgbClr val="FFFFFF"/>
                </a:solidFill>
                <a:effectLst>
                  <a:outerShdw blurRad="38100" dist="38100" dir="2700000" algn="tl">
                    <a:srgbClr val="000000">
                      <a:alpha val="43137"/>
                    </a:srgbClr>
                  </a:outerShdw>
                </a:effectLst>
                <a:sym typeface="Wingdings" pitchFamily="2" charset="2"/>
              </a:rPr>
              <a:t> 400 </a:t>
            </a:r>
            <a:r>
              <a:rPr lang="en-GB" b="1" dirty="0" err="1" smtClean="0">
                <a:solidFill>
                  <a:srgbClr val="FFFFFF"/>
                </a:solidFill>
                <a:effectLst>
                  <a:outerShdw blurRad="38100" dist="38100" dir="2700000" algn="tl">
                    <a:srgbClr val="000000">
                      <a:alpha val="43137"/>
                    </a:srgbClr>
                  </a:outerShdw>
                </a:effectLst>
                <a:sym typeface="Wingdings" pitchFamily="2" charset="2"/>
              </a:rPr>
              <a:t>Vortragsfiles</a:t>
            </a:r>
            <a:r>
              <a:rPr lang="en-GB" b="1" dirty="0" smtClean="0">
                <a:solidFill>
                  <a:srgbClr val="FFFFFF"/>
                </a:solidFill>
                <a:effectLst>
                  <a:outerShdw blurRad="38100" dist="38100" dir="2700000" algn="tl">
                    <a:srgbClr val="000000">
                      <a:alpha val="43137"/>
                    </a:srgbClr>
                  </a:outerShdw>
                </a:effectLst>
                <a:sym typeface="Wingdings" pitchFamily="2" charset="2"/>
              </a:rPr>
              <a:t> und </a:t>
            </a:r>
            <a:r>
              <a:rPr lang="en-GB" b="1" dirty="0" err="1" smtClean="0">
                <a:solidFill>
                  <a:srgbClr val="FFFFFF"/>
                </a:solidFill>
                <a:effectLst>
                  <a:outerShdw blurRad="38100" dist="38100" dir="2700000" algn="tl">
                    <a:srgbClr val="000000">
                      <a:alpha val="43137"/>
                    </a:srgbClr>
                  </a:outerShdw>
                </a:effectLst>
                <a:sym typeface="Wingdings" pitchFamily="2" charset="2"/>
              </a:rPr>
              <a:t>Skripte</a:t>
            </a:r>
            <a:endParaRPr lang="en-GB" b="1" dirty="0" smtClean="0">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93991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eaLnBrk="1" hangingPunct="1">
              <a:defRPr/>
            </a:pPr>
            <a:r>
              <a:rPr lang="de-DE" dirty="0" smtClean="0">
                <a:solidFill>
                  <a:srgbClr val="00FF00"/>
                </a:solidFill>
                <a:effectLst>
                  <a:outerShdw blurRad="38100" dist="38100" dir="2700000" algn="tl">
                    <a:srgbClr val="000000">
                      <a:alpha val="43137"/>
                    </a:srgbClr>
                  </a:outerShdw>
                </a:effectLst>
              </a:rPr>
              <a:t>Babylon wird fallen</a:t>
            </a:r>
          </a:p>
        </p:txBody>
      </p:sp>
      <p:sp>
        <p:nvSpPr>
          <p:cNvPr id="143363" name="Rectangle 3"/>
          <p:cNvSpPr>
            <a:spLocks noGrp="1" noChangeArrowheads="1"/>
          </p:cNvSpPr>
          <p:nvPr>
            <p:ph type="body" sz="half" idx="1"/>
          </p:nvPr>
        </p:nvSpPr>
        <p:spPr>
          <a:xfrm>
            <a:off x="0" y="1557338"/>
            <a:ext cx="5364163" cy="5300662"/>
          </a:xfrm>
        </p:spPr>
        <p:txBody>
          <a:bodyPr/>
          <a:lstStyle/>
          <a:p>
            <a:pPr eaLnBrk="1" hangingPunct="1">
              <a:lnSpc>
                <a:spcPct val="90000"/>
              </a:lnSpc>
              <a:buFontTx/>
              <a:buNone/>
              <a:defRPr/>
            </a:pPr>
            <a:r>
              <a:rPr lang="de-DE" sz="2000" dirty="0" smtClean="0">
                <a:solidFill>
                  <a:srgbClr val="FFFF00"/>
                </a:solidFill>
              </a:rPr>
              <a:t>    </a:t>
            </a:r>
            <a:r>
              <a:rPr lang="de-DE" sz="2600" dirty="0" smtClean="0">
                <a:solidFill>
                  <a:srgbClr val="FFFF00"/>
                </a:solidFill>
                <a:effectLst>
                  <a:outerShdw blurRad="38100" dist="38100" dir="2700000" algn="tl">
                    <a:srgbClr val="000000">
                      <a:alpha val="43137"/>
                    </a:srgbClr>
                  </a:outerShdw>
                </a:effectLst>
              </a:rPr>
              <a:t>„(19) Und Babylonien, die Zierde der Königreiche, der Stolz des Hochmuts der Chaldäer, wird gleich sein der Umkehrung </a:t>
            </a:r>
            <a:r>
              <a:rPr lang="de-DE" sz="2600" dirty="0" err="1" smtClean="0">
                <a:solidFill>
                  <a:srgbClr val="66FFFF"/>
                </a:solidFill>
                <a:effectLst>
                  <a:outerShdw blurRad="38100" dist="38100" dir="2700000" algn="tl">
                    <a:srgbClr val="000000">
                      <a:alpha val="43137"/>
                    </a:srgbClr>
                  </a:outerShdw>
                </a:effectLst>
              </a:rPr>
              <a:t>Sodoms</a:t>
            </a:r>
            <a:r>
              <a:rPr lang="de-DE" sz="2600" dirty="0" smtClean="0">
                <a:solidFill>
                  <a:srgbClr val="66FFFF"/>
                </a:solidFill>
                <a:effectLst>
                  <a:outerShdw blurRad="38100" dist="38100" dir="2700000" algn="tl">
                    <a:srgbClr val="000000">
                      <a:alpha val="43137"/>
                    </a:srgbClr>
                  </a:outerShdw>
                </a:effectLst>
              </a:rPr>
              <a:t> und Gomorras</a:t>
            </a:r>
            <a:r>
              <a:rPr lang="de-DE" sz="2600" dirty="0" smtClean="0">
                <a:solidFill>
                  <a:srgbClr val="FFFF00"/>
                </a:solidFill>
                <a:effectLst>
                  <a:outerShdw blurRad="38100" dist="38100" dir="2700000" algn="tl">
                    <a:srgbClr val="000000">
                      <a:alpha val="43137"/>
                    </a:srgbClr>
                  </a:outerShdw>
                </a:effectLst>
              </a:rPr>
              <a:t> durch Gott. (20) Es wird in Ewigkeit </a:t>
            </a:r>
            <a:r>
              <a:rPr lang="de-DE" sz="2600" dirty="0" smtClean="0">
                <a:solidFill>
                  <a:srgbClr val="66FFFF"/>
                </a:solidFill>
                <a:effectLst>
                  <a:outerShdw blurRad="38100" dist="38100" dir="2700000" algn="tl">
                    <a:srgbClr val="000000">
                      <a:alpha val="43137"/>
                    </a:srgbClr>
                  </a:outerShdw>
                </a:effectLst>
              </a:rPr>
              <a:t>nicht mehr bewohnt werden</a:t>
            </a:r>
            <a:r>
              <a:rPr lang="de-DE" sz="2600" dirty="0" smtClean="0">
                <a:solidFill>
                  <a:srgbClr val="FFFF00"/>
                </a:solidFill>
                <a:effectLst>
                  <a:outerShdw blurRad="38100" dist="38100" dir="2700000" algn="tl">
                    <a:srgbClr val="000000">
                      <a:alpha val="43137"/>
                    </a:srgbClr>
                  </a:outerShdw>
                </a:effectLst>
              </a:rPr>
              <a:t>, und keine Niederlassung mehr sein von Geschlecht zu Geschlecht; und der </a:t>
            </a:r>
            <a:r>
              <a:rPr lang="de-DE" sz="2600" dirty="0" smtClean="0">
                <a:solidFill>
                  <a:srgbClr val="66FFFF"/>
                </a:solidFill>
                <a:effectLst>
                  <a:outerShdw blurRad="38100" dist="38100" dir="2700000" algn="tl">
                    <a:srgbClr val="000000">
                      <a:alpha val="43137"/>
                    </a:srgbClr>
                  </a:outerShdw>
                </a:effectLst>
              </a:rPr>
              <a:t>Araber wird dort nicht zelten, und Hirten werden dort nicht lagern lassen</a:t>
            </a:r>
            <a:r>
              <a:rPr lang="de-DE" sz="2600" dirty="0" smtClean="0">
                <a:solidFill>
                  <a:srgbClr val="FFFF00"/>
                </a:solidFill>
                <a:effectLst>
                  <a:outerShdw blurRad="38100" dist="38100" dir="2700000" algn="tl">
                    <a:srgbClr val="000000">
                      <a:alpha val="43137"/>
                    </a:srgbClr>
                  </a:outerShdw>
                </a:effectLst>
              </a:rPr>
              <a:t>.“</a:t>
            </a:r>
          </a:p>
          <a:p>
            <a:pPr eaLnBrk="1" hangingPunct="1">
              <a:lnSpc>
                <a:spcPct val="90000"/>
              </a:lnSpc>
              <a:buFontTx/>
              <a:buNone/>
              <a:defRPr/>
            </a:pPr>
            <a:r>
              <a:rPr lang="de-DE" sz="2600" dirty="0" smtClean="0">
                <a:solidFill>
                  <a:srgbClr val="FFFF00"/>
                </a:solidFill>
                <a:effectLst>
                  <a:outerShdw blurRad="38100" dist="38100" dir="2700000" algn="tl">
                    <a:srgbClr val="000000">
                      <a:alpha val="43137"/>
                    </a:srgbClr>
                  </a:outerShdw>
                </a:effectLst>
              </a:rPr>
              <a:t>    (</a:t>
            </a:r>
            <a:r>
              <a:rPr lang="de-DE" sz="2600" dirty="0" err="1" smtClean="0">
                <a:solidFill>
                  <a:srgbClr val="FFFF00"/>
                </a:solidFill>
                <a:effectLst>
                  <a:outerShdw blurRad="38100" dist="38100" dir="2700000" algn="tl">
                    <a:srgbClr val="000000">
                      <a:alpha val="43137"/>
                    </a:srgbClr>
                  </a:outerShdw>
                </a:effectLst>
              </a:rPr>
              <a:t>Jes</a:t>
            </a:r>
            <a:r>
              <a:rPr lang="de-DE" sz="2600" dirty="0" smtClean="0">
                <a:solidFill>
                  <a:srgbClr val="FFFF00"/>
                </a:solidFill>
                <a:effectLst>
                  <a:outerShdw blurRad="38100" dist="38100" dir="2700000" algn="tl">
                    <a:srgbClr val="000000">
                      <a:alpha val="43137"/>
                    </a:srgbClr>
                  </a:outerShdw>
                </a:effectLst>
              </a:rPr>
              <a:t> 13,19-20)</a:t>
            </a:r>
          </a:p>
        </p:txBody>
      </p:sp>
      <p:pic>
        <p:nvPicPr>
          <p:cNvPr id="277508" name="Picture 11" descr="Atomic_cloud_over_Hiroshima"/>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724525" y="1628775"/>
            <a:ext cx="3235325" cy="4032250"/>
          </a:xfrm>
          <a:noFill/>
        </p:spPr>
      </p:pic>
      <p:sp>
        <p:nvSpPr>
          <p:cNvPr id="277509" name="Text Box 13"/>
          <p:cNvSpPr txBox="1">
            <a:spLocks noChangeArrowheads="1"/>
          </p:cNvSpPr>
          <p:nvPr/>
        </p:nvSpPr>
        <p:spPr bwMode="auto">
          <a:xfrm>
            <a:off x="7432675" y="1387475"/>
            <a:ext cx="10906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de-CH" altLang="de-DE" sz="1000">
                <a:solidFill>
                  <a:schemeClr val="bg1"/>
                </a:solidFill>
              </a:rPr>
              <a:t>US Government</a:t>
            </a:r>
            <a:endParaRPr lang="de-DE" altLang="de-DE" sz="1000">
              <a:solidFill>
                <a:schemeClr val="bg1"/>
              </a:solidFill>
            </a:endParaRPr>
          </a:p>
        </p:txBody>
      </p:sp>
    </p:spTree>
    <p:extLst>
      <p:ext uri="{BB962C8B-B14F-4D97-AF65-F5344CB8AC3E}">
        <p14:creationId xmlns:p14="http://schemas.microsoft.com/office/powerpoint/2010/main" val="2621316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1807312"/>
          </a:xfrm>
        </p:spPr>
        <p:txBody>
          <a:bodyPr>
            <a:normAutofit fontScale="90000"/>
          </a:bodyPr>
          <a:lstStyle/>
          <a:p>
            <a:pPr algn="l"/>
            <a:r>
              <a:rPr lang="de-DE" sz="4000" dirty="0">
                <a:solidFill>
                  <a:srgbClr val="FFC000"/>
                </a:solidFill>
                <a:effectLst>
                  <a:outerShdw blurRad="38100" dist="38100" dir="2700000" algn="tl">
                    <a:srgbClr val="000000">
                      <a:alpha val="43137"/>
                    </a:srgbClr>
                  </a:outerShdw>
                </a:effectLst>
              </a:rPr>
              <a:t> </a:t>
            </a:r>
            <a:br>
              <a:rPr lang="de-DE" sz="4000" dirty="0">
                <a:solidFill>
                  <a:srgbClr val="FFC000"/>
                </a:solidFill>
                <a:effectLst>
                  <a:outerShdw blurRad="38100" dist="38100" dir="2700000" algn="tl">
                    <a:srgbClr val="000000">
                      <a:alpha val="43137"/>
                    </a:srgbClr>
                  </a:outerShdw>
                </a:effectLst>
              </a:rPr>
            </a:br>
            <a:r>
              <a:rPr lang="de-DE" sz="4000" b="1" dirty="0">
                <a:solidFill>
                  <a:srgbClr val="FFC000"/>
                </a:solidFill>
                <a:effectLst>
                  <a:outerShdw blurRad="38100" dist="38100" dir="2700000" algn="tl">
                    <a:srgbClr val="000000">
                      <a:alpha val="43137"/>
                    </a:srgbClr>
                  </a:outerShdw>
                </a:effectLst>
              </a:rPr>
              <a:t> </a:t>
            </a:r>
            <a:r>
              <a:rPr lang="de-DE" sz="4000" b="1" dirty="0" smtClean="0">
                <a:solidFill>
                  <a:srgbClr val="FFC000"/>
                </a:solidFill>
                <a:effectLst>
                  <a:outerShdw blurRad="38100" dist="38100" dir="2700000" algn="tl">
                    <a:srgbClr val="000000">
                      <a:alpha val="43137"/>
                    </a:srgbClr>
                  </a:outerShdw>
                </a:effectLst>
              </a:rPr>
              <a:t>8. </a:t>
            </a:r>
            <a:r>
              <a:rPr lang="de-DE" sz="4000" dirty="0" smtClean="0">
                <a:solidFill>
                  <a:srgbClr val="FFC000"/>
                </a:solidFill>
                <a:effectLst>
                  <a:outerShdw blurRad="38100" dist="38100" dir="2700000" algn="tl">
                    <a:srgbClr val="000000">
                      <a:alpha val="43137"/>
                    </a:srgbClr>
                  </a:outerShdw>
                </a:effectLst>
              </a:rPr>
              <a:t>„Die </a:t>
            </a:r>
            <a:r>
              <a:rPr lang="de-DE" sz="4000" dirty="0">
                <a:solidFill>
                  <a:srgbClr val="FFC000"/>
                </a:solidFill>
                <a:effectLst>
                  <a:outerShdw blurRad="38100" dist="38100" dir="2700000" algn="tl">
                    <a:srgbClr val="000000">
                      <a:alpha val="43137"/>
                    </a:srgbClr>
                  </a:outerShdw>
                </a:effectLst>
              </a:rPr>
              <a:t>Entrückung findet in der Mitte bzw. am Ende der 70. Jahrwoche Daniels statt</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143508" y="2060848"/>
            <a:ext cx="8856984" cy="3535605"/>
          </a:xfrm>
        </p:spPr>
        <p:txBody>
          <a:bodyPr>
            <a:noAutofit/>
          </a:bodyPr>
          <a:lstStyle/>
          <a:p>
            <a:pPr lvl="0"/>
            <a:r>
              <a:rPr lang="de-DE" sz="2300" dirty="0">
                <a:effectLst>
                  <a:outerShdw blurRad="38100" dist="38100" dir="2700000" algn="tl">
                    <a:srgbClr val="000000">
                      <a:alpha val="43137"/>
                    </a:srgbClr>
                  </a:outerShdw>
                </a:effectLst>
              </a:rPr>
              <a:t>Die </a:t>
            </a:r>
            <a:r>
              <a:rPr lang="de-DE" sz="2300" dirty="0">
                <a:solidFill>
                  <a:srgbClr val="66FF33"/>
                </a:solidFill>
                <a:effectLst>
                  <a:outerShdw blurRad="38100" dist="38100" dir="2700000" algn="tl">
                    <a:srgbClr val="000000">
                      <a:alpha val="43137"/>
                    </a:srgbClr>
                  </a:outerShdw>
                </a:effectLst>
              </a:rPr>
              <a:t>prophetische Uhr Israels stoppte </a:t>
            </a:r>
            <a:r>
              <a:rPr lang="de-DE" sz="2300" dirty="0">
                <a:effectLst>
                  <a:outerShdw blurRad="38100" dist="38100" dir="2700000" algn="tl">
                    <a:srgbClr val="000000">
                      <a:alpha val="43137"/>
                    </a:srgbClr>
                  </a:outerShdw>
                </a:effectLst>
              </a:rPr>
              <a:t>exakt am Ende der 69. Jahrwoche, als der Messias als Fürst in Jerusalem auftrat, am Palmsonntag (Dan 9,24-25). Dann wurde das Geheimnis der Gemeinde eingeschoben (</a:t>
            </a:r>
            <a:r>
              <a:rPr lang="de-DE" sz="2300" dirty="0" err="1">
                <a:effectLst>
                  <a:outerShdw blurRad="38100" dist="38100" dir="2700000" algn="tl">
                    <a:srgbClr val="000000">
                      <a:alpha val="43137"/>
                    </a:srgbClr>
                  </a:outerShdw>
                </a:effectLst>
              </a:rPr>
              <a:t>Eph</a:t>
            </a:r>
            <a:r>
              <a:rPr lang="de-DE" sz="2300" dirty="0">
                <a:effectLst>
                  <a:outerShdw blurRad="38100" dist="38100" dir="2700000" algn="tl">
                    <a:srgbClr val="000000">
                      <a:alpha val="43137"/>
                    </a:srgbClr>
                  </a:outerShdw>
                </a:effectLst>
              </a:rPr>
              <a:t> 3,4-6; vgl. die 8 Geheimnisse in den Paulusbriefen im Zusammenhang mit der Gemeinde). Mit der Umsetzung des Geheimnisses der Entrückung (1Kor 15,51ff; 1Thess 4,13ff) wird </a:t>
            </a:r>
            <a:r>
              <a:rPr lang="de-DE" sz="2300" dirty="0">
                <a:solidFill>
                  <a:srgbClr val="66FF33"/>
                </a:solidFill>
                <a:effectLst>
                  <a:outerShdw blurRad="38100" dist="38100" dir="2700000" algn="tl">
                    <a:srgbClr val="000000">
                      <a:alpha val="43137"/>
                    </a:srgbClr>
                  </a:outerShdw>
                </a:effectLst>
              </a:rPr>
              <a:t>der Einschub </a:t>
            </a:r>
            <a:r>
              <a:rPr lang="de-DE" sz="2300" dirty="0">
                <a:effectLst>
                  <a:outerShdw blurRad="38100" dist="38100" dir="2700000" algn="tl">
                    <a:srgbClr val="000000">
                      <a:alpha val="43137"/>
                    </a:srgbClr>
                  </a:outerShdw>
                </a:effectLst>
              </a:rPr>
              <a:t>enden. </a:t>
            </a:r>
            <a:r>
              <a:rPr lang="de-DE" sz="2300" dirty="0">
                <a:solidFill>
                  <a:srgbClr val="66FF33"/>
                </a:solidFill>
                <a:effectLst>
                  <a:outerShdw blurRad="38100" dist="38100" dir="2700000" algn="tl">
                    <a:srgbClr val="000000">
                      <a:alpha val="43137"/>
                    </a:srgbClr>
                  </a:outerShdw>
                </a:effectLst>
              </a:rPr>
              <a:t>Dann beginnt die 70. Jahrwoche.</a:t>
            </a:r>
            <a:r>
              <a:rPr lang="de-DE" sz="2300" dirty="0">
                <a:effectLst>
                  <a:outerShdw blurRad="38100" dist="38100" dir="2700000" algn="tl">
                    <a:srgbClr val="000000">
                      <a:alpha val="43137"/>
                    </a:srgbClr>
                  </a:outerShdw>
                </a:effectLst>
              </a:rPr>
              <a:t> Siehe ferner: Off 3,10; 2Thess 2,6.7 (Bewahrung vor der Stunde der Versuchung; der Heilige Geist hält auf und wird </a:t>
            </a:r>
            <a:r>
              <a:rPr lang="de-DE" sz="2300" dirty="0" err="1">
                <a:effectLst>
                  <a:outerShdw blurRad="38100" dist="38100" dir="2700000" algn="tl">
                    <a:srgbClr val="000000">
                      <a:alpha val="43137"/>
                    </a:srgbClr>
                  </a:outerShdw>
                </a:effectLst>
              </a:rPr>
              <a:t>schliesslich</a:t>
            </a:r>
            <a:r>
              <a:rPr lang="de-DE" sz="2300" dirty="0">
                <a:effectLst>
                  <a:outerShdw blurRad="38100" dist="38100" dir="2700000" algn="tl">
                    <a:srgbClr val="000000">
                      <a:alpha val="43137"/>
                    </a:srgbClr>
                  </a:outerShdw>
                </a:effectLst>
              </a:rPr>
              <a:t> weggehen). Die 24 Ältesten (Priester-Könige) stellen die gesamte entrückte Gemeinde im Himmel dar (Off 1,5b; 4-5). Sie sind im Himmel vor dem 1. Siegelgericht von Off 6,1 (Kommen des Antichristen).</a:t>
            </a:r>
          </a:p>
          <a:p>
            <a:endParaRPr lang="de-DE"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190880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179388" y="274638"/>
            <a:ext cx="8713787" cy="909370"/>
          </a:xfrm>
        </p:spPr>
        <p:txBody>
          <a:bodyPr/>
          <a:lstStyle/>
          <a:p>
            <a:pPr algn="l" eaLnBrk="1" hangingPunct="1">
              <a:defRPr/>
            </a:pPr>
            <a:r>
              <a:rPr lang="de-DE" dirty="0" smtClean="0">
                <a:solidFill>
                  <a:srgbClr val="66FF33"/>
                </a:solidFill>
              </a:rPr>
              <a:t>Die 70 Jahrwochen Daniels</a:t>
            </a:r>
          </a:p>
        </p:txBody>
      </p:sp>
      <p:sp>
        <p:nvSpPr>
          <p:cNvPr id="342019" name="AutoShape 3">
            <a:hlinkClick r:id="rId2" action="ppaction://hlinkpres?slideindex=1&amp;slidetitle="/>
          </p:cNvPr>
          <p:cNvSpPr>
            <a:spLocks noChangeArrowheads="1"/>
          </p:cNvSpPr>
          <p:nvPr/>
        </p:nvSpPr>
        <p:spPr bwMode="auto">
          <a:xfrm>
            <a:off x="0" y="4868863"/>
            <a:ext cx="8964613"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endParaRPr lang="de-DE" sz="2400" b="1" dirty="0">
              <a:latin typeface="Arial" charset="0"/>
              <a:cs typeface="Arial" charset="0"/>
            </a:endParaRPr>
          </a:p>
        </p:txBody>
      </p:sp>
      <p:grpSp>
        <p:nvGrpSpPr>
          <p:cNvPr id="142340" name="Group 4"/>
          <p:cNvGrpSpPr>
            <a:grpSpLocks/>
          </p:cNvGrpSpPr>
          <p:nvPr/>
        </p:nvGrpSpPr>
        <p:grpSpPr bwMode="auto">
          <a:xfrm>
            <a:off x="-50800" y="1700213"/>
            <a:ext cx="3684588" cy="3178175"/>
            <a:chOff x="463" y="618"/>
            <a:chExt cx="2321" cy="2002"/>
          </a:xfrm>
        </p:grpSpPr>
        <p:sp>
          <p:nvSpPr>
            <p:cNvPr id="142365" name="Line 5"/>
            <p:cNvSpPr>
              <a:spLocks noChangeShapeType="1"/>
            </p:cNvSpPr>
            <p:nvPr/>
          </p:nvSpPr>
          <p:spPr bwMode="auto">
            <a:xfrm>
              <a:off x="586" y="890"/>
              <a:ext cx="0" cy="1724"/>
            </a:xfrm>
            <a:prstGeom prst="line">
              <a:avLst/>
            </a:prstGeom>
            <a:noFill/>
            <a:ln w="57150">
              <a:solidFill>
                <a:srgbClr val="FCFF42"/>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142366" name="Line 6"/>
            <p:cNvSpPr>
              <a:spLocks noChangeShapeType="1"/>
            </p:cNvSpPr>
            <p:nvPr/>
          </p:nvSpPr>
          <p:spPr bwMode="auto">
            <a:xfrm flipH="1">
              <a:off x="2380" y="935"/>
              <a:ext cx="0" cy="1679"/>
            </a:xfrm>
            <a:prstGeom prst="line">
              <a:avLst/>
            </a:prstGeom>
            <a:noFill/>
            <a:ln w="57150">
              <a:solidFill>
                <a:srgbClr val="FCFF42"/>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134174" name="Text Box 7"/>
            <p:cNvSpPr txBox="1">
              <a:spLocks noChangeArrowheads="1"/>
            </p:cNvSpPr>
            <p:nvPr/>
          </p:nvSpPr>
          <p:spPr bwMode="auto">
            <a:xfrm>
              <a:off x="624" y="2380"/>
              <a:ext cx="1728" cy="24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r>
                <a:rPr lang="de-DE" altLang="de-DE" sz="2000" b="1" dirty="0" smtClean="0">
                  <a:effectLst>
                    <a:outerShdw blurRad="38100" dist="38100" dir="2700000" algn="tl">
                      <a:srgbClr val="000000">
                        <a:alpha val="43137"/>
                      </a:srgbClr>
                    </a:outerShdw>
                  </a:effectLst>
                  <a:latin typeface="+mj-lt"/>
                </a:rPr>
                <a:t>69x7 J. = 483 J</a:t>
              </a:r>
            </a:p>
          </p:txBody>
        </p:sp>
        <p:sp>
          <p:nvSpPr>
            <p:cNvPr id="130080" name="Text Box 8"/>
            <p:cNvSpPr txBox="1">
              <a:spLocks noChangeArrowheads="1"/>
            </p:cNvSpPr>
            <p:nvPr/>
          </p:nvSpPr>
          <p:spPr bwMode="auto">
            <a:xfrm>
              <a:off x="463" y="631"/>
              <a:ext cx="911"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algn="ctr" eaLnBrk="1" hangingPunct="1">
                <a:spcBef>
                  <a:spcPct val="0"/>
                </a:spcBef>
                <a:buClrTx/>
                <a:buSzTx/>
                <a:buFontTx/>
                <a:buNone/>
                <a:defRPr/>
              </a:pPr>
              <a:r>
                <a:rPr lang="fr-FR" altLang="de-DE" sz="2000" b="1" dirty="0" smtClean="0">
                  <a:effectLst>
                    <a:outerShdw blurRad="38100" dist="38100" dir="2700000" algn="tl">
                      <a:srgbClr val="000000">
                        <a:alpha val="43137"/>
                      </a:srgbClr>
                    </a:outerShdw>
                  </a:effectLst>
                  <a:latin typeface="Arial" pitchFamily="34" charset="0"/>
                </a:rPr>
                <a:t>445 v. Chr.</a:t>
              </a:r>
            </a:p>
          </p:txBody>
        </p:sp>
        <p:sp>
          <p:nvSpPr>
            <p:cNvPr id="130081" name="Text Box 9"/>
            <p:cNvSpPr txBox="1">
              <a:spLocks noChangeArrowheads="1"/>
            </p:cNvSpPr>
            <p:nvPr/>
          </p:nvSpPr>
          <p:spPr bwMode="auto">
            <a:xfrm>
              <a:off x="1758" y="618"/>
              <a:ext cx="102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algn="ctr" eaLnBrk="1" hangingPunct="1">
                <a:spcBef>
                  <a:spcPct val="0"/>
                </a:spcBef>
                <a:buClrTx/>
                <a:buSzTx/>
                <a:buFontTx/>
                <a:buNone/>
                <a:defRPr/>
              </a:pPr>
              <a:r>
                <a:rPr lang="fr-FR" altLang="de-DE" sz="2400" b="1" dirty="0" smtClean="0">
                  <a:effectLst>
                    <a:outerShdw blurRad="38100" dist="38100" dir="2700000" algn="tl">
                      <a:srgbClr val="000000">
                        <a:alpha val="43137"/>
                      </a:srgbClr>
                    </a:outerShdw>
                  </a:effectLst>
                  <a:latin typeface="Arial" pitchFamily="34" charset="0"/>
                </a:rPr>
                <a:t>32 n. Chr.</a:t>
              </a:r>
            </a:p>
          </p:txBody>
        </p:sp>
        <p:sp>
          <p:nvSpPr>
            <p:cNvPr id="130082" name="Text Box 10"/>
            <p:cNvSpPr txBox="1">
              <a:spLocks noChangeArrowheads="1"/>
            </p:cNvSpPr>
            <p:nvPr/>
          </p:nvSpPr>
          <p:spPr bwMode="auto">
            <a:xfrm>
              <a:off x="495" y="1152"/>
              <a:ext cx="1905"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algn="ctr" eaLnBrk="1" hangingPunct="1">
                <a:spcBef>
                  <a:spcPct val="0"/>
                </a:spcBef>
                <a:buClrTx/>
                <a:buSzTx/>
                <a:buFontTx/>
                <a:buNone/>
                <a:defRPr/>
              </a:pPr>
              <a:r>
                <a:rPr lang="fr-FR" altLang="de-DE" sz="2000" b="1" dirty="0" smtClean="0">
                  <a:effectLst>
                    <a:outerShdw blurRad="38100" dist="38100" dir="2700000" algn="tl">
                      <a:srgbClr val="000000">
                        <a:alpha val="43137"/>
                      </a:srgbClr>
                    </a:outerShdw>
                  </a:effectLst>
                  <a:latin typeface="Arial" pitchFamily="34" charset="0"/>
                </a:rPr>
                <a:t>7 + 62 = 69</a:t>
              </a:r>
            </a:p>
          </p:txBody>
        </p:sp>
        <p:sp>
          <p:nvSpPr>
            <p:cNvPr id="142371" name="Line 11"/>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de-DE"/>
            </a:p>
          </p:txBody>
        </p:sp>
      </p:grpSp>
      <p:grpSp>
        <p:nvGrpSpPr>
          <p:cNvPr id="142341" name="Group 12"/>
          <p:cNvGrpSpPr>
            <a:grpSpLocks/>
          </p:cNvGrpSpPr>
          <p:nvPr/>
        </p:nvGrpSpPr>
        <p:grpSpPr bwMode="auto">
          <a:xfrm>
            <a:off x="2771775" y="3500438"/>
            <a:ext cx="720725" cy="1366837"/>
            <a:chOff x="2208" y="1020"/>
            <a:chExt cx="1272" cy="1596"/>
          </a:xfrm>
        </p:grpSpPr>
        <p:grpSp>
          <p:nvGrpSpPr>
            <p:cNvPr id="142359" name="Group 13"/>
            <p:cNvGrpSpPr>
              <a:grpSpLocks/>
            </p:cNvGrpSpPr>
            <p:nvPr/>
          </p:nvGrpSpPr>
          <p:grpSpPr bwMode="auto">
            <a:xfrm>
              <a:off x="2232" y="1032"/>
              <a:ext cx="1248" cy="1584"/>
              <a:chOff x="264" y="576"/>
              <a:chExt cx="624" cy="960"/>
            </a:xfrm>
          </p:grpSpPr>
          <p:sp>
            <p:nvSpPr>
              <p:cNvPr id="142363" name="Rectangle 14"/>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sp>
            <p:nvSpPr>
              <p:cNvPr id="142364" name="Rectangle 15"/>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grpSp>
        <p:grpSp>
          <p:nvGrpSpPr>
            <p:cNvPr id="142360" name="Group 16"/>
            <p:cNvGrpSpPr>
              <a:grpSpLocks/>
            </p:cNvGrpSpPr>
            <p:nvPr/>
          </p:nvGrpSpPr>
          <p:grpSpPr bwMode="auto">
            <a:xfrm>
              <a:off x="2208" y="1020"/>
              <a:ext cx="1248" cy="1584"/>
              <a:chOff x="264" y="576"/>
              <a:chExt cx="624" cy="960"/>
            </a:xfrm>
          </p:grpSpPr>
          <p:sp>
            <p:nvSpPr>
              <p:cNvPr id="142361" name="Rectangle 17"/>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sp>
            <p:nvSpPr>
              <p:cNvPr id="142362" name="Rectangle 18"/>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grpSp>
      </p:grpSp>
      <p:sp>
        <p:nvSpPr>
          <p:cNvPr id="142342" name="AutoShape 19"/>
          <p:cNvSpPr>
            <a:spLocks noChangeArrowheads="1"/>
          </p:cNvSpPr>
          <p:nvPr/>
        </p:nvSpPr>
        <p:spPr bwMode="auto">
          <a:xfrm flipH="1">
            <a:off x="3419475" y="3284538"/>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sp>
        <p:nvSpPr>
          <p:cNvPr id="130055" name="Text Box 20"/>
          <p:cNvSpPr txBox="1">
            <a:spLocks noChangeArrowheads="1"/>
          </p:cNvSpPr>
          <p:nvPr/>
        </p:nvSpPr>
        <p:spPr bwMode="auto">
          <a:xfrm>
            <a:off x="3432175" y="2913063"/>
            <a:ext cx="1336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eaLnBrk="1" hangingPunct="1">
              <a:spcBef>
                <a:spcPct val="0"/>
              </a:spcBef>
              <a:buClrTx/>
              <a:buSzTx/>
              <a:buFontTx/>
              <a:buNone/>
              <a:defRPr/>
            </a:pPr>
            <a:r>
              <a:rPr lang="de-CH" altLang="de-DE" sz="2000" b="1" dirty="0" smtClean="0">
                <a:effectLst>
                  <a:outerShdw blurRad="38100" dist="38100" dir="2700000" algn="tl">
                    <a:srgbClr val="000000">
                      <a:alpha val="43137"/>
                    </a:srgbClr>
                  </a:outerShdw>
                </a:effectLst>
                <a:latin typeface="Arial" pitchFamily="34" charset="0"/>
              </a:rPr>
              <a:t>70 n. Chr.</a:t>
            </a:r>
            <a:endParaRPr lang="de-DE" altLang="de-DE" sz="2000" b="1" dirty="0" smtClean="0">
              <a:effectLst>
                <a:outerShdw blurRad="38100" dist="38100" dir="2700000" algn="tl">
                  <a:srgbClr val="000000">
                    <a:alpha val="43137"/>
                  </a:srgbClr>
                </a:outerShdw>
              </a:effectLst>
              <a:latin typeface="Arial" pitchFamily="34" charset="0"/>
            </a:endParaRPr>
          </a:p>
        </p:txBody>
      </p:sp>
      <p:grpSp>
        <p:nvGrpSpPr>
          <p:cNvPr id="142344" name="Group 21"/>
          <p:cNvGrpSpPr>
            <a:grpSpLocks/>
          </p:cNvGrpSpPr>
          <p:nvPr/>
        </p:nvGrpSpPr>
        <p:grpSpPr bwMode="auto">
          <a:xfrm>
            <a:off x="3779838" y="3960813"/>
            <a:ext cx="4248150" cy="709612"/>
            <a:chOff x="2427" y="1068"/>
            <a:chExt cx="1497" cy="447"/>
          </a:xfrm>
        </p:grpSpPr>
        <p:sp>
          <p:nvSpPr>
            <p:cNvPr id="142357" name="AutoShape 22"/>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sp>
          <p:nvSpPr>
            <p:cNvPr id="142358" name="Rectangle 23"/>
            <p:cNvSpPr>
              <a:spLocks noChangeArrowheads="1"/>
            </p:cNvSpPr>
            <p:nvPr/>
          </p:nvSpPr>
          <p:spPr bwMode="auto">
            <a:xfrm>
              <a:off x="3513" y="1068"/>
              <a:ext cx="6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ap="sq">
                  <a:solidFill>
                    <a:srgbClr val="000000"/>
                  </a:solidFill>
                  <a:miter lim="800000"/>
                  <a:headEnd/>
                  <a:tailEnd/>
                </a14:hiddenLine>
              </a:ext>
            </a:extLst>
          </p:spPr>
          <p:txBody>
            <a:bodyPr wrap="none" lIns="90000" tIns="46800" rIns="90000" bIns="46800">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r">
                <a:spcBef>
                  <a:spcPct val="30000"/>
                </a:spcBef>
                <a:buClrTx/>
                <a:buSzTx/>
                <a:buFontTx/>
                <a:buNone/>
              </a:pPr>
              <a:endParaRPr kumimoji="1" lang="fr-FR" altLang="de-DE" sz="1200">
                <a:solidFill>
                  <a:schemeClr val="tx2"/>
                </a:solidFill>
                <a:latin typeface="Bodoni MT Ultra Bold" pitchFamily="32" charset="0"/>
              </a:endParaRPr>
            </a:p>
          </p:txBody>
        </p:sp>
      </p:grpSp>
      <p:grpSp>
        <p:nvGrpSpPr>
          <p:cNvPr id="142345" name="Group 24"/>
          <p:cNvGrpSpPr>
            <a:grpSpLocks/>
          </p:cNvGrpSpPr>
          <p:nvPr/>
        </p:nvGrpSpPr>
        <p:grpSpPr bwMode="auto">
          <a:xfrm>
            <a:off x="8101013" y="2205038"/>
            <a:ext cx="695325" cy="2697162"/>
            <a:chOff x="3984" y="952"/>
            <a:chExt cx="438" cy="1653"/>
          </a:xfrm>
        </p:grpSpPr>
        <p:sp>
          <p:nvSpPr>
            <p:cNvPr id="130066" name="Text Box 25"/>
            <p:cNvSpPr txBox="1">
              <a:spLocks noChangeArrowheads="1"/>
            </p:cNvSpPr>
            <p:nvPr/>
          </p:nvSpPr>
          <p:spPr bwMode="auto">
            <a:xfrm>
              <a:off x="3984" y="2380"/>
              <a:ext cx="438" cy="22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algn="ctr">
                <a:spcBef>
                  <a:spcPct val="50000"/>
                </a:spcBef>
                <a:buClrTx/>
                <a:buSzTx/>
                <a:buFontTx/>
                <a:buNone/>
                <a:defRPr/>
              </a:pPr>
              <a:r>
                <a:rPr lang="de-DE" altLang="de-DE" sz="1800" b="1" dirty="0" smtClean="0">
                  <a:solidFill>
                    <a:srgbClr val="FFFF00"/>
                  </a:solidFill>
                  <a:effectLst>
                    <a:outerShdw blurRad="38100" dist="38100" dir="2700000" algn="tl">
                      <a:srgbClr val="000000">
                        <a:alpha val="43137"/>
                      </a:srgbClr>
                    </a:outerShdw>
                  </a:effectLst>
                  <a:latin typeface="Times New Roman" pitchFamily="18" charset="0"/>
                </a:rPr>
                <a:t>7 J.</a:t>
              </a:r>
            </a:p>
          </p:txBody>
        </p:sp>
        <p:sp>
          <p:nvSpPr>
            <p:cNvPr id="142355" name="Line 26"/>
            <p:cNvSpPr>
              <a:spLocks noChangeShapeType="1"/>
            </p:cNvSpPr>
            <p:nvPr/>
          </p:nvSpPr>
          <p:spPr bwMode="auto">
            <a:xfrm>
              <a:off x="4416" y="952"/>
              <a:ext cx="0" cy="1632"/>
            </a:xfrm>
            <a:prstGeom prst="line">
              <a:avLst/>
            </a:prstGeom>
            <a:noFill/>
            <a:ln w="57150">
              <a:solidFill>
                <a:srgbClr val="FCFF42"/>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142356" name="Line 27"/>
            <p:cNvSpPr>
              <a:spLocks noChangeShapeType="1"/>
            </p:cNvSpPr>
            <p:nvPr/>
          </p:nvSpPr>
          <p:spPr bwMode="auto">
            <a:xfrm>
              <a:off x="3984" y="952"/>
              <a:ext cx="0" cy="1632"/>
            </a:xfrm>
            <a:prstGeom prst="line">
              <a:avLst/>
            </a:prstGeom>
            <a:noFill/>
            <a:ln w="57150">
              <a:solidFill>
                <a:srgbClr val="FCFF42"/>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grpSp>
      <p:grpSp>
        <p:nvGrpSpPr>
          <p:cNvPr id="8" name="Group 28"/>
          <p:cNvGrpSpPr>
            <a:grpSpLocks/>
          </p:cNvGrpSpPr>
          <p:nvPr/>
        </p:nvGrpSpPr>
        <p:grpSpPr bwMode="auto">
          <a:xfrm>
            <a:off x="3132138" y="1989138"/>
            <a:ext cx="4824412" cy="709612"/>
            <a:chOff x="2427" y="1068"/>
            <a:chExt cx="1497" cy="447"/>
          </a:xfrm>
        </p:grpSpPr>
        <p:sp>
          <p:nvSpPr>
            <p:cNvPr id="142352" name="AutoShape 29"/>
            <p:cNvSpPr>
              <a:spLocks noChangeArrowheads="1"/>
            </p:cNvSpPr>
            <p:nvPr/>
          </p:nvSpPr>
          <p:spPr bwMode="auto">
            <a:xfrm>
              <a:off x="2427" y="1227"/>
              <a:ext cx="1497" cy="288"/>
            </a:xfrm>
            <a:prstGeom prst="leftRightArrow">
              <a:avLst>
                <a:gd name="adj1" fmla="val 50000"/>
                <a:gd name="adj2" fmla="val 103958"/>
              </a:avLst>
            </a:prstGeom>
            <a:solidFill>
              <a:srgbClr val="FFFF00"/>
            </a:solidFill>
            <a:ln w="76200" cap="sq">
              <a:solidFill>
                <a:srgbClr val="FFFF00"/>
              </a:solidFill>
              <a:miter lim="800000"/>
              <a:headEnd/>
              <a:tailEnd/>
            </a:ln>
          </p:spPr>
          <p:txBody>
            <a:bodyPr wrap="none" lIns="90000" tIns="46800" rIns="90000" bIns="46800" anchor="ct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0"/>
                </a:spcBef>
                <a:buClrTx/>
                <a:buSzTx/>
                <a:buFontTx/>
                <a:buNone/>
              </a:pPr>
              <a:endParaRPr lang="de-DE" altLang="de-DE" sz="5400">
                <a:latin typeface="Arial" panose="020B0604020202020204" pitchFamily="34" charset="0"/>
              </a:endParaRPr>
            </a:p>
          </p:txBody>
        </p:sp>
        <p:sp>
          <p:nvSpPr>
            <p:cNvPr id="142353" name="Rectangle 30"/>
            <p:cNvSpPr>
              <a:spLocks noChangeArrowheads="1"/>
            </p:cNvSpPr>
            <p:nvPr/>
          </p:nvSpPr>
          <p:spPr bwMode="auto">
            <a:xfrm>
              <a:off x="3522" y="1068"/>
              <a:ext cx="5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ap="sq">
                  <a:solidFill>
                    <a:srgbClr val="000000"/>
                  </a:solidFill>
                  <a:miter lim="800000"/>
                  <a:headEnd/>
                  <a:tailEnd/>
                </a14:hiddenLine>
              </a:ext>
            </a:extLst>
          </p:spPr>
          <p:txBody>
            <a:bodyPr wrap="none" lIns="90000" tIns="46800" rIns="90000" bIns="46800">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r">
                <a:spcBef>
                  <a:spcPct val="30000"/>
                </a:spcBef>
                <a:buClrTx/>
                <a:buSzTx/>
                <a:buFontTx/>
                <a:buNone/>
              </a:pPr>
              <a:endParaRPr kumimoji="1" lang="fr-FR" altLang="de-DE" sz="1200">
                <a:solidFill>
                  <a:schemeClr val="tx2"/>
                </a:solidFill>
                <a:latin typeface="Bodoni MT Ultra Bold" pitchFamily="32" charset="0"/>
              </a:endParaRPr>
            </a:p>
          </p:txBody>
        </p:sp>
      </p:grpSp>
      <p:sp>
        <p:nvSpPr>
          <p:cNvPr id="142347" name="Line 31"/>
          <p:cNvSpPr>
            <a:spLocks noChangeShapeType="1"/>
          </p:cNvSpPr>
          <p:nvPr/>
        </p:nvSpPr>
        <p:spPr bwMode="auto">
          <a:xfrm>
            <a:off x="8459788" y="2205038"/>
            <a:ext cx="0" cy="2362200"/>
          </a:xfrm>
          <a:prstGeom prst="line">
            <a:avLst/>
          </a:prstGeom>
          <a:noFill/>
          <a:ln w="38100">
            <a:solidFill>
              <a:srgbClr val="FFFF00"/>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42049" name="Line 33"/>
          <p:cNvSpPr>
            <a:spLocks noChangeShapeType="1"/>
          </p:cNvSpPr>
          <p:nvPr/>
        </p:nvSpPr>
        <p:spPr bwMode="auto">
          <a:xfrm flipH="1">
            <a:off x="3348038" y="2205038"/>
            <a:ext cx="0" cy="2663825"/>
          </a:xfrm>
          <a:prstGeom prst="line">
            <a:avLst/>
          </a:prstGeom>
          <a:noFill/>
          <a:ln w="1809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342050" name="Line 34"/>
          <p:cNvSpPr>
            <a:spLocks noChangeShapeType="1"/>
          </p:cNvSpPr>
          <p:nvPr/>
        </p:nvSpPr>
        <p:spPr bwMode="auto">
          <a:xfrm flipH="1" flipV="1">
            <a:off x="7885113" y="2133600"/>
            <a:ext cx="0" cy="2735263"/>
          </a:xfrm>
          <a:prstGeom prst="line">
            <a:avLst/>
          </a:prstGeom>
          <a:noFill/>
          <a:ln w="1809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342051" name="AutoShape 35"/>
          <p:cNvSpPr>
            <a:spLocks noChangeArrowheads="1"/>
          </p:cNvSpPr>
          <p:nvPr/>
        </p:nvSpPr>
        <p:spPr bwMode="auto">
          <a:xfrm rot="10800000">
            <a:off x="7235825" y="1268413"/>
            <a:ext cx="885825" cy="1169987"/>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lnTo>
                  <a:pt x="15662" y="14285"/>
                </a:lnTo>
                <a:close/>
              </a:path>
            </a:pathLst>
          </a:custGeom>
          <a:solidFill>
            <a:srgbClr val="FF3300"/>
          </a:solidFill>
          <a:ln w="9525">
            <a:solidFill>
              <a:schemeClr val="tx1"/>
            </a:solidFill>
            <a:miter lim="800000"/>
            <a:headEnd/>
            <a:tailEnd/>
          </a:ln>
        </p:spPr>
        <p:txBody>
          <a:bodyPr rot="10800000" wrap="none" anchor="ctr"/>
          <a:lstStyle/>
          <a:p>
            <a:endParaRPr lang="de-DE"/>
          </a:p>
        </p:txBody>
      </p:sp>
      <p:sp>
        <p:nvSpPr>
          <p:cNvPr id="130063" name="Rechteck 1"/>
          <p:cNvSpPr>
            <a:spLocks noChangeArrowheads="1"/>
          </p:cNvSpPr>
          <p:nvPr/>
        </p:nvSpPr>
        <p:spPr bwMode="auto">
          <a:xfrm>
            <a:off x="3500438" y="3608388"/>
            <a:ext cx="4572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Verdana" pitchFamily="34" charset="0"/>
              </a:defRPr>
            </a:lvl1pPr>
            <a:lvl2pPr marL="742950" indent="-285750" eaLnBrk="0" hangingPunct="0">
              <a:spcBef>
                <a:spcPct val="20000"/>
              </a:spcBef>
              <a:buClr>
                <a:schemeClr val="tx1"/>
              </a:buClr>
              <a:buChar char="•"/>
              <a:defRPr sz="2800">
                <a:solidFill>
                  <a:schemeClr val="tx1"/>
                </a:solidFill>
                <a:latin typeface="Verdana" pitchFamily="34" charset="0"/>
              </a:defRPr>
            </a:lvl2pPr>
            <a:lvl3pPr marL="1143000" indent="-228600" eaLnBrk="0" hangingPunct="0">
              <a:spcBef>
                <a:spcPct val="20000"/>
              </a:spcBef>
              <a:buClr>
                <a:schemeClr val="accent2"/>
              </a:buClr>
              <a:buSzPct val="60000"/>
              <a:buFont typeface="Wingdings" pitchFamily="2" charset="2"/>
              <a:buChar char="n"/>
              <a:defRPr sz="2400">
                <a:solidFill>
                  <a:schemeClr val="tx1"/>
                </a:solidFill>
                <a:latin typeface="Verdana" pitchFamily="34" charset="0"/>
              </a:defRPr>
            </a:lvl3pPr>
            <a:lvl4pPr marL="1600200" indent="-228600" eaLnBrk="0" hangingPunct="0">
              <a:spcBef>
                <a:spcPct val="20000"/>
              </a:spcBef>
              <a:buClr>
                <a:schemeClr val="tx2"/>
              </a:buClr>
              <a:buChar char="•"/>
              <a:defRPr sz="2000">
                <a:solidFill>
                  <a:schemeClr val="tx1"/>
                </a:solidFill>
                <a:latin typeface="Verdana" pitchFamily="34" charset="0"/>
              </a:defRPr>
            </a:lvl4pPr>
            <a:lvl5pPr marL="2057400" indent="-228600" eaLnBrk="0" hangingPunct="0">
              <a:spcBef>
                <a:spcPct val="20000"/>
              </a:spcBef>
              <a:buClr>
                <a:schemeClr val="folHlink"/>
              </a:buClr>
              <a:buSzPct val="60000"/>
              <a:buFont typeface="Wingdings" pitchFamily="2" charset="2"/>
              <a:buChar char="n"/>
              <a:defRPr sz="2000">
                <a:solidFill>
                  <a:schemeClr val="tx1"/>
                </a:solidFill>
                <a:latin typeface="Verdana" pitchFamily="34" charset="0"/>
              </a:defRPr>
            </a:lvl5pPr>
            <a:lvl6pPr marL="25146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6pPr>
            <a:lvl7pPr marL="29718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7pPr>
            <a:lvl8pPr marL="34290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8pPr>
            <a:lvl9pPr marL="3886200" indent="-228600" eaLnBrk="0" fontAlgn="base" hangingPunct="0">
              <a:spcBef>
                <a:spcPct val="20000"/>
              </a:spcBef>
              <a:spcAft>
                <a:spcPct val="0"/>
              </a:spcAft>
              <a:buClr>
                <a:schemeClr val="folHlink"/>
              </a:buClr>
              <a:buSzPct val="60000"/>
              <a:buFont typeface="Wingdings" pitchFamily="2" charset="2"/>
              <a:buChar char="n"/>
              <a:defRPr sz="2000">
                <a:solidFill>
                  <a:schemeClr val="tx1"/>
                </a:solidFill>
                <a:latin typeface="Verdana" pitchFamily="34" charset="0"/>
              </a:defRPr>
            </a:lvl9pPr>
          </a:lstStyle>
          <a:p>
            <a:pPr algn="ctr">
              <a:spcBef>
                <a:spcPct val="0"/>
              </a:spcBef>
              <a:buClrTx/>
              <a:buSzTx/>
              <a:buFontTx/>
              <a:buNone/>
              <a:defRPr/>
            </a:pPr>
            <a:r>
              <a:rPr lang="de-DE" altLang="de-DE" sz="2400" b="1" dirty="0" smtClean="0">
                <a:effectLst>
                  <a:outerShdw blurRad="38100" dist="38100" dir="2700000" algn="tl">
                    <a:srgbClr val="000000">
                      <a:alpha val="43137"/>
                    </a:srgbClr>
                  </a:outerShdw>
                </a:effectLst>
                <a:latin typeface="Arial" pitchFamily="34" charset="0"/>
              </a:rPr>
              <a:t>Die Gemeinde</a:t>
            </a:r>
          </a:p>
        </p:txBody>
      </p:sp>
    </p:spTree>
    <p:extLst>
      <p:ext uri="{BB962C8B-B14F-4D97-AF65-F5344CB8AC3E}">
        <p14:creationId xmlns:p14="http://schemas.microsoft.com/office/powerpoint/2010/main" val="28007839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0.70"/>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342049"/>
                                        </p:tgtEl>
                                        <p:attrNameLst>
                                          <p:attrName>style.visibility</p:attrName>
                                        </p:attrNameLst>
                                      </p:cBhvr>
                                      <p:to>
                                        <p:strVal val="visible"/>
                                      </p:to>
                                    </p:set>
                                    <p:anim calcmode="lin" valueType="num">
                                      <p:cBhvr additive="base">
                                        <p:cTn id="14" dur="3000" fill="hold"/>
                                        <p:tgtEl>
                                          <p:spTgt spid="342049"/>
                                        </p:tgtEl>
                                        <p:attrNameLst>
                                          <p:attrName>ppt_x</p:attrName>
                                        </p:attrNameLst>
                                      </p:cBhvr>
                                      <p:tavLst>
                                        <p:tav tm="0">
                                          <p:val>
                                            <p:strVal val="#ppt_x"/>
                                          </p:val>
                                        </p:tav>
                                        <p:tav tm="100000">
                                          <p:val>
                                            <p:strVal val="#ppt_x"/>
                                          </p:val>
                                        </p:tav>
                                      </p:tavLst>
                                    </p:anim>
                                    <p:anim calcmode="lin" valueType="num">
                                      <p:cBhvr additive="base">
                                        <p:cTn id="15" dur="3000" fill="hold"/>
                                        <p:tgtEl>
                                          <p:spTgt spid="342049"/>
                                        </p:tgtEl>
                                        <p:attrNameLst>
                                          <p:attrName>ppt_y</p:attrName>
                                        </p:attrNameLst>
                                      </p:cBhvr>
                                      <p:tavLst>
                                        <p:tav tm="0">
                                          <p:val>
                                            <p:strVal val="0-#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1" fill="hold" grpId="0" nodeType="clickEffect">
                                  <p:stCondLst>
                                    <p:cond delay="0"/>
                                  </p:stCondLst>
                                  <p:childTnLst>
                                    <p:set>
                                      <p:cBhvr>
                                        <p:cTn id="19" dur="1" fill="hold">
                                          <p:stCondLst>
                                            <p:cond delay="0"/>
                                          </p:stCondLst>
                                        </p:cTn>
                                        <p:tgtEl>
                                          <p:spTgt spid="342051"/>
                                        </p:tgtEl>
                                        <p:attrNameLst>
                                          <p:attrName>style.visibility</p:attrName>
                                        </p:attrNameLst>
                                      </p:cBhvr>
                                      <p:to>
                                        <p:strVal val="visible"/>
                                      </p:to>
                                    </p:set>
                                    <p:anim calcmode="lin" valueType="num">
                                      <p:cBhvr additive="base">
                                        <p:cTn id="20" dur="3000" fill="hold"/>
                                        <p:tgtEl>
                                          <p:spTgt spid="342051"/>
                                        </p:tgtEl>
                                        <p:attrNameLst>
                                          <p:attrName>ppt_x</p:attrName>
                                        </p:attrNameLst>
                                      </p:cBhvr>
                                      <p:tavLst>
                                        <p:tav tm="0">
                                          <p:val>
                                            <p:strVal val="#ppt_x"/>
                                          </p:val>
                                        </p:tav>
                                        <p:tav tm="100000">
                                          <p:val>
                                            <p:strVal val="#ppt_x"/>
                                          </p:val>
                                        </p:tav>
                                      </p:tavLst>
                                    </p:anim>
                                    <p:anim calcmode="lin" valueType="num">
                                      <p:cBhvr additive="base">
                                        <p:cTn id="21" dur="3000" fill="hold"/>
                                        <p:tgtEl>
                                          <p:spTgt spid="342051"/>
                                        </p:tgtEl>
                                        <p:attrNameLst>
                                          <p:attrName>ppt_y</p:attrName>
                                        </p:attrNameLst>
                                      </p:cBhvr>
                                      <p:tavLst>
                                        <p:tav tm="0">
                                          <p:val>
                                            <p:strVal val="0-#ppt_h/2"/>
                                          </p:val>
                                        </p:tav>
                                        <p:tav tm="100000">
                                          <p:val>
                                            <p:strVal val="#ppt_y"/>
                                          </p:val>
                                        </p:tav>
                                      </p:tavLst>
                                    </p:anim>
                                  </p:childTnLst>
                                </p:cTn>
                              </p:par>
                              <p:par>
                                <p:cTn id="22" presetID="22" presetClass="entr" presetSubtype="4" fill="hold" grpId="0" nodeType="withEffect">
                                  <p:stCondLst>
                                    <p:cond delay="0"/>
                                  </p:stCondLst>
                                  <p:childTnLst>
                                    <p:set>
                                      <p:cBhvr>
                                        <p:cTn id="23" dur="1" fill="hold">
                                          <p:stCondLst>
                                            <p:cond delay="0"/>
                                          </p:stCondLst>
                                        </p:cTn>
                                        <p:tgtEl>
                                          <p:spTgt spid="342050"/>
                                        </p:tgtEl>
                                        <p:attrNameLst>
                                          <p:attrName>style.visibility</p:attrName>
                                        </p:attrNameLst>
                                      </p:cBhvr>
                                      <p:to>
                                        <p:strVal val="visible"/>
                                      </p:to>
                                    </p:set>
                                    <p:animEffect transition="in" filter="wipe(down)">
                                      <p:cBhvr>
                                        <p:cTn id="24" dur="5000"/>
                                        <p:tgtEl>
                                          <p:spTgt spid="34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49" grpId="0" animBg="1"/>
      <p:bldP spid="342050" grpId="0" animBg="1"/>
      <p:bldP spid="34205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455384"/>
          </a:xfrm>
        </p:spPr>
        <p:txBody>
          <a:bodyPr>
            <a:normAutofit fontScale="90000"/>
          </a:bodyPr>
          <a:lstStyle/>
          <a:p>
            <a:pPr algn="l"/>
            <a:r>
              <a:rPr lang="de-DE" dirty="0">
                <a:solidFill>
                  <a:srgbClr val="FFC000"/>
                </a:solidFill>
                <a:effectLst>
                  <a:outerShdw blurRad="38100" dist="38100" dir="2700000" algn="tl">
                    <a:srgbClr val="000000">
                      <a:alpha val="43137"/>
                    </a:srgbClr>
                  </a:outerShdw>
                </a:effectLst>
              </a:rPr>
              <a:t> </a:t>
            </a:r>
            <a:br>
              <a:rPr lang="de-DE" dirty="0">
                <a:solidFill>
                  <a:srgbClr val="FFC000"/>
                </a:solidFill>
                <a:effectLst>
                  <a:outerShdw blurRad="38100" dist="38100" dir="2700000" algn="tl">
                    <a:srgbClr val="000000">
                      <a:alpha val="43137"/>
                    </a:srgbClr>
                  </a:outerShdw>
                </a:effectLst>
              </a:rPr>
            </a:br>
            <a:r>
              <a:rPr lang="de-DE" dirty="0">
                <a:solidFill>
                  <a:srgbClr val="FFC000"/>
                </a:solidFill>
                <a:effectLst>
                  <a:outerShdw blurRad="38100" dist="38100" dir="2700000" algn="tl">
                    <a:srgbClr val="000000">
                      <a:alpha val="43137"/>
                    </a:srgbClr>
                  </a:outerShdw>
                </a:effectLst>
              </a:rPr>
              <a:t> </a:t>
            </a:r>
            <a:r>
              <a:rPr lang="de-DE" dirty="0" smtClean="0">
                <a:solidFill>
                  <a:srgbClr val="FFC000"/>
                </a:solidFill>
                <a:effectLst>
                  <a:outerShdw blurRad="38100" dist="38100" dir="2700000" algn="tl">
                    <a:srgbClr val="000000">
                      <a:alpha val="43137"/>
                    </a:srgbClr>
                  </a:outerShdw>
                </a:effectLst>
              </a:rPr>
              <a:t>9. „</a:t>
            </a:r>
            <a:r>
              <a:rPr lang="de-DE" dirty="0">
                <a:solidFill>
                  <a:srgbClr val="FFC000"/>
                </a:solidFill>
                <a:effectLst>
                  <a:outerShdw blurRad="38100" dist="38100" dir="2700000" algn="tl">
                    <a:srgbClr val="000000">
                      <a:alpha val="43137"/>
                    </a:srgbClr>
                  </a:outerShdw>
                </a:effectLst>
              </a:rPr>
              <a:t>Die letzte Posaune der Entrückung ist die 7. Posaune aus der Offenbarung.“</a:t>
            </a:r>
            <a:r>
              <a:rPr lang="de-DE" dirty="0">
                <a:effectLst/>
              </a:rPr>
              <a:t/>
            </a:r>
            <a:br>
              <a:rPr lang="de-DE" dirty="0">
                <a:effectLst/>
              </a:rPr>
            </a:br>
            <a:endParaRPr lang="de-DE"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a:xfrm>
            <a:off x="251520" y="2132856"/>
            <a:ext cx="8640960" cy="4725144"/>
          </a:xfrm>
        </p:spPr>
        <p:txBody>
          <a:bodyPr>
            <a:normAutofit fontScale="62500" lnSpcReduction="20000"/>
          </a:bodyPr>
          <a:lstStyle/>
          <a:p>
            <a:pPr lvl="0"/>
            <a:r>
              <a:rPr lang="de-DE" sz="3600" dirty="0">
                <a:solidFill>
                  <a:srgbClr val="66FF33"/>
                </a:solidFill>
                <a:effectLst>
                  <a:outerShdw blurRad="38100" dist="38100" dir="2700000" algn="tl">
                    <a:srgbClr val="000000">
                      <a:alpha val="43137"/>
                    </a:srgbClr>
                  </a:outerShdw>
                </a:effectLst>
              </a:rPr>
              <a:t>„</a:t>
            </a:r>
            <a:r>
              <a:rPr lang="de-DE" sz="3600" b="1" i="1" u="sng" dirty="0">
                <a:solidFill>
                  <a:srgbClr val="66FF33"/>
                </a:solidFill>
                <a:effectLst>
                  <a:outerShdw blurRad="38100" dist="38100" dir="2700000" algn="tl">
                    <a:srgbClr val="000000">
                      <a:alpha val="43137"/>
                    </a:srgbClr>
                  </a:outerShdw>
                </a:effectLst>
              </a:rPr>
              <a:t>Die</a:t>
            </a:r>
            <a:r>
              <a:rPr lang="de-DE" sz="3600" dirty="0">
                <a:solidFill>
                  <a:srgbClr val="66FF33"/>
                </a:solidFill>
                <a:effectLst>
                  <a:outerShdw blurRad="38100" dist="38100" dir="2700000" algn="tl">
                    <a:srgbClr val="000000">
                      <a:alpha val="43137"/>
                    </a:srgbClr>
                  </a:outerShdw>
                </a:effectLst>
              </a:rPr>
              <a:t> letzte Posaune“</a:t>
            </a:r>
            <a:r>
              <a:rPr lang="de-DE" sz="3600" dirty="0">
                <a:effectLst>
                  <a:outerShdw blurRad="38100" dist="38100" dir="2700000" algn="tl">
                    <a:srgbClr val="000000">
                      <a:alpha val="43137"/>
                    </a:srgbClr>
                  </a:outerShdw>
                </a:effectLst>
              </a:rPr>
              <a:t> (1Kor 15,52) war im 1Kor-Brief (Frühjahr 54) eine bekannte Sache. Die 7 Siegel, 7 Posaunen und 7 Schalen (vgl. das Buch mit den 7 Siegeln) wurden erst in der </a:t>
            </a:r>
            <a:r>
              <a:rPr lang="de-DE" sz="3600" i="1" dirty="0">
                <a:effectLst>
                  <a:outerShdw blurRad="38100" dist="38100" dir="2700000" algn="tl">
                    <a:srgbClr val="000000">
                      <a:alpha val="43137"/>
                    </a:srgbClr>
                  </a:outerShdw>
                </a:effectLst>
              </a:rPr>
              <a:t>Offenbarung</a:t>
            </a:r>
            <a:r>
              <a:rPr lang="de-DE" sz="3600" dirty="0">
                <a:effectLst>
                  <a:outerShdw blurRad="38100" dist="38100" dir="2700000" algn="tl">
                    <a:srgbClr val="000000">
                      <a:alpha val="43137"/>
                    </a:srgbClr>
                  </a:outerShdw>
                </a:effectLst>
              </a:rPr>
              <a:t> um 94 n. Chr. </a:t>
            </a:r>
            <a:r>
              <a:rPr lang="de-DE" sz="3600" i="1" dirty="0">
                <a:effectLst>
                  <a:outerShdw blurRad="38100" dist="38100" dir="2700000" algn="tl">
                    <a:srgbClr val="000000">
                      <a:alpha val="43137"/>
                    </a:srgbClr>
                  </a:outerShdw>
                </a:effectLst>
              </a:rPr>
              <a:t>offenbart</a:t>
            </a:r>
            <a:r>
              <a:rPr lang="de-DE" sz="3600" dirty="0">
                <a:effectLst>
                  <a:outerShdw blurRad="38100" dist="38100" dir="2700000" algn="tl">
                    <a:srgbClr val="000000">
                      <a:alpha val="43137"/>
                    </a:srgbClr>
                  </a:outerShdw>
                </a:effectLst>
              </a:rPr>
              <a:t>. </a:t>
            </a:r>
            <a:r>
              <a:rPr lang="de-DE" sz="3600" dirty="0">
                <a:solidFill>
                  <a:srgbClr val="66FF33"/>
                </a:solidFill>
                <a:effectLst>
                  <a:outerShdw blurRad="38100" dist="38100" dir="2700000" algn="tl">
                    <a:srgbClr val="000000">
                      <a:alpha val="43137"/>
                    </a:srgbClr>
                  </a:outerShdw>
                </a:effectLst>
              </a:rPr>
              <a:t>„Die letzte Posaune“ war im römischen Militär die dritte Posaune, die Posaune zum Aufbruch </a:t>
            </a:r>
            <a:r>
              <a:rPr lang="de-DE" sz="3600" dirty="0">
                <a:effectLst>
                  <a:outerShdw blurRad="38100" dist="38100" dir="2700000" algn="tl">
                    <a:srgbClr val="000000">
                      <a:alpha val="43137"/>
                    </a:srgbClr>
                  </a:outerShdw>
                </a:effectLst>
              </a:rPr>
              <a:t>(</a:t>
            </a:r>
            <a:r>
              <a:rPr lang="de-DE" sz="3600" dirty="0" err="1">
                <a:effectLst>
                  <a:outerShdw blurRad="38100" dist="38100" dir="2700000" algn="tl">
                    <a:srgbClr val="000000">
                      <a:alpha val="43137"/>
                    </a:srgbClr>
                  </a:outerShdw>
                </a:effectLst>
              </a:rPr>
              <a:t>Polybios</a:t>
            </a:r>
            <a:r>
              <a:rPr lang="de-DE" sz="3600" dirty="0">
                <a:effectLst>
                  <a:outerShdw blurRad="38100" dist="38100" dir="2700000" algn="tl">
                    <a:srgbClr val="000000">
                      <a:alpha val="43137"/>
                    </a:srgbClr>
                  </a:outerShdw>
                </a:effectLst>
              </a:rPr>
              <a:t>: Geschichte VI,40: 1. Zelte abbrechen; 2. Lasttiere beladen; 3. aufbrechen). Weitere militärische Ausdrücke im Zusammenhang mit der Entrückung: Ordnung/Abteilung (1Kor 15,23), „gebietender Zuruf“ (1Thess 4,16).</a:t>
            </a:r>
          </a:p>
          <a:p>
            <a:pPr lvl="0"/>
            <a:r>
              <a:rPr lang="de-DE" sz="3600" dirty="0">
                <a:effectLst>
                  <a:outerShdw blurRad="38100" dist="38100" dir="2700000" algn="tl">
                    <a:srgbClr val="000000">
                      <a:alpha val="43137"/>
                    </a:srgbClr>
                  </a:outerShdw>
                </a:effectLst>
              </a:rPr>
              <a:t>Weitere Posaunen: die Posaune zur Sammlung des Überrestes aus Israel (Mat 24,31; </a:t>
            </a:r>
            <a:r>
              <a:rPr lang="de-DE" sz="3600" dirty="0" err="1">
                <a:effectLst>
                  <a:outerShdw blurRad="38100" dist="38100" dir="2700000" algn="tl">
                    <a:srgbClr val="000000">
                      <a:alpha val="43137"/>
                    </a:srgbClr>
                  </a:outerShdw>
                </a:effectLst>
              </a:rPr>
              <a:t>Jes</a:t>
            </a:r>
            <a:r>
              <a:rPr lang="de-DE" sz="3600" dirty="0">
                <a:effectLst>
                  <a:outerShdw blurRad="38100" dist="38100" dir="2700000" algn="tl">
                    <a:srgbClr val="000000">
                      <a:alpha val="43137"/>
                    </a:srgbClr>
                  </a:outerShdw>
                </a:effectLst>
              </a:rPr>
              <a:t> 27,13); die Posaune zum Bussaufruf am Anfang der Drangsal (Joel 2,1); Posaune beim Endzeit-Kampf Christi (</a:t>
            </a:r>
            <a:r>
              <a:rPr lang="de-DE" sz="3600" dirty="0" err="1">
                <a:effectLst>
                  <a:outerShdw blurRad="38100" dist="38100" dir="2700000" algn="tl">
                    <a:srgbClr val="000000">
                      <a:alpha val="43137"/>
                    </a:srgbClr>
                  </a:outerShdw>
                </a:effectLst>
              </a:rPr>
              <a:t>Sach</a:t>
            </a:r>
            <a:r>
              <a:rPr lang="de-DE" sz="3600" dirty="0">
                <a:effectLst>
                  <a:outerShdw blurRad="38100" dist="38100" dir="2700000" algn="tl">
                    <a:srgbClr val="000000">
                      <a:alpha val="43137"/>
                    </a:srgbClr>
                  </a:outerShdw>
                </a:effectLst>
              </a:rPr>
              <a:t> 9,14); Posaune bei der Gesetzgebung am Sinai (2Mo 19,16.19).</a:t>
            </a:r>
          </a:p>
          <a:p>
            <a:pPr marL="0" indent="0">
              <a:buNone/>
            </a:pPr>
            <a:endParaRPr lang="de-DE" dirty="0"/>
          </a:p>
          <a:p>
            <a:endParaRPr lang="de-DE" dirty="0"/>
          </a:p>
        </p:txBody>
      </p:sp>
    </p:spTree>
    <p:extLst>
      <p:ext uri="{BB962C8B-B14F-4D97-AF65-F5344CB8AC3E}">
        <p14:creationId xmlns:p14="http://schemas.microsoft.com/office/powerpoint/2010/main" val="14113473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239360"/>
          </a:xfrm>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10. „Das </a:t>
            </a:r>
            <a:r>
              <a:rPr lang="de-DE" sz="4000" dirty="0">
                <a:solidFill>
                  <a:srgbClr val="FFC000"/>
                </a:solidFill>
                <a:effectLst>
                  <a:outerShdw blurRad="38100" dist="38100" dir="2700000" algn="tl">
                    <a:srgbClr val="000000">
                      <a:alpha val="43137"/>
                    </a:srgbClr>
                  </a:outerShdw>
                </a:effectLst>
              </a:rPr>
              <a:t>nächste </a:t>
            </a:r>
            <a:r>
              <a:rPr lang="de-DE" sz="4000" dirty="0" err="1">
                <a:solidFill>
                  <a:srgbClr val="FFC000"/>
                </a:solidFill>
                <a:effectLst>
                  <a:outerShdw blurRad="38100" dist="38100" dir="2700000" algn="tl">
                    <a:srgbClr val="000000">
                      <a:alpha val="43137"/>
                    </a:srgbClr>
                  </a:outerShdw>
                </a:effectLst>
              </a:rPr>
              <a:t>grosse</a:t>
            </a:r>
            <a:r>
              <a:rPr lang="de-DE" sz="4000" dirty="0">
                <a:solidFill>
                  <a:srgbClr val="FFC000"/>
                </a:solidFill>
                <a:effectLst>
                  <a:outerShdw blurRad="38100" dist="38100" dir="2700000" algn="tl">
                    <a:srgbClr val="000000">
                      <a:alpha val="43137"/>
                    </a:srgbClr>
                  </a:outerShdw>
                </a:effectLst>
              </a:rPr>
              <a:t> Ereignis in der Prophetie ist der Angriff von Russland auf Israel (der Angriff von Rosch, </a:t>
            </a:r>
            <a:r>
              <a:rPr lang="de-DE" sz="4000" dirty="0" err="1">
                <a:solidFill>
                  <a:srgbClr val="FFC000"/>
                </a:solidFill>
                <a:effectLst>
                  <a:outerShdw blurRad="38100" dist="38100" dir="2700000" algn="tl">
                    <a:srgbClr val="000000">
                      <a:alpha val="43137"/>
                    </a:srgbClr>
                  </a:outerShdw>
                </a:effectLst>
              </a:rPr>
              <a:t>Hes</a:t>
            </a:r>
            <a:r>
              <a:rPr lang="de-DE" sz="4000" dirty="0">
                <a:solidFill>
                  <a:srgbClr val="FFC000"/>
                </a:solidFill>
                <a:effectLst>
                  <a:outerShdw blurRad="38100" dist="38100" dir="2700000" algn="tl">
                    <a:srgbClr val="000000">
                      <a:alpha val="43137"/>
                    </a:srgbClr>
                  </a:outerShdw>
                </a:effectLst>
              </a:rPr>
              <a:t> 38-39</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179512" y="2636912"/>
            <a:ext cx="8712968" cy="4526280"/>
          </a:xfrm>
        </p:spPr>
        <p:txBody>
          <a:bodyPr>
            <a:normAutofit/>
          </a:bodyPr>
          <a:lstStyle/>
          <a:p>
            <a:pPr lvl="0"/>
            <a:r>
              <a:rPr lang="de-DE" sz="2400" dirty="0">
                <a:solidFill>
                  <a:srgbClr val="66FF33"/>
                </a:solidFill>
                <a:effectLst>
                  <a:outerShdw blurRad="38100" dist="38100" dir="2700000" algn="tl">
                    <a:srgbClr val="000000">
                      <a:alpha val="43137"/>
                    </a:srgbClr>
                  </a:outerShdw>
                </a:effectLst>
              </a:rPr>
              <a:t>Der Angriff von Rosch kommt als letztes kriegerisches Ereignis (</a:t>
            </a:r>
            <a:r>
              <a:rPr lang="de-DE" sz="2400" dirty="0" err="1">
                <a:solidFill>
                  <a:srgbClr val="66FF33"/>
                </a:solidFill>
                <a:effectLst>
                  <a:outerShdw blurRad="38100" dist="38100" dir="2700000" algn="tl">
                    <a:srgbClr val="000000">
                      <a:alpha val="43137"/>
                    </a:srgbClr>
                  </a:outerShdw>
                </a:effectLst>
              </a:rPr>
              <a:t>Hes</a:t>
            </a:r>
            <a:r>
              <a:rPr lang="de-DE" sz="2400" dirty="0">
                <a:solidFill>
                  <a:srgbClr val="66FF33"/>
                </a:solidFill>
                <a:effectLst>
                  <a:outerShdw blurRad="38100" dist="38100" dir="2700000" algn="tl">
                    <a:srgbClr val="000000">
                      <a:alpha val="43137"/>
                    </a:srgbClr>
                  </a:outerShdw>
                </a:effectLst>
              </a:rPr>
              <a:t> 39,7)! </a:t>
            </a:r>
            <a:r>
              <a:rPr lang="de-DE" sz="2400" dirty="0">
                <a:effectLst>
                  <a:outerShdw blurRad="38100" dist="38100" dir="2700000" algn="tl">
                    <a:srgbClr val="000000">
                      <a:alpha val="43137"/>
                    </a:srgbClr>
                  </a:outerShdw>
                </a:effectLst>
              </a:rPr>
              <a:t>Der Herr Jesus wird bereits als König wieder gekommen sein (</a:t>
            </a:r>
            <a:r>
              <a:rPr lang="de-DE" sz="2400" dirty="0" err="1">
                <a:effectLst>
                  <a:outerShdw blurRad="38100" dist="38100" dir="2700000" algn="tl">
                    <a:srgbClr val="000000">
                      <a:alpha val="43137"/>
                    </a:srgbClr>
                  </a:outerShdw>
                </a:effectLst>
              </a:rPr>
              <a:t>Hes</a:t>
            </a:r>
            <a:r>
              <a:rPr lang="de-DE" sz="2400" dirty="0">
                <a:effectLst>
                  <a:outerShdw blurRad="38100" dist="38100" dir="2700000" algn="tl">
                    <a:srgbClr val="000000">
                      <a:alpha val="43137"/>
                    </a:srgbClr>
                  </a:outerShdw>
                </a:effectLst>
              </a:rPr>
              <a:t> 37,24). Israel wird durch seinen Schutz in Sicherheit sein (</a:t>
            </a:r>
            <a:r>
              <a:rPr lang="de-DE" sz="2400" dirty="0" err="1">
                <a:effectLst>
                  <a:outerShdw blurRad="38100" dist="38100" dir="2700000" algn="tl">
                    <a:srgbClr val="000000">
                      <a:alpha val="43137"/>
                    </a:srgbClr>
                  </a:outerShdw>
                </a:effectLst>
              </a:rPr>
              <a:t>Hes</a:t>
            </a:r>
            <a:r>
              <a:rPr lang="de-DE" sz="2400" dirty="0">
                <a:effectLst>
                  <a:outerShdw blurRad="38100" dist="38100" dir="2700000" algn="tl">
                    <a:srgbClr val="000000">
                      <a:alpha val="43137"/>
                    </a:srgbClr>
                  </a:outerShdw>
                </a:effectLst>
              </a:rPr>
              <a:t> 38,8). Die weltweite Abrüstung wird bereits stattgefunden haben (Micha 4,3). Deshalb wird man die alt-konventionellen Waffen von Rosch verbrennen können (</a:t>
            </a:r>
            <a:r>
              <a:rPr lang="de-DE" sz="2400" dirty="0" err="1">
                <a:effectLst>
                  <a:outerShdw blurRad="38100" dist="38100" dir="2700000" algn="tl">
                    <a:srgbClr val="000000">
                      <a:alpha val="43137"/>
                    </a:srgbClr>
                  </a:outerShdw>
                </a:effectLst>
              </a:rPr>
              <a:t>Hes</a:t>
            </a:r>
            <a:r>
              <a:rPr lang="de-DE" sz="2400" dirty="0">
                <a:effectLst>
                  <a:outerShdw blurRad="38100" dist="38100" dir="2700000" algn="tl">
                    <a:srgbClr val="000000">
                      <a:alpha val="43137"/>
                    </a:srgbClr>
                  </a:outerShdw>
                </a:effectLst>
              </a:rPr>
              <a:t> 39,9). Ab Kap. 40 (bis 48) kommt der perfekte Zustand des 1000jährigen Reiches mit den erweiterten Dritten Tempel und der neuen Landverteilung.</a:t>
            </a:r>
          </a:p>
          <a:p>
            <a:pPr marL="0" indent="0">
              <a:buNone/>
            </a:pPr>
            <a:endParaRPr lang="de-DE" sz="3100" dirty="0"/>
          </a:p>
          <a:p>
            <a:endParaRPr lang="de-DE" dirty="0"/>
          </a:p>
        </p:txBody>
      </p:sp>
    </p:spTree>
    <p:extLst>
      <p:ext uri="{BB962C8B-B14F-4D97-AF65-F5344CB8AC3E}">
        <p14:creationId xmlns:p14="http://schemas.microsoft.com/office/powerpoint/2010/main" val="15142590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11. „Der </a:t>
            </a:r>
            <a:r>
              <a:rPr lang="de-DE" sz="4000" dirty="0">
                <a:solidFill>
                  <a:srgbClr val="FFC000"/>
                </a:solidFill>
                <a:effectLst>
                  <a:outerShdw blurRad="38100" dist="38100" dir="2700000" algn="tl">
                    <a:srgbClr val="000000">
                      <a:alpha val="43137"/>
                    </a:srgbClr>
                  </a:outerShdw>
                </a:effectLst>
              </a:rPr>
              <a:t>König des Nordens ist Russland, Rosch aus </a:t>
            </a:r>
            <a:r>
              <a:rPr lang="de-DE" sz="4000" dirty="0" err="1">
                <a:solidFill>
                  <a:srgbClr val="FFC000"/>
                </a:solidFill>
                <a:effectLst>
                  <a:outerShdw blurRad="38100" dist="38100" dir="2700000" algn="tl">
                    <a:srgbClr val="000000">
                      <a:alpha val="43137"/>
                    </a:srgbClr>
                  </a:outerShdw>
                </a:effectLst>
              </a:rPr>
              <a:t>Hes</a:t>
            </a:r>
            <a:r>
              <a:rPr lang="de-DE" sz="4000" dirty="0">
                <a:solidFill>
                  <a:srgbClr val="FFC000"/>
                </a:solidFill>
                <a:effectLst>
                  <a:outerShdw blurRad="38100" dist="38100" dir="2700000" algn="tl">
                    <a:srgbClr val="000000">
                      <a:alpha val="43137"/>
                    </a:srgbClr>
                  </a:outerShdw>
                </a:effectLst>
              </a:rPr>
              <a:t> 38-39</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p:txBody>
          <a:bodyPr/>
          <a:lstStyle/>
          <a:p>
            <a:pPr lvl="0"/>
            <a:r>
              <a:rPr lang="de-DE" dirty="0">
                <a:effectLst>
                  <a:outerShdw blurRad="38100" dist="38100" dir="2700000" algn="tl">
                    <a:srgbClr val="000000">
                      <a:alpha val="43137"/>
                    </a:srgbClr>
                  </a:outerShdw>
                </a:effectLst>
              </a:rPr>
              <a:t>In der erfüllten Prophetie war „der König des Nordens“ (Dan 11,1-35) stets </a:t>
            </a:r>
            <a:r>
              <a:rPr lang="de-DE" dirty="0" err="1">
                <a:solidFill>
                  <a:srgbClr val="66FF33"/>
                </a:solidFill>
                <a:effectLst>
                  <a:outerShdw blurRad="38100" dist="38100" dir="2700000" algn="tl">
                    <a:srgbClr val="000000">
                      <a:alpha val="43137"/>
                    </a:srgbClr>
                  </a:outerShdw>
                </a:effectLst>
              </a:rPr>
              <a:t>Gross</a:t>
            </a:r>
            <a:r>
              <a:rPr lang="de-DE" dirty="0">
                <a:solidFill>
                  <a:srgbClr val="66FF33"/>
                </a:solidFill>
                <a:effectLst>
                  <a:outerShdw blurRad="38100" dist="38100" dir="2700000" algn="tl">
                    <a:srgbClr val="000000">
                      <a:alpha val="43137"/>
                    </a:srgbClr>
                  </a:outerShdw>
                </a:effectLst>
              </a:rPr>
              <a:t>-Syrien </a:t>
            </a:r>
            <a:r>
              <a:rPr lang="de-DE" dirty="0">
                <a:effectLst>
                  <a:outerShdw blurRad="38100" dist="38100" dir="2700000" algn="tl">
                    <a:srgbClr val="000000">
                      <a:alpha val="43137"/>
                    </a:srgbClr>
                  </a:outerShdw>
                </a:effectLst>
              </a:rPr>
              <a:t>(Syrien </a:t>
            </a:r>
            <a:r>
              <a:rPr lang="de-DE" dirty="0" smtClean="0">
                <a:effectLst>
                  <a:outerShdw blurRad="38100" dist="38100" dir="2700000" algn="tl">
                    <a:srgbClr val="000000">
                      <a:alpha val="43137"/>
                    </a:srgbClr>
                  </a:outerShdw>
                </a:effectLst>
              </a:rPr>
              <a:t>/ Libanon </a:t>
            </a:r>
            <a:r>
              <a:rPr lang="de-DE" dirty="0">
                <a:effectLst>
                  <a:outerShdw blurRad="38100" dist="38100" dir="2700000" algn="tl">
                    <a:srgbClr val="000000">
                      <a:alpha val="43137"/>
                    </a:srgbClr>
                  </a:outerShdw>
                </a:effectLst>
              </a:rPr>
              <a:t>bis Pakistan). </a:t>
            </a:r>
          </a:p>
          <a:p>
            <a:endParaRPr lang="de-DE" dirty="0"/>
          </a:p>
        </p:txBody>
      </p:sp>
    </p:spTree>
    <p:extLst>
      <p:ext uri="{BB962C8B-B14F-4D97-AF65-F5344CB8AC3E}">
        <p14:creationId xmlns:p14="http://schemas.microsoft.com/office/powerpoint/2010/main" val="3332567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8572" y="1353312"/>
            <a:ext cx="9151016" cy="4392488"/>
          </a:xfrm>
          <a:prstGeom prst="rect">
            <a:avLst/>
          </a:prstGeom>
          <a:noFill/>
          <a:ln w="9525">
            <a:noFill/>
            <a:miter lim="800000"/>
            <a:headEnd/>
            <a:tailEnd/>
          </a:ln>
        </p:spPr>
      </p:pic>
      <p:sp>
        <p:nvSpPr>
          <p:cNvPr id="5" name="Textfeld 4"/>
          <p:cNvSpPr txBox="1"/>
          <p:nvPr/>
        </p:nvSpPr>
        <p:spPr>
          <a:xfrm>
            <a:off x="6804248" y="5733256"/>
            <a:ext cx="1999265" cy="246221"/>
          </a:xfrm>
          <a:prstGeom prst="rect">
            <a:avLst/>
          </a:prstGeom>
          <a:noFill/>
        </p:spPr>
        <p:txBody>
          <a:bodyPr wrap="none" rtlCol="0">
            <a:spAutoFit/>
          </a:bodyPr>
          <a:lstStyle/>
          <a:p>
            <a:r>
              <a:rPr lang="de-DE" sz="1000" dirty="0" err="1" smtClean="0"/>
              <a:t>Captain</a:t>
            </a:r>
            <a:r>
              <a:rPr lang="de-DE" sz="1000" dirty="0" smtClean="0"/>
              <a:t> Blood GNU 1.2 </a:t>
            </a:r>
            <a:r>
              <a:rPr lang="de-DE" sz="1000" dirty="0" err="1" smtClean="0"/>
              <a:t>or</a:t>
            </a:r>
            <a:r>
              <a:rPr lang="de-DE" sz="1000" dirty="0" smtClean="0"/>
              <a:t> </a:t>
            </a:r>
            <a:r>
              <a:rPr lang="de-DE" sz="1000" dirty="0" err="1" smtClean="0"/>
              <a:t>later</a:t>
            </a:r>
            <a:endParaRPr lang="de-DE" sz="1000" dirty="0"/>
          </a:p>
        </p:txBody>
      </p:sp>
      <p:sp>
        <p:nvSpPr>
          <p:cNvPr id="6" name="Line 3"/>
          <p:cNvSpPr>
            <a:spLocks noChangeShapeType="1"/>
          </p:cNvSpPr>
          <p:nvPr/>
        </p:nvSpPr>
        <p:spPr bwMode="auto">
          <a:xfrm flipV="1">
            <a:off x="1619672" y="4725145"/>
            <a:ext cx="792088" cy="1152127"/>
          </a:xfrm>
          <a:prstGeom prst="line">
            <a:avLst/>
          </a:prstGeom>
          <a:noFill/>
          <a:ln w="76200">
            <a:solidFill>
              <a:srgbClr val="FF0000"/>
            </a:solidFill>
            <a:round/>
            <a:headEnd/>
            <a:tailEnd type="triangle" w="med" len="med"/>
          </a:ln>
          <a:effectLst/>
        </p:spPr>
        <p:txBody>
          <a:bodyPr/>
          <a:lstStyle/>
          <a:p>
            <a:endParaRPr lang="de-DE"/>
          </a:p>
        </p:txBody>
      </p:sp>
      <p:sp>
        <p:nvSpPr>
          <p:cNvPr id="7" name="Line 3"/>
          <p:cNvSpPr>
            <a:spLocks noChangeShapeType="1"/>
          </p:cNvSpPr>
          <p:nvPr/>
        </p:nvSpPr>
        <p:spPr bwMode="auto">
          <a:xfrm flipH="1">
            <a:off x="4139952" y="1124744"/>
            <a:ext cx="1080120" cy="2376264"/>
          </a:xfrm>
          <a:prstGeom prst="line">
            <a:avLst/>
          </a:prstGeom>
          <a:noFill/>
          <a:ln w="76200">
            <a:solidFill>
              <a:srgbClr val="FF0000"/>
            </a:solidFill>
            <a:round/>
            <a:headEnd/>
            <a:tailEnd type="triangle" w="med" len="med"/>
          </a:ln>
          <a:effectLst/>
        </p:spPr>
        <p:txBody>
          <a:bodyPr/>
          <a:lstStyle/>
          <a:p>
            <a:endParaRPr lang="de-DE"/>
          </a:p>
        </p:txBody>
      </p:sp>
      <p:sp>
        <p:nvSpPr>
          <p:cNvPr id="8" name="Textfeld 7"/>
          <p:cNvSpPr txBox="1"/>
          <p:nvPr/>
        </p:nvSpPr>
        <p:spPr>
          <a:xfrm>
            <a:off x="467544" y="6093296"/>
            <a:ext cx="3467616" cy="369332"/>
          </a:xfrm>
          <a:prstGeom prst="rect">
            <a:avLst/>
          </a:prstGeom>
          <a:noFill/>
        </p:spPr>
        <p:txBody>
          <a:bodyPr wrap="none" rtlCol="0">
            <a:spAutoFit/>
          </a:bodyPr>
          <a:lstStyle/>
          <a:p>
            <a:r>
              <a:rPr lang="de-DE" dirty="0" smtClean="0">
                <a:effectLst>
                  <a:outerShdw blurRad="38100" dist="38100" dir="2700000" algn="tl">
                    <a:srgbClr val="000000">
                      <a:alpha val="43137"/>
                    </a:srgbClr>
                  </a:outerShdw>
                </a:effectLst>
              </a:rPr>
              <a:t>Der König des Südens: Ägypten</a:t>
            </a:r>
            <a:endParaRPr lang="de-DE" dirty="0">
              <a:effectLst>
                <a:outerShdw blurRad="38100" dist="38100" dir="2700000" algn="tl">
                  <a:srgbClr val="000000">
                    <a:alpha val="43137"/>
                  </a:srgbClr>
                </a:outerShdw>
              </a:effectLst>
            </a:endParaRPr>
          </a:p>
        </p:txBody>
      </p:sp>
      <p:sp>
        <p:nvSpPr>
          <p:cNvPr id="9" name="Textfeld 8"/>
          <p:cNvSpPr txBox="1"/>
          <p:nvPr/>
        </p:nvSpPr>
        <p:spPr>
          <a:xfrm>
            <a:off x="467544" y="260648"/>
            <a:ext cx="8425468" cy="1446550"/>
          </a:xfrm>
          <a:prstGeom prst="rect">
            <a:avLst/>
          </a:prstGeom>
          <a:noFill/>
        </p:spPr>
        <p:txBody>
          <a:bodyPr wrap="square" rtlCol="0">
            <a:spAutoFit/>
          </a:bodyPr>
          <a:lstStyle/>
          <a:p>
            <a:r>
              <a:rPr lang="de-DE" sz="2200" dirty="0" smtClean="0">
                <a:effectLst>
                  <a:outerShdw blurRad="38100" dist="38100" dir="2700000" algn="tl">
                    <a:srgbClr val="000000">
                      <a:alpha val="43137"/>
                    </a:srgbClr>
                  </a:outerShdw>
                </a:effectLst>
              </a:rPr>
              <a:t>Der König des Nordens: </a:t>
            </a:r>
            <a:r>
              <a:rPr lang="de-DE" sz="2200" dirty="0">
                <a:effectLst>
                  <a:outerShdw blurRad="38100" dist="38100" dir="2700000" algn="tl">
                    <a:srgbClr val="000000">
                      <a:alpha val="43137"/>
                    </a:srgbClr>
                  </a:outerShdw>
                </a:effectLst>
              </a:rPr>
              <a:t>Libanon, Syrien, </a:t>
            </a:r>
            <a:r>
              <a:rPr lang="de-DE" sz="2200" dirty="0" smtClean="0">
                <a:effectLst>
                  <a:outerShdw blurRad="38100" dist="38100" dir="2700000" algn="tl">
                    <a:srgbClr val="000000">
                      <a:alpha val="43137"/>
                    </a:srgbClr>
                  </a:outerShdw>
                </a:effectLst>
              </a:rPr>
              <a:t>Türkei, </a:t>
            </a:r>
            <a:r>
              <a:rPr lang="de-DE" sz="2200" dirty="0" err="1" smtClean="0">
                <a:effectLst>
                  <a:outerShdw blurRad="38100" dist="38100" dir="2700000" algn="tl">
                    <a:srgbClr val="000000">
                      <a:alpha val="43137"/>
                    </a:srgbClr>
                  </a:outerShdw>
                </a:effectLst>
              </a:rPr>
              <a:t>Azerbaidschan</a:t>
            </a:r>
            <a:r>
              <a:rPr lang="de-DE" sz="2200" dirty="0" smtClean="0">
                <a:effectLst>
                  <a:outerShdw blurRad="38100" dist="38100" dir="2700000" algn="tl">
                    <a:srgbClr val="000000">
                      <a:alpha val="43137"/>
                    </a:srgbClr>
                  </a:outerShdw>
                </a:effectLst>
              </a:rPr>
              <a:t>, Turkmenistan, Usbekistan, Kirgistan, Tadschikistan, Pakistan, Irak, Iran</a:t>
            </a:r>
          </a:p>
          <a:p>
            <a:r>
              <a:rPr lang="de-DE" sz="2200" dirty="0" smtClean="0"/>
              <a:t> </a:t>
            </a:r>
            <a:endParaRPr lang="de-DE" sz="2200" dirty="0"/>
          </a:p>
        </p:txBody>
      </p:sp>
    </p:spTree>
    <p:extLst>
      <p:ext uri="{BB962C8B-B14F-4D97-AF65-F5344CB8AC3E}">
        <p14:creationId xmlns:p14="http://schemas.microsoft.com/office/powerpoint/2010/main" val="25114966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rgbClr val="66FF33"/>
                </a:solidFill>
              </a:rPr>
              <a:t>Der </a:t>
            </a:r>
            <a:r>
              <a:rPr lang="de-DE" dirty="0" err="1" smtClean="0">
                <a:solidFill>
                  <a:srgbClr val="66FF33"/>
                </a:solidFill>
              </a:rPr>
              <a:t>äusserste</a:t>
            </a:r>
            <a:r>
              <a:rPr lang="de-DE" dirty="0" smtClean="0">
                <a:solidFill>
                  <a:srgbClr val="66FF33"/>
                </a:solidFill>
              </a:rPr>
              <a:t> Norden</a:t>
            </a:r>
            <a:endParaRPr lang="de-DE" dirty="0">
              <a:solidFill>
                <a:srgbClr val="66FF33"/>
              </a:solidFill>
            </a:endParaRPr>
          </a:p>
        </p:txBody>
      </p:sp>
      <p:sp>
        <p:nvSpPr>
          <p:cNvPr id="3" name="Inhaltsplatzhalter 2"/>
          <p:cNvSpPr>
            <a:spLocks noGrp="1"/>
          </p:cNvSpPr>
          <p:nvPr>
            <p:ph idx="1"/>
          </p:nvPr>
        </p:nvSpPr>
        <p:spPr/>
        <p:txBody>
          <a:bodyPr/>
          <a:lstStyle/>
          <a:p>
            <a:endParaRPr lang="de-DE"/>
          </a:p>
        </p:txBody>
      </p:sp>
      <p:pic>
        <p:nvPicPr>
          <p:cNvPr id="23554" name="Picture 2" descr="Image:Political world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42169"/>
            <a:ext cx="9233273" cy="5157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feld 3"/>
          <p:cNvSpPr txBox="1"/>
          <p:nvPr/>
        </p:nvSpPr>
        <p:spPr>
          <a:xfrm>
            <a:off x="7092280" y="5877272"/>
            <a:ext cx="381836" cy="276999"/>
          </a:xfrm>
          <a:prstGeom prst="rect">
            <a:avLst/>
          </a:prstGeom>
          <a:noFill/>
        </p:spPr>
        <p:txBody>
          <a:bodyPr wrap="none" rtlCol="0">
            <a:spAutoFit/>
          </a:bodyPr>
          <a:lstStyle/>
          <a:p>
            <a:r>
              <a:rPr lang="de-DE" sz="1200" dirty="0" smtClean="0">
                <a:solidFill>
                  <a:schemeClr val="bg1"/>
                </a:solidFill>
              </a:rPr>
              <a:t>FB</a:t>
            </a:r>
            <a:endParaRPr lang="de-DE" sz="1200" dirty="0">
              <a:solidFill>
                <a:schemeClr val="bg1"/>
              </a:solidFill>
            </a:endParaRPr>
          </a:p>
        </p:txBody>
      </p:sp>
    </p:spTree>
    <p:extLst>
      <p:ext uri="{BB962C8B-B14F-4D97-AF65-F5344CB8AC3E}">
        <p14:creationId xmlns:p14="http://schemas.microsoft.com/office/powerpoint/2010/main" val="23286014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311368"/>
          </a:xfrm>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12. „Das </a:t>
            </a:r>
            <a:r>
              <a:rPr lang="de-DE" sz="4000" dirty="0">
                <a:solidFill>
                  <a:srgbClr val="FFC000"/>
                </a:solidFill>
                <a:effectLst>
                  <a:outerShdw blurRad="38100" dist="38100" dir="2700000" algn="tl">
                    <a:srgbClr val="000000">
                      <a:alpha val="43137"/>
                    </a:srgbClr>
                  </a:outerShdw>
                </a:effectLst>
              </a:rPr>
              <a:t>1000jährige Reich ist schon jetzt und Christus kommt am Ende dieses gegenwärtigen Reiches zum Gericht des Weltendes</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457200" y="2564905"/>
            <a:ext cx="8229600" cy="3607612"/>
          </a:xfrm>
        </p:spPr>
        <p:txBody>
          <a:bodyPr>
            <a:normAutofit/>
          </a:bodyPr>
          <a:lstStyle/>
          <a:p>
            <a:pPr lvl="0"/>
            <a:r>
              <a:rPr lang="de-DE" sz="2400" dirty="0">
                <a:effectLst>
                  <a:outerShdw blurRad="38100" dist="38100" dir="2700000" algn="tl">
                    <a:srgbClr val="000000">
                      <a:alpha val="43137"/>
                    </a:srgbClr>
                  </a:outerShdw>
                </a:effectLst>
              </a:rPr>
              <a:t>Im 1000jährigen Reich wird </a:t>
            </a:r>
            <a:r>
              <a:rPr lang="de-DE" sz="2400" dirty="0">
                <a:solidFill>
                  <a:srgbClr val="66FF33"/>
                </a:solidFill>
                <a:effectLst>
                  <a:outerShdw blurRad="38100" dist="38100" dir="2700000" algn="tl">
                    <a:srgbClr val="000000">
                      <a:alpha val="43137"/>
                    </a:srgbClr>
                  </a:outerShdw>
                </a:effectLst>
              </a:rPr>
              <a:t>der Teufel gebunden sein </a:t>
            </a:r>
            <a:r>
              <a:rPr lang="de-DE" sz="2400" dirty="0">
                <a:effectLst>
                  <a:outerShdw blurRad="38100" dist="38100" dir="2700000" algn="tl">
                    <a:srgbClr val="000000">
                      <a:alpha val="43137"/>
                    </a:srgbClr>
                  </a:outerShdw>
                </a:effectLst>
              </a:rPr>
              <a:t>und wird die Nationen </a:t>
            </a:r>
            <a:r>
              <a:rPr lang="de-DE" sz="2400" dirty="0">
                <a:solidFill>
                  <a:srgbClr val="66FF33"/>
                </a:solidFill>
                <a:effectLst>
                  <a:outerShdw blurRad="38100" dist="38100" dir="2700000" algn="tl">
                    <a:srgbClr val="000000">
                      <a:alpha val="43137"/>
                    </a:srgbClr>
                  </a:outerShdw>
                </a:effectLst>
              </a:rPr>
              <a:t>nicht mehr verführen können </a:t>
            </a:r>
            <a:r>
              <a:rPr lang="de-DE" sz="2400" dirty="0">
                <a:effectLst>
                  <a:outerShdw blurRad="38100" dist="38100" dir="2700000" algn="tl">
                    <a:srgbClr val="000000">
                      <a:alpha val="43137"/>
                    </a:srgbClr>
                  </a:outerShdw>
                </a:effectLst>
              </a:rPr>
              <a:t>(Off 20,3). Heute geht der Teufel umher als brüllender Löwe und sucht, wen er verschlinge (1Pet 5,8). Er ist sogar „der Gott dieser Welt“ (2Kor 4,4). Viele Stellen warnen vor Verführung (1Joh 2,26; Mat 24,24; 2Tim 3,13; 2Kor 11,2-3). </a:t>
            </a:r>
            <a:r>
              <a:rPr lang="de-DE" sz="2400" dirty="0">
                <a:solidFill>
                  <a:srgbClr val="66FF33"/>
                </a:solidFill>
                <a:effectLst>
                  <a:outerShdw blurRad="38100" dist="38100" dir="2700000" algn="tl">
                    <a:srgbClr val="000000">
                      <a:alpha val="43137"/>
                    </a:srgbClr>
                  </a:outerShdw>
                </a:effectLst>
              </a:rPr>
              <a:t>Im 1000jährigen Reich wird der Löwe Gras fressen (</a:t>
            </a:r>
            <a:r>
              <a:rPr lang="de-DE" sz="2400" dirty="0" err="1">
                <a:solidFill>
                  <a:srgbClr val="66FF33"/>
                </a:solidFill>
                <a:effectLst>
                  <a:outerShdw blurRad="38100" dist="38100" dir="2700000" algn="tl">
                    <a:srgbClr val="000000">
                      <a:alpha val="43137"/>
                    </a:srgbClr>
                  </a:outerShdw>
                </a:effectLst>
              </a:rPr>
              <a:t>Jes</a:t>
            </a:r>
            <a:r>
              <a:rPr lang="de-DE" sz="2400" dirty="0">
                <a:solidFill>
                  <a:srgbClr val="66FF33"/>
                </a:solidFill>
                <a:effectLst>
                  <a:outerShdw blurRad="38100" dist="38100" dir="2700000" algn="tl">
                    <a:srgbClr val="000000">
                      <a:alpha val="43137"/>
                    </a:srgbClr>
                  </a:outerShdw>
                </a:effectLst>
              </a:rPr>
              <a:t> 11,6). </a:t>
            </a:r>
          </a:p>
          <a:p>
            <a:endParaRPr lang="de-DE" sz="2400" dirty="0"/>
          </a:p>
        </p:txBody>
      </p:sp>
    </p:spTree>
    <p:extLst>
      <p:ext uri="{BB962C8B-B14F-4D97-AF65-F5344CB8AC3E}">
        <p14:creationId xmlns:p14="http://schemas.microsoft.com/office/powerpoint/2010/main" val="39917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a:hlinkClick r:id="rId3" action="ppaction://hlinkpres?slideindex=1&amp;slidetitle="/>
          </p:cNvPr>
          <p:cNvSpPr>
            <a:spLocks noChangeArrowheads="1"/>
          </p:cNvSpPr>
          <p:nvPr/>
        </p:nvSpPr>
        <p:spPr bwMode="auto">
          <a:xfrm>
            <a:off x="539750" y="4724400"/>
            <a:ext cx="8064500" cy="1225550"/>
          </a:xfrm>
          <a:prstGeom prst="leftRightArrow">
            <a:avLst>
              <a:gd name="adj1" fmla="val 60833"/>
              <a:gd name="adj2" fmla="val 42498"/>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pPr algn="ctr">
              <a:defRPr/>
            </a:pPr>
            <a:r>
              <a:rPr lang="fr-FR" sz="3600" dirty="0">
                <a:solidFill>
                  <a:schemeClr val="bg1"/>
                </a:solidFill>
                <a:effectLst>
                  <a:outerShdw blurRad="38100" dist="38100" dir="2700000" algn="tl">
                    <a:srgbClr val="000000">
                      <a:alpha val="43137"/>
                    </a:srgbClr>
                  </a:outerShdw>
                </a:effectLst>
                <a:latin typeface="Arial" charset="0"/>
                <a:cs typeface="Arial" charset="0"/>
              </a:rPr>
              <a:t>« </a:t>
            </a:r>
            <a:r>
              <a:rPr lang="fr-FR" sz="3600" dirty="0" err="1">
                <a:solidFill>
                  <a:schemeClr val="bg1"/>
                </a:solidFill>
                <a:effectLst>
                  <a:outerShdw blurRad="38100" dist="38100" dir="2700000" algn="tl">
                    <a:srgbClr val="000000">
                      <a:alpha val="43137"/>
                    </a:srgbClr>
                  </a:outerShdw>
                </a:effectLst>
                <a:latin typeface="Arial" charset="0"/>
                <a:cs typeface="Arial" charset="0"/>
              </a:rPr>
              <a:t>Das</a:t>
            </a:r>
            <a:r>
              <a:rPr lang="fr-FR" sz="3600" dirty="0">
                <a:solidFill>
                  <a:schemeClr val="bg1"/>
                </a:solidFill>
                <a:effectLst>
                  <a:outerShdw blurRad="38100" dist="38100" dir="2700000" algn="tl">
                    <a:srgbClr val="000000">
                      <a:alpha val="43137"/>
                    </a:srgbClr>
                  </a:outerShdw>
                </a:effectLst>
                <a:latin typeface="Arial" charset="0"/>
                <a:cs typeface="Arial" charset="0"/>
              </a:rPr>
              <a:t> 1000jährige Reich </a:t>
            </a:r>
            <a:r>
              <a:rPr lang="fr-FR" sz="3600" dirty="0" err="1">
                <a:solidFill>
                  <a:schemeClr val="bg1"/>
                </a:solidFill>
                <a:effectLst>
                  <a:outerShdw blurRad="38100" dist="38100" dir="2700000" algn="tl">
                    <a:srgbClr val="000000">
                      <a:alpha val="43137"/>
                    </a:srgbClr>
                  </a:outerShdw>
                </a:effectLst>
                <a:latin typeface="Arial" charset="0"/>
                <a:cs typeface="Arial" charset="0"/>
              </a:rPr>
              <a:t>ist</a:t>
            </a:r>
            <a:r>
              <a:rPr lang="fr-FR" sz="3600" dirty="0">
                <a:solidFill>
                  <a:schemeClr val="bg1"/>
                </a:solidFill>
                <a:effectLst>
                  <a:outerShdw blurRad="38100" dist="38100" dir="2700000" algn="tl">
                    <a:srgbClr val="000000">
                      <a:alpha val="43137"/>
                    </a:srgbClr>
                  </a:outerShdw>
                </a:effectLst>
                <a:latin typeface="Arial" charset="0"/>
                <a:cs typeface="Arial" charset="0"/>
              </a:rPr>
              <a:t> </a:t>
            </a:r>
            <a:r>
              <a:rPr lang="fr-FR" sz="3600" dirty="0" err="1">
                <a:solidFill>
                  <a:schemeClr val="bg1"/>
                </a:solidFill>
                <a:effectLst>
                  <a:outerShdw blurRad="38100" dist="38100" dir="2700000" algn="tl">
                    <a:srgbClr val="000000">
                      <a:alpha val="43137"/>
                    </a:srgbClr>
                  </a:outerShdw>
                </a:effectLst>
                <a:latin typeface="Arial" charset="0"/>
                <a:cs typeface="Arial" charset="0"/>
              </a:rPr>
              <a:t>jetzt</a:t>
            </a:r>
            <a:r>
              <a:rPr lang="fr-FR" sz="3600" dirty="0">
                <a:solidFill>
                  <a:schemeClr val="bg1"/>
                </a:solidFill>
                <a:effectLst>
                  <a:outerShdw blurRad="38100" dist="38100" dir="2700000" algn="tl">
                    <a:srgbClr val="000000">
                      <a:alpha val="43137"/>
                    </a:srgbClr>
                  </a:outerShdw>
                </a:effectLst>
                <a:latin typeface="Arial" charset="0"/>
                <a:cs typeface="Arial" charset="0"/>
              </a:rPr>
              <a:t>! »</a:t>
            </a:r>
          </a:p>
        </p:txBody>
      </p:sp>
      <p:sp>
        <p:nvSpPr>
          <p:cNvPr id="48131" name="Line 3"/>
          <p:cNvSpPr>
            <a:spLocks noChangeShapeType="1"/>
          </p:cNvSpPr>
          <p:nvPr/>
        </p:nvSpPr>
        <p:spPr bwMode="auto">
          <a:xfrm>
            <a:off x="539750" y="3068638"/>
            <a:ext cx="0" cy="2232025"/>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8132" name="Line 4"/>
          <p:cNvSpPr>
            <a:spLocks noChangeShapeType="1"/>
          </p:cNvSpPr>
          <p:nvPr/>
        </p:nvSpPr>
        <p:spPr bwMode="auto">
          <a:xfrm>
            <a:off x="8604250" y="2852738"/>
            <a:ext cx="0" cy="252095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8133" name="Text Box 5"/>
          <p:cNvSpPr txBox="1">
            <a:spLocks noChangeArrowheads="1"/>
          </p:cNvSpPr>
          <p:nvPr/>
        </p:nvSpPr>
        <p:spPr bwMode="auto">
          <a:xfrm>
            <a:off x="179388" y="2420938"/>
            <a:ext cx="40671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de-DE" dirty="0"/>
              <a:t>1. </a:t>
            </a:r>
            <a:r>
              <a:rPr lang="fr-FR" altLang="de-DE" dirty="0" err="1"/>
              <a:t>Kommen</a:t>
            </a:r>
            <a:endParaRPr lang="fr-FR" altLang="de-DE" dirty="0"/>
          </a:p>
        </p:txBody>
      </p:sp>
      <p:sp>
        <p:nvSpPr>
          <p:cNvPr id="48134" name="Text Box 6"/>
          <p:cNvSpPr txBox="1">
            <a:spLocks noChangeArrowheads="1"/>
          </p:cNvSpPr>
          <p:nvPr/>
        </p:nvSpPr>
        <p:spPr bwMode="auto">
          <a:xfrm>
            <a:off x="7543005" y="2387997"/>
            <a:ext cx="28432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de-DE" dirty="0"/>
              <a:t>2. </a:t>
            </a:r>
            <a:r>
              <a:rPr lang="fr-FR" altLang="de-DE" dirty="0" err="1"/>
              <a:t>Kommen</a:t>
            </a:r>
            <a:endParaRPr lang="fr-FR" altLang="de-DE" dirty="0"/>
          </a:p>
        </p:txBody>
      </p:sp>
      <p:sp>
        <p:nvSpPr>
          <p:cNvPr id="27655" name="Rectangle 7"/>
          <p:cNvSpPr>
            <a:spLocks noGrp="1" noChangeArrowheads="1"/>
          </p:cNvSpPr>
          <p:nvPr>
            <p:ph type="title"/>
          </p:nvPr>
        </p:nvSpPr>
        <p:spPr>
          <a:xfrm>
            <a:off x="0" y="260350"/>
            <a:ext cx="8893175" cy="1143000"/>
          </a:xfrm>
        </p:spPr>
        <p:txBody>
          <a:bodyPr/>
          <a:lstStyle/>
          <a:p>
            <a:pPr>
              <a:defRPr/>
            </a:pPr>
            <a:r>
              <a:rPr lang="fr-FR" sz="4000" b="1" dirty="0" err="1" smtClean="0">
                <a:solidFill>
                  <a:srgbClr val="99FF33"/>
                </a:solidFill>
                <a:effectLst>
                  <a:outerShdw blurRad="38100" dist="38100" dir="2700000" algn="tl">
                    <a:srgbClr val="000000">
                      <a:alpha val="43137"/>
                    </a:srgbClr>
                  </a:outerShdw>
                </a:effectLst>
              </a:rPr>
              <a:t>Amillennialismus</a:t>
            </a:r>
            <a:endParaRPr lang="fr-FR" sz="4000" b="1" dirty="0" smtClean="0">
              <a:solidFill>
                <a:srgbClr val="99FF33"/>
              </a:solidFill>
              <a:effectLst>
                <a:outerShdw blurRad="38100" dist="38100" dir="2700000" algn="tl">
                  <a:srgbClr val="000000">
                    <a:alpha val="43137"/>
                  </a:srgbClr>
                </a:outerShdw>
              </a:effectLst>
            </a:endParaRPr>
          </a:p>
        </p:txBody>
      </p:sp>
      <p:sp>
        <p:nvSpPr>
          <p:cNvPr id="48136" name="AutoShape 24"/>
          <p:cNvSpPr>
            <a:spLocks noChangeArrowheads="1"/>
          </p:cNvSpPr>
          <p:nvPr/>
        </p:nvSpPr>
        <p:spPr bwMode="auto">
          <a:xfrm>
            <a:off x="827088" y="3573463"/>
            <a:ext cx="7561262" cy="485775"/>
          </a:xfrm>
          <a:prstGeom prst="rightArrow">
            <a:avLst>
              <a:gd name="adj1" fmla="val 50000"/>
              <a:gd name="adj2" fmla="val 183542"/>
            </a:avLst>
          </a:prstGeom>
          <a:solidFill>
            <a:srgbClr val="FF0000"/>
          </a:solidFill>
          <a:ln w="9525">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a:t>Christus herrscht heute</a:t>
            </a:r>
          </a:p>
        </p:txBody>
      </p:sp>
      <p:sp>
        <p:nvSpPr>
          <p:cNvPr id="13" name="Line 11"/>
          <p:cNvSpPr>
            <a:spLocks noChangeShapeType="1"/>
          </p:cNvSpPr>
          <p:nvPr/>
        </p:nvSpPr>
        <p:spPr bwMode="auto">
          <a:xfrm flipH="1">
            <a:off x="684213" y="549275"/>
            <a:ext cx="7416800" cy="5688013"/>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2" name="Line 11"/>
          <p:cNvSpPr>
            <a:spLocks noChangeShapeType="1"/>
          </p:cNvSpPr>
          <p:nvPr/>
        </p:nvSpPr>
        <p:spPr bwMode="auto">
          <a:xfrm>
            <a:off x="755650" y="404813"/>
            <a:ext cx="8137525" cy="5976937"/>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4178766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836712"/>
            <a:ext cx="8229600" cy="5688631"/>
          </a:xfrm>
        </p:spPr>
        <p:txBody>
          <a:bodyPr>
            <a:normAutofit lnSpcReduction="10000"/>
            <a:scene3d>
              <a:camera prst="orthographicFront"/>
              <a:lightRig rig="harsh" dir="t"/>
            </a:scene3d>
            <a:sp3d extrusionH="57150" prstMaterial="matte">
              <a:bevelT w="63500" h="12700" prst="angle"/>
              <a:contourClr>
                <a:schemeClr val="bg1">
                  <a:lumMod val="65000"/>
                </a:schemeClr>
              </a:contourClr>
            </a:sp3d>
          </a:bodyPr>
          <a:lstStyle/>
          <a:p>
            <a:endParaRPr lang="de-DE" b="1" dirty="0" smtClean="0">
              <a:ln/>
              <a:solidFill>
                <a:schemeClr val="accent3"/>
              </a:solidFill>
            </a:endParaRPr>
          </a:p>
          <a:p>
            <a:endParaRPr lang="de-DE" b="1" dirty="0">
              <a:ln/>
              <a:solidFill>
                <a:schemeClr val="accent3"/>
              </a:solidFill>
            </a:endParaRPr>
          </a:p>
          <a:p>
            <a:pPr marL="0" indent="0">
              <a:buNone/>
            </a:pPr>
            <a:r>
              <a:rPr lang="de-DE" sz="6600" b="1" dirty="0" smtClean="0">
                <a:ln/>
                <a:solidFill>
                  <a:schemeClr val="accent3"/>
                </a:solidFill>
              </a:rPr>
              <a:t>Wie </a:t>
            </a:r>
            <a:r>
              <a:rPr lang="de-DE" sz="6600" b="1" dirty="0">
                <a:ln/>
                <a:solidFill>
                  <a:schemeClr val="accent3"/>
                </a:solidFill>
              </a:rPr>
              <a:t>kann man </a:t>
            </a:r>
            <a:endParaRPr lang="de-DE" sz="6600" b="1" dirty="0" smtClean="0">
              <a:ln/>
              <a:solidFill>
                <a:schemeClr val="accent3"/>
              </a:solidFill>
            </a:endParaRPr>
          </a:p>
          <a:p>
            <a:pPr marL="0" indent="0">
              <a:buNone/>
            </a:pPr>
            <a:r>
              <a:rPr lang="de-DE" sz="6600" b="1" dirty="0" smtClean="0">
                <a:ln/>
                <a:solidFill>
                  <a:schemeClr val="accent3"/>
                </a:solidFill>
              </a:rPr>
              <a:t>verbreitete </a:t>
            </a:r>
            <a:r>
              <a:rPr lang="de-DE" sz="6600" b="1" dirty="0">
                <a:ln/>
                <a:solidFill>
                  <a:schemeClr val="accent3"/>
                </a:solidFill>
              </a:rPr>
              <a:t>Irrtümer über biblische Prophetie vermeiden?</a:t>
            </a:r>
          </a:p>
          <a:p>
            <a:endParaRPr lang="de-DE" b="1" dirty="0">
              <a:ln/>
              <a:solidFill>
                <a:schemeClr val="accent3"/>
              </a:solidFill>
            </a:endParaRPr>
          </a:p>
        </p:txBody>
      </p:sp>
    </p:spTree>
    <p:extLst>
      <p:ext uri="{BB962C8B-B14F-4D97-AF65-F5344CB8AC3E}">
        <p14:creationId xmlns:p14="http://schemas.microsoft.com/office/powerpoint/2010/main" val="39590816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a:hlinkClick r:id="rId3" action="ppaction://hlinkpres?slideindex=1&amp;slidetitle="/>
          </p:cNvPr>
          <p:cNvSpPr>
            <a:spLocks noChangeArrowheads="1"/>
          </p:cNvSpPr>
          <p:nvPr/>
        </p:nvSpPr>
        <p:spPr bwMode="auto">
          <a:xfrm>
            <a:off x="0" y="5013325"/>
            <a:ext cx="9144000" cy="1319213"/>
          </a:xfrm>
          <a:prstGeom prst="leftRightArrow">
            <a:avLst>
              <a:gd name="adj1" fmla="val 60833"/>
              <a:gd name="adj2" fmla="val 56221"/>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fr-FR" altLang="de-DE" sz="3600">
              <a:solidFill>
                <a:schemeClr val="bg1"/>
              </a:solidFill>
            </a:endParaRPr>
          </a:p>
        </p:txBody>
      </p:sp>
      <p:sp>
        <p:nvSpPr>
          <p:cNvPr id="50179" name="Text Box 3"/>
          <p:cNvSpPr txBox="1">
            <a:spLocks noChangeArrowheads="1"/>
          </p:cNvSpPr>
          <p:nvPr/>
        </p:nvSpPr>
        <p:spPr bwMode="auto">
          <a:xfrm>
            <a:off x="1619250" y="333375"/>
            <a:ext cx="5867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de-DE" altLang="de-DE" sz="4400" b="1">
                <a:solidFill>
                  <a:srgbClr val="00FF00"/>
                </a:solidFill>
              </a:rPr>
              <a:t>Prämillennialismus</a:t>
            </a:r>
            <a:endParaRPr lang="fr-FR" altLang="de-DE" sz="4400" b="1">
              <a:solidFill>
                <a:srgbClr val="00FF00"/>
              </a:solidFill>
            </a:endParaRPr>
          </a:p>
        </p:txBody>
      </p:sp>
      <p:sp>
        <p:nvSpPr>
          <p:cNvPr id="50180" name="Oval 5"/>
          <p:cNvSpPr>
            <a:spLocks noChangeArrowheads="1"/>
          </p:cNvSpPr>
          <p:nvPr/>
        </p:nvSpPr>
        <p:spPr bwMode="auto">
          <a:xfrm>
            <a:off x="7297739" y="3480901"/>
            <a:ext cx="1522412" cy="1522413"/>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de-DE" altLang="de-DE">
              <a:solidFill>
                <a:srgbClr val="00FF00"/>
              </a:solidFill>
            </a:endParaRPr>
          </a:p>
        </p:txBody>
      </p:sp>
      <p:sp>
        <p:nvSpPr>
          <p:cNvPr id="50181" name="Text Box 7">
            <a:hlinkClick r:id="rId4" action="ppaction://hlinkpres?slideindex=1&amp;slidetitle="/>
          </p:cNvPr>
          <p:cNvSpPr txBox="1">
            <a:spLocks noChangeArrowheads="1"/>
          </p:cNvSpPr>
          <p:nvPr/>
        </p:nvSpPr>
        <p:spPr bwMode="auto">
          <a:xfrm>
            <a:off x="7380288" y="3685877"/>
            <a:ext cx="1439863"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de-DE" altLang="de-DE" sz="1900" b="1" dirty="0">
                <a:solidFill>
                  <a:schemeClr val="bg2"/>
                </a:solidFill>
              </a:rPr>
              <a:t>Das Reich des Messias (1000 J.)</a:t>
            </a:r>
          </a:p>
        </p:txBody>
      </p:sp>
      <p:sp>
        <p:nvSpPr>
          <p:cNvPr id="50182" name="Line 11"/>
          <p:cNvSpPr>
            <a:spLocks noChangeShapeType="1"/>
          </p:cNvSpPr>
          <p:nvPr/>
        </p:nvSpPr>
        <p:spPr bwMode="auto">
          <a:xfrm>
            <a:off x="7164388" y="2420938"/>
            <a:ext cx="0" cy="2808287"/>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50183" name="Line 13"/>
          <p:cNvSpPr>
            <a:spLocks noChangeShapeType="1"/>
          </p:cNvSpPr>
          <p:nvPr/>
        </p:nvSpPr>
        <p:spPr bwMode="auto">
          <a:xfrm>
            <a:off x="1042988" y="2565400"/>
            <a:ext cx="0" cy="2663825"/>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50184" name="Text Box 14"/>
          <p:cNvSpPr txBox="1">
            <a:spLocks noChangeArrowheads="1"/>
          </p:cNvSpPr>
          <p:nvPr/>
        </p:nvSpPr>
        <p:spPr bwMode="auto">
          <a:xfrm>
            <a:off x="323528" y="1988344"/>
            <a:ext cx="18716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1. Kommen</a:t>
            </a:r>
          </a:p>
        </p:txBody>
      </p:sp>
      <p:sp>
        <p:nvSpPr>
          <p:cNvPr id="50185" name="Text Box 15"/>
          <p:cNvSpPr txBox="1">
            <a:spLocks noChangeArrowheads="1"/>
          </p:cNvSpPr>
          <p:nvPr/>
        </p:nvSpPr>
        <p:spPr bwMode="auto">
          <a:xfrm>
            <a:off x="6372225" y="2060575"/>
            <a:ext cx="2219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2. Kommen</a:t>
            </a:r>
          </a:p>
        </p:txBody>
      </p:sp>
      <p:sp>
        <p:nvSpPr>
          <p:cNvPr id="50186" name="Textfeld 14"/>
          <p:cNvSpPr txBox="1">
            <a:spLocks noChangeArrowheads="1"/>
          </p:cNvSpPr>
          <p:nvPr/>
        </p:nvSpPr>
        <p:spPr bwMode="auto">
          <a:xfrm>
            <a:off x="6104905" y="2448710"/>
            <a:ext cx="303909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Off 19,11 und </a:t>
            </a:r>
            <a:endParaRPr lang="de-DE" altLang="de-DE" dirty="0" smtClean="0"/>
          </a:p>
          <a:p>
            <a:pPr eaLnBrk="1" hangingPunct="1"/>
            <a:r>
              <a:rPr lang="de-DE" altLang="de-DE" dirty="0" smtClean="0"/>
              <a:t>dann </a:t>
            </a:r>
            <a:r>
              <a:rPr lang="de-DE" altLang="de-DE" dirty="0"/>
              <a:t>20,1-10</a:t>
            </a:r>
          </a:p>
        </p:txBody>
      </p:sp>
    </p:spTree>
    <p:extLst>
      <p:ext uri="{BB962C8B-B14F-4D97-AF65-F5344CB8AC3E}">
        <p14:creationId xmlns:p14="http://schemas.microsoft.com/office/powerpoint/2010/main" val="2910080420"/>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7"/>
            <a:ext cx="8229600" cy="2304255"/>
          </a:xfrm>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13. „Das </a:t>
            </a:r>
            <a:r>
              <a:rPr lang="de-DE" sz="4000" dirty="0">
                <a:solidFill>
                  <a:srgbClr val="FFC000"/>
                </a:solidFill>
                <a:effectLst>
                  <a:outerShdw blurRad="38100" dist="38100" dir="2700000" algn="tl">
                    <a:srgbClr val="000000">
                      <a:alpha val="43137"/>
                    </a:srgbClr>
                  </a:outerShdw>
                </a:effectLst>
              </a:rPr>
              <a:t>Christentum wird diese Welt mehr und mehr verändern, verbessern und in allen Bereichen durchdringen bis schließlich Christus wiederkommt</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457200" y="2564903"/>
            <a:ext cx="8229600" cy="3607613"/>
          </a:xfrm>
        </p:spPr>
        <p:txBody>
          <a:bodyPr>
            <a:normAutofit lnSpcReduction="10000"/>
          </a:bodyPr>
          <a:lstStyle/>
          <a:p>
            <a:pPr lvl="0"/>
            <a:r>
              <a:rPr lang="de-DE" sz="2600" dirty="0">
                <a:solidFill>
                  <a:srgbClr val="66FF33"/>
                </a:solidFill>
                <a:effectLst>
                  <a:outerShdw blurRad="38100" dist="38100" dir="2700000" algn="tl">
                    <a:srgbClr val="000000">
                      <a:alpha val="43137"/>
                    </a:srgbClr>
                  </a:outerShdw>
                </a:effectLst>
              </a:rPr>
              <a:t>Der Sauerteig ist in der Bibel immer ein Bild der Sünde</a:t>
            </a:r>
            <a:r>
              <a:rPr lang="de-DE" sz="2600" dirty="0">
                <a:effectLst>
                  <a:outerShdw blurRad="38100" dist="38100" dir="2700000" algn="tl">
                    <a:srgbClr val="000000">
                      <a:alpha val="43137"/>
                    </a:srgbClr>
                  </a:outerShdw>
                </a:effectLst>
              </a:rPr>
              <a:t>, nie von dem Guten, von dem Evangelium (Mat 16,12 = falsche Lehre; 1Kor 5,6-8 = Unmoral; Gal 5,9 = falsche Lehre). Der Sauerteig in dem Gleichnis von Mat 13,33 bedeutet: </a:t>
            </a:r>
            <a:r>
              <a:rPr lang="de-DE" sz="2600" dirty="0">
                <a:solidFill>
                  <a:srgbClr val="66FF33"/>
                </a:solidFill>
                <a:effectLst>
                  <a:outerShdw blurRad="38100" dist="38100" dir="2700000" algn="tl">
                    <a:srgbClr val="000000">
                      <a:alpha val="43137"/>
                    </a:srgbClr>
                  </a:outerShdw>
                </a:effectLst>
              </a:rPr>
              <a:t>Irrlehre und Unmoral wird die gesamte Christenheit verderben. </a:t>
            </a:r>
            <a:r>
              <a:rPr lang="de-DE" sz="2600" dirty="0">
                <a:effectLst>
                  <a:outerShdw blurRad="38100" dist="38100" dir="2700000" algn="tl">
                    <a:srgbClr val="000000">
                      <a:alpha val="43137"/>
                    </a:srgbClr>
                  </a:outerShdw>
                </a:effectLst>
              </a:rPr>
              <a:t>2Thess 2,3 spricht von dem </a:t>
            </a:r>
            <a:r>
              <a:rPr lang="de-DE" sz="2600" dirty="0" err="1">
                <a:solidFill>
                  <a:srgbClr val="66FF33"/>
                </a:solidFill>
                <a:effectLst>
                  <a:outerShdw blurRad="38100" dist="38100" dir="2700000" algn="tl">
                    <a:srgbClr val="000000">
                      <a:alpha val="43137"/>
                    </a:srgbClr>
                  </a:outerShdw>
                </a:effectLst>
              </a:rPr>
              <a:t>grossen</a:t>
            </a:r>
            <a:r>
              <a:rPr lang="de-DE" sz="2600" dirty="0">
                <a:solidFill>
                  <a:srgbClr val="66FF33"/>
                </a:solidFill>
                <a:effectLst>
                  <a:outerShdw blurRad="38100" dist="38100" dir="2700000" algn="tl">
                    <a:srgbClr val="000000">
                      <a:alpha val="43137"/>
                    </a:srgbClr>
                  </a:outerShdw>
                </a:effectLst>
              </a:rPr>
              <a:t> endzeitlichen Abfall in der Christenheit</a:t>
            </a:r>
            <a:r>
              <a:rPr lang="de-DE" sz="2600" dirty="0">
                <a:effectLst>
                  <a:outerShdw blurRad="38100" dist="38100" dir="2700000" algn="tl">
                    <a:srgbClr val="000000">
                      <a:alpha val="43137"/>
                    </a:srgbClr>
                  </a:outerShdw>
                </a:effectLst>
              </a:rPr>
              <a:t>. Vgl. auch: 2Tim 3; 2Pet 2-3; Judas!</a:t>
            </a:r>
          </a:p>
          <a:p>
            <a:endParaRPr lang="de-DE" dirty="0"/>
          </a:p>
        </p:txBody>
      </p:sp>
    </p:spTree>
    <p:extLst>
      <p:ext uri="{BB962C8B-B14F-4D97-AF65-F5344CB8AC3E}">
        <p14:creationId xmlns:p14="http://schemas.microsoft.com/office/powerpoint/2010/main" val="40909077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a:hlinkClick r:id="rId3" action="ppaction://hlinkpres?slideindex=1&amp;slidetitle="/>
          </p:cNvPr>
          <p:cNvSpPr>
            <a:spLocks noChangeArrowheads="1"/>
          </p:cNvSpPr>
          <p:nvPr/>
        </p:nvSpPr>
        <p:spPr bwMode="auto">
          <a:xfrm>
            <a:off x="539750" y="4724400"/>
            <a:ext cx="8064500" cy="1225550"/>
          </a:xfrm>
          <a:prstGeom prst="leftRightArrow">
            <a:avLst>
              <a:gd name="adj1" fmla="val 60833"/>
              <a:gd name="adj2" fmla="val 42498"/>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pPr algn="ctr">
              <a:defRPr/>
            </a:pPr>
            <a:r>
              <a:rPr lang="fr-FR" sz="3600" dirty="0">
                <a:solidFill>
                  <a:schemeClr val="bg1"/>
                </a:solidFill>
                <a:effectLst>
                  <a:outerShdw blurRad="38100" dist="38100" dir="2700000" algn="tl">
                    <a:srgbClr val="000000">
                      <a:alpha val="43137"/>
                    </a:srgbClr>
                  </a:outerShdw>
                </a:effectLst>
                <a:latin typeface="Arial" charset="0"/>
                <a:cs typeface="Arial" charset="0"/>
                <a:sym typeface="Wingdings" pitchFamily="2" charset="2"/>
              </a:rPr>
              <a:t>      </a:t>
            </a:r>
            <a:r>
              <a:rPr lang="fr-FR" sz="3600" dirty="0" err="1">
                <a:solidFill>
                  <a:schemeClr val="bg1"/>
                </a:solidFill>
                <a:effectLst>
                  <a:outerShdw blurRad="38100" dist="38100" dir="2700000" algn="tl">
                    <a:srgbClr val="000000">
                      <a:alpha val="43137"/>
                    </a:srgbClr>
                  </a:outerShdw>
                </a:effectLst>
                <a:latin typeface="Arial" charset="0"/>
                <a:cs typeface="Arial" charset="0"/>
                <a:sym typeface="Wingdings" pitchFamily="2" charset="2"/>
              </a:rPr>
              <a:t>Das</a:t>
            </a:r>
            <a:r>
              <a:rPr lang="fr-FR" sz="3600" dirty="0">
                <a:solidFill>
                  <a:schemeClr val="bg1"/>
                </a:solidFill>
                <a:effectLst>
                  <a:outerShdw blurRad="38100" dist="38100" dir="2700000" algn="tl">
                    <a:srgbClr val="000000">
                      <a:alpha val="43137"/>
                    </a:srgbClr>
                  </a:outerShdw>
                </a:effectLst>
                <a:latin typeface="Arial" charset="0"/>
                <a:cs typeface="Arial" charset="0"/>
                <a:sym typeface="Wingdings" pitchFamily="2" charset="2"/>
              </a:rPr>
              <a:t> 1000j. Reich</a:t>
            </a:r>
            <a:r>
              <a:rPr lang="fr-FR" sz="3600" dirty="0">
                <a:solidFill>
                  <a:schemeClr val="bg1"/>
                </a:solidFill>
                <a:effectLst>
                  <a:outerShdw blurRad="38100" dist="38100" dir="2700000" algn="tl">
                    <a:srgbClr val="000000">
                      <a:alpha val="43137"/>
                    </a:srgbClr>
                  </a:outerShdw>
                </a:effectLst>
                <a:latin typeface="Arial" charset="0"/>
                <a:cs typeface="Arial" charset="0"/>
              </a:rPr>
              <a:t> </a:t>
            </a:r>
          </a:p>
        </p:txBody>
      </p:sp>
      <p:sp>
        <p:nvSpPr>
          <p:cNvPr id="49155" name="Line 3"/>
          <p:cNvSpPr>
            <a:spLocks noChangeShapeType="1"/>
          </p:cNvSpPr>
          <p:nvPr/>
        </p:nvSpPr>
        <p:spPr bwMode="auto">
          <a:xfrm>
            <a:off x="539750" y="3068638"/>
            <a:ext cx="0" cy="2232025"/>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56" name="Line 4"/>
          <p:cNvSpPr>
            <a:spLocks noChangeShapeType="1"/>
          </p:cNvSpPr>
          <p:nvPr/>
        </p:nvSpPr>
        <p:spPr bwMode="auto">
          <a:xfrm>
            <a:off x="8604250" y="2852738"/>
            <a:ext cx="0" cy="252095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57" name="Text Box 5"/>
          <p:cNvSpPr txBox="1">
            <a:spLocks noChangeArrowheads="1"/>
          </p:cNvSpPr>
          <p:nvPr/>
        </p:nvSpPr>
        <p:spPr bwMode="auto">
          <a:xfrm>
            <a:off x="179388" y="2420938"/>
            <a:ext cx="40671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de-DE" dirty="0"/>
              <a:t>1. </a:t>
            </a:r>
            <a:r>
              <a:rPr lang="fr-FR" altLang="de-DE" dirty="0" err="1"/>
              <a:t>Kommen</a:t>
            </a:r>
            <a:endParaRPr lang="fr-FR" altLang="de-DE" dirty="0"/>
          </a:p>
        </p:txBody>
      </p:sp>
      <p:sp>
        <p:nvSpPr>
          <p:cNvPr id="49158" name="Text Box 6"/>
          <p:cNvSpPr txBox="1">
            <a:spLocks noChangeArrowheads="1"/>
          </p:cNvSpPr>
          <p:nvPr/>
        </p:nvSpPr>
        <p:spPr bwMode="auto">
          <a:xfrm>
            <a:off x="7596981" y="2336007"/>
            <a:ext cx="28432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de-DE" dirty="0"/>
              <a:t>2. </a:t>
            </a:r>
            <a:r>
              <a:rPr lang="fr-FR" altLang="de-DE" dirty="0" err="1"/>
              <a:t>Kommen</a:t>
            </a:r>
            <a:endParaRPr lang="fr-FR" altLang="de-DE" dirty="0"/>
          </a:p>
        </p:txBody>
      </p:sp>
      <p:sp>
        <p:nvSpPr>
          <p:cNvPr id="27655" name="Rectangle 7"/>
          <p:cNvSpPr>
            <a:spLocks noGrp="1" noChangeArrowheads="1"/>
          </p:cNvSpPr>
          <p:nvPr>
            <p:ph type="title"/>
          </p:nvPr>
        </p:nvSpPr>
        <p:spPr>
          <a:xfrm>
            <a:off x="0" y="260350"/>
            <a:ext cx="8893175" cy="1143000"/>
          </a:xfrm>
        </p:spPr>
        <p:txBody>
          <a:bodyPr/>
          <a:lstStyle/>
          <a:p>
            <a:pPr>
              <a:defRPr/>
            </a:pPr>
            <a:r>
              <a:rPr lang="fr-FR" sz="4000" b="1" dirty="0" err="1" smtClean="0">
                <a:solidFill>
                  <a:srgbClr val="99FF33"/>
                </a:solidFill>
                <a:effectLst>
                  <a:outerShdw blurRad="38100" dist="38100" dir="2700000" algn="tl">
                    <a:srgbClr val="000000">
                      <a:alpha val="43137"/>
                    </a:srgbClr>
                  </a:outerShdw>
                </a:effectLst>
              </a:rPr>
              <a:t>Postmillennialismus</a:t>
            </a:r>
            <a:endParaRPr lang="fr-FR" sz="4000" b="1" dirty="0" smtClean="0">
              <a:solidFill>
                <a:srgbClr val="99FF33"/>
              </a:solidFill>
              <a:effectLst>
                <a:outerShdw blurRad="38100" dist="38100" dir="2700000" algn="tl">
                  <a:srgbClr val="000000">
                    <a:alpha val="43137"/>
                  </a:srgbClr>
                </a:outerShdw>
              </a:effectLst>
            </a:endParaRPr>
          </a:p>
        </p:txBody>
      </p:sp>
      <p:sp>
        <p:nvSpPr>
          <p:cNvPr id="49160" name="AutoShape 24"/>
          <p:cNvSpPr>
            <a:spLocks noChangeArrowheads="1"/>
          </p:cNvSpPr>
          <p:nvPr/>
        </p:nvSpPr>
        <p:spPr bwMode="auto">
          <a:xfrm>
            <a:off x="3779838" y="3573463"/>
            <a:ext cx="4608512" cy="485775"/>
          </a:xfrm>
          <a:prstGeom prst="rightArrow">
            <a:avLst>
              <a:gd name="adj1" fmla="val 50000"/>
              <a:gd name="adj2" fmla="val 183502"/>
            </a:avLst>
          </a:prstGeom>
          <a:solidFill>
            <a:srgbClr val="FF0000"/>
          </a:solidFill>
          <a:ln w="9525">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a:t>Christus herrscht immer mehr.</a:t>
            </a:r>
          </a:p>
        </p:txBody>
      </p:sp>
      <p:sp>
        <p:nvSpPr>
          <p:cNvPr id="9" name="Line 11"/>
          <p:cNvSpPr>
            <a:spLocks noChangeShapeType="1"/>
          </p:cNvSpPr>
          <p:nvPr/>
        </p:nvSpPr>
        <p:spPr bwMode="auto">
          <a:xfrm flipH="1">
            <a:off x="684213" y="549275"/>
            <a:ext cx="7416800" cy="5688013"/>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 name="Line 11"/>
          <p:cNvSpPr>
            <a:spLocks noChangeShapeType="1"/>
          </p:cNvSpPr>
          <p:nvPr/>
        </p:nvSpPr>
        <p:spPr bwMode="auto">
          <a:xfrm>
            <a:off x="755650" y="404813"/>
            <a:ext cx="8137525" cy="5976937"/>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35817851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14. „Die </a:t>
            </a:r>
            <a:r>
              <a:rPr lang="de-DE" sz="4000" dirty="0">
                <a:solidFill>
                  <a:srgbClr val="FFC000"/>
                </a:solidFill>
                <a:effectLst>
                  <a:outerShdw blurRad="38100" dist="38100" dir="2700000" algn="tl">
                    <a:srgbClr val="000000">
                      <a:alpha val="43137"/>
                    </a:srgbClr>
                  </a:outerShdw>
                </a:effectLst>
              </a:rPr>
              <a:t>Hure Babylon ist der Islam</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a:xfrm>
            <a:off x="457200" y="1646236"/>
            <a:ext cx="8229600" cy="5095132"/>
          </a:xfrm>
        </p:spPr>
        <p:txBody>
          <a:bodyPr>
            <a:normAutofit fontScale="62500" lnSpcReduction="20000"/>
          </a:bodyPr>
          <a:lstStyle/>
          <a:p>
            <a:pPr lvl="0"/>
            <a:r>
              <a:rPr lang="de-DE" dirty="0">
                <a:effectLst>
                  <a:outerShdw blurRad="38100" dist="38100" dir="2700000" algn="tl">
                    <a:srgbClr val="000000">
                      <a:alpha val="43137"/>
                    </a:srgbClr>
                  </a:outerShdw>
                </a:effectLst>
              </a:rPr>
              <a:t>Die Hure Babylon sitzt auf </a:t>
            </a:r>
            <a:r>
              <a:rPr lang="de-DE" dirty="0">
                <a:solidFill>
                  <a:srgbClr val="66FF33"/>
                </a:solidFill>
                <a:effectLst>
                  <a:outerShdw blurRad="38100" dist="38100" dir="2700000" algn="tl">
                    <a:srgbClr val="000000">
                      <a:alpha val="43137"/>
                    </a:srgbClr>
                  </a:outerShdw>
                </a:effectLst>
              </a:rPr>
              <a:t>7 Hügeln </a:t>
            </a:r>
            <a:r>
              <a:rPr lang="de-DE" dirty="0">
                <a:effectLst>
                  <a:outerShdw blurRad="38100" dist="38100" dir="2700000" algn="tl">
                    <a:srgbClr val="000000">
                      <a:alpha val="43137"/>
                    </a:srgbClr>
                  </a:outerShdw>
                </a:effectLst>
              </a:rPr>
              <a:t>(Off 17,9). Sie ist die Stadt des Königtums über die Könige der Erde (Off 17,18). Das ist die Siebenhügelstadt Rom. </a:t>
            </a:r>
          </a:p>
          <a:p>
            <a:pPr lvl="0"/>
            <a:r>
              <a:rPr lang="de-DE" dirty="0">
                <a:effectLst>
                  <a:outerShdw blurRad="38100" dist="38100" dir="2700000" algn="tl">
                    <a:srgbClr val="000000">
                      <a:alpha val="43137"/>
                    </a:srgbClr>
                  </a:outerShdw>
                </a:effectLst>
              </a:rPr>
              <a:t>Sie steht im </a:t>
            </a:r>
            <a:r>
              <a:rPr lang="de-DE" dirty="0">
                <a:solidFill>
                  <a:srgbClr val="66FF33"/>
                </a:solidFill>
                <a:effectLst>
                  <a:outerShdw blurRad="38100" dist="38100" dir="2700000" algn="tl">
                    <a:srgbClr val="000000">
                      <a:alpha val="43137"/>
                    </a:srgbClr>
                  </a:outerShdw>
                </a:effectLst>
              </a:rPr>
              <a:t>Kontrast zur „Braut des Lammes, dem neuen Jerusalem“</a:t>
            </a:r>
            <a:r>
              <a:rPr lang="de-DE" dirty="0">
                <a:effectLst>
                  <a:outerShdw blurRad="38100" dist="38100" dir="2700000" algn="tl">
                    <a:srgbClr val="000000">
                      <a:alpha val="43137"/>
                    </a:srgbClr>
                  </a:outerShdw>
                </a:effectLst>
              </a:rPr>
              <a:t>, das die wahre Gemeinde/Kirche darstellt (Off 21,9ff). Somit ist sie eine falsche Kirche in Rom. </a:t>
            </a:r>
          </a:p>
          <a:p>
            <a:pPr lvl="0"/>
            <a:r>
              <a:rPr lang="de-DE" dirty="0">
                <a:solidFill>
                  <a:srgbClr val="66FF33"/>
                </a:solidFill>
                <a:effectLst>
                  <a:outerShdw blurRad="38100" dist="38100" dir="2700000" algn="tl">
                    <a:srgbClr val="000000">
                      <a:alpha val="43137"/>
                    </a:srgbClr>
                  </a:outerShdw>
                </a:effectLst>
              </a:rPr>
              <a:t>Sie beherrscht Europa/das Römische Reich (Off 17,3). </a:t>
            </a:r>
            <a:r>
              <a:rPr lang="de-DE" dirty="0">
                <a:effectLst>
                  <a:outerShdw blurRad="38100" dist="38100" dir="2700000" algn="tl">
                    <a:srgbClr val="000000">
                      <a:alpha val="43137"/>
                    </a:srgbClr>
                  </a:outerShdw>
                </a:effectLst>
              </a:rPr>
              <a:t>Das ist die katholische Kirche, die Könige und Kaiser ein- und abgesetzt hat. Ihre Kleider von Scharlach (Kardinäle) und Purpur (Bischöfe) charakterisieren den hohen Klerus von Rom (Off 17,4). </a:t>
            </a:r>
            <a:r>
              <a:rPr lang="de-DE" dirty="0" smtClean="0">
                <a:effectLst>
                  <a:outerShdw blurRad="38100" dist="38100" dir="2700000" algn="tl">
                    <a:srgbClr val="000000">
                      <a:alpha val="43137"/>
                    </a:srgbClr>
                  </a:outerShdw>
                </a:effectLst>
              </a:rPr>
              <a:t>Edelsteine, </a:t>
            </a:r>
            <a:r>
              <a:rPr lang="de-DE" dirty="0">
                <a:effectLst>
                  <a:outerShdw blurRad="38100" dist="38100" dir="2700000" algn="tl">
                    <a:srgbClr val="000000">
                      <a:alpha val="43137"/>
                    </a:srgbClr>
                  </a:outerShdw>
                </a:effectLst>
              </a:rPr>
              <a:t>Gold und Perlen kennzeichnen die Schatzkammern der Kirche aus (Off 17,4). </a:t>
            </a:r>
          </a:p>
          <a:p>
            <a:pPr lvl="0"/>
            <a:r>
              <a:rPr lang="de-DE" dirty="0">
                <a:solidFill>
                  <a:srgbClr val="66FF33"/>
                </a:solidFill>
                <a:effectLst>
                  <a:outerShdw blurRad="38100" dist="38100" dir="2700000" algn="tl">
                    <a:srgbClr val="000000">
                      <a:alpha val="43137"/>
                    </a:srgbClr>
                  </a:outerShdw>
                </a:effectLst>
              </a:rPr>
              <a:t>Der goldene Becher voll Gräuel (Götzendienst) </a:t>
            </a:r>
            <a:r>
              <a:rPr lang="de-DE" dirty="0">
                <a:effectLst>
                  <a:outerShdw blurRad="38100" dist="38100" dir="2700000" algn="tl">
                    <a:srgbClr val="000000">
                      <a:alpha val="43137"/>
                    </a:srgbClr>
                  </a:outerShdw>
                </a:effectLst>
              </a:rPr>
              <a:t>stellt das götzendienerische Zentrum der Kirche von Rom dar: </a:t>
            </a:r>
            <a:r>
              <a:rPr lang="de-DE" dirty="0">
                <a:solidFill>
                  <a:srgbClr val="66FF33"/>
                </a:solidFill>
                <a:effectLst>
                  <a:outerShdw blurRad="38100" dist="38100" dir="2700000" algn="tl">
                    <a:srgbClr val="000000">
                      <a:alpha val="43137"/>
                    </a:srgbClr>
                  </a:outerShdw>
                </a:effectLst>
              </a:rPr>
              <a:t>das Messopfer</a:t>
            </a:r>
            <a:r>
              <a:rPr lang="de-DE" dirty="0">
                <a:effectLst>
                  <a:outerShdw blurRad="38100" dist="38100" dir="2700000" algn="tl">
                    <a:srgbClr val="000000">
                      <a:alpha val="43137"/>
                    </a:srgbClr>
                  </a:outerShdw>
                </a:effectLst>
              </a:rPr>
              <a:t>, bei dem ein Brot als Gott angebetet wird (Off 17,4).</a:t>
            </a:r>
          </a:p>
          <a:p>
            <a:pPr lvl="0"/>
            <a:r>
              <a:rPr lang="de-DE" dirty="0">
                <a:effectLst>
                  <a:outerShdw blurRad="38100" dist="38100" dir="2700000" algn="tl">
                    <a:srgbClr val="000000">
                      <a:alpha val="43137"/>
                    </a:srgbClr>
                  </a:outerShdw>
                </a:effectLst>
              </a:rPr>
              <a:t>Sie ist </a:t>
            </a:r>
            <a:r>
              <a:rPr lang="de-DE" dirty="0">
                <a:solidFill>
                  <a:srgbClr val="66FF33"/>
                </a:solidFill>
                <a:effectLst>
                  <a:outerShdw blurRad="38100" dist="38100" dir="2700000" algn="tl">
                    <a:srgbClr val="000000">
                      <a:alpha val="43137"/>
                    </a:srgbClr>
                  </a:outerShdw>
                </a:effectLst>
              </a:rPr>
              <a:t>betrunken von dem Blut der Heiligen </a:t>
            </a:r>
            <a:r>
              <a:rPr lang="de-DE" dirty="0">
                <a:effectLst>
                  <a:outerShdw blurRad="38100" dist="38100" dir="2700000" algn="tl">
                    <a:srgbClr val="000000">
                      <a:alpha val="43137"/>
                    </a:srgbClr>
                  </a:outerShdw>
                </a:effectLst>
              </a:rPr>
              <a:t>(Off 17,6). Das entspricht der Tatsache, dass die Kirche von Rom </a:t>
            </a:r>
            <a:r>
              <a:rPr lang="de-DE" dirty="0">
                <a:solidFill>
                  <a:srgbClr val="66FF33"/>
                </a:solidFill>
                <a:effectLst>
                  <a:outerShdw blurRad="38100" dist="38100" dir="2700000" algn="tl">
                    <a:srgbClr val="000000">
                      <a:alpha val="43137"/>
                    </a:srgbClr>
                  </a:outerShdw>
                </a:effectLst>
              </a:rPr>
              <a:t>Hunderttausende von Gläubigen umgebracht</a:t>
            </a:r>
            <a:r>
              <a:rPr lang="de-DE" dirty="0">
                <a:effectLst>
                  <a:outerShdw blurRad="38100" dist="38100" dir="2700000" algn="tl">
                    <a:srgbClr val="000000">
                      <a:alpha val="43137"/>
                    </a:srgbClr>
                  </a:outerShdw>
                </a:effectLst>
              </a:rPr>
              <a:t> hat.</a:t>
            </a:r>
          </a:p>
          <a:p>
            <a:endParaRPr lang="de-DE" dirty="0"/>
          </a:p>
        </p:txBody>
      </p:sp>
    </p:spTree>
    <p:extLst>
      <p:ext uri="{BB962C8B-B14F-4D97-AF65-F5344CB8AC3E}">
        <p14:creationId xmlns:p14="http://schemas.microsoft.com/office/powerpoint/2010/main" val="21592722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dirty="0" smtClean="0">
                <a:solidFill>
                  <a:srgbClr val="00FF00"/>
                </a:solidFill>
                <a:effectLst>
                  <a:outerShdw blurRad="38100" dist="38100" dir="2700000" algn="tl">
                    <a:srgbClr val="000000">
                      <a:alpha val="43137"/>
                    </a:srgbClr>
                  </a:outerShdw>
                </a:effectLst>
              </a:rPr>
              <a:t>Offenbarung 17,4</a:t>
            </a:r>
            <a:endParaRPr lang="de-DE" dirty="0">
              <a:solidFill>
                <a:srgbClr val="00FF00"/>
              </a:solidFill>
              <a:effectLst>
                <a:outerShdw blurRad="38100" dist="38100" dir="2700000" algn="tl">
                  <a:srgbClr val="000000">
                    <a:alpha val="43137"/>
                  </a:srgbClr>
                </a:outerShdw>
              </a:effectLst>
            </a:endParaRPr>
          </a:p>
        </p:txBody>
      </p:sp>
      <p:pic>
        <p:nvPicPr>
          <p:cNvPr id="82947" name="Inhaltsplatzhalt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924300" y="1600200"/>
            <a:ext cx="4556125" cy="4525963"/>
          </a:xfrm>
        </p:spPr>
      </p:pic>
      <p:sp>
        <p:nvSpPr>
          <p:cNvPr id="82948" name="Textfeld 2"/>
          <p:cNvSpPr txBox="1">
            <a:spLocks noChangeArrowheads="1"/>
          </p:cNvSpPr>
          <p:nvPr/>
        </p:nvSpPr>
        <p:spPr bwMode="auto">
          <a:xfrm>
            <a:off x="6886575" y="6170613"/>
            <a:ext cx="18002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200" dirty="0">
                <a:latin typeface="Verdana" panose="020B0604030504040204" pitchFamily="34" charset="0"/>
              </a:rPr>
              <a:t>Carolus CC-BY 3.0</a:t>
            </a:r>
          </a:p>
        </p:txBody>
      </p:sp>
      <p:sp>
        <p:nvSpPr>
          <p:cNvPr id="5" name="Textfeld 4"/>
          <p:cNvSpPr txBox="1"/>
          <p:nvPr/>
        </p:nvSpPr>
        <p:spPr>
          <a:xfrm>
            <a:off x="323850" y="1916113"/>
            <a:ext cx="3108543" cy="1631216"/>
          </a:xfrm>
          <a:prstGeom prst="rect">
            <a:avLst/>
          </a:prstGeom>
          <a:noFill/>
        </p:spPr>
        <p:txBody>
          <a:bodyPr wrap="none">
            <a:spAutoFit/>
          </a:bodyPr>
          <a:lstStyle/>
          <a:p>
            <a:pPr marL="342900" indent="-342900">
              <a:buFont typeface="Arial" panose="020B0604020202020204" pitchFamily="34" charset="0"/>
              <a:buChar char="•"/>
              <a:defRPr/>
            </a:pPr>
            <a:r>
              <a:rPr lang="de-DE" sz="2000" dirty="0"/>
              <a:t>Scharlach / Karmesin: </a:t>
            </a:r>
          </a:p>
          <a:p>
            <a:pPr>
              <a:defRPr/>
            </a:pPr>
            <a:r>
              <a:rPr lang="de-DE" sz="2000" dirty="0"/>
              <a:t>Kardinäle</a:t>
            </a:r>
          </a:p>
          <a:p>
            <a:pPr>
              <a:defRPr/>
            </a:pPr>
            <a:endParaRPr lang="de-DE" sz="2000" dirty="0"/>
          </a:p>
          <a:p>
            <a:pPr marL="342900" indent="-342900">
              <a:buFont typeface="Arial" panose="020B0604020202020204" pitchFamily="34" charset="0"/>
              <a:buChar char="•"/>
              <a:defRPr/>
            </a:pPr>
            <a:r>
              <a:rPr lang="de-DE" sz="2000" dirty="0"/>
              <a:t>Roter Purpur: </a:t>
            </a:r>
          </a:p>
          <a:p>
            <a:pPr>
              <a:defRPr/>
            </a:pPr>
            <a:r>
              <a:rPr lang="de-DE" sz="2000" dirty="0"/>
              <a:t>Bischöfe</a:t>
            </a:r>
          </a:p>
        </p:txBody>
      </p:sp>
    </p:spTree>
    <p:extLst>
      <p:ext uri="{BB962C8B-B14F-4D97-AF65-F5344CB8AC3E}">
        <p14:creationId xmlns:p14="http://schemas.microsoft.com/office/powerpoint/2010/main" val="37159226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15. „Die </a:t>
            </a:r>
            <a:r>
              <a:rPr lang="de-DE" sz="4000" dirty="0">
                <a:solidFill>
                  <a:srgbClr val="FFC000"/>
                </a:solidFill>
                <a:effectLst>
                  <a:outerShdw blurRad="38100" dist="38100" dir="2700000" algn="tl">
                    <a:srgbClr val="000000">
                      <a:alpha val="43137"/>
                    </a:srgbClr>
                  </a:outerShdw>
                </a:effectLst>
              </a:rPr>
              <a:t>Hure Babylon ist eine Welteinheitsreligion</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p:txBody>
          <a:bodyPr>
            <a:normAutofit fontScale="70000" lnSpcReduction="20000"/>
          </a:bodyPr>
          <a:lstStyle/>
          <a:p>
            <a:pPr lvl="0"/>
            <a:r>
              <a:rPr lang="de-DE" dirty="0">
                <a:effectLst>
                  <a:outerShdw blurRad="38100" dist="38100" dir="2700000" algn="tl">
                    <a:srgbClr val="000000">
                      <a:alpha val="43137"/>
                    </a:srgbClr>
                  </a:outerShdw>
                </a:effectLst>
              </a:rPr>
              <a:t>Der kommende Diktator und seine 10 höchsten Minister werden die Hure Babylon </a:t>
            </a:r>
            <a:r>
              <a:rPr lang="de-DE" dirty="0">
                <a:solidFill>
                  <a:srgbClr val="66FF33"/>
                </a:solidFill>
                <a:effectLst>
                  <a:outerShdw blurRad="38100" dist="38100" dir="2700000" algn="tl">
                    <a:srgbClr val="000000">
                      <a:alpha val="43137"/>
                    </a:srgbClr>
                  </a:outerShdw>
                </a:effectLst>
              </a:rPr>
              <a:t>vernichten</a:t>
            </a:r>
            <a:r>
              <a:rPr lang="de-DE" dirty="0">
                <a:effectLst>
                  <a:outerShdw blurRad="38100" dist="38100" dir="2700000" algn="tl">
                    <a:srgbClr val="000000">
                      <a:alpha val="43137"/>
                    </a:srgbClr>
                  </a:outerShdw>
                </a:effectLst>
              </a:rPr>
              <a:t> (Off 17,17-17). </a:t>
            </a:r>
          </a:p>
          <a:p>
            <a:pPr lvl="0"/>
            <a:r>
              <a:rPr lang="de-DE" dirty="0">
                <a:effectLst>
                  <a:outerShdw blurRad="38100" dist="38100" dir="2700000" algn="tl">
                    <a:srgbClr val="000000">
                      <a:alpha val="43137"/>
                    </a:srgbClr>
                  </a:outerShdw>
                </a:effectLst>
              </a:rPr>
              <a:t>Die Religion des Tieres aus dem Meer und des Tieres aus der Erde (</a:t>
            </a:r>
            <a:r>
              <a:rPr lang="de-DE" dirty="0">
                <a:solidFill>
                  <a:srgbClr val="66FF33"/>
                </a:solidFill>
                <a:effectLst>
                  <a:outerShdw blurRad="38100" dist="38100" dir="2700000" algn="tl">
                    <a:srgbClr val="000000">
                      <a:alpha val="43137"/>
                    </a:srgbClr>
                  </a:outerShdw>
                </a:effectLst>
              </a:rPr>
              <a:t>Anbetung des Diktators als „der Gott der Festungen“ (Jupiter </a:t>
            </a:r>
            <a:r>
              <a:rPr lang="de-DE" dirty="0" err="1">
                <a:solidFill>
                  <a:srgbClr val="66FF33"/>
                </a:solidFill>
                <a:effectLst>
                  <a:outerShdw blurRad="38100" dist="38100" dir="2700000" algn="tl">
                    <a:srgbClr val="000000">
                      <a:alpha val="43137"/>
                    </a:srgbClr>
                  </a:outerShdw>
                </a:effectLst>
              </a:rPr>
              <a:t>Capitolinus</a:t>
            </a:r>
            <a:r>
              <a:rPr lang="de-DE" dirty="0">
                <a:solidFill>
                  <a:srgbClr val="66FF33"/>
                </a:solidFill>
                <a:effectLst>
                  <a:outerShdw blurRad="38100" dist="38100" dir="2700000" algn="tl">
                    <a:srgbClr val="000000">
                      <a:alpha val="43137"/>
                    </a:srgbClr>
                  </a:outerShdw>
                </a:effectLst>
              </a:rPr>
              <a:t>; </a:t>
            </a:r>
            <a:r>
              <a:rPr lang="de-DE" dirty="0">
                <a:effectLst>
                  <a:outerShdw blurRad="38100" dist="38100" dir="2700000" algn="tl">
                    <a:srgbClr val="000000">
                      <a:alpha val="43137"/>
                    </a:srgbClr>
                  </a:outerShdw>
                </a:effectLst>
              </a:rPr>
              <a:t>Dan 11,38) und die Anbetung des Antichristen (2Thess 2) ist nicht dasselbe wie der Kult der Hure Babylon. </a:t>
            </a:r>
          </a:p>
          <a:p>
            <a:pPr lvl="0"/>
            <a:r>
              <a:rPr lang="de-DE" dirty="0">
                <a:effectLst>
                  <a:outerShdw blurRad="38100" dist="38100" dir="2700000" algn="tl">
                    <a:srgbClr val="000000">
                      <a:alpha val="43137"/>
                    </a:srgbClr>
                  </a:outerShdw>
                </a:effectLst>
              </a:rPr>
              <a:t>Die Hure Babylon ist die </a:t>
            </a:r>
            <a:r>
              <a:rPr lang="de-DE" dirty="0">
                <a:solidFill>
                  <a:srgbClr val="66FF33"/>
                </a:solidFill>
                <a:effectLst>
                  <a:outerShdw blurRad="38100" dist="38100" dir="2700000" algn="tl">
                    <a:srgbClr val="000000">
                      <a:alpha val="43137"/>
                    </a:srgbClr>
                  </a:outerShdw>
                </a:effectLst>
              </a:rPr>
              <a:t>„Mutter der Huren“ </a:t>
            </a:r>
            <a:r>
              <a:rPr lang="de-DE" dirty="0">
                <a:effectLst>
                  <a:outerShdw blurRad="38100" dist="38100" dir="2700000" algn="tl">
                    <a:srgbClr val="000000">
                      <a:alpha val="43137"/>
                    </a:srgbClr>
                  </a:outerShdw>
                </a:effectLst>
              </a:rPr>
              <a:t>(Off 17,5). Alle Kirchen, die durch Abspaltung von der Katholischen von Rom entstanden sind, und ebenso wie sie den Weg </a:t>
            </a:r>
            <a:r>
              <a:rPr lang="de-DE" dirty="0" err="1">
                <a:effectLst>
                  <a:outerShdw blurRad="38100" dist="38100" dir="2700000" algn="tl">
                    <a:srgbClr val="000000">
                      <a:alpha val="43137"/>
                    </a:srgbClr>
                  </a:outerShdw>
                </a:effectLst>
              </a:rPr>
              <a:t>weg</a:t>
            </a:r>
            <a:r>
              <a:rPr lang="de-DE" dirty="0">
                <a:effectLst>
                  <a:outerShdw blurRad="38100" dist="38100" dir="2700000" algn="tl">
                    <a:srgbClr val="000000">
                      <a:alpha val="43137"/>
                    </a:srgbClr>
                  </a:outerShdw>
                </a:effectLst>
              </a:rPr>
              <a:t> von der Heiligen Schrift gegangen sind, sind </a:t>
            </a:r>
            <a:r>
              <a:rPr lang="de-DE" dirty="0">
                <a:solidFill>
                  <a:srgbClr val="66FF33"/>
                </a:solidFill>
                <a:effectLst>
                  <a:outerShdw blurRad="38100" dist="38100" dir="2700000" algn="tl">
                    <a:srgbClr val="000000">
                      <a:alpha val="43137"/>
                    </a:srgbClr>
                  </a:outerShdw>
                </a:effectLst>
              </a:rPr>
              <a:t>Töchter der Hure Babylon</a:t>
            </a:r>
            <a:r>
              <a:rPr lang="de-DE" dirty="0">
                <a:effectLst>
                  <a:outerShdw blurRad="38100" dist="38100" dir="2700000" algn="tl">
                    <a:srgbClr val="000000">
                      <a:alpha val="43137"/>
                    </a:srgbClr>
                  </a:outerShdw>
                </a:effectLst>
              </a:rPr>
              <a:t>, und müssen deshalb von ihr unterschieden werden. Es gilt: Wie die Mutter, so ihre Tochter (</a:t>
            </a:r>
            <a:r>
              <a:rPr lang="de-DE" dirty="0" err="1">
                <a:effectLst>
                  <a:outerShdw blurRad="38100" dist="38100" dir="2700000" algn="tl">
                    <a:srgbClr val="000000">
                      <a:alpha val="43137"/>
                    </a:srgbClr>
                  </a:outerShdw>
                </a:effectLst>
              </a:rPr>
              <a:t>Hes</a:t>
            </a:r>
            <a:r>
              <a:rPr lang="de-DE" dirty="0">
                <a:effectLst>
                  <a:outerShdw blurRad="38100" dist="38100" dir="2700000" algn="tl">
                    <a:srgbClr val="000000">
                      <a:alpha val="43137"/>
                    </a:srgbClr>
                  </a:outerShdw>
                </a:effectLst>
              </a:rPr>
              <a:t> 16,44).</a:t>
            </a:r>
          </a:p>
        </p:txBody>
      </p:sp>
    </p:spTree>
    <p:extLst>
      <p:ext uri="{BB962C8B-B14F-4D97-AF65-F5344CB8AC3E}">
        <p14:creationId xmlns:p14="http://schemas.microsoft.com/office/powerpoint/2010/main" val="27182330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16. „Die </a:t>
            </a:r>
            <a:r>
              <a:rPr lang="de-DE" sz="4000" dirty="0">
                <a:solidFill>
                  <a:srgbClr val="FFC000"/>
                </a:solidFill>
                <a:effectLst>
                  <a:outerShdw blurRad="38100" dist="38100" dir="2700000" algn="tl">
                    <a:srgbClr val="000000">
                      <a:alpha val="43137"/>
                    </a:srgbClr>
                  </a:outerShdw>
                </a:effectLst>
              </a:rPr>
              <a:t>Hure Babylon ist die wieder aufstehende Stadt Babylon im Irak</a:t>
            </a:r>
            <a:r>
              <a:rPr lang="de-DE" sz="4000" dirty="0" smtClean="0">
                <a:solidFill>
                  <a:srgbClr val="FFC000"/>
                </a:solidFill>
                <a:effectLst>
                  <a:outerShdw blurRad="38100" dist="38100" dir="2700000" algn="tl">
                    <a:srgbClr val="000000">
                      <a:alpha val="43137"/>
                    </a:srgbClr>
                  </a:outerShdw>
                </a:effectLst>
              </a:rPr>
              <a:t>.“</a:t>
            </a:r>
            <a:endParaRPr lang="de-DE" dirty="0"/>
          </a:p>
        </p:txBody>
      </p:sp>
      <p:sp>
        <p:nvSpPr>
          <p:cNvPr id="3" name="Inhaltsplatzhalter 2"/>
          <p:cNvSpPr>
            <a:spLocks noGrp="1"/>
          </p:cNvSpPr>
          <p:nvPr>
            <p:ph idx="1"/>
          </p:nvPr>
        </p:nvSpPr>
        <p:spPr/>
        <p:txBody>
          <a:bodyPr/>
          <a:lstStyle/>
          <a:p>
            <a:pPr lvl="0"/>
            <a:r>
              <a:rPr lang="de-DE" dirty="0">
                <a:effectLst>
                  <a:outerShdw blurRad="38100" dist="38100" dir="2700000" algn="tl">
                    <a:srgbClr val="000000">
                      <a:alpha val="43137"/>
                    </a:srgbClr>
                  </a:outerShdw>
                </a:effectLst>
              </a:rPr>
              <a:t>Die </a:t>
            </a:r>
            <a:r>
              <a:rPr lang="de-DE" dirty="0">
                <a:solidFill>
                  <a:srgbClr val="66FF33"/>
                </a:solidFill>
                <a:effectLst>
                  <a:outerShdw blurRad="38100" dist="38100" dir="2700000" algn="tl">
                    <a:srgbClr val="000000">
                      <a:alpha val="43137"/>
                    </a:srgbClr>
                  </a:outerShdw>
                </a:effectLst>
              </a:rPr>
              <a:t>Stadt Babylon im Irak </a:t>
            </a:r>
            <a:r>
              <a:rPr lang="de-DE" dirty="0">
                <a:effectLst>
                  <a:outerShdw blurRad="38100" dist="38100" dir="2700000" algn="tl">
                    <a:srgbClr val="000000">
                      <a:alpha val="43137"/>
                    </a:srgbClr>
                  </a:outerShdw>
                </a:effectLst>
              </a:rPr>
              <a:t>ist </a:t>
            </a:r>
            <a:r>
              <a:rPr lang="de-DE" dirty="0">
                <a:solidFill>
                  <a:srgbClr val="66FF33"/>
                </a:solidFill>
                <a:effectLst>
                  <a:outerShdw blurRad="38100" dist="38100" dir="2700000" algn="tl">
                    <a:srgbClr val="000000">
                      <a:alpha val="43137"/>
                    </a:srgbClr>
                  </a:outerShdw>
                </a:effectLst>
              </a:rPr>
              <a:t>ein Bild </a:t>
            </a:r>
            <a:r>
              <a:rPr lang="de-DE" dirty="0">
                <a:effectLst>
                  <a:outerShdw blurRad="38100" dist="38100" dir="2700000" algn="tl">
                    <a:srgbClr val="000000">
                      <a:alpha val="43137"/>
                    </a:srgbClr>
                  </a:outerShdw>
                </a:effectLst>
              </a:rPr>
              <a:t>der falschen Kirche von Rom, der Hure Babylon, genauso wie </a:t>
            </a:r>
            <a:r>
              <a:rPr lang="de-DE" dirty="0">
                <a:solidFill>
                  <a:srgbClr val="66FF33"/>
                </a:solidFill>
                <a:effectLst>
                  <a:outerShdw blurRad="38100" dist="38100" dir="2700000" algn="tl">
                    <a:srgbClr val="000000">
                      <a:alpha val="43137"/>
                    </a:srgbClr>
                  </a:outerShdw>
                </a:effectLst>
              </a:rPr>
              <a:t>Jerusalem in Israel ein Bild </a:t>
            </a:r>
            <a:r>
              <a:rPr lang="de-DE" dirty="0">
                <a:effectLst>
                  <a:outerShdw blurRad="38100" dist="38100" dir="2700000" algn="tl">
                    <a:srgbClr val="000000">
                      <a:alpha val="43137"/>
                    </a:srgbClr>
                  </a:outerShdw>
                </a:effectLst>
              </a:rPr>
              <a:t>der wahren Kirche, dem neuen Jerusalem (Off 21,9) ist. Die Angaben in Off 17-18 passen überhaupt nicht auf Babylon im Irak!</a:t>
            </a:r>
          </a:p>
        </p:txBody>
      </p:sp>
    </p:spTree>
    <p:extLst>
      <p:ext uri="{BB962C8B-B14F-4D97-AF65-F5344CB8AC3E}">
        <p14:creationId xmlns:p14="http://schemas.microsoft.com/office/powerpoint/2010/main" val="9835165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53536"/>
            <a:ext cx="8229600" cy="2383376"/>
          </a:xfrm>
        </p:spPr>
        <p:txBody>
          <a:bodyPr>
            <a:normAutofit/>
          </a:bodyPr>
          <a:lstStyle/>
          <a:p>
            <a:pPr lvl="0" algn="l"/>
            <a:r>
              <a:rPr lang="de-DE" sz="4000" dirty="0" smtClean="0">
                <a:solidFill>
                  <a:srgbClr val="FFC000"/>
                </a:solidFill>
                <a:effectLst>
                  <a:outerShdw blurRad="38100" dist="38100" dir="2700000" algn="tl">
                    <a:srgbClr val="000000">
                      <a:alpha val="43137"/>
                    </a:srgbClr>
                  </a:outerShdw>
                </a:effectLst>
              </a:rPr>
              <a:t>17. „In </a:t>
            </a:r>
            <a:r>
              <a:rPr lang="de-DE" sz="4000" dirty="0">
                <a:solidFill>
                  <a:srgbClr val="FFC000"/>
                </a:solidFill>
                <a:effectLst>
                  <a:outerShdw blurRad="38100" dist="38100" dir="2700000" algn="tl">
                    <a:srgbClr val="000000">
                      <a:alpha val="43137"/>
                    </a:srgbClr>
                  </a:outerShdw>
                </a:effectLst>
              </a:rPr>
              <a:t>Europa und in Amerika wird es in der Endzeit noch eine </a:t>
            </a:r>
            <a:r>
              <a:rPr lang="de-DE" sz="4000" dirty="0" err="1">
                <a:solidFill>
                  <a:srgbClr val="FFC000"/>
                </a:solidFill>
                <a:effectLst>
                  <a:outerShdw blurRad="38100" dist="38100" dir="2700000" algn="tl">
                    <a:srgbClr val="000000">
                      <a:alpha val="43137"/>
                    </a:srgbClr>
                  </a:outerShdw>
                </a:effectLst>
              </a:rPr>
              <a:t>grosse</a:t>
            </a:r>
            <a:r>
              <a:rPr lang="de-DE" sz="4000" dirty="0">
                <a:solidFill>
                  <a:srgbClr val="FFC000"/>
                </a:solidFill>
                <a:effectLst>
                  <a:outerShdw blurRad="38100" dist="38100" dir="2700000" algn="tl">
                    <a:srgbClr val="000000">
                      <a:alpha val="43137"/>
                    </a:srgbClr>
                  </a:outerShdw>
                </a:effectLst>
              </a:rPr>
              <a:t> Erweckung geben.“ </a:t>
            </a:r>
            <a:endParaRPr lang="de-DE" dirty="0"/>
          </a:p>
        </p:txBody>
      </p:sp>
      <p:sp>
        <p:nvSpPr>
          <p:cNvPr id="3" name="Inhaltsplatzhalter 2"/>
          <p:cNvSpPr>
            <a:spLocks noGrp="1"/>
          </p:cNvSpPr>
          <p:nvPr>
            <p:ph idx="1"/>
          </p:nvPr>
        </p:nvSpPr>
        <p:spPr>
          <a:xfrm>
            <a:off x="457200" y="2852937"/>
            <a:ext cx="8229600" cy="3319580"/>
          </a:xfrm>
        </p:spPr>
        <p:txBody>
          <a:bodyPr>
            <a:normAutofit/>
          </a:bodyPr>
          <a:lstStyle/>
          <a:p>
            <a:pPr lvl="0"/>
            <a:r>
              <a:rPr lang="de-DE" dirty="0">
                <a:effectLst>
                  <a:outerShdw blurRad="38100" dist="38100" dir="2700000" algn="tl">
                    <a:srgbClr val="000000">
                      <a:alpha val="43137"/>
                    </a:srgbClr>
                  </a:outerShdw>
                </a:effectLst>
              </a:rPr>
              <a:t>Diese Aussage entspricht der Falschprophetie der in Mat 24,11.24 angekündigten Endzeitpropheten. 2Tim 3-4, 2Pet 2-3, Judas, 2Thess 2,3 sprechen von </a:t>
            </a:r>
            <a:r>
              <a:rPr lang="de-DE" dirty="0">
                <a:solidFill>
                  <a:srgbClr val="66FF33"/>
                </a:solidFill>
                <a:effectLst>
                  <a:outerShdw blurRad="38100" dist="38100" dir="2700000" algn="tl">
                    <a:srgbClr val="000000">
                      <a:alpha val="43137"/>
                    </a:srgbClr>
                  </a:outerShdw>
                </a:effectLst>
              </a:rPr>
              <a:t>einem </a:t>
            </a:r>
            <a:r>
              <a:rPr lang="de-DE" dirty="0" err="1">
                <a:solidFill>
                  <a:srgbClr val="66FF33"/>
                </a:solidFill>
                <a:effectLst>
                  <a:outerShdw blurRad="38100" dist="38100" dir="2700000" algn="tl">
                    <a:srgbClr val="000000">
                      <a:alpha val="43137"/>
                    </a:srgbClr>
                  </a:outerShdw>
                </a:effectLst>
              </a:rPr>
              <a:t>grossen</a:t>
            </a:r>
            <a:r>
              <a:rPr lang="de-DE" dirty="0">
                <a:solidFill>
                  <a:srgbClr val="66FF33"/>
                </a:solidFill>
                <a:effectLst>
                  <a:outerShdw blurRad="38100" dist="38100" dir="2700000" algn="tl">
                    <a:srgbClr val="000000">
                      <a:alpha val="43137"/>
                    </a:srgbClr>
                  </a:outerShdw>
                </a:effectLst>
              </a:rPr>
              <a:t> Abfall </a:t>
            </a:r>
            <a:r>
              <a:rPr lang="de-DE" dirty="0">
                <a:effectLst>
                  <a:outerShdw blurRad="38100" dist="38100" dir="2700000" algn="tl">
                    <a:srgbClr val="000000">
                      <a:alpha val="43137"/>
                    </a:srgbClr>
                  </a:outerShdw>
                </a:effectLst>
              </a:rPr>
              <a:t>innerhalb der bekennenden Christenheit.</a:t>
            </a:r>
          </a:p>
          <a:p>
            <a:endParaRPr lang="de-DE"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81594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250825" y="333375"/>
            <a:ext cx="8891588" cy="1223963"/>
          </a:xfrm>
          <a:prstGeom prst="rect">
            <a:avLst/>
          </a:prstGeom>
          <a:noFill/>
          <a:ln w="9525">
            <a:noFill/>
            <a:miter lim="800000"/>
            <a:headEnd/>
            <a:tailEnd/>
          </a:ln>
          <a:effectLst/>
        </p:spPr>
        <p:txBody>
          <a:bodyPr anchor="ctr"/>
          <a:lstStyle/>
          <a:p>
            <a:pPr algn="ctr">
              <a:defRPr/>
            </a:pPr>
            <a:r>
              <a:rPr lang="de-DE" sz="3600" dirty="0">
                <a:effectLst>
                  <a:outerShdw blurRad="38100" dist="38100" dir="2700000" algn="tl">
                    <a:srgbClr val="000000"/>
                  </a:outerShdw>
                </a:effectLst>
                <a:latin typeface="Arial" charset="0"/>
              </a:rPr>
              <a:t>Das Geheimnis der </a:t>
            </a:r>
            <a:r>
              <a:rPr lang="de-DE" sz="3600" dirty="0" smtClean="0">
                <a:effectLst>
                  <a:outerShdw blurRad="38100" dist="38100" dir="2700000" algn="tl">
                    <a:srgbClr val="000000"/>
                  </a:outerShdw>
                </a:effectLst>
                <a:latin typeface="Arial" charset="0"/>
              </a:rPr>
              <a:t>Gesetzlosigkeit (2Thess 2)</a:t>
            </a:r>
            <a:endParaRPr lang="de-DE" sz="3600" dirty="0">
              <a:effectLst>
                <a:outerShdw blurRad="38100" dist="38100" dir="2700000" algn="tl">
                  <a:srgbClr val="000000"/>
                </a:outerShdw>
              </a:effectLst>
              <a:latin typeface="Arial" charset="0"/>
            </a:endParaRPr>
          </a:p>
        </p:txBody>
      </p:sp>
      <p:sp>
        <p:nvSpPr>
          <p:cNvPr id="63491" name="AutoShape 3"/>
          <p:cNvSpPr>
            <a:spLocks noChangeArrowheads="1"/>
          </p:cNvSpPr>
          <p:nvPr/>
        </p:nvSpPr>
        <p:spPr bwMode="auto">
          <a:xfrm>
            <a:off x="0" y="4941888"/>
            <a:ext cx="9144000" cy="990600"/>
          </a:xfrm>
          <a:prstGeom prst="leftRightArrow">
            <a:avLst>
              <a:gd name="adj1" fmla="val 60833"/>
              <a:gd name="adj2" fmla="val 59615"/>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49515" name="Text Box 11"/>
          <p:cNvSpPr txBox="1">
            <a:spLocks noChangeArrowheads="1"/>
          </p:cNvSpPr>
          <p:nvPr/>
        </p:nvSpPr>
        <p:spPr bwMode="auto">
          <a:xfrm>
            <a:off x="684212" y="5229225"/>
            <a:ext cx="5687987" cy="369332"/>
          </a:xfrm>
          <a:prstGeom prst="rect">
            <a:avLst/>
          </a:prstGeom>
          <a:noFill/>
          <a:ln w="9525">
            <a:noFill/>
            <a:miter lim="800000"/>
            <a:headEnd/>
            <a:tailEnd/>
          </a:ln>
          <a:effectLst/>
        </p:spPr>
        <p:txBody>
          <a:bodyPr wrap="square">
            <a:spAutoFit/>
          </a:bodyPr>
          <a:lstStyle/>
          <a:p>
            <a:pPr algn="ctr" eaLnBrk="0" hangingPunct="0">
              <a:spcBef>
                <a:spcPct val="50000"/>
              </a:spcBef>
              <a:defRPr/>
            </a:pPr>
            <a:r>
              <a:rPr lang="de-DE" b="1" dirty="0" smtClean="0">
                <a:solidFill>
                  <a:schemeClr val="bg1"/>
                </a:solidFill>
                <a:effectLst>
                  <a:outerShdw blurRad="38100" dist="38100" dir="2700000" algn="tl">
                    <a:srgbClr val="000000"/>
                  </a:outerShdw>
                </a:effectLst>
                <a:latin typeface="Arial" charset="0"/>
              </a:rPr>
              <a:t>2000 Jahre Kirchengeschichte</a:t>
            </a:r>
            <a:endParaRPr lang="de-DE" b="1" dirty="0">
              <a:solidFill>
                <a:schemeClr val="bg1"/>
              </a:solidFill>
              <a:effectLst>
                <a:outerShdw blurRad="38100" dist="38100" dir="2700000" algn="tl">
                  <a:srgbClr val="000000"/>
                </a:outerShdw>
              </a:effectLst>
              <a:latin typeface="Arial" charset="0"/>
            </a:endParaRPr>
          </a:p>
        </p:txBody>
      </p:sp>
      <p:grpSp>
        <p:nvGrpSpPr>
          <p:cNvPr id="2" name="Group 12"/>
          <p:cNvGrpSpPr>
            <a:grpSpLocks/>
          </p:cNvGrpSpPr>
          <p:nvPr/>
        </p:nvGrpSpPr>
        <p:grpSpPr bwMode="auto">
          <a:xfrm>
            <a:off x="6588125" y="1773238"/>
            <a:ext cx="2209800" cy="3887787"/>
            <a:chOff x="3768" y="1094"/>
            <a:chExt cx="1392" cy="2449"/>
          </a:xfrm>
        </p:grpSpPr>
        <p:sp>
          <p:nvSpPr>
            <p:cNvPr id="63512" name="AutoShape 13"/>
            <p:cNvSpPr>
              <a:spLocks noChangeArrowheads="1"/>
            </p:cNvSpPr>
            <p:nvPr/>
          </p:nvSpPr>
          <p:spPr bwMode="auto">
            <a:xfrm>
              <a:off x="4236" y="2820"/>
              <a:ext cx="480" cy="432"/>
            </a:xfrm>
            <a:prstGeom prst="triangle">
              <a:avLst>
                <a:gd name="adj" fmla="val 50000"/>
              </a:avLst>
            </a:prstGeom>
            <a:solidFill>
              <a:srgbClr val="FF3300"/>
            </a:solidFill>
            <a:ln w="44450">
              <a:solidFill>
                <a:schemeClr val="hlink"/>
              </a:solidFill>
              <a:miter lim="800000"/>
              <a:headEnd/>
              <a:tailEnd/>
            </a:ln>
          </p:spPr>
          <p:txBody>
            <a:bodyPr wrap="none" anchor="ctr"/>
            <a:lstStyle/>
            <a:p>
              <a:endParaRPr lang="de-DE"/>
            </a:p>
          </p:txBody>
        </p:sp>
        <p:sp>
          <p:nvSpPr>
            <p:cNvPr id="63513" name="AutoShape 14"/>
            <p:cNvSpPr>
              <a:spLocks noChangeArrowheads="1"/>
            </p:cNvSpPr>
            <p:nvPr/>
          </p:nvSpPr>
          <p:spPr bwMode="auto">
            <a:xfrm flipV="1">
              <a:off x="4308" y="1392"/>
              <a:ext cx="336" cy="1212"/>
            </a:xfrm>
            <a:prstGeom prst="upArrow">
              <a:avLst>
                <a:gd name="adj1" fmla="val 50000"/>
                <a:gd name="adj2" fmla="val 90179"/>
              </a:avLst>
            </a:prstGeom>
            <a:solidFill>
              <a:schemeClr val="bg1"/>
            </a:solidFill>
            <a:ln w="44450">
              <a:solidFill>
                <a:schemeClr val="hlink"/>
              </a:solidFill>
              <a:miter lim="800000"/>
              <a:headEnd/>
              <a:tailEnd/>
            </a:ln>
          </p:spPr>
          <p:txBody>
            <a:bodyPr wrap="none" anchor="ctr"/>
            <a:lstStyle/>
            <a:p>
              <a:endParaRPr lang="de-DE"/>
            </a:p>
          </p:txBody>
        </p:sp>
        <p:sp>
          <p:nvSpPr>
            <p:cNvPr id="63514" name="Rectangle 15"/>
            <p:cNvSpPr>
              <a:spLocks noChangeArrowheads="1"/>
            </p:cNvSpPr>
            <p:nvPr/>
          </p:nvSpPr>
          <p:spPr bwMode="auto">
            <a:xfrm>
              <a:off x="4452" y="1956"/>
              <a:ext cx="45" cy="1587"/>
            </a:xfrm>
            <a:prstGeom prst="rect">
              <a:avLst/>
            </a:prstGeom>
            <a:solidFill>
              <a:schemeClr val="bg1"/>
            </a:solidFill>
            <a:ln w="44450">
              <a:solidFill>
                <a:schemeClr val="hlink"/>
              </a:solidFill>
              <a:miter lim="800000"/>
              <a:headEnd/>
              <a:tailEnd/>
            </a:ln>
          </p:spPr>
          <p:txBody>
            <a:bodyPr wrap="none" anchor="ctr"/>
            <a:lstStyle/>
            <a:p>
              <a:endParaRPr lang="de-DE"/>
            </a:p>
          </p:txBody>
        </p:sp>
        <p:sp>
          <p:nvSpPr>
            <p:cNvPr id="63515" name="Text Box 16"/>
            <p:cNvSpPr txBox="1">
              <a:spLocks noChangeArrowheads="1"/>
            </p:cNvSpPr>
            <p:nvPr/>
          </p:nvSpPr>
          <p:spPr bwMode="auto">
            <a:xfrm>
              <a:off x="3768" y="1094"/>
              <a:ext cx="1392" cy="233"/>
            </a:xfrm>
            <a:prstGeom prst="rect">
              <a:avLst/>
            </a:prstGeom>
            <a:noFill/>
            <a:ln w="44450">
              <a:solidFill>
                <a:schemeClr val="hlink"/>
              </a:solidFill>
              <a:miter lim="800000"/>
              <a:headEnd/>
              <a:tailEnd/>
            </a:ln>
          </p:spPr>
          <p:txBody>
            <a:bodyPr>
              <a:spAutoFit/>
            </a:bodyPr>
            <a:lstStyle/>
            <a:p>
              <a:pPr algn="ctr" eaLnBrk="0" hangingPunct="0">
                <a:spcBef>
                  <a:spcPct val="50000"/>
                </a:spcBef>
              </a:pPr>
              <a:r>
                <a:rPr lang="de-DE" dirty="0">
                  <a:effectLst>
                    <a:outerShdw blurRad="38100" dist="38100" dir="2700000" algn="tl">
                      <a:srgbClr val="000000">
                        <a:alpha val="43137"/>
                      </a:srgbClr>
                    </a:outerShdw>
                  </a:effectLst>
                  <a:latin typeface="Arial" charset="0"/>
                </a:rPr>
                <a:t>Der Tag Christi</a:t>
              </a:r>
              <a:endParaRPr lang="de-DE" sz="2000" dirty="0">
                <a:effectLst>
                  <a:outerShdw blurRad="38100" dist="38100" dir="2700000" algn="tl">
                    <a:srgbClr val="000000">
                      <a:alpha val="43137"/>
                    </a:srgbClr>
                  </a:outerShdw>
                </a:effectLst>
                <a:latin typeface="Times New Roman" pitchFamily="18" charset="0"/>
              </a:endParaRPr>
            </a:p>
          </p:txBody>
        </p:sp>
      </p:grpSp>
      <p:sp>
        <p:nvSpPr>
          <p:cNvPr id="149528" name="AutoShape 24"/>
          <p:cNvSpPr>
            <a:spLocks noChangeArrowheads="1"/>
          </p:cNvSpPr>
          <p:nvPr/>
        </p:nvSpPr>
        <p:spPr bwMode="auto">
          <a:xfrm>
            <a:off x="899592" y="4399571"/>
            <a:ext cx="6120680" cy="485775"/>
          </a:xfrm>
          <a:prstGeom prst="rightArrow">
            <a:avLst>
              <a:gd name="adj1" fmla="val 50000"/>
              <a:gd name="adj2" fmla="val 183497"/>
            </a:avLst>
          </a:prstGeom>
          <a:solidFill>
            <a:srgbClr val="9900CC"/>
          </a:solidFill>
          <a:ln w="9525">
            <a:solidFill>
              <a:schemeClr val="tx1"/>
            </a:solidFill>
            <a:miter lim="800000"/>
            <a:headEnd/>
            <a:tailEnd/>
          </a:ln>
        </p:spPr>
        <p:txBody>
          <a:bodyPr wrap="none" anchor="ctr"/>
          <a:lstStyle/>
          <a:p>
            <a:r>
              <a:rPr lang="de-DE" dirty="0" smtClean="0"/>
              <a:t>Gesetzlosigkeit</a:t>
            </a:r>
            <a:endParaRPr lang="de-DE" dirty="0"/>
          </a:p>
        </p:txBody>
      </p:sp>
      <p:sp>
        <p:nvSpPr>
          <p:cNvPr id="28" name="AutoShape 24"/>
          <p:cNvSpPr>
            <a:spLocks noChangeArrowheads="1"/>
          </p:cNvSpPr>
          <p:nvPr/>
        </p:nvSpPr>
        <p:spPr bwMode="auto">
          <a:xfrm>
            <a:off x="899592" y="3861048"/>
            <a:ext cx="6120680" cy="485775"/>
          </a:xfrm>
          <a:prstGeom prst="rightArrow">
            <a:avLst>
              <a:gd name="adj1" fmla="val 50000"/>
              <a:gd name="adj2" fmla="val 183497"/>
            </a:avLst>
          </a:prstGeom>
          <a:solidFill>
            <a:srgbClr val="FF0000"/>
          </a:solidFill>
          <a:ln w="9525">
            <a:solidFill>
              <a:schemeClr val="accent1"/>
            </a:solidFill>
            <a:miter lim="800000"/>
            <a:headEnd/>
            <a:tailEnd/>
          </a:ln>
        </p:spPr>
        <p:txBody>
          <a:bodyPr wrap="none" anchor="ctr"/>
          <a:lstStyle/>
          <a:p>
            <a:r>
              <a:rPr lang="de-DE" dirty="0" smtClean="0"/>
              <a:t>Evangelium</a:t>
            </a:r>
            <a:endParaRPr lang="de-DE" dirty="0"/>
          </a:p>
        </p:txBody>
      </p:sp>
    </p:spTree>
    <p:extLst>
      <p:ext uri="{BB962C8B-B14F-4D97-AF65-F5344CB8AC3E}">
        <p14:creationId xmlns:p14="http://schemas.microsoft.com/office/powerpoint/2010/main" val="350473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decel="50000" fill="hold">
                                          <p:stCondLst>
                                            <p:cond delay="0"/>
                                          </p:stCondLst>
                                        </p:cTn>
                                        <p:tgtEl>
                                          <p:spTgt spid="28"/>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8"/>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8"/>
                                        </p:tgtEl>
                                        <p:attrNameLst>
                                          <p:attrName>ppt_w</p:attrName>
                                        </p:attrNameLst>
                                      </p:cBhvr>
                                      <p:tavLst>
                                        <p:tav tm="0">
                                          <p:val>
                                            <p:strVal val="#ppt_w*.05"/>
                                          </p:val>
                                        </p:tav>
                                        <p:tav tm="100000">
                                          <p:val>
                                            <p:strVal val="#ppt_w"/>
                                          </p:val>
                                        </p:tav>
                                      </p:tavLst>
                                    </p:anim>
                                    <p:anim calcmode="lin" valueType="num">
                                      <p:cBhvr>
                                        <p:cTn id="10" dur="1000" fill="hold"/>
                                        <p:tgtEl>
                                          <p:spTgt spid="28"/>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8"/>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8"/>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8"/>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149528"/>
                                        </p:tgtEl>
                                        <p:attrNameLst>
                                          <p:attrName>style.visibility</p:attrName>
                                        </p:attrNameLst>
                                      </p:cBhvr>
                                      <p:to>
                                        <p:strVal val="visible"/>
                                      </p:to>
                                    </p:set>
                                    <p:anim calcmode="lin" valueType="num">
                                      <p:cBhvr>
                                        <p:cTn id="19" dur="500" decel="50000" fill="hold">
                                          <p:stCondLst>
                                            <p:cond delay="0"/>
                                          </p:stCondLst>
                                        </p:cTn>
                                        <p:tgtEl>
                                          <p:spTgt spid="149528"/>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49528"/>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49528"/>
                                        </p:tgtEl>
                                        <p:attrNameLst>
                                          <p:attrName>ppt_w</p:attrName>
                                        </p:attrNameLst>
                                      </p:cBhvr>
                                      <p:tavLst>
                                        <p:tav tm="0">
                                          <p:val>
                                            <p:strVal val="#ppt_w*.05"/>
                                          </p:val>
                                        </p:tav>
                                        <p:tav tm="100000">
                                          <p:val>
                                            <p:strVal val="#ppt_w"/>
                                          </p:val>
                                        </p:tav>
                                      </p:tavLst>
                                    </p:anim>
                                    <p:anim calcmode="lin" valueType="num">
                                      <p:cBhvr>
                                        <p:cTn id="22" dur="1000" fill="hold"/>
                                        <p:tgtEl>
                                          <p:spTgt spid="149528"/>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49528"/>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49528"/>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49528"/>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495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28" grpId="0" animBg="1"/>
      <p:bldP spid="2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250825" y="333375"/>
            <a:ext cx="8891588" cy="1223963"/>
          </a:xfrm>
          <a:prstGeom prst="rect">
            <a:avLst/>
          </a:prstGeom>
          <a:noFill/>
          <a:ln w="9525">
            <a:noFill/>
            <a:miter lim="800000"/>
            <a:headEnd/>
            <a:tailEnd/>
          </a:ln>
          <a:effectLst/>
        </p:spPr>
        <p:txBody>
          <a:bodyPr anchor="ctr"/>
          <a:lstStyle/>
          <a:p>
            <a:pPr algn="ctr">
              <a:defRPr/>
            </a:pPr>
            <a:r>
              <a:rPr lang="de-DE" sz="3600" dirty="0">
                <a:effectLst>
                  <a:outerShdw blurRad="38100" dist="38100" dir="2700000" algn="tl">
                    <a:srgbClr val="000000"/>
                  </a:outerShdw>
                </a:effectLst>
                <a:latin typeface="Arial" charset="0"/>
              </a:rPr>
              <a:t>Das Geheimnis der </a:t>
            </a:r>
            <a:r>
              <a:rPr lang="de-DE" sz="3600" dirty="0" smtClean="0">
                <a:effectLst>
                  <a:outerShdw blurRad="38100" dist="38100" dir="2700000" algn="tl">
                    <a:srgbClr val="000000"/>
                  </a:outerShdw>
                </a:effectLst>
                <a:latin typeface="Arial" charset="0"/>
              </a:rPr>
              <a:t>Gesetzlosigkeit (2Thess 2)</a:t>
            </a:r>
            <a:endParaRPr lang="de-DE" sz="3600" dirty="0">
              <a:effectLst>
                <a:outerShdw blurRad="38100" dist="38100" dir="2700000" algn="tl">
                  <a:srgbClr val="000000"/>
                </a:outerShdw>
              </a:effectLst>
              <a:latin typeface="Arial" charset="0"/>
            </a:endParaRPr>
          </a:p>
        </p:txBody>
      </p:sp>
      <p:sp>
        <p:nvSpPr>
          <p:cNvPr id="63491" name="AutoShape 3"/>
          <p:cNvSpPr>
            <a:spLocks noChangeArrowheads="1"/>
          </p:cNvSpPr>
          <p:nvPr/>
        </p:nvSpPr>
        <p:spPr bwMode="auto">
          <a:xfrm>
            <a:off x="0" y="4941888"/>
            <a:ext cx="9144000" cy="990600"/>
          </a:xfrm>
          <a:prstGeom prst="leftRightArrow">
            <a:avLst>
              <a:gd name="adj1" fmla="val 60833"/>
              <a:gd name="adj2" fmla="val 59615"/>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49515" name="Text Box 11"/>
          <p:cNvSpPr txBox="1">
            <a:spLocks noChangeArrowheads="1"/>
          </p:cNvSpPr>
          <p:nvPr/>
        </p:nvSpPr>
        <p:spPr bwMode="auto">
          <a:xfrm>
            <a:off x="684213" y="5229225"/>
            <a:ext cx="2438400" cy="366713"/>
          </a:xfrm>
          <a:prstGeom prst="rect">
            <a:avLst/>
          </a:prstGeom>
          <a:noFill/>
          <a:ln w="9525">
            <a:noFill/>
            <a:miter lim="800000"/>
            <a:headEnd/>
            <a:tailEnd/>
          </a:ln>
          <a:effectLst/>
        </p:spPr>
        <p:txBody>
          <a:bodyPr>
            <a:spAutoFit/>
          </a:bodyPr>
          <a:lstStyle/>
          <a:p>
            <a:pPr algn="ctr" eaLnBrk="0" hangingPunct="0">
              <a:spcBef>
                <a:spcPct val="50000"/>
              </a:spcBef>
              <a:defRPr/>
            </a:pPr>
            <a:r>
              <a:rPr lang="de-DE" b="1" dirty="0" smtClean="0">
                <a:solidFill>
                  <a:schemeClr val="bg1"/>
                </a:solidFill>
                <a:effectLst>
                  <a:outerShdw blurRad="38100" dist="38100" dir="2700000" algn="tl">
                    <a:srgbClr val="000000"/>
                  </a:outerShdw>
                </a:effectLst>
                <a:latin typeface="Arial" charset="0"/>
              </a:rPr>
              <a:t>Kirchengeschichte</a:t>
            </a:r>
            <a:endParaRPr lang="de-DE" b="1" dirty="0">
              <a:solidFill>
                <a:schemeClr val="bg1"/>
              </a:solidFill>
              <a:effectLst>
                <a:outerShdw blurRad="38100" dist="38100" dir="2700000" algn="tl">
                  <a:srgbClr val="000000"/>
                </a:outerShdw>
              </a:effectLst>
              <a:latin typeface="Arial" charset="0"/>
            </a:endParaRPr>
          </a:p>
        </p:txBody>
      </p:sp>
      <p:grpSp>
        <p:nvGrpSpPr>
          <p:cNvPr id="2" name="Group 12"/>
          <p:cNvGrpSpPr>
            <a:grpSpLocks/>
          </p:cNvGrpSpPr>
          <p:nvPr/>
        </p:nvGrpSpPr>
        <p:grpSpPr bwMode="auto">
          <a:xfrm>
            <a:off x="6588125" y="1773238"/>
            <a:ext cx="2209800" cy="3887787"/>
            <a:chOff x="3768" y="1094"/>
            <a:chExt cx="1392" cy="2449"/>
          </a:xfrm>
        </p:grpSpPr>
        <p:sp>
          <p:nvSpPr>
            <p:cNvPr id="63512" name="AutoShape 13"/>
            <p:cNvSpPr>
              <a:spLocks noChangeArrowheads="1"/>
            </p:cNvSpPr>
            <p:nvPr/>
          </p:nvSpPr>
          <p:spPr bwMode="auto">
            <a:xfrm>
              <a:off x="4236" y="2820"/>
              <a:ext cx="480" cy="432"/>
            </a:xfrm>
            <a:prstGeom prst="triangle">
              <a:avLst>
                <a:gd name="adj" fmla="val 50000"/>
              </a:avLst>
            </a:prstGeom>
            <a:solidFill>
              <a:srgbClr val="FF3300"/>
            </a:solidFill>
            <a:ln w="44450">
              <a:solidFill>
                <a:schemeClr val="hlink"/>
              </a:solidFill>
              <a:miter lim="800000"/>
              <a:headEnd/>
              <a:tailEnd/>
            </a:ln>
          </p:spPr>
          <p:txBody>
            <a:bodyPr wrap="none" anchor="ctr"/>
            <a:lstStyle/>
            <a:p>
              <a:endParaRPr lang="de-DE"/>
            </a:p>
          </p:txBody>
        </p:sp>
        <p:sp>
          <p:nvSpPr>
            <p:cNvPr id="63513" name="AutoShape 14"/>
            <p:cNvSpPr>
              <a:spLocks noChangeArrowheads="1"/>
            </p:cNvSpPr>
            <p:nvPr/>
          </p:nvSpPr>
          <p:spPr bwMode="auto">
            <a:xfrm flipV="1">
              <a:off x="4308" y="1392"/>
              <a:ext cx="336" cy="1212"/>
            </a:xfrm>
            <a:prstGeom prst="upArrow">
              <a:avLst>
                <a:gd name="adj1" fmla="val 50000"/>
                <a:gd name="adj2" fmla="val 90179"/>
              </a:avLst>
            </a:prstGeom>
            <a:solidFill>
              <a:schemeClr val="bg1"/>
            </a:solidFill>
            <a:ln w="44450">
              <a:solidFill>
                <a:schemeClr val="hlink"/>
              </a:solidFill>
              <a:miter lim="800000"/>
              <a:headEnd/>
              <a:tailEnd/>
            </a:ln>
          </p:spPr>
          <p:txBody>
            <a:bodyPr wrap="none" anchor="ctr"/>
            <a:lstStyle/>
            <a:p>
              <a:endParaRPr lang="de-DE"/>
            </a:p>
          </p:txBody>
        </p:sp>
        <p:sp>
          <p:nvSpPr>
            <p:cNvPr id="63514" name="Rectangle 15"/>
            <p:cNvSpPr>
              <a:spLocks noChangeArrowheads="1"/>
            </p:cNvSpPr>
            <p:nvPr/>
          </p:nvSpPr>
          <p:spPr bwMode="auto">
            <a:xfrm>
              <a:off x="4452" y="1956"/>
              <a:ext cx="45" cy="1587"/>
            </a:xfrm>
            <a:prstGeom prst="rect">
              <a:avLst/>
            </a:prstGeom>
            <a:solidFill>
              <a:schemeClr val="bg1"/>
            </a:solidFill>
            <a:ln w="44450">
              <a:solidFill>
                <a:schemeClr val="hlink"/>
              </a:solidFill>
              <a:miter lim="800000"/>
              <a:headEnd/>
              <a:tailEnd/>
            </a:ln>
          </p:spPr>
          <p:txBody>
            <a:bodyPr wrap="none" anchor="ctr"/>
            <a:lstStyle/>
            <a:p>
              <a:endParaRPr lang="de-DE"/>
            </a:p>
          </p:txBody>
        </p:sp>
        <p:sp>
          <p:nvSpPr>
            <p:cNvPr id="63515" name="Text Box 16"/>
            <p:cNvSpPr txBox="1">
              <a:spLocks noChangeArrowheads="1"/>
            </p:cNvSpPr>
            <p:nvPr/>
          </p:nvSpPr>
          <p:spPr bwMode="auto">
            <a:xfrm>
              <a:off x="3768" y="1094"/>
              <a:ext cx="1392" cy="233"/>
            </a:xfrm>
            <a:prstGeom prst="rect">
              <a:avLst/>
            </a:prstGeom>
            <a:noFill/>
            <a:ln w="44450">
              <a:solidFill>
                <a:schemeClr val="hlink"/>
              </a:solidFill>
              <a:miter lim="800000"/>
              <a:headEnd/>
              <a:tailEnd/>
            </a:ln>
          </p:spPr>
          <p:txBody>
            <a:bodyPr>
              <a:spAutoFit/>
            </a:bodyPr>
            <a:lstStyle/>
            <a:p>
              <a:pPr algn="ctr" eaLnBrk="0" hangingPunct="0">
                <a:spcBef>
                  <a:spcPct val="50000"/>
                </a:spcBef>
              </a:pPr>
              <a:r>
                <a:rPr lang="de-DE" dirty="0">
                  <a:effectLst>
                    <a:outerShdw blurRad="38100" dist="38100" dir="2700000" algn="tl">
                      <a:srgbClr val="000000">
                        <a:alpha val="43137"/>
                      </a:srgbClr>
                    </a:outerShdw>
                  </a:effectLst>
                  <a:latin typeface="Arial" charset="0"/>
                </a:rPr>
                <a:t>Der Tag Christi</a:t>
              </a:r>
              <a:endParaRPr lang="de-DE" sz="2000" dirty="0">
                <a:effectLst>
                  <a:outerShdw blurRad="38100" dist="38100" dir="2700000" algn="tl">
                    <a:srgbClr val="000000">
                      <a:alpha val="43137"/>
                    </a:srgbClr>
                  </a:outerShdw>
                </a:effectLst>
                <a:latin typeface="Times New Roman" pitchFamily="18" charset="0"/>
              </a:endParaRPr>
            </a:p>
          </p:txBody>
        </p:sp>
      </p:grpSp>
      <p:sp>
        <p:nvSpPr>
          <p:cNvPr id="149528" name="AutoShape 24"/>
          <p:cNvSpPr>
            <a:spLocks noChangeArrowheads="1"/>
          </p:cNvSpPr>
          <p:nvPr/>
        </p:nvSpPr>
        <p:spPr bwMode="auto">
          <a:xfrm rot="1035998">
            <a:off x="3400644" y="3811456"/>
            <a:ext cx="4107648" cy="494108"/>
          </a:xfrm>
          <a:prstGeom prst="rightArrow">
            <a:avLst>
              <a:gd name="adj1" fmla="val 50000"/>
              <a:gd name="adj2" fmla="val 183497"/>
            </a:avLst>
          </a:prstGeom>
          <a:solidFill>
            <a:srgbClr val="9900CC"/>
          </a:solidFill>
          <a:ln w="9525">
            <a:solidFill>
              <a:schemeClr val="tx1"/>
            </a:solidFill>
            <a:miter lim="800000"/>
            <a:headEnd/>
            <a:tailEnd/>
          </a:ln>
        </p:spPr>
        <p:txBody>
          <a:bodyPr wrap="none" anchor="ctr"/>
          <a:lstStyle/>
          <a:p>
            <a:endParaRPr lang="de-DE"/>
          </a:p>
        </p:txBody>
      </p:sp>
      <p:sp>
        <p:nvSpPr>
          <p:cNvPr id="149529" name="Text Box 25"/>
          <p:cNvSpPr txBox="1">
            <a:spLocks noChangeArrowheads="1"/>
          </p:cNvSpPr>
          <p:nvPr/>
        </p:nvSpPr>
        <p:spPr bwMode="auto">
          <a:xfrm rot="1069986">
            <a:off x="3841901" y="3768188"/>
            <a:ext cx="2638337" cy="369332"/>
          </a:xfrm>
          <a:prstGeom prst="rect">
            <a:avLst/>
          </a:prstGeom>
          <a:noFill/>
          <a:ln w="9525">
            <a:noFill/>
            <a:miter lim="800000"/>
            <a:headEnd/>
            <a:tailEnd/>
          </a:ln>
        </p:spPr>
        <p:txBody>
          <a:bodyPr wrap="square">
            <a:spAutoFit/>
          </a:bodyPr>
          <a:lstStyle/>
          <a:p>
            <a:r>
              <a:rPr lang="de-CH" dirty="0">
                <a:effectLst>
                  <a:outerShdw blurRad="38100" dist="38100" dir="2700000" algn="tl">
                    <a:srgbClr val="000000">
                      <a:alpha val="43137"/>
                    </a:srgbClr>
                  </a:outerShdw>
                </a:effectLst>
              </a:rPr>
              <a:t>Der grosse Abfall</a:t>
            </a:r>
          </a:p>
        </p:txBody>
      </p:sp>
      <p:sp>
        <p:nvSpPr>
          <p:cNvPr id="149531" name="Oval 27"/>
          <p:cNvSpPr>
            <a:spLocks noChangeArrowheads="1"/>
          </p:cNvSpPr>
          <p:nvPr/>
        </p:nvSpPr>
        <p:spPr bwMode="auto">
          <a:xfrm>
            <a:off x="3491880" y="2780928"/>
            <a:ext cx="2808312" cy="2448272"/>
          </a:xfrm>
          <a:prstGeom prst="ellipse">
            <a:avLst/>
          </a:prstGeom>
          <a:noFill/>
          <a:ln w="38100">
            <a:solidFill>
              <a:srgbClr val="FF0000"/>
            </a:solidFill>
            <a:round/>
            <a:headEnd/>
            <a:tailEnd/>
          </a:ln>
        </p:spPr>
        <p:txBody>
          <a:bodyPr wrap="none" anchor="ctr"/>
          <a:lstStyle/>
          <a:p>
            <a:endParaRPr lang="de-DE"/>
          </a:p>
        </p:txBody>
      </p:sp>
      <p:sp>
        <p:nvSpPr>
          <p:cNvPr id="29" name="AutoShape 24"/>
          <p:cNvSpPr>
            <a:spLocks noChangeArrowheads="1"/>
          </p:cNvSpPr>
          <p:nvPr/>
        </p:nvSpPr>
        <p:spPr bwMode="auto">
          <a:xfrm>
            <a:off x="0" y="3140968"/>
            <a:ext cx="3419872" cy="485775"/>
          </a:xfrm>
          <a:prstGeom prst="rightArrow">
            <a:avLst>
              <a:gd name="adj1" fmla="val 50000"/>
              <a:gd name="adj2" fmla="val 183497"/>
            </a:avLst>
          </a:prstGeom>
          <a:solidFill>
            <a:srgbClr val="9900CC"/>
          </a:solidFill>
          <a:ln w="9525">
            <a:solidFill>
              <a:schemeClr val="tx1"/>
            </a:solidFill>
            <a:miter lim="800000"/>
            <a:headEnd/>
            <a:tailEnd/>
          </a:ln>
        </p:spPr>
        <p:txBody>
          <a:bodyPr wrap="none" anchor="ctr"/>
          <a:lstStyle/>
          <a:p>
            <a:r>
              <a:rPr lang="de-DE" dirty="0" smtClean="0"/>
              <a:t>           Gesetzlosigkeit</a:t>
            </a:r>
            <a:endParaRPr lang="de-DE" dirty="0"/>
          </a:p>
        </p:txBody>
      </p:sp>
    </p:spTree>
    <p:extLst>
      <p:ext uri="{BB962C8B-B14F-4D97-AF65-F5344CB8AC3E}">
        <p14:creationId xmlns:p14="http://schemas.microsoft.com/office/powerpoint/2010/main" val="41522414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decel="50000" fill="hold">
                                          <p:stCondLst>
                                            <p:cond delay="0"/>
                                          </p:stCondLst>
                                        </p:cTn>
                                        <p:tgtEl>
                                          <p:spTgt spid="2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9"/>
                                        </p:tgtEl>
                                        <p:attrNameLst>
                                          <p:attrName>ppt_w</p:attrName>
                                        </p:attrNameLst>
                                      </p:cBhvr>
                                      <p:tavLst>
                                        <p:tav tm="0">
                                          <p:val>
                                            <p:strVal val="#ppt_w*.05"/>
                                          </p:val>
                                        </p:tav>
                                        <p:tav tm="100000">
                                          <p:val>
                                            <p:strVal val="#ppt_w"/>
                                          </p:val>
                                        </p:tav>
                                      </p:tavLst>
                                    </p:anim>
                                    <p:anim calcmode="lin" valueType="num">
                                      <p:cBhvr>
                                        <p:cTn id="10" dur="1000" fill="hold"/>
                                        <p:tgtEl>
                                          <p:spTgt spid="2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9531"/>
                                        </p:tgtEl>
                                        <p:attrNameLst>
                                          <p:attrName>style.visibility</p:attrName>
                                        </p:attrNameLst>
                                      </p:cBhvr>
                                      <p:to>
                                        <p:strVal val="visible"/>
                                      </p:to>
                                    </p:set>
                                    <p:anim calcmode="lin" valueType="num">
                                      <p:cBhvr additive="base">
                                        <p:cTn id="19" dur="500" fill="hold"/>
                                        <p:tgtEl>
                                          <p:spTgt spid="149531"/>
                                        </p:tgtEl>
                                        <p:attrNameLst>
                                          <p:attrName>ppt_x</p:attrName>
                                        </p:attrNameLst>
                                      </p:cBhvr>
                                      <p:tavLst>
                                        <p:tav tm="0">
                                          <p:val>
                                            <p:strVal val="#ppt_x"/>
                                          </p:val>
                                        </p:tav>
                                        <p:tav tm="100000">
                                          <p:val>
                                            <p:strVal val="#ppt_x"/>
                                          </p:val>
                                        </p:tav>
                                      </p:tavLst>
                                    </p:anim>
                                    <p:anim calcmode="lin" valueType="num">
                                      <p:cBhvr additive="base">
                                        <p:cTn id="20" dur="500" fill="hold"/>
                                        <p:tgtEl>
                                          <p:spTgt spid="14953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5" presetClass="entr" presetSubtype="0" fill="hold" grpId="0" nodeType="clickEffect">
                                  <p:stCondLst>
                                    <p:cond delay="0"/>
                                  </p:stCondLst>
                                  <p:childTnLst>
                                    <p:set>
                                      <p:cBhvr>
                                        <p:cTn id="24" dur="1" fill="hold">
                                          <p:stCondLst>
                                            <p:cond delay="0"/>
                                          </p:stCondLst>
                                        </p:cTn>
                                        <p:tgtEl>
                                          <p:spTgt spid="149528"/>
                                        </p:tgtEl>
                                        <p:attrNameLst>
                                          <p:attrName>style.visibility</p:attrName>
                                        </p:attrNameLst>
                                      </p:cBhvr>
                                      <p:to>
                                        <p:strVal val="visible"/>
                                      </p:to>
                                    </p:set>
                                    <p:anim calcmode="lin" valueType="num">
                                      <p:cBhvr>
                                        <p:cTn id="25" dur="500" decel="50000" fill="hold">
                                          <p:stCondLst>
                                            <p:cond delay="0"/>
                                          </p:stCondLst>
                                        </p:cTn>
                                        <p:tgtEl>
                                          <p:spTgt spid="149528"/>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149528"/>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149528"/>
                                        </p:tgtEl>
                                        <p:attrNameLst>
                                          <p:attrName>ppt_w</p:attrName>
                                        </p:attrNameLst>
                                      </p:cBhvr>
                                      <p:tavLst>
                                        <p:tav tm="0">
                                          <p:val>
                                            <p:strVal val="#ppt_w*.05"/>
                                          </p:val>
                                        </p:tav>
                                        <p:tav tm="100000">
                                          <p:val>
                                            <p:strVal val="#ppt_w"/>
                                          </p:val>
                                        </p:tav>
                                      </p:tavLst>
                                    </p:anim>
                                    <p:anim calcmode="lin" valueType="num">
                                      <p:cBhvr>
                                        <p:cTn id="28" dur="1000" fill="hold"/>
                                        <p:tgtEl>
                                          <p:spTgt spid="149528"/>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149528"/>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149528"/>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149528"/>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14952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9529"/>
                                        </p:tgtEl>
                                        <p:attrNameLst>
                                          <p:attrName>style.visibility</p:attrName>
                                        </p:attrNameLst>
                                      </p:cBhvr>
                                      <p:to>
                                        <p:strVal val="visible"/>
                                      </p:to>
                                    </p:set>
                                    <p:animEffect transition="in" filter="blinds(horizontal)">
                                      <p:cBhvr>
                                        <p:cTn id="37" dur="500"/>
                                        <p:tgtEl>
                                          <p:spTgt spid="149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28" grpId="0" animBg="1"/>
      <p:bldP spid="149529" grpId="0"/>
      <p:bldP spid="149531"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3600" dirty="0" smtClean="0">
                <a:solidFill>
                  <a:srgbClr val="FFC000"/>
                </a:solidFill>
                <a:effectLst>
                  <a:outerShdw blurRad="38100" dist="38100" dir="2700000" algn="tl">
                    <a:srgbClr val="000000">
                      <a:alpha val="43137"/>
                    </a:srgbClr>
                  </a:outerShdw>
                </a:effectLst>
              </a:rPr>
              <a:t>1. „Der </a:t>
            </a:r>
            <a:r>
              <a:rPr lang="de-DE" sz="3600" dirty="0">
                <a:solidFill>
                  <a:srgbClr val="FFC000"/>
                </a:solidFill>
                <a:effectLst>
                  <a:outerShdw blurRad="38100" dist="38100" dir="2700000" algn="tl">
                    <a:srgbClr val="000000">
                      <a:alpha val="43137"/>
                    </a:srgbClr>
                  </a:outerShdw>
                </a:effectLst>
              </a:rPr>
              <a:t>kommende Diktator von Europa </a:t>
            </a:r>
            <a:r>
              <a:rPr lang="de-DE" sz="3600" dirty="0" smtClean="0">
                <a:solidFill>
                  <a:srgbClr val="FFC000"/>
                </a:solidFill>
                <a:effectLst>
                  <a:outerShdw blurRad="38100" dist="38100" dir="2700000" algn="tl">
                    <a:srgbClr val="000000">
                      <a:alpha val="43137"/>
                    </a:srgbClr>
                  </a:outerShdw>
                </a:effectLst>
              </a:rPr>
              <a:t/>
            </a:r>
            <a:br>
              <a:rPr lang="de-DE" sz="3600" dirty="0" smtClean="0">
                <a:solidFill>
                  <a:srgbClr val="FFC000"/>
                </a:solidFill>
                <a:effectLst>
                  <a:outerShdw blurRad="38100" dist="38100" dir="2700000" algn="tl">
                    <a:srgbClr val="000000">
                      <a:alpha val="43137"/>
                    </a:srgbClr>
                  </a:outerShdw>
                </a:effectLst>
              </a:rPr>
            </a:br>
            <a:r>
              <a:rPr lang="de-DE" sz="3600" dirty="0" smtClean="0">
                <a:solidFill>
                  <a:srgbClr val="FFC000"/>
                </a:solidFill>
                <a:effectLst>
                  <a:outerShdw blurRad="38100" dist="38100" dir="2700000" algn="tl">
                    <a:srgbClr val="000000">
                      <a:alpha val="43137"/>
                    </a:srgbClr>
                  </a:outerShdw>
                </a:effectLst>
              </a:rPr>
              <a:t>ist </a:t>
            </a:r>
            <a:r>
              <a:rPr lang="de-DE" sz="3600" dirty="0">
                <a:solidFill>
                  <a:srgbClr val="FFC000"/>
                </a:solidFill>
                <a:effectLst>
                  <a:outerShdw blurRad="38100" dist="38100" dir="2700000" algn="tl">
                    <a:srgbClr val="000000">
                      <a:alpha val="43137"/>
                    </a:srgbClr>
                  </a:outerShdw>
                </a:effectLst>
              </a:rPr>
              <a:t>der Antichrist</a:t>
            </a:r>
            <a:r>
              <a:rPr lang="de-DE" sz="3600" dirty="0" smtClean="0">
                <a:solidFill>
                  <a:srgbClr val="FFC000"/>
                </a:solidFill>
                <a:effectLst>
                  <a:outerShdw blurRad="38100" dist="38100" dir="2700000" algn="tl">
                    <a:srgbClr val="000000">
                      <a:alpha val="43137"/>
                    </a:srgbClr>
                  </a:outerShdw>
                </a:effectLst>
              </a:rPr>
              <a:t>.“</a:t>
            </a:r>
            <a:endParaRPr lang="de-DE"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p:txBody>
          <a:bodyPr>
            <a:normAutofit fontScale="85000" lnSpcReduction="20000"/>
          </a:bodyPr>
          <a:lstStyle/>
          <a:p>
            <a:pPr lvl="0"/>
            <a:r>
              <a:rPr lang="de-DE" dirty="0">
                <a:effectLst>
                  <a:outerShdw blurRad="38100" dist="38100" dir="2700000" algn="tl">
                    <a:srgbClr val="000000">
                      <a:alpha val="43137"/>
                    </a:srgbClr>
                  </a:outerShdw>
                </a:effectLst>
              </a:rPr>
              <a:t>Bitte unterscheiden: </a:t>
            </a:r>
            <a:r>
              <a:rPr lang="de-DE" dirty="0">
                <a:solidFill>
                  <a:srgbClr val="66FF33"/>
                </a:solidFill>
                <a:effectLst>
                  <a:outerShdw blurRad="38100" dist="38100" dir="2700000" algn="tl">
                    <a:srgbClr val="000000">
                      <a:alpha val="43137"/>
                    </a:srgbClr>
                  </a:outerShdw>
                </a:effectLst>
              </a:rPr>
              <a:t>„Das Tier aus dem Meer“ </a:t>
            </a:r>
            <a:r>
              <a:rPr lang="de-DE" dirty="0">
                <a:effectLst>
                  <a:outerShdw blurRad="38100" dist="38100" dir="2700000" algn="tl">
                    <a:srgbClr val="000000">
                      <a:alpha val="43137"/>
                    </a:srgbClr>
                  </a:outerShdw>
                </a:effectLst>
              </a:rPr>
              <a:t>Off 13,1-10) = heidnischer Diktator des Römischen Reiches und </a:t>
            </a:r>
            <a:r>
              <a:rPr lang="de-DE" dirty="0" smtClean="0">
                <a:solidFill>
                  <a:srgbClr val="66FF33"/>
                </a:solidFill>
                <a:effectLst>
                  <a:outerShdw blurRad="38100" dist="38100" dir="2700000" algn="tl">
                    <a:srgbClr val="000000">
                      <a:alpha val="43137"/>
                    </a:srgbClr>
                  </a:outerShdw>
                </a:effectLst>
              </a:rPr>
              <a:t>„das Tier </a:t>
            </a:r>
            <a:r>
              <a:rPr lang="de-DE" dirty="0">
                <a:solidFill>
                  <a:srgbClr val="66FF33"/>
                </a:solidFill>
                <a:effectLst>
                  <a:outerShdw blurRad="38100" dist="38100" dir="2700000" algn="tl">
                    <a:srgbClr val="000000">
                      <a:alpha val="43137"/>
                    </a:srgbClr>
                  </a:outerShdw>
                </a:effectLst>
              </a:rPr>
              <a:t>aus der Erde“</a:t>
            </a:r>
            <a:r>
              <a:rPr lang="de-DE" dirty="0">
                <a:effectLst>
                  <a:outerShdw blurRad="38100" dist="38100" dir="2700000" algn="tl">
                    <a:srgbClr val="000000">
                      <a:alpha val="43137"/>
                    </a:srgbClr>
                  </a:outerShdw>
                </a:effectLst>
              </a:rPr>
              <a:t> (Off 13,11-18) = falscher jüdischer Messias in Israel</a:t>
            </a:r>
          </a:p>
          <a:p>
            <a:pPr lvl="0"/>
            <a:r>
              <a:rPr lang="de-DE" dirty="0">
                <a:effectLst>
                  <a:outerShdw blurRad="38100" dist="38100" dir="2700000" algn="tl">
                    <a:srgbClr val="000000">
                      <a:alpha val="43137"/>
                    </a:srgbClr>
                  </a:outerShdw>
                </a:effectLst>
              </a:rPr>
              <a:t>„Antichrist“ (1Joh 2,18) = der, welcher gegen den Christus/Messias ist; der, welcher sich an die Stelle des Christus/ Messias setzt </a:t>
            </a:r>
            <a:r>
              <a:rPr lang="de-DE" dirty="0">
                <a:effectLst>
                  <a:outerShdw blurRad="38100" dist="38100" dir="2700000" algn="tl">
                    <a:srgbClr val="000000">
                      <a:alpha val="43137"/>
                    </a:srgbClr>
                  </a:outerShdw>
                </a:effectLst>
                <a:sym typeface="Wingdings" panose="05000000000000000000" pitchFamily="2" charset="2"/>
              </a:rPr>
              <a:t></a:t>
            </a:r>
            <a:r>
              <a:rPr lang="de-DE" dirty="0">
                <a:effectLst>
                  <a:outerShdw blurRad="38100" dist="38100" dir="2700000" algn="tl">
                    <a:srgbClr val="000000">
                      <a:alpha val="43137"/>
                    </a:srgbClr>
                  </a:outerShdw>
                </a:effectLst>
              </a:rPr>
              <a:t> </a:t>
            </a:r>
            <a:r>
              <a:rPr lang="de-DE" dirty="0">
                <a:solidFill>
                  <a:srgbClr val="66FF33"/>
                </a:solidFill>
                <a:effectLst>
                  <a:outerShdw blurRad="38100" dist="38100" dir="2700000" algn="tl">
                    <a:srgbClr val="000000">
                      <a:alpha val="43137"/>
                    </a:srgbClr>
                  </a:outerShdw>
                </a:effectLst>
              </a:rPr>
              <a:t>Antichrist = falscher Messias</a:t>
            </a:r>
            <a:r>
              <a:rPr lang="de-DE" dirty="0">
                <a:effectLst>
                  <a:outerShdw blurRad="38100" dist="38100" dir="2700000" algn="tl">
                    <a:srgbClr val="000000">
                      <a:alpha val="43137"/>
                    </a:srgbClr>
                  </a:outerShdw>
                </a:effectLst>
              </a:rPr>
              <a:t>. Der falsche Messias regiert als Jude in Israel (Daniel 11,36-39; Jesaja 30,33; Sacharja 11,15-17; Johannes 5,43; 2. Thessalonicher 2,3-12; 1. Johannes 2,18; Offenbarung 6,1-2; 13,11-18; 16,13; 19,19-20). </a:t>
            </a:r>
            <a:r>
              <a:rPr lang="de-DE" dirty="0">
                <a:solidFill>
                  <a:srgbClr val="66FF33"/>
                </a:solidFill>
                <a:effectLst>
                  <a:outerShdw blurRad="38100" dist="38100" dir="2700000" algn="tl">
                    <a:srgbClr val="000000">
                      <a:alpha val="43137"/>
                    </a:srgbClr>
                  </a:outerShdw>
                </a:effectLst>
              </a:rPr>
              <a:t>Der kommende Diktator ist kein falscher Messias.</a:t>
            </a:r>
          </a:p>
          <a:p>
            <a:endParaRPr lang="de-DE" dirty="0"/>
          </a:p>
        </p:txBody>
      </p:sp>
    </p:spTree>
    <p:extLst>
      <p:ext uri="{BB962C8B-B14F-4D97-AF65-F5344CB8AC3E}">
        <p14:creationId xmlns:p14="http://schemas.microsoft.com/office/powerpoint/2010/main" val="2326465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lgn="l"/>
            <a:r>
              <a:rPr lang="de-DE" sz="4000" dirty="0" smtClean="0">
                <a:solidFill>
                  <a:srgbClr val="FFC000"/>
                </a:solidFill>
                <a:effectLst>
                  <a:outerShdw blurRad="38100" dist="38100" dir="2700000" algn="tl">
                    <a:srgbClr val="000000">
                      <a:alpha val="43137"/>
                    </a:srgbClr>
                  </a:outerShdw>
                </a:effectLst>
              </a:rPr>
              <a:t>18. „Die </a:t>
            </a:r>
            <a:r>
              <a:rPr lang="de-DE" sz="4000" dirty="0" err="1">
                <a:solidFill>
                  <a:srgbClr val="FFC000"/>
                </a:solidFill>
                <a:effectLst>
                  <a:outerShdw blurRad="38100" dist="38100" dir="2700000" algn="tl">
                    <a:srgbClr val="000000">
                      <a:alpha val="43137"/>
                    </a:srgbClr>
                  </a:outerShdw>
                </a:effectLst>
              </a:rPr>
              <a:t>Geistesausgiessung</a:t>
            </a:r>
            <a:r>
              <a:rPr lang="de-DE" sz="4000" dirty="0">
                <a:solidFill>
                  <a:srgbClr val="FFC000"/>
                </a:solidFill>
                <a:effectLst>
                  <a:outerShdw blurRad="38100" dist="38100" dir="2700000" algn="tl">
                    <a:srgbClr val="000000">
                      <a:alpha val="43137"/>
                    </a:srgbClr>
                  </a:outerShdw>
                </a:effectLst>
              </a:rPr>
              <a:t> nach Joel 3 </a:t>
            </a:r>
            <a:r>
              <a:rPr lang="de-DE" sz="4000" dirty="0" smtClean="0">
                <a:solidFill>
                  <a:srgbClr val="FFC000"/>
                </a:solidFill>
                <a:effectLst>
                  <a:outerShdw blurRad="38100" dist="38100" dir="2700000" algn="tl">
                    <a:srgbClr val="000000">
                      <a:alpha val="43137"/>
                    </a:srgbClr>
                  </a:outerShdw>
                </a:effectLst>
              </a:rPr>
              <a:t>findet heute statt.“ </a:t>
            </a:r>
            <a:endParaRPr lang="de-DE" dirty="0"/>
          </a:p>
        </p:txBody>
      </p:sp>
      <p:sp>
        <p:nvSpPr>
          <p:cNvPr id="3" name="Inhaltsplatzhalter 2"/>
          <p:cNvSpPr>
            <a:spLocks noGrp="1"/>
          </p:cNvSpPr>
          <p:nvPr>
            <p:ph idx="1"/>
          </p:nvPr>
        </p:nvSpPr>
        <p:spPr/>
        <p:txBody>
          <a:bodyPr>
            <a:normAutofit fontScale="85000" lnSpcReduction="20000"/>
          </a:bodyPr>
          <a:lstStyle/>
          <a:p>
            <a:pPr lvl="0"/>
            <a:r>
              <a:rPr lang="de-DE" dirty="0">
                <a:effectLst>
                  <a:outerShdw blurRad="38100" dist="38100" dir="2700000" algn="tl">
                    <a:srgbClr val="000000">
                      <a:alpha val="43137"/>
                    </a:srgbClr>
                  </a:outerShdw>
                </a:effectLst>
              </a:rPr>
              <a:t>Joel 1 und 2 beschreiben den verheerenden </a:t>
            </a:r>
            <a:r>
              <a:rPr lang="de-DE" dirty="0">
                <a:solidFill>
                  <a:srgbClr val="66FF33"/>
                </a:solidFill>
                <a:effectLst>
                  <a:outerShdw blurRad="38100" dist="38100" dir="2700000" algn="tl">
                    <a:srgbClr val="000000">
                      <a:alpha val="43137"/>
                    </a:srgbClr>
                  </a:outerShdw>
                </a:effectLst>
              </a:rPr>
              <a:t>Feldzug des Königs des Nordens gegen Israel</a:t>
            </a:r>
            <a:r>
              <a:rPr lang="de-DE" dirty="0">
                <a:effectLst>
                  <a:outerShdw blurRad="38100" dist="38100" dir="2700000" algn="tl">
                    <a:srgbClr val="000000">
                      <a:alpha val="43137"/>
                    </a:srgbClr>
                  </a:outerShdw>
                </a:effectLst>
              </a:rPr>
              <a:t>, bei dem das ganze Land verwüstet werden wird. Das wird sich ab Beginn der </a:t>
            </a:r>
            <a:r>
              <a:rPr lang="de-DE" dirty="0" err="1">
                <a:effectLst>
                  <a:outerShdw blurRad="38100" dist="38100" dir="2700000" algn="tl">
                    <a:srgbClr val="000000">
                      <a:alpha val="43137"/>
                    </a:srgbClr>
                  </a:outerShdw>
                </a:effectLst>
              </a:rPr>
              <a:t>grossen</a:t>
            </a:r>
            <a:r>
              <a:rPr lang="de-DE" dirty="0">
                <a:effectLst>
                  <a:outerShdw blurRad="38100" dist="38100" dir="2700000" algn="tl">
                    <a:srgbClr val="000000">
                      <a:alpha val="43137"/>
                    </a:srgbClr>
                  </a:outerShdw>
                </a:effectLst>
              </a:rPr>
              <a:t> Drangsal (letzte 3 ½ Jahren) erfüllen. Joel 3,1 sagt deutlich, dass </a:t>
            </a:r>
            <a:r>
              <a:rPr lang="de-DE" dirty="0">
                <a:solidFill>
                  <a:srgbClr val="66FF33"/>
                </a:solidFill>
                <a:effectLst>
                  <a:outerShdw blurRad="38100" dist="38100" dir="2700000" algn="tl">
                    <a:srgbClr val="000000">
                      <a:alpha val="43137"/>
                    </a:srgbClr>
                  </a:outerShdw>
                </a:effectLst>
              </a:rPr>
              <a:t>„danach“ </a:t>
            </a:r>
            <a:r>
              <a:rPr lang="de-DE" dirty="0">
                <a:effectLst>
                  <a:outerShdw blurRad="38100" dist="38100" dir="2700000" algn="tl">
                    <a:srgbClr val="000000">
                      <a:alpha val="43137"/>
                    </a:srgbClr>
                  </a:outerShdw>
                </a:effectLst>
              </a:rPr>
              <a:t>diese </a:t>
            </a:r>
            <a:r>
              <a:rPr lang="de-DE" dirty="0" err="1">
                <a:effectLst>
                  <a:outerShdw blurRad="38100" dist="38100" dir="2700000" algn="tl">
                    <a:srgbClr val="000000">
                      <a:alpha val="43137"/>
                    </a:srgbClr>
                  </a:outerShdw>
                </a:effectLst>
              </a:rPr>
              <a:t>Geistesausgiessung</a:t>
            </a:r>
            <a:r>
              <a:rPr lang="de-DE" dirty="0">
                <a:effectLst>
                  <a:outerShdw blurRad="38100" dist="38100" dir="2700000" algn="tl">
                    <a:srgbClr val="000000">
                      <a:alpha val="43137"/>
                    </a:srgbClr>
                  </a:outerShdw>
                </a:effectLst>
              </a:rPr>
              <a:t> stattfinden wird, d.h. am Anfang des 1000jährigen Reiches.</a:t>
            </a:r>
          </a:p>
          <a:p>
            <a:pPr lvl="0"/>
            <a:r>
              <a:rPr lang="de-DE" dirty="0">
                <a:effectLst>
                  <a:outerShdw blurRad="38100" dist="38100" dir="2700000" algn="tl">
                    <a:srgbClr val="000000">
                      <a:alpha val="43137"/>
                    </a:srgbClr>
                  </a:outerShdw>
                </a:effectLst>
              </a:rPr>
              <a:t>Die </a:t>
            </a:r>
            <a:r>
              <a:rPr lang="de-DE" dirty="0" err="1">
                <a:effectLst>
                  <a:outerShdw blurRad="38100" dist="38100" dir="2700000" algn="tl">
                    <a:srgbClr val="000000">
                      <a:alpha val="43137"/>
                    </a:srgbClr>
                  </a:outerShdw>
                </a:effectLst>
              </a:rPr>
              <a:t>Ausgiessung</a:t>
            </a:r>
            <a:r>
              <a:rPr lang="de-DE" dirty="0">
                <a:effectLst>
                  <a:outerShdw blurRad="38100" dist="38100" dir="2700000" algn="tl">
                    <a:srgbClr val="000000">
                      <a:alpha val="43137"/>
                    </a:srgbClr>
                  </a:outerShdw>
                </a:effectLst>
              </a:rPr>
              <a:t> an Pfingsten war das gleiche Phänomen. Deshalb sagt Petrus mit Verweis auf Joel 3 und als Antwort auf die Frage „Was ist das?“: </a:t>
            </a:r>
            <a:r>
              <a:rPr lang="de-DE" dirty="0">
                <a:solidFill>
                  <a:srgbClr val="66FF33"/>
                </a:solidFill>
                <a:effectLst>
                  <a:outerShdw blurRad="38100" dist="38100" dir="2700000" algn="tl">
                    <a:srgbClr val="000000">
                      <a:alpha val="43137"/>
                    </a:srgbClr>
                  </a:outerShdw>
                </a:effectLst>
              </a:rPr>
              <a:t>„Dies ist es</a:t>
            </a:r>
            <a:r>
              <a:rPr lang="de-DE" dirty="0">
                <a:effectLst>
                  <a:outerShdw blurRad="38100" dist="38100" dir="2700000" algn="tl">
                    <a:srgbClr val="000000">
                      <a:alpha val="43137"/>
                    </a:srgbClr>
                  </a:outerShdw>
                </a:effectLst>
              </a:rPr>
              <a:t>, was durch den Propheten Joel gesagt ist“ (</a:t>
            </a:r>
            <a:r>
              <a:rPr lang="de-DE" dirty="0" err="1">
                <a:effectLst>
                  <a:outerShdw blurRad="38100" dist="38100" dir="2700000" algn="tl">
                    <a:srgbClr val="000000">
                      <a:alpha val="43137"/>
                    </a:srgbClr>
                  </a:outerShdw>
                </a:effectLst>
              </a:rPr>
              <a:t>Apg</a:t>
            </a:r>
            <a:r>
              <a:rPr lang="de-DE" dirty="0">
                <a:effectLst>
                  <a:outerShdw blurRad="38100" dist="38100" dir="2700000" algn="tl">
                    <a:srgbClr val="000000">
                      <a:alpha val="43137"/>
                    </a:srgbClr>
                  </a:outerShdw>
                </a:effectLst>
              </a:rPr>
              <a:t> 2,16). Er sagte nicht, dass die die „Erfüllung“ gewesen sei!</a:t>
            </a:r>
          </a:p>
          <a:p>
            <a:endParaRPr lang="de-DE" dirty="0"/>
          </a:p>
        </p:txBody>
      </p:sp>
    </p:spTree>
    <p:extLst>
      <p:ext uri="{BB962C8B-B14F-4D97-AF65-F5344CB8AC3E}">
        <p14:creationId xmlns:p14="http://schemas.microsoft.com/office/powerpoint/2010/main" val="37081151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a:hlinkClick r:id="rId3" action="ppaction://hlinkpres?slideindex=1&amp;slidetitle="/>
          </p:cNvPr>
          <p:cNvSpPr>
            <a:spLocks noChangeArrowheads="1"/>
          </p:cNvSpPr>
          <p:nvPr/>
        </p:nvSpPr>
        <p:spPr bwMode="auto">
          <a:xfrm>
            <a:off x="0" y="5013325"/>
            <a:ext cx="9144000" cy="1319213"/>
          </a:xfrm>
          <a:prstGeom prst="leftRightArrow">
            <a:avLst>
              <a:gd name="adj1" fmla="val 60833"/>
              <a:gd name="adj2" fmla="val 56221"/>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fr-FR" altLang="de-DE" sz="3600">
              <a:solidFill>
                <a:schemeClr val="bg1"/>
              </a:solidFill>
            </a:endParaRPr>
          </a:p>
        </p:txBody>
      </p:sp>
      <p:sp>
        <p:nvSpPr>
          <p:cNvPr id="21507" name="Text Box 3"/>
          <p:cNvSpPr txBox="1">
            <a:spLocks noChangeArrowheads="1"/>
          </p:cNvSpPr>
          <p:nvPr/>
        </p:nvSpPr>
        <p:spPr bwMode="auto">
          <a:xfrm>
            <a:off x="1619250" y="333375"/>
            <a:ext cx="586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de-DE" altLang="de-DE" sz="3600" b="1">
                <a:solidFill>
                  <a:srgbClr val="00FF00"/>
                </a:solidFill>
              </a:rPr>
              <a:t>Joel 3,1: Ausgiessung</a:t>
            </a:r>
            <a:endParaRPr lang="fr-FR" altLang="de-DE" sz="3600" b="1">
              <a:solidFill>
                <a:srgbClr val="00FF00"/>
              </a:solidFill>
            </a:endParaRPr>
          </a:p>
        </p:txBody>
      </p:sp>
      <p:sp>
        <p:nvSpPr>
          <p:cNvPr id="21508" name="Oval 4">
            <a:hlinkClick r:id="rId4" action="ppaction://hlinkpres?slideindex=1&amp;slidetitle="/>
          </p:cNvPr>
          <p:cNvSpPr>
            <a:spLocks noChangeArrowheads="1"/>
          </p:cNvSpPr>
          <p:nvPr/>
        </p:nvSpPr>
        <p:spPr bwMode="auto">
          <a:xfrm>
            <a:off x="1331913" y="2492375"/>
            <a:ext cx="142875" cy="1595438"/>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de-DE" altLang="de-DE"/>
          </a:p>
        </p:txBody>
      </p:sp>
      <p:sp>
        <p:nvSpPr>
          <p:cNvPr id="21509" name="Oval 5"/>
          <p:cNvSpPr>
            <a:spLocks noChangeArrowheads="1"/>
          </p:cNvSpPr>
          <p:nvPr/>
        </p:nvSpPr>
        <p:spPr bwMode="auto">
          <a:xfrm>
            <a:off x="7621588" y="3284538"/>
            <a:ext cx="1522412" cy="1522412"/>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de-DE" altLang="de-DE">
              <a:solidFill>
                <a:srgbClr val="00FF00"/>
              </a:solidFill>
            </a:endParaRPr>
          </a:p>
        </p:txBody>
      </p:sp>
      <p:sp>
        <p:nvSpPr>
          <p:cNvPr id="21510" name="Text Box 7">
            <a:hlinkClick r:id="rId5" action="ppaction://hlinkpres?slideindex=1&amp;slidetitle="/>
          </p:cNvPr>
          <p:cNvSpPr txBox="1">
            <a:spLocks noChangeArrowheads="1"/>
          </p:cNvSpPr>
          <p:nvPr/>
        </p:nvSpPr>
        <p:spPr bwMode="auto">
          <a:xfrm>
            <a:off x="7704138" y="3429000"/>
            <a:ext cx="1439862"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de-DE" altLang="de-DE" sz="1900" b="1">
                <a:solidFill>
                  <a:schemeClr val="bg2"/>
                </a:solidFill>
              </a:rPr>
              <a:t>Das Reich des Messias (1000 J.)</a:t>
            </a:r>
          </a:p>
        </p:txBody>
      </p:sp>
      <p:sp>
        <p:nvSpPr>
          <p:cNvPr id="21511" name="Line 11"/>
          <p:cNvSpPr>
            <a:spLocks noChangeShapeType="1"/>
          </p:cNvSpPr>
          <p:nvPr/>
        </p:nvSpPr>
        <p:spPr bwMode="auto">
          <a:xfrm>
            <a:off x="7164388" y="2420938"/>
            <a:ext cx="0" cy="2808287"/>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1512" name="Line 13"/>
          <p:cNvSpPr>
            <a:spLocks noChangeShapeType="1"/>
          </p:cNvSpPr>
          <p:nvPr/>
        </p:nvSpPr>
        <p:spPr bwMode="auto">
          <a:xfrm>
            <a:off x="1042988" y="2565400"/>
            <a:ext cx="0" cy="2663825"/>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1513" name="Text Box 14"/>
          <p:cNvSpPr txBox="1">
            <a:spLocks noChangeArrowheads="1"/>
          </p:cNvSpPr>
          <p:nvPr/>
        </p:nvSpPr>
        <p:spPr bwMode="auto">
          <a:xfrm>
            <a:off x="411956" y="1969295"/>
            <a:ext cx="18716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1. Kommen</a:t>
            </a:r>
          </a:p>
        </p:txBody>
      </p:sp>
      <p:sp>
        <p:nvSpPr>
          <p:cNvPr id="21514" name="Text Box 15"/>
          <p:cNvSpPr txBox="1">
            <a:spLocks noChangeArrowheads="1"/>
          </p:cNvSpPr>
          <p:nvPr/>
        </p:nvSpPr>
        <p:spPr bwMode="auto">
          <a:xfrm>
            <a:off x="6443663" y="1844675"/>
            <a:ext cx="2219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2. Kommen</a:t>
            </a:r>
          </a:p>
        </p:txBody>
      </p:sp>
      <p:sp>
        <p:nvSpPr>
          <p:cNvPr id="21515" name="Oval 4">
            <a:hlinkClick r:id="rId4" action="ppaction://hlinkpres?slideindex=1&amp;slidetitle="/>
          </p:cNvPr>
          <p:cNvSpPr>
            <a:spLocks noChangeArrowheads="1"/>
          </p:cNvSpPr>
          <p:nvPr/>
        </p:nvSpPr>
        <p:spPr bwMode="auto">
          <a:xfrm>
            <a:off x="7308850" y="2349500"/>
            <a:ext cx="142875" cy="1595438"/>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de-DE" altLang="de-DE"/>
          </a:p>
        </p:txBody>
      </p:sp>
      <p:sp>
        <p:nvSpPr>
          <p:cNvPr id="21516" name="Textfeld 16"/>
          <p:cNvSpPr txBox="1">
            <a:spLocks noChangeArrowheads="1"/>
          </p:cNvSpPr>
          <p:nvPr/>
        </p:nvSpPr>
        <p:spPr bwMode="auto">
          <a:xfrm>
            <a:off x="7596188" y="2420938"/>
            <a:ext cx="992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a:t>Joel 3,1</a:t>
            </a:r>
          </a:p>
        </p:txBody>
      </p:sp>
      <p:sp>
        <p:nvSpPr>
          <p:cNvPr id="21517" name="Textfeld 17"/>
          <p:cNvSpPr txBox="1">
            <a:spLocks noChangeArrowheads="1"/>
          </p:cNvSpPr>
          <p:nvPr/>
        </p:nvSpPr>
        <p:spPr bwMode="auto">
          <a:xfrm>
            <a:off x="1547813" y="2636838"/>
            <a:ext cx="14716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dirty="0" err="1"/>
              <a:t>Apg</a:t>
            </a:r>
            <a:r>
              <a:rPr lang="de-DE" altLang="de-DE" dirty="0"/>
              <a:t> 2,17: </a:t>
            </a:r>
          </a:p>
          <a:p>
            <a:pPr eaLnBrk="1" hangingPunct="1"/>
            <a:r>
              <a:rPr lang="de-DE" altLang="de-DE" dirty="0"/>
              <a:t>„Dies ist es!“</a:t>
            </a:r>
          </a:p>
        </p:txBody>
      </p:sp>
    </p:spTree>
    <p:extLst>
      <p:ext uri="{BB962C8B-B14F-4D97-AF65-F5344CB8AC3E}">
        <p14:creationId xmlns:p14="http://schemas.microsoft.com/office/powerpoint/2010/main" val="92683023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Rot="1" noChangeArrowheads="1"/>
          </p:cNvSpPr>
          <p:nvPr>
            <p:ph type="title"/>
          </p:nvPr>
        </p:nvSpPr>
        <p:spPr/>
        <p:txBody>
          <a:bodyPr/>
          <a:lstStyle/>
          <a:p>
            <a:pPr>
              <a:defRPr/>
            </a:pPr>
            <a:r>
              <a:rPr lang="de-CH"/>
              <a:t>GNU FDL</a:t>
            </a:r>
            <a:endParaRPr lang="de-DE"/>
          </a:p>
        </p:txBody>
      </p:sp>
      <p:sp>
        <p:nvSpPr>
          <p:cNvPr id="93187" name="Rectangle 3"/>
          <p:cNvSpPr>
            <a:spLocks noGrp="1" noChangeArrowheads="1"/>
          </p:cNvSpPr>
          <p:nvPr>
            <p:ph type="body" idx="1"/>
          </p:nvPr>
        </p:nvSpPr>
        <p:spPr>
          <a:xfrm>
            <a:off x="457200" y="1600200"/>
            <a:ext cx="8686800" cy="4525963"/>
          </a:xfrm>
        </p:spPr>
        <p:txBody>
          <a:bodyPr/>
          <a:lstStyle/>
          <a:p>
            <a:r>
              <a:rPr lang="de-DE" dirty="0" smtClean="0">
                <a:effectLst>
                  <a:outerShdw blurRad="38100" dist="38100" dir="2700000" algn="tl">
                    <a:srgbClr val="000000">
                      <a:alpha val="43137"/>
                    </a:srgbClr>
                  </a:outerShdw>
                </a:effectLst>
              </a:rPr>
              <a:t>Genaue Information zur Lizenz GNU FDL:</a:t>
            </a:r>
          </a:p>
          <a:p>
            <a:r>
              <a:rPr lang="de-DE" dirty="0" smtClean="0">
                <a:effectLst>
                  <a:outerShdw blurRad="38100" dist="38100" dir="2700000" algn="tl">
                    <a:srgbClr val="000000">
                      <a:alpha val="43137"/>
                    </a:srgbClr>
                  </a:outerShdw>
                </a:effectLst>
                <a:hlinkClick r:id="rId2"/>
              </a:rPr>
              <a:t>http://en.wikipedia.org/wiki/Wikipedia:Text </a:t>
            </a:r>
            <a:r>
              <a:rPr lang="de-DE" dirty="0" err="1" smtClean="0">
                <a:effectLst>
                  <a:outerShdw blurRad="38100" dist="38100" dir="2700000" algn="tl">
                    <a:srgbClr val="000000">
                      <a:alpha val="43137"/>
                    </a:srgbClr>
                  </a:outerShdw>
                </a:effectLst>
                <a:hlinkClick r:id="rId2"/>
              </a:rPr>
              <a:t>of_the_GNU_Free_Documentation_License</a:t>
            </a:r>
            <a:endParaRPr lang="de-DE"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Rot="1" noChangeArrowheads="1"/>
          </p:cNvSpPr>
          <p:nvPr>
            <p:ph type="title"/>
          </p:nvPr>
        </p:nvSpPr>
        <p:spPr/>
        <p:txBody>
          <a:bodyPr/>
          <a:lstStyle/>
          <a:p>
            <a:pPr>
              <a:defRPr/>
            </a:pPr>
            <a:r>
              <a:rPr lang="de-CH"/>
              <a:t>CCA </a:t>
            </a:r>
            <a:endParaRPr lang="de-DE"/>
          </a:p>
        </p:txBody>
      </p:sp>
      <p:sp>
        <p:nvSpPr>
          <p:cNvPr id="94211" name="Rectangle 3"/>
          <p:cNvSpPr>
            <a:spLocks noGrp="1" noChangeArrowheads="1"/>
          </p:cNvSpPr>
          <p:nvPr>
            <p:ph type="body" idx="1"/>
          </p:nvPr>
        </p:nvSpPr>
        <p:spPr>
          <a:xfrm>
            <a:off x="179388" y="1600200"/>
            <a:ext cx="8964612" cy="4525963"/>
          </a:xfrm>
        </p:spPr>
        <p:txBody>
          <a:bodyPr>
            <a:normAutofit/>
          </a:bodyPr>
          <a:lstStyle/>
          <a:p>
            <a:r>
              <a:rPr lang="de-CH" sz="2800" dirty="0" smtClean="0">
                <a:effectLst>
                  <a:outerShdw blurRad="38100" dist="38100" dir="2700000" algn="tl">
                    <a:srgbClr val="000000">
                      <a:alpha val="43137"/>
                    </a:srgbClr>
                  </a:outerShdw>
                </a:effectLst>
              </a:rPr>
              <a:t>Genaue Information zur Lizenz Creative </a:t>
            </a:r>
            <a:r>
              <a:rPr lang="de-CH" sz="2800" dirty="0" err="1" smtClean="0">
                <a:effectLst>
                  <a:outerShdw blurRad="38100" dist="38100" dir="2700000" algn="tl">
                    <a:srgbClr val="000000">
                      <a:alpha val="43137"/>
                    </a:srgbClr>
                  </a:outerShdw>
                </a:effectLst>
              </a:rPr>
              <a:t>Commons</a:t>
            </a:r>
            <a:r>
              <a:rPr lang="de-CH" sz="2800" dirty="0" smtClean="0">
                <a:effectLst>
                  <a:outerShdw blurRad="38100" dist="38100" dir="2700000" algn="tl">
                    <a:srgbClr val="000000">
                      <a:alpha val="43137"/>
                    </a:srgbClr>
                  </a:outerShdw>
                </a:effectLst>
              </a:rPr>
              <a:t>:</a:t>
            </a:r>
          </a:p>
          <a:p>
            <a:r>
              <a:rPr lang="de-DE" sz="2800" dirty="0" smtClean="0">
                <a:solidFill>
                  <a:schemeClr val="hlink"/>
                </a:solidFill>
                <a:effectLst>
                  <a:outerShdw blurRad="38100" dist="38100" dir="2700000" algn="tl">
                    <a:srgbClr val="000000">
                      <a:alpha val="43137"/>
                    </a:srgbClr>
                  </a:outerShdw>
                </a:effectLst>
                <a:hlinkClick r:id="rId2"/>
              </a:rPr>
              <a:t>http://en.wikipedia.org/wiki/Creative_Commons</a:t>
            </a:r>
            <a:endParaRPr lang="de-DE" sz="2800" dirty="0" smtClean="0">
              <a:solidFill>
                <a:schemeClr val="hlink"/>
              </a:solidFill>
              <a:effectLst>
                <a:outerShdw blurRad="38100" dist="38100" dir="2700000" algn="tl">
                  <a:srgbClr val="000000">
                    <a:alpha val="43137"/>
                  </a:srgbClr>
                </a:outerShdw>
              </a:effectLst>
            </a:endParaRPr>
          </a:p>
          <a:p>
            <a:endParaRPr lang="de-DE" sz="2800" dirty="0" smtClean="0">
              <a:solidFill>
                <a:schemeClr val="hlink"/>
              </a:solidFill>
              <a:effectLst>
                <a:outerShdw blurRad="38100" dist="38100" dir="2700000" algn="tl">
                  <a:srgbClr val="000000">
                    <a:alpha val="43137"/>
                  </a:srgbClr>
                </a:outerShdw>
              </a:effectLst>
            </a:endParaRPr>
          </a:p>
          <a:p>
            <a:r>
              <a:rPr lang="de-DE" sz="2800" dirty="0" smtClean="0">
                <a:effectLst>
                  <a:outerShdw blurRad="38100" dist="38100" dir="2700000" algn="tl">
                    <a:srgbClr val="000000">
                      <a:alpha val="43137"/>
                    </a:srgbClr>
                  </a:outerShdw>
                </a:effectLst>
              </a:rPr>
              <a:t>FB = Freies Bild</a:t>
            </a:r>
          </a:p>
          <a:p>
            <a:r>
              <a:rPr lang="de-DE" sz="2800" dirty="0" smtClean="0">
                <a:effectLst>
                  <a:outerShdw blurRad="38100" dist="38100" dir="2700000" algn="tl">
                    <a:srgbClr val="000000">
                      <a:alpha val="43137"/>
                    </a:srgbClr>
                  </a:outerShdw>
                </a:effectLst>
              </a:rPr>
              <a:t>RL = Roger Liebi</a:t>
            </a:r>
          </a:p>
          <a:p>
            <a:r>
              <a:rPr lang="de-DE" sz="2800" dirty="0" smtClean="0">
                <a:effectLst>
                  <a:outerShdw blurRad="38100" dist="38100" dir="2700000" algn="tl">
                    <a:srgbClr val="000000">
                      <a:alpha val="43137"/>
                    </a:srgbClr>
                  </a:outerShdw>
                </a:effectLst>
              </a:rPr>
              <a:t>USA = freies Bild der USA</a:t>
            </a:r>
          </a:p>
          <a:p>
            <a:r>
              <a:rPr lang="de-DE" sz="2800" dirty="0" smtClean="0">
                <a:effectLst>
                  <a:outerShdw blurRad="38100" dist="38100" dir="2700000" algn="tl">
                    <a:srgbClr val="000000">
                      <a:alpha val="43137"/>
                    </a:srgbClr>
                  </a:outerShdw>
                </a:effectLst>
              </a:rPr>
              <a:t>Bibelzitate: Elberfelder 1905 (leicht revidiert durch RL)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1" name="Rectangle 5"/>
          <p:cNvSpPr>
            <a:spLocks noGrp="1" noRot="1" noChangeArrowheads="1"/>
          </p:cNvSpPr>
          <p:nvPr>
            <p:ph type="title"/>
          </p:nvPr>
        </p:nvSpPr>
        <p:spPr/>
        <p:txBody>
          <a:bodyPr/>
          <a:lstStyle/>
          <a:p>
            <a:pPr eaLnBrk="1" hangingPunct="1">
              <a:defRPr/>
            </a:pPr>
            <a:r>
              <a:rPr lang="de-DE" dirty="0" smtClean="0">
                <a:solidFill>
                  <a:srgbClr val="FF3300"/>
                </a:solidFill>
                <a:latin typeface="Arial" charset="0"/>
                <a:cs typeface="Arial" charset="0"/>
              </a:rPr>
              <a:t>Die Vision auf Patmos</a:t>
            </a:r>
          </a:p>
        </p:txBody>
      </p:sp>
      <p:sp>
        <p:nvSpPr>
          <p:cNvPr id="224263" name="Rectangle 7"/>
          <p:cNvSpPr>
            <a:spLocks noGrp="1" noChangeArrowheads="1"/>
          </p:cNvSpPr>
          <p:nvPr>
            <p:ph type="body" sz="half" idx="1"/>
          </p:nvPr>
        </p:nvSpPr>
        <p:spPr>
          <a:xfrm>
            <a:off x="457200" y="1600200"/>
            <a:ext cx="4691063" cy="4525963"/>
          </a:xfrm>
        </p:spPr>
        <p:txBody>
          <a:bodyPr/>
          <a:lstStyle/>
          <a:p>
            <a:pPr eaLnBrk="1" hangingPunct="1">
              <a:lnSpc>
                <a:spcPct val="90000"/>
              </a:lnSpc>
              <a:defRPr/>
            </a:pPr>
            <a:r>
              <a:rPr lang="de-DE" b="1" dirty="0" smtClean="0">
                <a:effectLst>
                  <a:outerShdw blurRad="38100" dist="38100" dir="2700000" algn="tl">
                    <a:srgbClr val="000000">
                      <a:alpha val="43137"/>
                    </a:srgbClr>
                  </a:outerShdw>
                </a:effectLst>
                <a:latin typeface="Arial" charset="0"/>
                <a:cs typeface="Arial" charset="0"/>
              </a:rPr>
              <a:t>Off 13,1:</a:t>
            </a:r>
            <a:r>
              <a:rPr lang="de-DE" b="1" dirty="0" smtClean="0">
                <a:solidFill>
                  <a:srgbClr val="FFFF00"/>
                </a:solidFill>
                <a:effectLst>
                  <a:outerShdw blurRad="38100" dist="38100" dir="2700000" algn="tl">
                    <a:srgbClr val="000000">
                      <a:alpha val="43137"/>
                    </a:srgbClr>
                  </a:outerShdw>
                </a:effectLst>
                <a:latin typeface="Arial" charset="0"/>
                <a:cs typeface="Arial" charset="0"/>
              </a:rPr>
              <a:t> „Und ich stand auf dem Sande des Meeres. Und ich sah aus dem Meere ein Tier aufsteigen, welches </a:t>
            </a:r>
            <a:r>
              <a:rPr lang="de-DE" b="1" dirty="0" smtClean="0">
                <a:solidFill>
                  <a:srgbClr val="FF3300"/>
                </a:solidFill>
                <a:effectLst>
                  <a:outerShdw blurRad="38100" dist="38100" dir="2700000" algn="tl">
                    <a:srgbClr val="000000">
                      <a:alpha val="43137"/>
                    </a:srgbClr>
                  </a:outerShdw>
                </a:effectLst>
                <a:latin typeface="Arial" charset="0"/>
                <a:cs typeface="Arial" charset="0"/>
              </a:rPr>
              <a:t>zehn Hörner</a:t>
            </a:r>
            <a:r>
              <a:rPr lang="de-DE" b="1" dirty="0" smtClean="0">
                <a:solidFill>
                  <a:srgbClr val="FFFF00"/>
                </a:solidFill>
                <a:effectLst>
                  <a:outerShdw blurRad="38100" dist="38100" dir="2700000" algn="tl">
                    <a:srgbClr val="000000">
                      <a:alpha val="43137"/>
                    </a:srgbClr>
                  </a:outerShdw>
                </a:effectLst>
                <a:latin typeface="Arial" charset="0"/>
                <a:cs typeface="Arial" charset="0"/>
              </a:rPr>
              <a:t> und sieben Köpfe hatte, und auf seinen Hörnern zehn Diademe, und auf seinen Köpfen Namen der Lästerung.”  </a:t>
            </a:r>
          </a:p>
        </p:txBody>
      </p:sp>
      <p:pic>
        <p:nvPicPr>
          <p:cNvPr id="45060" name="Picture 4"/>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5651500" y="1628775"/>
            <a:ext cx="3035300" cy="4525963"/>
          </a:xfrm>
          <a:noFill/>
          <a:extLst>
            <a:ext uri="{909E8E84-426E-40DD-AFC4-6F175D3DCCD1}">
              <a14:hiddenFill xmlns:a14="http://schemas.microsoft.com/office/drawing/2010/main">
                <a:solidFill>
                  <a:srgbClr val="FFFFFF"/>
                </a:solidFill>
              </a14:hiddenFill>
            </a:ext>
          </a:extLst>
        </p:spPr>
      </p:pic>
      <p:sp>
        <p:nvSpPr>
          <p:cNvPr id="45061" name="Textfeld 4"/>
          <p:cNvSpPr txBox="1">
            <a:spLocks noChangeArrowheads="1"/>
          </p:cNvSpPr>
          <p:nvPr/>
        </p:nvSpPr>
        <p:spPr bwMode="auto">
          <a:xfrm>
            <a:off x="8316913" y="1341438"/>
            <a:ext cx="3524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de-DE" altLang="de-DE" sz="1000"/>
              <a:t>RL</a:t>
            </a:r>
          </a:p>
        </p:txBody>
      </p:sp>
    </p:spTree>
    <p:extLst>
      <p:ext uri="{BB962C8B-B14F-4D97-AF65-F5344CB8AC3E}">
        <p14:creationId xmlns:p14="http://schemas.microsoft.com/office/powerpoint/2010/main" val="1862257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Rot="1" noChangeArrowheads="1"/>
          </p:cNvSpPr>
          <p:nvPr>
            <p:ph type="title"/>
          </p:nvPr>
        </p:nvSpPr>
        <p:spPr/>
        <p:txBody>
          <a:bodyPr/>
          <a:lstStyle/>
          <a:p>
            <a:pPr eaLnBrk="1" hangingPunct="1">
              <a:defRPr/>
            </a:pPr>
            <a:r>
              <a:rPr lang="de-DE" dirty="0" smtClean="0">
                <a:solidFill>
                  <a:srgbClr val="FF3300"/>
                </a:solidFill>
                <a:latin typeface="Arial" charset="0"/>
                <a:cs typeface="Arial" charset="0"/>
              </a:rPr>
              <a:t>Die Vision auf Patmos</a:t>
            </a:r>
          </a:p>
        </p:txBody>
      </p:sp>
      <p:sp>
        <p:nvSpPr>
          <p:cNvPr id="241667" name="Rectangle 3"/>
          <p:cNvSpPr>
            <a:spLocks noGrp="1" noChangeArrowheads="1"/>
          </p:cNvSpPr>
          <p:nvPr>
            <p:ph type="body" sz="half" idx="1"/>
          </p:nvPr>
        </p:nvSpPr>
        <p:spPr>
          <a:xfrm>
            <a:off x="250825" y="1600200"/>
            <a:ext cx="8424863" cy="4525963"/>
          </a:xfrm>
        </p:spPr>
        <p:txBody>
          <a:bodyPr/>
          <a:lstStyle/>
          <a:p>
            <a:pPr eaLnBrk="1" hangingPunct="1">
              <a:defRPr/>
            </a:pPr>
            <a:r>
              <a:rPr lang="de-DE" sz="2400" b="1" dirty="0" smtClean="0">
                <a:effectLst>
                  <a:outerShdw blurRad="38100" dist="38100" dir="2700000" algn="tl">
                    <a:srgbClr val="000000">
                      <a:alpha val="43137"/>
                    </a:srgbClr>
                  </a:outerShdw>
                </a:effectLst>
                <a:latin typeface="Arial" charset="0"/>
                <a:cs typeface="Arial" charset="0"/>
              </a:rPr>
              <a:t>Off 13,11-12:</a:t>
            </a:r>
            <a:r>
              <a:rPr lang="de-DE" sz="2400" b="1" dirty="0" smtClean="0">
                <a:solidFill>
                  <a:srgbClr val="FFFF00"/>
                </a:solidFill>
                <a:effectLst>
                  <a:outerShdw blurRad="38100" dist="38100" dir="2700000" algn="tl">
                    <a:srgbClr val="000000">
                      <a:alpha val="43137"/>
                    </a:srgbClr>
                  </a:outerShdw>
                </a:effectLst>
                <a:latin typeface="Arial" charset="0"/>
                <a:cs typeface="Arial" charset="0"/>
              </a:rPr>
              <a:t> „[11] Und ich sah ein anderes Tier aus der Erde aufsteigen: und es hatte </a:t>
            </a:r>
            <a:r>
              <a:rPr lang="de-DE" sz="2400" b="1" dirty="0" smtClean="0">
                <a:solidFill>
                  <a:srgbClr val="FF3300"/>
                </a:solidFill>
                <a:effectLst>
                  <a:outerShdw blurRad="38100" dist="38100" dir="2700000" algn="tl">
                    <a:srgbClr val="000000">
                      <a:alpha val="43137"/>
                    </a:srgbClr>
                  </a:outerShdw>
                </a:effectLst>
                <a:latin typeface="Arial" charset="0"/>
                <a:cs typeface="Arial" charset="0"/>
              </a:rPr>
              <a:t>zwei Hörner</a:t>
            </a:r>
            <a:r>
              <a:rPr lang="de-DE" sz="2400" b="1" dirty="0" smtClean="0">
                <a:solidFill>
                  <a:srgbClr val="FFFF00"/>
                </a:solidFill>
                <a:effectLst>
                  <a:outerShdw blurRad="38100" dist="38100" dir="2700000" algn="tl">
                    <a:srgbClr val="000000">
                      <a:alpha val="43137"/>
                    </a:srgbClr>
                  </a:outerShdw>
                </a:effectLst>
                <a:latin typeface="Arial" charset="0"/>
                <a:cs typeface="Arial" charset="0"/>
              </a:rPr>
              <a:t> gleich einem </a:t>
            </a:r>
            <a:r>
              <a:rPr lang="de-DE" sz="2400" b="1" dirty="0" smtClean="0">
                <a:solidFill>
                  <a:srgbClr val="FF3300"/>
                </a:solidFill>
                <a:effectLst>
                  <a:outerShdw blurRad="38100" dist="38100" dir="2700000" algn="tl">
                    <a:srgbClr val="000000">
                      <a:alpha val="43137"/>
                    </a:srgbClr>
                  </a:outerShdw>
                </a:effectLst>
                <a:latin typeface="Arial" charset="0"/>
                <a:cs typeface="Arial" charset="0"/>
              </a:rPr>
              <a:t>Lamme</a:t>
            </a:r>
            <a:r>
              <a:rPr lang="de-DE" sz="2400" b="1" dirty="0" smtClean="0">
                <a:solidFill>
                  <a:srgbClr val="FFFF00"/>
                </a:solidFill>
                <a:effectLst>
                  <a:outerShdw blurRad="38100" dist="38100" dir="2700000" algn="tl">
                    <a:srgbClr val="000000">
                      <a:alpha val="43137"/>
                    </a:srgbClr>
                  </a:outerShdw>
                </a:effectLst>
                <a:latin typeface="Arial" charset="0"/>
                <a:cs typeface="Arial" charset="0"/>
              </a:rPr>
              <a:t>, und es redete wie ein Drache.  [12] Und die ganze Gewalt des ersten Tieres übt es vor ihm aus, und es macht, </a:t>
            </a:r>
            <a:r>
              <a:rPr lang="de-DE" sz="2400" b="1" dirty="0" err="1" smtClean="0">
                <a:solidFill>
                  <a:srgbClr val="FFFF00"/>
                </a:solidFill>
                <a:effectLst>
                  <a:outerShdw blurRad="38100" dist="38100" dir="2700000" algn="tl">
                    <a:srgbClr val="000000">
                      <a:alpha val="43137"/>
                    </a:srgbClr>
                  </a:outerShdw>
                </a:effectLst>
                <a:latin typeface="Arial" charset="0"/>
                <a:cs typeface="Arial" charset="0"/>
              </a:rPr>
              <a:t>daß</a:t>
            </a:r>
            <a:r>
              <a:rPr lang="de-DE" sz="2400" b="1" dirty="0" smtClean="0">
                <a:solidFill>
                  <a:srgbClr val="FFFF00"/>
                </a:solidFill>
                <a:effectLst>
                  <a:outerShdw blurRad="38100" dist="38100" dir="2700000" algn="tl">
                    <a:srgbClr val="000000">
                      <a:alpha val="43137"/>
                    </a:srgbClr>
                  </a:outerShdw>
                </a:effectLst>
                <a:latin typeface="Arial" charset="0"/>
                <a:cs typeface="Arial" charset="0"/>
              </a:rPr>
              <a:t> die Erde und die auf ihr wohnen das erste Tier anbeten, dessen Todeswunde geheilt wurde.” </a:t>
            </a:r>
          </a:p>
        </p:txBody>
      </p:sp>
      <p:sp>
        <p:nvSpPr>
          <p:cNvPr id="56325" name="Text Box 5"/>
          <p:cNvSpPr txBox="1">
            <a:spLocks noChangeArrowheads="1"/>
          </p:cNvSpPr>
          <p:nvPr/>
        </p:nvSpPr>
        <p:spPr bwMode="auto">
          <a:xfrm>
            <a:off x="808038" y="5848350"/>
            <a:ext cx="6172200" cy="762000"/>
          </a:xfrm>
          <a:prstGeom prst="rect">
            <a:avLst/>
          </a:prstGeom>
          <a:noFill/>
          <a:ln w="9525">
            <a:noFill/>
            <a:miter lim="800000"/>
            <a:headEnd/>
            <a:tailEnd/>
          </a:ln>
        </p:spPr>
        <p:txBody>
          <a:bodyPr wrap="none">
            <a:spAutoFit/>
          </a:bodyPr>
          <a:lstStyle/>
          <a:p>
            <a:pPr>
              <a:defRPr/>
            </a:pPr>
            <a:r>
              <a:rPr lang="de-DE" sz="2200" b="1" dirty="0">
                <a:effectLst>
                  <a:outerShdw blurRad="38100" dist="38100" dir="2700000" algn="tl">
                    <a:srgbClr val="000000">
                      <a:alpha val="43137"/>
                    </a:srgbClr>
                  </a:outerShdw>
                </a:effectLst>
                <a:latin typeface="Arial" charset="0"/>
                <a:cs typeface="Arial" charset="0"/>
              </a:rPr>
              <a:t>Der Antichrist: Herrscher in Israel </a:t>
            </a:r>
          </a:p>
          <a:p>
            <a:pPr>
              <a:defRPr/>
            </a:pPr>
            <a:r>
              <a:rPr lang="de-DE" sz="2200" b="1" dirty="0">
                <a:effectLst>
                  <a:outerShdw blurRad="38100" dist="38100" dir="2700000" algn="tl">
                    <a:srgbClr val="000000">
                      <a:alpha val="43137"/>
                    </a:srgbClr>
                  </a:outerShdw>
                </a:effectLst>
                <a:latin typeface="Arial" charset="0"/>
                <a:cs typeface="Arial" charset="0"/>
              </a:rPr>
              <a:t>und Propagandaminister des Neuen Europas</a:t>
            </a:r>
          </a:p>
        </p:txBody>
      </p:sp>
    </p:spTree>
    <p:extLst>
      <p:ext uri="{BB962C8B-B14F-4D97-AF65-F5344CB8AC3E}">
        <p14:creationId xmlns:p14="http://schemas.microsoft.com/office/powerpoint/2010/main" val="2012139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lvl="0" algn="l"/>
            <a:r>
              <a:rPr lang="de-DE" sz="3600" dirty="0" smtClean="0">
                <a:solidFill>
                  <a:srgbClr val="FFC000"/>
                </a:solidFill>
                <a:effectLst>
                  <a:outerShdw blurRad="38100" dist="38100" dir="2700000" algn="tl">
                    <a:srgbClr val="000000">
                      <a:alpha val="43137"/>
                    </a:srgbClr>
                  </a:outerShdw>
                </a:effectLst>
              </a:rPr>
              <a:t>2. „Der </a:t>
            </a:r>
            <a:r>
              <a:rPr lang="de-DE" sz="3600" dirty="0">
                <a:solidFill>
                  <a:srgbClr val="FFC000"/>
                </a:solidFill>
                <a:effectLst>
                  <a:outerShdw blurRad="38100" dist="38100" dir="2700000" algn="tl">
                    <a:srgbClr val="000000">
                      <a:alpha val="43137"/>
                    </a:srgbClr>
                  </a:outerShdw>
                </a:effectLst>
              </a:rPr>
              <a:t>kommende Diktator von Europa ist der König des Nordens</a:t>
            </a:r>
            <a:r>
              <a:rPr lang="de-DE" sz="3600" dirty="0" smtClean="0">
                <a:solidFill>
                  <a:srgbClr val="FFC000"/>
                </a:solidFill>
                <a:effectLst>
                  <a:outerShdw blurRad="38100" dist="38100" dir="2700000" algn="tl">
                    <a:srgbClr val="000000">
                      <a:alpha val="43137"/>
                    </a:srgbClr>
                  </a:outerShdw>
                </a:effectLst>
              </a:rPr>
              <a:t>.“</a:t>
            </a:r>
            <a:endParaRPr lang="de-DE" sz="3600" dirty="0">
              <a:solidFill>
                <a:srgbClr val="FFC000"/>
              </a:solidFill>
              <a:effectLst>
                <a:outerShdw blurRad="38100" dist="38100" dir="2700000" algn="tl">
                  <a:srgbClr val="000000">
                    <a:alpha val="43137"/>
                  </a:srgbClr>
                </a:outerShdw>
              </a:effectLst>
            </a:endParaRPr>
          </a:p>
        </p:txBody>
      </p:sp>
      <p:sp>
        <p:nvSpPr>
          <p:cNvPr id="3" name="Inhaltsplatzhalter 2"/>
          <p:cNvSpPr>
            <a:spLocks noGrp="1"/>
          </p:cNvSpPr>
          <p:nvPr>
            <p:ph idx="1"/>
          </p:nvPr>
        </p:nvSpPr>
        <p:spPr/>
        <p:txBody>
          <a:bodyPr/>
          <a:lstStyle/>
          <a:p>
            <a:pPr lvl="0"/>
            <a:r>
              <a:rPr lang="de-DE" dirty="0">
                <a:effectLst>
                  <a:outerShdw blurRad="38100" dist="38100" dir="2700000" algn="tl">
                    <a:srgbClr val="000000">
                      <a:alpha val="43137"/>
                    </a:srgbClr>
                  </a:outerShdw>
                </a:effectLst>
              </a:rPr>
              <a:t>Der König des Nordens in der erfüllten Prophetie (Dan 11,1-35) </a:t>
            </a:r>
            <a:r>
              <a:rPr lang="de-DE" dirty="0">
                <a:solidFill>
                  <a:srgbClr val="66FF33"/>
                </a:solidFill>
                <a:effectLst>
                  <a:outerShdw blurRad="38100" dist="38100" dir="2700000" algn="tl">
                    <a:srgbClr val="000000">
                      <a:alpha val="43137"/>
                    </a:srgbClr>
                  </a:outerShdw>
                </a:effectLst>
              </a:rPr>
              <a:t>= </a:t>
            </a:r>
            <a:r>
              <a:rPr lang="de-DE" dirty="0" err="1">
                <a:solidFill>
                  <a:srgbClr val="66FF33"/>
                </a:solidFill>
                <a:effectLst>
                  <a:outerShdw blurRad="38100" dist="38100" dir="2700000" algn="tl">
                    <a:srgbClr val="000000">
                      <a:alpha val="43137"/>
                    </a:srgbClr>
                  </a:outerShdw>
                </a:effectLst>
              </a:rPr>
              <a:t>Gross</a:t>
            </a:r>
            <a:r>
              <a:rPr lang="de-DE" dirty="0">
                <a:solidFill>
                  <a:srgbClr val="66FF33"/>
                </a:solidFill>
                <a:effectLst>
                  <a:outerShdw blurRad="38100" dist="38100" dir="2700000" algn="tl">
                    <a:srgbClr val="000000">
                      <a:alpha val="43137"/>
                    </a:srgbClr>
                  </a:outerShdw>
                </a:effectLst>
              </a:rPr>
              <a:t>-Syrien </a:t>
            </a:r>
            <a:r>
              <a:rPr lang="de-DE" dirty="0">
                <a:effectLst>
                  <a:outerShdw blurRad="38100" dist="38100" dir="2700000" algn="tl">
                    <a:srgbClr val="000000">
                      <a:alpha val="43137"/>
                    </a:srgbClr>
                  </a:outerShdw>
                </a:effectLst>
              </a:rPr>
              <a:t>(von Syrien/Libanon bis Pakistan). Das Tier aus dem Meer mit 10 Hörnern (Off 13,1ff) = das 4. Tier in Dan 7 </a:t>
            </a:r>
            <a:r>
              <a:rPr lang="de-DE" dirty="0">
                <a:solidFill>
                  <a:srgbClr val="66FF33"/>
                </a:solidFill>
                <a:effectLst>
                  <a:outerShdw blurRad="38100" dist="38100" dir="2700000" algn="tl">
                    <a:srgbClr val="000000">
                      <a:alpha val="43137"/>
                    </a:srgbClr>
                  </a:outerShdw>
                </a:effectLst>
              </a:rPr>
              <a:t>= das Römische Reich</a:t>
            </a:r>
          </a:p>
          <a:p>
            <a:endParaRPr lang="de-DE" dirty="0"/>
          </a:p>
        </p:txBody>
      </p:sp>
    </p:spTree>
    <p:extLst>
      <p:ext uri="{BB962C8B-B14F-4D97-AF65-F5344CB8AC3E}">
        <p14:creationId xmlns:p14="http://schemas.microsoft.com/office/powerpoint/2010/main" val="15038081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8572" y="1353312"/>
            <a:ext cx="9151016" cy="4392488"/>
          </a:xfrm>
          <a:prstGeom prst="rect">
            <a:avLst/>
          </a:prstGeom>
          <a:noFill/>
          <a:ln w="9525">
            <a:noFill/>
            <a:miter lim="800000"/>
            <a:headEnd/>
            <a:tailEnd/>
          </a:ln>
        </p:spPr>
      </p:pic>
      <p:sp>
        <p:nvSpPr>
          <p:cNvPr id="5" name="Textfeld 4"/>
          <p:cNvSpPr txBox="1"/>
          <p:nvPr/>
        </p:nvSpPr>
        <p:spPr>
          <a:xfrm>
            <a:off x="6804248" y="5733256"/>
            <a:ext cx="1999265" cy="246221"/>
          </a:xfrm>
          <a:prstGeom prst="rect">
            <a:avLst/>
          </a:prstGeom>
          <a:noFill/>
        </p:spPr>
        <p:txBody>
          <a:bodyPr wrap="none" rtlCol="0">
            <a:spAutoFit/>
          </a:bodyPr>
          <a:lstStyle/>
          <a:p>
            <a:r>
              <a:rPr lang="de-DE" sz="1000" dirty="0" err="1" smtClean="0"/>
              <a:t>Captain</a:t>
            </a:r>
            <a:r>
              <a:rPr lang="de-DE" sz="1000" dirty="0" smtClean="0"/>
              <a:t> Blood GNU 1.2 </a:t>
            </a:r>
            <a:r>
              <a:rPr lang="de-DE" sz="1000" dirty="0" err="1" smtClean="0"/>
              <a:t>or</a:t>
            </a:r>
            <a:r>
              <a:rPr lang="de-DE" sz="1000" dirty="0" smtClean="0"/>
              <a:t> </a:t>
            </a:r>
            <a:r>
              <a:rPr lang="de-DE" sz="1000" dirty="0" err="1" smtClean="0"/>
              <a:t>later</a:t>
            </a:r>
            <a:endParaRPr lang="de-DE" sz="1000" dirty="0"/>
          </a:p>
        </p:txBody>
      </p:sp>
      <p:sp>
        <p:nvSpPr>
          <p:cNvPr id="6" name="Line 3"/>
          <p:cNvSpPr>
            <a:spLocks noChangeShapeType="1"/>
          </p:cNvSpPr>
          <p:nvPr/>
        </p:nvSpPr>
        <p:spPr bwMode="auto">
          <a:xfrm flipV="1">
            <a:off x="1619672" y="4725145"/>
            <a:ext cx="792088" cy="1152127"/>
          </a:xfrm>
          <a:prstGeom prst="line">
            <a:avLst/>
          </a:prstGeom>
          <a:noFill/>
          <a:ln w="76200">
            <a:solidFill>
              <a:srgbClr val="FF0000"/>
            </a:solidFill>
            <a:round/>
            <a:headEnd/>
            <a:tailEnd type="triangle" w="med" len="med"/>
          </a:ln>
          <a:effectLst/>
        </p:spPr>
        <p:txBody>
          <a:bodyPr/>
          <a:lstStyle/>
          <a:p>
            <a:endParaRPr lang="de-DE"/>
          </a:p>
        </p:txBody>
      </p:sp>
      <p:sp>
        <p:nvSpPr>
          <p:cNvPr id="7" name="Line 3"/>
          <p:cNvSpPr>
            <a:spLocks noChangeShapeType="1"/>
          </p:cNvSpPr>
          <p:nvPr/>
        </p:nvSpPr>
        <p:spPr bwMode="auto">
          <a:xfrm flipH="1">
            <a:off x="4139952" y="1124744"/>
            <a:ext cx="1080120" cy="2376264"/>
          </a:xfrm>
          <a:prstGeom prst="line">
            <a:avLst/>
          </a:prstGeom>
          <a:noFill/>
          <a:ln w="76200">
            <a:solidFill>
              <a:srgbClr val="FF0000"/>
            </a:solidFill>
            <a:round/>
            <a:headEnd/>
            <a:tailEnd type="triangle" w="med" len="med"/>
          </a:ln>
          <a:effectLst/>
        </p:spPr>
        <p:txBody>
          <a:bodyPr/>
          <a:lstStyle/>
          <a:p>
            <a:endParaRPr lang="de-DE"/>
          </a:p>
        </p:txBody>
      </p:sp>
      <p:sp>
        <p:nvSpPr>
          <p:cNvPr id="8" name="Textfeld 7"/>
          <p:cNvSpPr txBox="1"/>
          <p:nvPr/>
        </p:nvSpPr>
        <p:spPr>
          <a:xfrm>
            <a:off x="467544" y="6093296"/>
            <a:ext cx="3467616" cy="369332"/>
          </a:xfrm>
          <a:prstGeom prst="rect">
            <a:avLst/>
          </a:prstGeom>
          <a:noFill/>
        </p:spPr>
        <p:txBody>
          <a:bodyPr wrap="none" rtlCol="0">
            <a:spAutoFit/>
          </a:bodyPr>
          <a:lstStyle/>
          <a:p>
            <a:r>
              <a:rPr lang="de-DE" dirty="0" smtClean="0">
                <a:effectLst>
                  <a:outerShdw blurRad="38100" dist="38100" dir="2700000" algn="tl">
                    <a:srgbClr val="000000">
                      <a:alpha val="43137"/>
                    </a:srgbClr>
                  </a:outerShdw>
                </a:effectLst>
              </a:rPr>
              <a:t>Der König des Südens: Ägypten</a:t>
            </a:r>
            <a:endParaRPr lang="de-DE" dirty="0">
              <a:effectLst>
                <a:outerShdw blurRad="38100" dist="38100" dir="2700000" algn="tl">
                  <a:srgbClr val="000000">
                    <a:alpha val="43137"/>
                  </a:srgbClr>
                </a:outerShdw>
              </a:effectLst>
            </a:endParaRPr>
          </a:p>
        </p:txBody>
      </p:sp>
      <p:sp>
        <p:nvSpPr>
          <p:cNvPr id="9" name="Textfeld 8"/>
          <p:cNvSpPr txBox="1"/>
          <p:nvPr/>
        </p:nvSpPr>
        <p:spPr>
          <a:xfrm>
            <a:off x="467544" y="260648"/>
            <a:ext cx="8425468" cy="1446550"/>
          </a:xfrm>
          <a:prstGeom prst="rect">
            <a:avLst/>
          </a:prstGeom>
          <a:noFill/>
        </p:spPr>
        <p:txBody>
          <a:bodyPr wrap="square" rtlCol="0">
            <a:spAutoFit/>
          </a:bodyPr>
          <a:lstStyle/>
          <a:p>
            <a:r>
              <a:rPr lang="de-DE" sz="2200" dirty="0" smtClean="0">
                <a:effectLst>
                  <a:outerShdw blurRad="38100" dist="38100" dir="2700000" algn="tl">
                    <a:srgbClr val="000000">
                      <a:alpha val="43137"/>
                    </a:srgbClr>
                  </a:outerShdw>
                </a:effectLst>
              </a:rPr>
              <a:t>Der König des Nordens: </a:t>
            </a:r>
            <a:r>
              <a:rPr lang="de-DE" sz="2200" dirty="0">
                <a:effectLst>
                  <a:outerShdw blurRad="38100" dist="38100" dir="2700000" algn="tl">
                    <a:srgbClr val="000000">
                      <a:alpha val="43137"/>
                    </a:srgbClr>
                  </a:outerShdw>
                </a:effectLst>
              </a:rPr>
              <a:t>Libanon, Syrien, </a:t>
            </a:r>
            <a:r>
              <a:rPr lang="de-DE" sz="2200" dirty="0" smtClean="0">
                <a:effectLst>
                  <a:outerShdw blurRad="38100" dist="38100" dir="2700000" algn="tl">
                    <a:srgbClr val="000000">
                      <a:alpha val="43137"/>
                    </a:srgbClr>
                  </a:outerShdw>
                </a:effectLst>
              </a:rPr>
              <a:t>Türkei, </a:t>
            </a:r>
            <a:r>
              <a:rPr lang="de-DE" sz="2200" dirty="0" err="1" smtClean="0">
                <a:effectLst>
                  <a:outerShdw blurRad="38100" dist="38100" dir="2700000" algn="tl">
                    <a:srgbClr val="000000">
                      <a:alpha val="43137"/>
                    </a:srgbClr>
                  </a:outerShdw>
                </a:effectLst>
              </a:rPr>
              <a:t>Azerbaidschan</a:t>
            </a:r>
            <a:r>
              <a:rPr lang="de-DE" sz="2200" dirty="0" smtClean="0">
                <a:effectLst>
                  <a:outerShdw blurRad="38100" dist="38100" dir="2700000" algn="tl">
                    <a:srgbClr val="000000">
                      <a:alpha val="43137"/>
                    </a:srgbClr>
                  </a:outerShdw>
                </a:effectLst>
              </a:rPr>
              <a:t>, Turkmenistan, Usbekistan, Kirgistan, Tadschikistan, Pakistan, Irak, Iran</a:t>
            </a:r>
          </a:p>
          <a:p>
            <a:r>
              <a:rPr lang="de-DE" sz="2200" dirty="0" smtClean="0"/>
              <a:t> </a:t>
            </a:r>
            <a:endParaRPr lang="de-DE" sz="2200" dirty="0"/>
          </a:p>
        </p:txBody>
      </p:sp>
    </p:spTree>
    <p:extLst>
      <p:ext uri="{BB962C8B-B14F-4D97-AF65-F5344CB8AC3E}">
        <p14:creationId xmlns:p14="http://schemas.microsoft.com/office/powerpoint/2010/main" val="3056777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Rot="1" noChangeArrowheads="1"/>
          </p:cNvSpPr>
          <p:nvPr>
            <p:ph type="title"/>
          </p:nvPr>
        </p:nvSpPr>
        <p:spPr>
          <a:xfrm>
            <a:off x="0" y="274638"/>
            <a:ext cx="9144000" cy="1143000"/>
          </a:xfrm>
        </p:spPr>
        <p:txBody>
          <a:bodyPr/>
          <a:lstStyle/>
          <a:p>
            <a:pPr eaLnBrk="1" hangingPunct="1">
              <a:defRPr/>
            </a:pPr>
            <a:r>
              <a:rPr lang="de-CH" dirty="0" smtClean="0">
                <a:solidFill>
                  <a:schemeClr val="tx1"/>
                </a:solidFill>
                <a:effectLst>
                  <a:outerShdw blurRad="38100" dist="38100" dir="2700000" algn="tl">
                    <a:srgbClr val="000000">
                      <a:alpha val="43137"/>
                    </a:srgbClr>
                  </a:outerShdw>
                </a:effectLst>
                <a:latin typeface="Arial" charset="0"/>
                <a:cs typeface="Arial" charset="0"/>
              </a:rPr>
              <a:t>Der Traum Daniels (549 v. Chr.)</a:t>
            </a:r>
            <a:endParaRPr lang="de-DE" dirty="0" smtClean="0">
              <a:solidFill>
                <a:schemeClr val="tx1"/>
              </a:solidFill>
              <a:effectLst>
                <a:outerShdw blurRad="38100" dist="38100" dir="2700000" algn="tl">
                  <a:srgbClr val="000000">
                    <a:alpha val="43137"/>
                  </a:srgbClr>
                </a:outerShdw>
              </a:effectLst>
              <a:latin typeface="Arial" charset="0"/>
              <a:cs typeface="Arial" charset="0"/>
            </a:endParaRPr>
          </a:p>
        </p:txBody>
      </p:sp>
      <p:sp>
        <p:nvSpPr>
          <p:cNvPr id="330755" name="Rectangle 3"/>
          <p:cNvSpPr>
            <a:spLocks noGrp="1" noChangeArrowheads="1"/>
          </p:cNvSpPr>
          <p:nvPr>
            <p:ph type="body" sz="half" idx="1"/>
          </p:nvPr>
        </p:nvSpPr>
        <p:spPr>
          <a:xfrm>
            <a:off x="250825" y="1557338"/>
            <a:ext cx="4897438" cy="5300662"/>
          </a:xfrm>
          <a:solidFill>
            <a:schemeClr val="bg2"/>
          </a:solidFill>
        </p:spPr>
        <p:txBody>
          <a:bodyPr/>
          <a:lstStyle/>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Dan 7:</a:t>
            </a:r>
          </a:p>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1. Löwe mit </a:t>
            </a:r>
            <a:r>
              <a:rPr lang="de-DE" sz="2400" dirty="0" err="1" smtClean="0">
                <a:effectLst>
                  <a:outerShdw blurRad="38100" dist="38100" dir="2700000" algn="tl">
                    <a:srgbClr val="000000">
                      <a:alpha val="43137"/>
                    </a:srgbClr>
                  </a:outerShdw>
                </a:effectLst>
                <a:latin typeface="Arial" charset="0"/>
                <a:cs typeface="Arial" charset="0"/>
              </a:rPr>
              <a:t>Adlersflügeln</a:t>
            </a:r>
            <a:r>
              <a:rPr lang="de-DE" sz="2400" dirty="0" smtClean="0">
                <a:effectLst>
                  <a:outerShdw blurRad="38100" dist="38100" dir="2700000" algn="tl">
                    <a:srgbClr val="000000">
                      <a:alpha val="43137"/>
                    </a:srgbClr>
                  </a:outerShdw>
                </a:effectLst>
                <a:latin typeface="Arial" charset="0"/>
                <a:cs typeface="Arial" charset="0"/>
              </a:rPr>
              <a:t>           </a:t>
            </a:r>
            <a:r>
              <a:rPr lang="de-DE" sz="2400" dirty="0" smtClean="0">
                <a:solidFill>
                  <a:srgbClr val="99FF33"/>
                </a:solidFill>
                <a:effectLst>
                  <a:outerShdw blurRad="38100" dist="38100" dir="2700000" algn="tl">
                    <a:srgbClr val="000000">
                      <a:alpha val="43137"/>
                    </a:srgbClr>
                  </a:outerShdw>
                </a:effectLst>
                <a:latin typeface="Arial" charset="0"/>
                <a:cs typeface="Arial" charset="0"/>
              </a:rPr>
              <a:t>= Babylon</a:t>
            </a:r>
          </a:p>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2. </a:t>
            </a:r>
            <a:r>
              <a:rPr lang="de-DE" sz="2400" dirty="0" err="1" smtClean="0">
                <a:effectLst>
                  <a:outerShdw blurRad="38100" dist="38100" dir="2700000" algn="tl">
                    <a:srgbClr val="000000">
                      <a:alpha val="43137"/>
                    </a:srgbClr>
                  </a:outerShdw>
                </a:effectLst>
                <a:latin typeface="Arial" charset="0"/>
                <a:cs typeface="Arial" charset="0"/>
              </a:rPr>
              <a:t>Gefrässiger</a:t>
            </a:r>
            <a:r>
              <a:rPr lang="de-DE" sz="2400" dirty="0" smtClean="0">
                <a:effectLst>
                  <a:outerShdw blurRad="38100" dist="38100" dir="2700000" algn="tl">
                    <a:srgbClr val="000000">
                      <a:alpha val="43137"/>
                    </a:srgbClr>
                  </a:outerShdw>
                </a:effectLst>
                <a:latin typeface="Arial" charset="0"/>
                <a:cs typeface="Arial" charset="0"/>
              </a:rPr>
              <a:t>, plumper Bär        </a:t>
            </a:r>
            <a:r>
              <a:rPr lang="de-DE" sz="2400" dirty="0" smtClean="0">
                <a:solidFill>
                  <a:srgbClr val="99FF33"/>
                </a:solidFill>
                <a:effectLst>
                  <a:outerShdw blurRad="38100" dist="38100" dir="2700000" algn="tl">
                    <a:srgbClr val="000000">
                      <a:alpha val="43137"/>
                    </a:srgbClr>
                  </a:outerShdw>
                </a:effectLst>
                <a:latin typeface="Arial" charset="0"/>
                <a:cs typeface="Arial" charset="0"/>
              </a:rPr>
              <a:t>= </a:t>
            </a:r>
            <a:r>
              <a:rPr lang="de-DE" sz="2400" dirty="0" err="1" smtClean="0">
                <a:solidFill>
                  <a:srgbClr val="99FF33"/>
                </a:solidFill>
                <a:effectLst>
                  <a:outerShdw blurRad="38100" dist="38100" dir="2700000" algn="tl">
                    <a:srgbClr val="000000">
                      <a:alpha val="43137"/>
                    </a:srgbClr>
                  </a:outerShdw>
                </a:effectLst>
                <a:latin typeface="Arial" charset="0"/>
                <a:cs typeface="Arial" charset="0"/>
              </a:rPr>
              <a:t>Medopersien</a:t>
            </a:r>
            <a:endParaRPr lang="de-DE" sz="2400" dirty="0" smtClean="0">
              <a:solidFill>
                <a:srgbClr val="99FF33"/>
              </a:solidFill>
              <a:effectLst>
                <a:outerShdw blurRad="38100" dist="38100" dir="2700000" algn="tl">
                  <a:srgbClr val="000000">
                    <a:alpha val="43137"/>
                  </a:srgbClr>
                </a:outerShdw>
              </a:effectLst>
              <a:latin typeface="Arial" charset="0"/>
              <a:cs typeface="Arial" charset="0"/>
            </a:endParaRPr>
          </a:p>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3. Schneller Leopard mit Flügeln und mit vier Köpfen  </a:t>
            </a:r>
          </a:p>
          <a:p>
            <a:pPr eaLnBrk="1" hangingPunct="1">
              <a:lnSpc>
                <a:spcPct val="90000"/>
              </a:lnSpc>
              <a:buFont typeface="Wingdings" panose="05000000000000000000" pitchFamily="2" charset="2"/>
              <a:buNone/>
              <a:defRPr/>
            </a:pPr>
            <a:r>
              <a:rPr lang="de-DE" sz="2400" dirty="0" smtClean="0">
                <a:effectLst>
                  <a:outerShdw blurRad="38100" dist="38100" dir="2700000" algn="tl">
                    <a:srgbClr val="000000">
                      <a:alpha val="43137"/>
                    </a:srgbClr>
                  </a:outerShdw>
                </a:effectLst>
                <a:latin typeface="Arial" charset="0"/>
                <a:cs typeface="Arial" charset="0"/>
              </a:rPr>
              <a:t>	</a:t>
            </a:r>
            <a:r>
              <a:rPr lang="de-DE" sz="2400" dirty="0" smtClean="0">
                <a:solidFill>
                  <a:srgbClr val="99FF33"/>
                </a:solidFill>
                <a:effectLst>
                  <a:outerShdw blurRad="38100" dist="38100" dir="2700000" algn="tl">
                    <a:srgbClr val="000000">
                      <a:alpha val="43137"/>
                    </a:srgbClr>
                  </a:outerShdw>
                </a:effectLst>
                <a:latin typeface="Arial" charset="0"/>
                <a:cs typeface="Arial" charset="0"/>
              </a:rPr>
              <a:t>= Griechenland</a:t>
            </a:r>
          </a:p>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4. Furchtbare, grausame Bestie mit 10 Hörnern                            </a:t>
            </a:r>
            <a:r>
              <a:rPr lang="de-DE" sz="2400" dirty="0" smtClean="0">
                <a:solidFill>
                  <a:srgbClr val="99FF33"/>
                </a:solidFill>
                <a:effectLst>
                  <a:outerShdw blurRad="38100" dist="38100" dir="2700000" algn="tl">
                    <a:srgbClr val="000000">
                      <a:alpha val="43137"/>
                    </a:srgbClr>
                  </a:outerShdw>
                </a:effectLst>
                <a:latin typeface="Arial" charset="0"/>
                <a:cs typeface="Arial" charset="0"/>
              </a:rPr>
              <a:t>= Rom</a:t>
            </a:r>
          </a:p>
          <a:p>
            <a:pPr eaLnBrk="1" hangingPunct="1">
              <a:lnSpc>
                <a:spcPct val="90000"/>
              </a:lnSpc>
              <a:defRPr/>
            </a:pPr>
            <a:r>
              <a:rPr lang="de-DE" sz="2400" dirty="0" smtClean="0">
                <a:effectLst>
                  <a:outerShdw blurRad="38100" dist="38100" dir="2700000" algn="tl">
                    <a:srgbClr val="000000">
                      <a:alpha val="43137"/>
                    </a:srgbClr>
                  </a:outerShdw>
                </a:effectLst>
                <a:latin typeface="Arial" charset="0"/>
                <a:cs typeface="Arial" charset="0"/>
              </a:rPr>
              <a:t>Dann: Der Menschensohn auf den Wolken des Himmels          </a:t>
            </a:r>
            <a:r>
              <a:rPr lang="de-DE" sz="2400" dirty="0" smtClean="0">
                <a:solidFill>
                  <a:srgbClr val="FF3300"/>
                </a:solidFill>
                <a:effectLst>
                  <a:outerShdw blurRad="38100" dist="38100" dir="2700000" algn="tl">
                    <a:srgbClr val="000000">
                      <a:alpha val="43137"/>
                    </a:srgbClr>
                  </a:outerShdw>
                </a:effectLst>
                <a:latin typeface="Arial" charset="0"/>
                <a:cs typeface="Arial" charset="0"/>
              </a:rPr>
              <a:t>= das Reich Gottes</a:t>
            </a:r>
          </a:p>
        </p:txBody>
      </p:sp>
      <p:pic>
        <p:nvPicPr>
          <p:cNvPr id="36868"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127625" y="1557338"/>
            <a:ext cx="3862388" cy="5759450"/>
          </a:xfrm>
          <a:noFill/>
          <a:extLst>
            <a:ext uri="{909E8E84-426E-40DD-AFC4-6F175D3DCCD1}">
              <a14:hiddenFill xmlns:a14="http://schemas.microsoft.com/office/drawing/2010/main">
                <a:solidFill>
                  <a:srgbClr val="FFFFFF"/>
                </a:solidFill>
              </a14:hiddenFill>
            </a:ext>
          </a:extLst>
        </p:spPr>
      </p:pic>
      <p:sp>
        <p:nvSpPr>
          <p:cNvPr id="36869" name="Text Box 5"/>
          <p:cNvSpPr txBox="1">
            <a:spLocks noChangeArrowheads="1"/>
          </p:cNvSpPr>
          <p:nvPr/>
        </p:nvSpPr>
        <p:spPr bwMode="auto">
          <a:xfrm>
            <a:off x="8604250" y="1341438"/>
            <a:ext cx="3143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de-CH" altLang="de-DE" sz="800">
                <a:solidFill>
                  <a:schemeClr val="bg1"/>
                </a:solidFill>
                <a:latin typeface="Arial" panose="020B0604020202020204" pitchFamily="34" charset="0"/>
                <a:cs typeface="Arial" panose="020B0604020202020204" pitchFamily="34" charset="0"/>
              </a:rPr>
              <a:t>RL</a:t>
            </a:r>
            <a:endParaRPr lang="de-DE" altLang="de-DE" sz="80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41823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hoebe">
  <a:themeElements>
    <a:clrScheme name="Phoeb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Phoeb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hoeb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0</TotalTime>
  <Words>2673</Words>
  <Application>Microsoft Office PowerPoint</Application>
  <PresentationFormat>Bildschirmpräsentation (4:3)</PresentationFormat>
  <Paragraphs>179</Paragraphs>
  <Slides>43</Slides>
  <Notes>11</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43</vt:i4>
      </vt:variant>
    </vt:vector>
  </HeadingPairs>
  <TitlesOfParts>
    <vt:vector size="54" baseType="lpstr">
      <vt:lpstr>Arial</vt:lpstr>
      <vt:lpstr>Bodoni MT Ultra Bold</vt:lpstr>
      <vt:lpstr>Calibri</vt:lpstr>
      <vt:lpstr>Garamond</vt:lpstr>
      <vt:lpstr>Rockwell</vt:lpstr>
      <vt:lpstr>Tahoma</vt:lpstr>
      <vt:lpstr>Times New Roman</vt:lpstr>
      <vt:lpstr>Verdana</vt:lpstr>
      <vt:lpstr>Wingdings</vt:lpstr>
      <vt:lpstr>Wingdings 2</vt:lpstr>
      <vt:lpstr>Phoebe</vt:lpstr>
      <vt:lpstr>Meine Homepage:</vt:lpstr>
      <vt:lpstr>Vorträge:</vt:lpstr>
      <vt:lpstr>PowerPoint-Präsentation</vt:lpstr>
      <vt:lpstr>1. „Der kommende Diktator von Europa  ist der Antichrist.“</vt:lpstr>
      <vt:lpstr>Die Vision auf Patmos</vt:lpstr>
      <vt:lpstr>Die Vision auf Patmos</vt:lpstr>
      <vt:lpstr>2. „Der kommende Diktator von Europa ist der König des Nordens.“</vt:lpstr>
      <vt:lpstr>PowerPoint-Präsentation</vt:lpstr>
      <vt:lpstr>Der Traum Daniels (549 v. Chr.)</vt:lpstr>
      <vt:lpstr>3. „Der Antichrist ist der König des Nordens aus dem Buch Daniel.“</vt:lpstr>
      <vt:lpstr>PowerPoint-Präsentation</vt:lpstr>
      <vt:lpstr>4. „Der Antichrist ist der Islam bzw. der von den schiitischen Muslimen erwar-tete Mahdi.“ </vt:lpstr>
      <vt:lpstr>Die Vision auf Patmos</vt:lpstr>
      <vt:lpstr>5. „Der Diktator des Römischen Reiches wird seine Herrschaft über die ganze Welt ausweiten und so eine „eine Welt-Regierung“ innehaben.“ </vt:lpstr>
      <vt:lpstr>Die Vision auf Patmos</vt:lpstr>
      <vt:lpstr>  6. „Der Antichrist wird eine Zeit des Friedens und der Sicherheit herbeiführen, erst danach kommt die grosse Drangsal.“</vt:lpstr>
      <vt:lpstr>7. „Der Antichrist wird seinen Regierungssitz im alten Babylon aufbauen.“</vt:lpstr>
      <vt:lpstr>PowerPoint-Präsentation</vt:lpstr>
      <vt:lpstr>PowerPoint-Präsentation</vt:lpstr>
      <vt:lpstr>Babylon wird fallen</vt:lpstr>
      <vt:lpstr>   8. „Die Entrückung findet in der Mitte bzw. am Ende der 70. Jahrwoche Daniels statt.“</vt:lpstr>
      <vt:lpstr>Die 70 Jahrwochen Daniels</vt:lpstr>
      <vt:lpstr>   9. „Die letzte Posaune der Entrückung ist die 7. Posaune aus der Offenbarung.“ </vt:lpstr>
      <vt:lpstr>10. „Das nächste grosse Ereignis in der Prophetie ist der Angriff von Russland auf Israel (der Angriff von Rosch, Hes 38-39).“</vt:lpstr>
      <vt:lpstr>11. „Der König des Nordens ist Russland, Rosch aus Hes 38-39.“</vt:lpstr>
      <vt:lpstr>PowerPoint-Präsentation</vt:lpstr>
      <vt:lpstr>Der äusserste Norden</vt:lpstr>
      <vt:lpstr>12. „Das 1000jährige Reich ist schon jetzt und Christus kommt am Ende dieses gegenwärtigen Reiches zum Gericht des Weltendes.“</vt:lpstr>
      <vt:lpstr>Amillennialismus</vt:lpstr>
      <vt:lpstr>PowerPoint-Präsentation</vt:lpstr>
      <vt:lpstr>13. „Das Christentum wird diese Welt mehr und mehr verändern, verbessern und in allen Bereichen durchdringen bis schließlich Christus wiederkommt.“</vt:lpstr>
      <vt:lpstr>Postmillennialismus</vt:lpstr>
      <vt:lpstr>14. „Die Hure Babylon ist der Islam.“</vt:lpstr>
      <vt:lpstr>Offenbarung 17,4</vt:lpstr>
      <vt:lpstr>15. „Die Hure Babylon ist eine Welteinheitsreligion.“</vt:lpstr>
      <vt:lpstr>16. „Die Hure Babylon ist die wieder aufstehende Stadt Babylon im Irak.“</vt:lpstr>
      <vt:lpstr>17. „In Europa und in Amerika wird es in der Endzeit noch eine grosse Erweckung geben.“ </vt:lpstr>
      <vt:lpstr>PowerPoint-Präsentation</vt:lpstr>
      <vt:lpstr>PowerPoint-Präsentation</vt:lpstr>
      <vt:lpstr>18. „Die Geistesausgiessung nach Joel 3 findet heute statt.“ </vt:lpstr>
      <vt:lpstr>PowerPoint-Präsentation</vt:lpstr>
      <vt:lpstr>GNU FDL</vt:lpstr>
      <vt:lpstr>CCA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Roger</dc:creator>
  <cp:lastModifiedBy>Roger Liebi</cp:lastModifiedBy>
  <cp:revision>278</cp:revision>
  <dcterms:created xsi:type="dcterms:W3CDTF">2011-04-04T14:05:17Z</dcterms:created>
  <dcterms:modified xsi:type="dcterms:W3CDTF">2015-03-21T10:33:01Z</dcterms:modified>
</cp:coreProperties>
</file>