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4" r:id="rId1"/>
  </p:sldMasterIdLst>
  <p:notesMasterIdLst>
    <p:notesMasterId r:id="rId71"/>
  </p:notesMasterIdLst>
  <p:sldIdLst>
    <p:sldId id="351" r:id="rId2"/>
    <p:sldId id="258" r:id="rId3"/>
    <p:sldId id="286" r:id="rId4"/>
    <p:sldId id="289" r:id="rId5"/>
    <p:sldId id="302" r:id="rId6"/>
    <p:sldId id="304" r:id="rId7"/>
    <p:sldId id="305" r:id="rId8"/>
    <p:sldId id="306" r:id="rId9"/>
    <p:sldId id="307" r:id="rId10"/>
    <p:sldId id="308" r:id="rId11"/>
    <p:sldId id="303" r:id="rId12"/>
    <p:sldId id="300" r:id="rId13"/>
    <p:sldId id="292" r:id="rId14"/>
    <p:sldId id="293" r:id="rId15"/>
    <p:sldId id="295" r:id="rId16"/>
    <p:sldId id="260" r:id="rId17"/>
    <p:sldId id="261" r:id="rId18"/>
    <p:sldId id="287" r:id="rId19"/>
    <p:sldId id="314" r:id="rId20"/>
    <p:sldId id="309" r:id="rId21"/>
    <p:sldId id="310" r:id="rId22"/>
    <p:sldId id="291" r:id="rId23"/>
    <p:sldId id="315" r:id="rId24"/>
    <p:sldId id="311" r:id="rId25"/>
    <p:sldId id="312" r:id="rId26"/>
    <p:sldId id="313" r:id="rId27"/>
    <p:sldId id="263" r:id="rId28"/>
    <p:sldId id="264" r:id="rId29"/>
    <p:sldId id="270" r:id="rId30"/>
    <p:sldId id="271" r:id="rId31"/>
    <p:sldId id="272" r:id="rId32"/>
    <p:sldId id="277" r:id="rId33"/>
    <p:sldId id="273" r:id="rId34"/>
    <p:sldId id="316" r:id="rId35"/>
    <p:sldId id="317" r:id="rId36"/>
    <p:sldId id="318" r:id="rId37"/>
    <p:sldId id="319" r:id="rId38"/>
    <p:sldId id="344" r:id="rId39"/>
    <p:sldId id="321" r:id="rId40"/>
    <p:sldId id="323" r:id="rId41"/>
    <p:sldId id="324" r:id="rId42"/>
    <p:sldId id="334" r:id="rId43"/>
    <p:sldId id="336" r:id="rId44"/>
    <p:sldId id="335" r:id="rId45"/>
    <p:sldId id="345" r:id="rId46"/>
    <p:sldId id="325" r:id="rId47"/>
    <p:sldId id="326" r:id="rId48"/>
    <p:sldId id="327" r:id="rId49"/>
    <p:sldId id="329" r:id="rId50"/>
    <p:sldId id="328" r:id="rId51"/>
    <p:sldId id="331" r:id="rId52"/>
    <p:sldId id="330" r:id="rId53"/>
    <p:sldId id="276" r:id="rId54"/>
    <p:sldId id="274" r:id="rId55"/>
    <p:sldId id="275" r:id="rId56"/>
    <p:sldId id="332" r:id="rId57"/>
    <p:sldId id="333" r:id="rId58"/>
    <p:sldId id="337" r:id="rId59"/>
    <p:sldId id="340" r:id="rId60"/>
    <p:sldId id="346" r:id="rId61"/>
    <p:sldId id="347" r:id="rId62"/>
    <p:sldId id="348" r:id="rId63"/>
    <p:sldId id="343" r:id="rId64"/>
    <p:sldId id="341" r:id="rId65"/>
    <p:sldId id="342" r:id="rId66"/>
    <p:sldId id="354" r:id="rId67"/>
    <p:sldId id="355" r:id="rId68"/>
    <p:sldId id="356" r:id="rId69"/>
    <p:sldId id="352" r:id="rId7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115" autoAdjust="0"/>
  </p:normalViewPr>
  <p:slideViewPr>
    <p:cSldViewPr>
      <p:cViewPr>
        <p:scale>
          <a:sx n="95" d="100"/>
          <a:sy n="95" d="100"/>
        </p:scale>
        <p:origin x="-81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BEE628-41D2-48F6-9D0E-1C72EF6CCA59}" type="datetimeFigureOut">
              <a:rPr lang="de-DE" smtClean="0"/>
              <a:pPr/>
              <a:t>08.06.2012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F3C0D6-76B3-4C8D-80C7-BDB18C5CAD2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5246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C03787-9F18-43A5-99D2-EBE875886624}" type="slidenum">
              <a:rPr lang="de-DE" smtClean="0"/>
              <a:pPr/>
              <a:t>64</a:t>
            </a:fld>
            <a:endParaRPr lang="de-DE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9116E3-12F5-477B-8ACF-0DF633982454}" type="slidenum">
              <a:rPr lang="de-DE" smtClean="0"/>
              <a:pPr/>
              <a:t>65</a:t>
            </a:fld>
            <a:endParaRPr lang="de-DE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33804" name="Rectangle 12"/>
            <p:cNvSpPr>
              <a:spLocks noChangeArrowheads="1"/>
            </p:cNvSpPr>
            <p:nvPr userDrawn="1"/>
          </p:nvSpPr>
          <p:spPr bwMode="white">
            <a:xfrm>
              <a:off x="0" y="2352"/>
              <a:ext cx="5760" cy="864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3794" name="Rectangle 2"/>
            <p:cNvSpPr>
              <a:spLocks noChangeArrowheads="1"/>
            </p:cNvSpPr>
            <p:nvPr userDrawn="1"/>
          </p:nvSpPr>
          <p:spPr bwMode="white">
            <a:xfrm>
              <a:off x="0" y="720"/>
              <a:ext cx="5760" cy="864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3795" name="Rectangle 3"/>
            <p:cNvSpPr>
              <a:spLocks noChangeArrowheads="1"/>
            </p:cNvSpPr>
            <p:nvPr userDrawn="1"/>
          </p:nvSpPr>
          <p:spPr bwMode="white">
            <a:xfrm>
              <a:off x="0" y="4080"/>
              <a:ext cx="5760" cy="24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pic>
          <p:nvPicPr>
            <p:cNvPr id="33803" name="Picture 11" descr="URBBANND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5824" t="8493" r="35922"/>
            <a:stretch>
              <a:fillRect/>
            </a:stretch>
          </p:blipFill>
          <p:spPr bwMode="ltGray">
            <a:xfrm>
              <a:off x="0" y="0"/>
              <a:ext cx="5760" cy="905"/>
            </a:xfrm>
            <a:prstGeom prst="rect">
              <a:avLst/>
            </a:prstGeom>
            <a:noFill/>
          </p:spPr>
        </p:pic>
      </p:grpSp>
      <p:sp>
        <p:nvSpPr>
          <p:cNvPr id="3379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4384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4008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690A9B7-BDA2-46A8-B815-7E9B25B9E47A}" type="datetimeFigureOut">
              <a:rPr lang="de-DE" smtClean="0"/>
              <a:pPr/>
              <a:t>08.06.2012</a:t>
            </a:fld>
            <a:endParaRPr lang="de-DE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33800" name="Rectangle 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3CAADC0-98FE-48B7-AC61-CB664C20C5F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90A9B7-BDA2-46A8-B815-7E9B25B9E47A}" type="datetimeFigureOut">
              <a:rPr lang="de-DE" smtClean="0"/>
              <a:pPr/>
              <a:t>08.06.2012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CAADC0-98FE-48B7-AC61-CB664C20C5F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533400"/>
            <a:ext cx="1943100" cy="55626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5676900" cy="55626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90A9B7-BDA2-46A8-B815-7E9B25B9E47A}" type="datetimeFigureOut">
              <a:rPr lang="de-DE" smtClean="0"/>
              <a:pPr/>
              <a:t>08.06.2012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CAADC0-98FE-48B7-AC61-CB664C20C5F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el, Inhal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30A2B3-84A8-4D0B-B009-E2CD22CAE26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C711D0-703F-432C-876C-F276FC79CCE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90A9B7-BDA2-46A8-B815-7E9B25B9E47A}" type="datetimeFigureOut">
              <a:rPr lang="de-DE" smtClean="0"/>
              <a:pPr/>
              <a:t>08.06.2012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CAADC0-98FE-48B7-AC61-CB664C20C5F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90A9B7-BDA2-46A8-B815-7E9B25B9E47A}" type="datetimeFigureOut">
              <a:rPr lang="de-DE" smtClean="0"/>
              <a:pPr/>
              <a:t>08.06.2012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CAADC0-98FE-48B7-AC61-CB664C20C5F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90A9B7-BDA2-46A8-B815-7E9B25B9E47A}" type="datetimeFigureOut">
              <a:rPr lang="de-DE" smtClean="0"/>
              <a:pPr/>
              <a:t>08.06.2012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CAADC0-98FE-48B7-AC61-CB664C20C5F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90A9B7-BDA2-46A8-B815-7E9B25B9E47A}" type="datetimeFigureOut">
              <a:rPr lang="de-DE" smtClean="0"/>
              <a:pPr/>
              <a:t>08.06.2012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CAADC0-98FE-48B7-AC61-CB664C20C5F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90A9B7-BDA2-46A8-B815-7E9B25B9E47A}" type="datetimeFigureOut">
              <a:rPr lang="de-DE" smtClean="0"/>
              <a:pPr/>
              <a:t>08.06.2012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CAADC0-98FE-48B7-AC61-CB664C20C5F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90A9B7-BDA2-46A8-B815-7E9B25B9E47A}" type="datetimeFigureOut">
              <a:rPr lang="de-DE" smtClean="0"/>
              <a:pPr/>
              <a:t>08.06.2012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CAADC0-98FE-48B7-AC61-CB664C20C5F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90A9B7-BDA2-46A8-B815-7E9B25B9E47A}" type="datetimeFigureOut">
              <a:rPr lang="de-DE" smtClean="0"/>
              <a:pPr/>
              <a:t>08.06.2012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CAADC0-98FE-48B7-AC61-CB664C20C5F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90A9B7-BDA2-46A8-B815-7E9B25B9E47A}" type="datetimeFigureOut">
              <a:rPr lang="de-DE" smtClean="0"/>
              <a:pPr/>
              <a:t>08.06.2012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CAADC0-98FE-48B7-AC61-CB664C20C5F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2530" name="Rectangle 2"/>
            <p:cNvSpPr>
              <a:spLocks noChangeArrowheads="1"/>
            </p:cNvSpPr>
            <p:nvPr/>
          </p:nvSpPr>
          <p:spPr bwMode="white">
            <a:xfrm>
              <a:off x="0" y="0"/>
              <a:ext cx="5760" cy="1200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532" name="Rectangle 4"/>
            <p:cNvSpPr>
              <a:spLocks noChangeArrowheads="1"/>
            </p:cNvSpPr>
            <p:nvPr/>
          </p:nvSpPr>
          <p:spPr bwMode="white">
            <a:xfrm>
              <a:off x="0" y="4080"/>
              <a:ext cx="5760" cy="24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pic>
          <p:nvPicPr>
            <p:cNvPr id="22538" name="Picture 10" descr="URBBANND"/>
            <p:cNvPicPr>
              <a:picLocks noChangeAspect="1" noChangeArrowheads="1"/>
            </p:cNvPicPr>
            <p:nvPr/>
          </p:nvPicPr>
          <p:blipFill>
            <a:blip r:embed="rId15" cstate="print"/>
            <a:srcRect t="66667"/>
            <a:stretch>
              <a:fillRect/>
            </a:stretch>
          </p:blipFill>
          <p:spPr bwMode="ltGray">
            <a:xfrm>
              <a:off x="0" y="0"/>
              <a:ext cx="5760" cy="192"/>
            </a:xfrm>
            <a:prstGeom prst="rect">
              <a:avLst/>
            </a:prstGeom>
            <a:noFill/>
          </p:spPr>
        </p:pic>
      </p:grpSp>
      <p:sp>
        <p:nvSpPr>
          <p:cNvPr id="2253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8690A9B7-BDA2-46A8-B815-7E9B25B9E47A}" type="datetimeFigureOut">
              <a:rPr lang="de-DE" smtClean="0"/>
              <a:pPr/>
              <a:t>08.06.2012</a:t>
            </a:fld>
            <a:endParaRPr lang="de-DE"/>
          </a:p>
        </p:txBody>
      </p:sp>
      <p:sp>
        <p:nvSpPr>
          <p:cNvPr id="2253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de-DE"/>
          </a:p>
        </p:txBody>
      </p:sp>
      <p:sp>
        <p:nvSpPr>
          <p:cNvPr id="2253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3CAADC0-98FE-48B7-AC61-CB664C20C5F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  <p:sldLayoutId id="2147484116" r:id="rId12"/>
    <p:sldLayoutId id="2147484117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Monotype Sorts" pitchFamily="2" charset="2"/>
        <a:buChar char="ò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Monotype Sorts" pitchFamily="2" charset="2"/>
        <a:buChar char="u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5/50/Ararat_PIA03399_modest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8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0.jpe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Wikipedia:Textof_the_GNU_Free_Documentation_License" TargetMode="Externa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09601" y="0"/>
            <a:ext cx="10870885" cy="6858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4" name="Rechteck 3"/>
          <p:cNvSpPr/>
          <p:nvPr/>
        </p:nvSpPr>
        <p:spPr>
          <a:xfrm>
            <a:off x="611560" y="2780928"/>
            <a:ext cx="8064896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Eiszeit,</a:t>
            </a:r>
          </a:p>
          <a:p>
            <a:pPr algn="ctr"/>
            <a:r>
              <a:rPr lang="de-DE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Mammute, </a:t>
            </a:r>
            <a:endParaRPr lang="de-DE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de-DE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Höhlenmenschen</a:t>
            </a:r>
          </a:p>
          <a:p>
            <a:pPr algn="ctr"/>
            <a:r>
              <a:rPr lang="de-DE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</a:t>
            </a:r>
            <a:r>
              <a:rPr lang="de-DE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nd die Bibel</a:t>
            </a:r>
            <a:endParaRPr lang="de-DE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0" y="6581001"/>
            <a:ext cx="177388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CH" sz="1200" b="1" dirty="0" smtClean="0"/>
              <a:t>Tobias Alt GNU 1.2 </a:t>
            </a:r>
            <a:r>
              <a:rPr lang="de-CH" sz="1200" b="1" dirty="0" err="1" smtClean="0"/>
              <a:t>or</a:t>
            </a:r>
            <a:r>
              <a:rPr lang="de-CH" sz="1200" b="1" dirty="0" smtClean="0"/>
              <a:t> </a:t>
            </a:r>
            <a:r>
              <a:rPr lang="de-CH" sz="1200" b="1" dirty="0" err="1" smtClean="0"/>
              <a:t>later</a:t>
            </a:r>
            <a:endParaRPr lang="de-DE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r>
              <a:rPr lang="de-DE" dirty="0" smtClean="0"/>
              <a:t>Die Quellen der Tiefe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8532440" y="1124744"/>
            <a:ext cx="346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FB</a:t>
            </a:r>
            <a:endParaRPr lang="de-DE" sz="12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412776"/>
            <a:ext cx="3528392" cy="5201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323528" y="1484784"/>
            <a:ext cx="4536504" cy="5112568"/>
          </a:xfrm>
        </p:spPr>
        <p:txBody>
          <a:bodyPr/>
          <a:lstStyle/>
          <a:p>
            <a:pPr marL="514350" indent="-514350">
              <a:buFont typeface="Arial" pitchFamily="34" charset="0"/>
              <a:buChar char="•"/>
            </a:pP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Aufbrechen aller Quellen der Tiefe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 Aufbrechen des Ozeanbodens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 Aufbrechen der Vulkane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 Erdbeben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 Tsunamis</a:t>
            </a:r>
          </a:p>
          <a:p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72400" cy="1143000"/>
          </a:xfrm>
        </p:spPr>
        <p:txBody>
          <a:bodyPr/>
          <a:lstStyle/>
          <a:p>
            <a:r>
              <a:rPr lang="de-DE" dirty="0" smtClean="0"/>
              <a:t>Quellen der Tiefe und Vulkane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2816"/>
            <a:ext cx="9186521" cy="508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feld 5"/>
          <p:cNvSpPr txBox="1"/>
          <p:nvPr/>
        </p:nvSpPr>
        <p:spPr>
          <a:xfrm>
            <a:off x="8676456" y="5445224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FB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12576" y="0"/>
            <a:ext cx="10648808" cy="714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el 1"/>
          <p:cNvSpPr txBox="1">
            <a:spLocks/>
          </p:cNvSpPr>
          <p:nvPr/>
        </p:nvSpPr>
        <p:spPr bwMode="auto">
          <a:xfrm>
            <a:off x="0" y="188640"/>
            <a:ext cx="7772400" cy="954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44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Unterseeische Vulkane</a:t>
            </a:r>
            <a:endParaRPr kumimoji="0" lang="de-DE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8244408" y="5661248"/>
            <a:ext cx="346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FB</a:t>
            </a:r>
            <a:endParaRPr lang="de-DE" sz="12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0"/>
            <a:ext cx="333375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feld 7"/>
          <p:cNvSpPr txBox="1"/>
          <p:nvPr/>
        </p:nvSpPr>
        <p:spPr>
          <a:xfrm>
            <a:off x="8532440" y="1700808"/>
            <a:ext cx="346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FB</a:t>
            </a:r>
            <a:endParaRPr lang="de-DE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Unterseeische Vulkane</a:t>
            </a:r>
            <a:endParaRPr lang="de-D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9528"/>
            <a:ext cx="9185885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7428466" y="2276872"/>
            <a:ext cx="17155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 smtClean="0"/>
              <a:t>Chris_huh</a:t>
            </a:r>
            <a:r>
              <a:rPr lang="de-DE" sz="1200" dirty="0" smtClean="0"/>
              <a:t> GNU 1.2 </a:t>
            </a:r>
            <a:r>
              <a:rPr lang="de-DE" sz="1200" dirty="0" err="1" smtClean="0"/>
              <a:t>or</a:t>
            </a:r>
            <a:r>
              <a:rPr lang="de-DE" sz="1200" dirty="0" smtClean="0"/>
              <a:t> </a:t>
            </a:r>
            <a:r>
              <a:rPr lang="de-DE" sz="1200" dirty="0" err="1" smtClean="0"/>
              <a:t>later</a:t>
            </a:r>
            <a:endParaRPr lang="de-DE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Unterseeische Lava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8244408" y="476672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FB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Folge:  Mega-Tsunamis</a:t>
            </a:r>
            <a:endParaRPr lang="de-DE" dirty="0"/>
          </a:p>
        </p:txBody>
      </p:sp>
      <p:pic>
        <p:nvPicPr>
          <p:cNvPr id="4" name="Inhaltsplatzhalter 3" descr="Propagation_du_tsunami_en_profondeur_variable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988840"/>
            <a:ext cx="4086225" cy="2143125"/>
          </a:xfrm>
        </p:spPr>
      </p:pic>
      <p:sp>
        <p:nvSpPr>
          <p:cNvPr id="5" name="Textfeld 4"/>
          <p:cNvSpPr txBox="1"/>
          <p:nvPr/>
        </p:nvSpPr>
        <p:spPr>
          <a:xfrm>
            <a:off x="467544" y="4221088"/>
            <a:ext cx="17315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 smtClean="0"/>
              <a:t>Lachaume</a:t>
            </a:r>
            <a:r>
              <a:rPr lang="de-DE" sz="1200" dirty="0" smtClean="0"/>
              <a:t> GNU 1.2 </a:t>
            </a:r>
            <a:r>
              <a:rPr lang="de-DE" sz="1200" dirty="0" err="1" smtClean="0"/>
              <a:t>or</a:t>
            </a:r>
            <a:r>
              <a:rPr lang="de-DE" sz="1200" dirty="0" smtClean="0"/>
              <a:t> </a:t>
            </a:r>
            <a:r>
              <a:rPr lang="de-DE" sz="1200" dirty="0" err="1" smtClean="0"/>
              <a:t>later</a:t>
            </a:r>
            <a:endParaRPr lang="de-DE" sz="1200" dirty="0"/>
          </a:p>
        </p:txBody>
      </p:sp>
      <p:pic>
        <p:nvPicPr>
          <p:cNvPr id="6" name="Grafik 5" descr="Shallow_water_wav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4941168"/>
            <a:ext cx="4438650" cy="666750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395536" y="5589240"/>
            <a:ext cx="18149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 smtClean="0"/>
              <a:t>Kraaiennest</a:t>
            </a:r>
            <a:r>
              <a:rPr lang="de-DE" sz="1200" dirty="0" smtClean="0"/>
              <a:t> GNU 1.2 </a:t>
            </a:r>
            <a:r>
              <a:rPr lang="de-DE" sz="1200" dirty="0" err="1" smtClean="0"/>
              <a:t>or</a:t>
            </a:r>
            <a:r>
              <a:rPr lang="de-DE" sz="1200" dirty="0" smtClean="0"/>
              <a:t> </a:t>
            </a:r>
            <a:r>
              <a:rPr lang="de-DE" sz="1200" dirty="0" err="1" smtClean="0"/>
              <a:t>later</a:t>
            </a:r>
            <a:endParaRPr lang="de-DE" sz="1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1988840"/>
            <a:ext cx="2595512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feld 7"/>
          <p:cNvSpPr txBox="1"/>
          <p:nvPr/>
        </p:nvSpPr>
        <p:spPr>
          <a:xfrm>
            <a:off x="7236296" y="1628800"/>
            <a:ext cx="346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FB</a:t>
            </a:r>
            <a:endParaRPr lang="de-DE" sz="12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4221088"/>
            <a:ext cx="2533792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feld 10"/>
          <p:cNvSpPr txBox="1"/>
          <p:nvPr/>
        </p:nvSpPr>
        <p:spPr>
          <a:xfrm>
            <a:off x="8028384" y="3861048"/>
            <a:ext cx="346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FB</a:t>
            </a:r>
            <a:endParaRPr lang="de-DE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04664" y="0"/>
            <a:ext cx="11300114" cy="6858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91880" y="0"/>
            <a:ext cx="5976664" cy="836712"/>
          </a:xfrm>
        </p:spPr>
        <p:txBody>
          <a:bodyPr/>
          <a:lstStyle/>
          <a:p>
            <a:r>
              <a:rPr lang="de-DE" dirty="0" smtClean="0"/>
              <a:t>Landung auf dem Ararat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7020272" y="6237312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NASA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3131840" y="764704"/>
            <a:ext cx="829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5137 m</a:t>
            </a:r>
            <a:endParaRPr lang="de-DE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75" y="0"/>
            <a:ext cx="9147875" cy="206084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5" name="Textfeld 4"/>
          <p:cNvSpPr txBox="1"/>
          <p:nvPr/>
        </p:nvSpPr>
        <p:spPr>
          <a:xfrm>
            <a:off x="8613085" y="2060848"/>
            <a:ext cx="530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NASA</a:t>
            </a:r>
            <a:endParaRPr lang="de-DE" sz="1200" dirty="0"/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395536" y="2492896"/>
            <a:ext cx="7772400" cy="4114800"/>
          </a:xfrm>
        </p:spPr>
        <p:txBody>
          <a:bodyPr/>
          <a:lstStyle/>
          <a:p>
            <a:pPr>
              <a:buNone/>
            </a:pPr>
            <a:r>
              <a:rPr lang="de-DE" b="1" baseline="30000" dirty="0" smtClean="0">
                <a:solidFill>
                  <a:schemeClr val="bg2"/>
                </a:solidFill>
              </a:rPr>
              <a:t>	</a:t>
            </a:r>
            <a:r>
              <a:rPr lang="de-DE" b="1" dirty="0" smtClean="0">
                <a:solidFill>
                  <a:schemeClr val="bg2"/>
                </a:solidFill>
              </a:rPr>
              <a:t> </a:t>
            </a:r>
            <a:r>
              <a:rPr lang="de-DE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1Mo 8: </a:t>
            </a:r>
            <a:r>
              <a:rPr lang="de-DE" b="1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de-DE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Und im siebten Monat, am siebzehnten Tage des Monats, ruhte die Arche </a:t>
            </a:r>
            <a:r>
              <a:rPr lang="de-DE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auf dem Gebirge Ararat</a:t>
            </a:r>
            <a:r>
              <a:rPr lang="de-DE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buNone/>
            </a:pPr>
            <a:r>
              <a:rPr lang="de-DE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 </a:t>
            </a:r>
            <a:r>
              <a:rPr lang="de-DE" b="1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de-DE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 die Wasser nahmen fort und fort ab</a:t>
            </a:r>
            <a:r>
              <a:rPr lang="de-DE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bis zum zehnten Monat; im zehnten Monat, am Ersten des Monats, wurden die Spitzen der Berge sichtbar. </a:t>
            </a:r>
            <a:endParaRPr lang="de-DE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75" y="0"/>
            <a:ext cx="9147875" cy="206084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5" name="Textfeld 4"/>
          <p:cNvSpPr txBox="1"/>
          <p:nvPr/>
        </p:nvSpPr>
        <p:spPr>
          <a:xfrm>
            <a:off x="8613085" y="2060848"/>
            <a:ext cx="530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NASA</a:t>
            </a:r>
            <a:endParaRPr lang="de-DE" sz="1200" dirty="0"/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395536" y="2348880"/>
            <a:ext cx="7772400" cy="4114800"/>
          </a:xfrm>
        </p:spPr>
        <p:txBody>
          <a:bodyPr/>
          <a:lstStyle/>
          <a:p>
            <a:pPr>
              <a:buNone/>
            </a:pPr>
            <a:r>
              <a:rPr lang="de-DE" b="1" baseline="30000" dirty="0" smtClean="0">
                <a:solidFill>
                  <a:schemeClr val="bg2"/>
                </a:solidFill>
              </a:rPr>
              <a:t>	</a:t>
            </a:r>
            <a:r>
              <a:rPr lang="de-DE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 104: 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b="1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de-DE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Mit der Tiefe hattest du [Gott] sie [die Erde ] bedeckt wie mit einem Gewand; die Wasser standen über den Bergen.</a:t>
            </a:r>
          </a:p>
          <a:p>
            <a:pPr>
              <a:buNone/>
            </a:pPr>
            <a:r>
              <a:rPr lang="de-DE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de-DE" b="1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de-DE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Vor deinem Schelten flohen sie, vor der Stimme deines Donners eilten sie hinweg -</a:t>
            </a:r>
          </a:p>
          <a:p>
            <a:pPr>
              <a:buNone/>
            </a:pPr>
            <a:r>
              <a:rPr lang="de-DE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de-DE" b="1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de-DE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Berge erhoben sich, es senkten sich die Täler </a:t>
            </a:r>
            <a:r>
              <a:rPr lang="de-DE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den Ort, den du ihnen festgesetzt. </a:t>
            </a:r>
            <a:endParaRPr lang="de-DE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533400"/>
            <a:ext cx="8820472" cy="1143000"/>
          </a:xfrm>
        </p:spPr>
        <p:txBody>
          <a:bodyPr/>
          <a:lstStyle/>
          <a:p>
            <a:r>
              <a:rPr lang="de-DE" dirty="0" smtClean="0"/>
              <a:t>Drücken, Zerren und runter Drücken der Kontinentalplatten</a:t>
            </a:r>
            <a:endParaRPr lang="de-DE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772816"/>
            <a:ext cx="7331968" cy="4738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260013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1Mo 6-9: Die weltweite Sintflut</a:t>
            </a:r>
            <a:endParaRPr lang="de-DE" dirty="0"/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303213" y="6354763"/>
            <a:ext cx="195617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CH" sz="1600" b="1" dirty="0">
                <a:solidFill>
                  <a:schemeClr val="bg2"/>
                </a:solidFill>
              </a:rPr>
              <a:t>Wing-Chi </a:t>
            </a:r>
            <a:r>
              <a:rPr lang="de-CH" sz="1600" b="1" dirty="0" err="1">
                <a:solidFill>
                  <a:schemeClr val="bg2"/>
                </a:solidFill>
              </a:rPr>
              <a:t>Poon</a:t>
            </a:r>
            <a:r>
              <a:rPr lang="de-CH" sz="1600" b="1" dirty="0">
                <a:solidFill>
                  <a:schemeClr val="bg2"/>
                </a:solidFill>
              </a:rPr>
              <a:t> CC 2.5</a:t>
            </a:r>
            <a:endParaRPr lang="de-DE" sz="160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75" y="0"/>
            <a:ext cx="9147875" cy="206084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5" name="Textfeld 4"/>
          <p:cNvSpPr txBox="1"/>
          <p:nvPr/>
        </p:nvSpPr>
        <p:spPr>
          <a:xfrm>
            <a:off x="8460432" y="0"/>
            <a:ext cx="530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NASA</a:t>
            </a:r>
            <a:endParaRPr lang="de-DE" sz="1200" dirty="0"/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827584" y="2564904"/>
            <a:ext cx="4032448" cy="4114800"/>
          </a:xfrm>
        </p:spPr>
        <p:txBody>
          <a:bodyPr/>
          <a:lstStyle/>
          <a:p>
            <a:pPr>
              <a:buNone/>
            </a:pPr>
            <a:r>
              <a:rPr lang="de-DE" b="1" baseline="30000" dirty="0" smtClean="0">
                <a:solidFill>
                  <a:schemeClr val="bg2"/>
                </a:solidFill>
              </a:rPr>
              <a:t>	</a:t>
            </a:r>
            <a:r>
              <a:rPr lang="de-DE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 104: </a:t>
            </a:r>
            <a:r>
              <a:rPr lang="de-DE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</a:t>
            </a:r>
            <a:r>
              <a:rPr lang="de-DE" b="1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de-DE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Berge erhoben sich, es senkten sich die Täler </a:t>
            </a:r>
            <a:r>
              <a:rPr lang="de-DE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den Ort, den du ihnen festgesetzt. </a:t>
            </a:r>
            <a:endParaRPr lang="de-DE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2060847"/>
            <a:ext cx="3059831" cy="407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feld 6"/>
          <p:cNvSpPr txBox="1"/>
          <p:nvPr/>
        </p:nvSpPr>
        <p:spPr>
          <a:xfrm>
            <a:off x="8964488" y="22768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6084168" y="6237312"/>
            <a:ext cx="16241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 smtClean="0"/>
              <a:t>Schmidti</a:t>
            </a:r>
            <a:r>
              <a:rPr lang="de-DE" sz="1200" dirty="0" smtClean="0"/>
              <a:t> GNU 1.2 </a:t>
            </a:r>
            <a:r>
              <a:rPr lang="de-DE" sz="1200" dirty="0" err="1" smtClean="0"/>
              <a:t>or</a:t>
            </a:r>
            <a:r>
              <a:rPr lang="de-DE" sz="1200" dirty="0" smtClean="0"/>
              <a:t> </a:t>
            </a:r>
            <a:r>
              <a:rPr lang="de-DE" sz="1200" dirty="0" err="1" smtClean="0"/>
              <a:t>later</a:t>
            </a:r>
            <a:endParaRPr lang="de-DE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00131" cy="393305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6" name="Textfeld 5"/>
          <p:cNvSpPr txBox="1"/>
          <p:nvPr/>
        </p:nvSpPr>
        <p:spPr>
          <a:xfrm>
            <a:off x="6083034" y="4005064"/>
            <a:ext cx="30609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 smtClean="0"/>
              <a:t>Wouldloper</a:t>
            </a:r>
            <a:r>
              <a:rPr lang="de-DE" sz="1200" dirty="0" smtClean="0"/>
              <a:t>  </a:t>
            </a:r>
            <a:r>
              <a:rPr lang="de-DE" sz="1200" dirty="0" err="1" smtClean="0"/>
              <a:t>Generic</a:t>
            </a:r>
            <a:r>
              <a:rPr lang="de-DE" sz="1200" dirty="0" smtClean="0"/>
              <a:t> Share </a:t>
            </a:r>
            <a:r>
              <a:rPr lang="de-DE" sz="1200" dirty="0" err="1" smtClean="0"/>
              <a:t>alike</a:t>
            </a:r>
            <a:r>
              <a:rPr lang="de-DE" sz="1200" dirty="0" smtClean="0"/>
              <a:t> </a:t>
            </a:r>
            <a:r>
              <a:rPr lang="de-DE" sz="1200" dirty="0" err="1" smtClean="0"/>
              <a:t>Attribution</a:t>
            </a:r>
            <a:r>
              <a:rPr lang="de-DE" sz="1200" dirty="0" smtClean="0"/>
              <a:t> CC 1.0 </a:t>
            </a:r>
            <a:endParaRPr lang="de-DE" sz="1200" dirty="0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0" y="4149080"/>
            <a:ext cx="4680520" cy="2458616"/>
          </a:xfrm>
        </p:spPr>
        <p:txBody>
          <a:bodyPr/>
          <a:lstStyle/>
          <a:p>
            <a:pPr>
              <a:buNone/>
            </a:pPr>
            <a:r>
              <a:rPr lang="de-DE" b="1" baseline="30000" dirty="0" smtClean="0">
                <a:solidFill>
                  <a:schemeClr val="bg2"/>
                </a:solidFill>
              </a:rPr>
              <a:t>	</a:t>
            </a:r>
            <a:r>
              <a:rPr lang="de-DE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 104: </a:t>
            </a:r>
            <a:r>
              <a:rPr lang="de-DE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</a:t>
            </a:r>
            <a:r>
              <a:rPr lang="de-DE" b="1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de-DE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Berge erhoben sich, es senkten sich die Täler </a:t>
            </a:r>
            <a:r>
              <a:rPr lang="de-DE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den Ort, den du ihnen festgesetzt. </a:t>
            </a:r>
            <a:endParaRPr lang="de-DE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27" descr="Lunar_crater_Daedal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4437112"/>
            <a:ext cx="2267744" cy="2217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8244408" y="6309320"/>
            <a:ext cx="530225" cy="244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de-CH" sz="10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NASA</a:t>
            </a:r>
            <a:endParaRPr lang="de-DE" sz="10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4788024" y="4797152"/>
            <a:ext cx="17251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Auf dem Mond:</a:t>
            </a:r>
          </a:p>
          <a:p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Keine Faltgebirge!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351698" cy="6858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99992" y="4293096"/>
            <a:ext cx="7772400" cy="1143000"/>
          </a:xfrm>
        </p:spPr>
        <p:txBody>
          <a:bodyPr/>
          <a:lstStyle/>
          <a:p>
            <a:r>
              <a:rPr lang="de-DE" dirty="0" smtClean="0"/>
              <a:t>Gebirgsauffaltung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 flipH="1">
            <a:off x="395536" y="6237312"/>
            <a:ext cx="18264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NASA</a:t>
            </a:r>
            <a:endParaRPr lang="de-DE" sz="1200" dirty="0"/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4283968" y="476672"/>
            <a:ext cx="576064" cy="936104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2771800" y="188640"/>
            <a:ext cx="2239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bg2">
                    <a:lumMod val="95000"/>
                    <a:lumOff val="5000"/>
                  </a:schemeClr>
                </a:solidFill>
              </a:rPr>
              <a:t>Mount Everest 8‘848 m</a:t>
            </a:r>
            <a:endParaRPr lang="de-DE" b="1" dirty="0">
              <a:solidFill>
                <a:schemeClr val="bg2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0371267" cy="6858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5" name="Textfeld 4"/>
          <p:cNvSpPr txBox="1"/>
          <p:nvPr/>
        </p:nvSpPr>
        <p:spPr>
          <a:xfrm>
            <a:off x="6228184" y="6309320"/>
            <a:ext cx="2427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bg2">
                    <a:lumMod val="95000"/>
                    <a:lumOff val="5000"/>
                  </a:schemeClr>
                </a:solidFill>
              </a:rPr>
              <a:t>Uwe Gille GNU 1.2 </a:t>
            </a:r>
            <a:r>
              <a:rPr lang="de-DE" dirty="0" err="1" smtClean="0">
                <a:solidFill>
                  <a:schemeClr val="bg2">
                    <a:lumMod val="95000"/>
                    <a:lumOff val="5000"/>
                  </a:schemeClr>
                </a:solidFill>
              </a:rPr>
              <a:t>or</a:t>
            </a:r>
            <a:r>
              <a:rPr lang="de-DE" dirty="0" smtClean="0">
                <a:solidFill>
                  <a:schemeClr val="bg2">
                    <a:lumMod val="95000"/>
                    <a:lumOff val="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2">
                    <a:lumMod val="95000"/>
                    <a:lumOff val="5000"/>
                  </a:schemeClr>
                </a:solidFill>
              </a:rPr>
              <a:t>later</a:t>
            </a:r>
            <a:endParaRPr lang="de-DE" dirty="0">
              <a:solidFill>
                <a:schemeClr val="bg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395536" y="188640"/>
            <a:ext cx="2239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Mount Everest 8‘848 m</a:t>
            </a:r>
            <a:endParaRPr lang="de-DE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6696744" cy="1143000"/>
          </a:xfrm>
        </p:spPr>
        <p:txBody>
          <a:bodyPr/>
          <a:lstStyle/>
          <a:p>
            <a:r>
              <a:rPr lang="de-DE" dirty="0" smtClean="0"/>
              <a:t>Vertiefung der Tiefseerinnen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981200"/>
            <a:ext cx="6516216" cy="4114800"/>
          </a:xfrm>
        </p:spPr>
        <p:txBody>
          <a:bodyPr/>
          <a:lstStyle/>
          <a:p>
            <a:pPr>
              <a:buSzPct val="100000"/>
              <a:buFont typeface="Arial" pitchFamily="34" charset="0"/>
              <a:buChar char="•"/>
            </a:pP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Ozeane: Durchschnittstiefe: - 3,8 km</a:t>
            </a:r>
          </a:p>
          <a:p>
            <a:pPr>
              <a:buSzPct val="100000"/>
              <a:buFont typeface="Arial" pitchFamily="34" charset="0"/>
              <a:buChar char="•"/>
            </a:pP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Festland: Durchschnittshöhe: + 230 m (10x mehr Flachland als Gebirge)</a:t>
            </a:r>
          </a:p>
          <a:p>
            <a:pPr>
              <a:buSzPct val="100000"/>
              <a:buFont typeface="Arial" pitchFamily="34" charset="0"/>
              <a:buChar char="•"/>
            </a:pP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Erdoberfläche ausgeglichen 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 alles fast 3 km bedeckt (vgl. 1Mo 1,2; 2Pet 3,5-6</a:t>
            </a:r>
            <a:endParaRPr lang="de-D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de-DE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62775" y="332656"/>
            <a:ext cx="2181225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4572000" y="620688"/>
            <a:ext cx="22772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Peru-</a:t>
            </a:r>
            <a:r>
              <a:rPr lang="de-D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Chile.Tiefseerinne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bis – 8‘065 m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8532440" y="6093296"/>
            <a:ext cx="346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FB</a:t>
            </a:r>
            <a:endParaRPr lang="de-DE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Mariane</a:t>
            </a:r>
            <a:r>
              <a:rPr lang="de-DE" dirty="0" smtClean="0"/>
              <a:t>-Graben</a:t>
            </a:r>
            <a:r>
              <a:rPr lang="de-DE" dirty="0" smtClean="0"/>
              <a:t>:  - 11‘034 m</a:t>
            </a:r>
            <a:endParaRPr lang="de-DE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5" y="1844824"/>
            <a:ext cx="7313665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467544" y="5877272"/>
            <a:ext cx="85138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Hussong</a:t>
            </a:r>
            <a:r>
              <a:rPr lang="en-US" dirty="0" smtClean="0"/>
              <a:t>, Fryer (1981), US government supplied image, redrawn into SVG by Vanessa </a:t>
            </a:r>
            <a:r>
              <a:rPr lang="en-US" dirty="0" err="1" smtClean="0"/>
              <a:t>Ezekowitz</a:t>
            </a:r>
            <a:endParaRPr lang="en-US" dirty="0" smtClean="0"/>
          </a:p>
          <a:p>
            <a:r>
              <a:rPr lang="de-DE" dirty="0" smtClean="0"/>
              <a:t>Creative </a:t>
            </a:r>
            <a:r>
              <a:rPr lang="de-DE" dirty="0" err="1" smtClean="0"/>
              <a:t>Commons</a:t>
            </a:r>
            <a:r>
              <a:rPr lang="de-DE" dirty="0" smtClean="0"/>
              <a:t>-Lizenz Namensnennung-Weitergabe unter gleichen Bedingungen 3.0 </a:t>
            </a:r>
            <a:r>
              <a:rPr lang="de-DE" dirty="0" err="1" smtClean="0"/>
              <a:t>Unported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Mariane</a:t>
            </a:r>
            <a:r>
              <a:rPr lang="de-DE" dirty="0" smtClean="0"/>
              <a:t>-Graben</a:t>
            </a:r>
            <a:r>
              <a:rPr lang="de-DE" dirty="0" smtClean="0"/>
              <a:t>:  - 11‘034 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981200"/>
            <a:ext cx="4427984" cy="4114800"/>
          </a:xfrm>
        </p:spPr>
        <p:txBody>
          <a:bodyPr/>
          <a:lstStyle/>
          <a:p>
            <a:pPr>
              <a:buNone/>
            </a:pPr>
            <a:r>
              <a:rPr lang="de-DE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Micha 7,19: </a:t>
            </a:r>
            <a:r>
              <a:rPr lang="de-DE" sz="31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 wird sich unser wieder erbarmen, wird unsere </a:t>
            </a:r>
            <a:r>
              <a:rPr lang="de-DE" sz="31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Ungerech-tigkeiten</a:t>
            </a:r>
            <a:r>
              <a:rPr lang="de-DE" sz="31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niedertreten; und du wirst alle ihre Sünden </a:t>
            </a:r>
            <a:r>
              <a:rPr lang="de-DE" sz="31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die Tiefen des Meeres </a:t>
            </a:r>
            <a:r>
              <a:rPr lang="de-DE" sz="31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werfen. </a:t>
            </a:r>
            <a:endParaRPr lang="de-DE" sz="31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132856"/>
            <a:ext cx="4198586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467544" y="5877272"/>
            <a:ext cx="85138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Hussong</a:t>
            </a:r>
            <a:r>
              <a:rPr lang="en-US" dirty="0" smtClean="0"/>
              <a:t>, Fryer (1981), US government supplied image, redrawn into SVG by Vanessa </a:t>
            </a:r>
            <a:r>
              <a:rPr lang="en-US" dirty="0" err="1" smtClean="0"/>
              <a:t>Ezekowitz</a:t>
            </a:r>
            <a:endParaRPr lang="en-US" dirty="0" smtClean="0"/>
          </a:p>
          <a:p>
            <a:r>
              <a:rPr lang="de-DE" dirty="0" smtClean="0"/>
              <a:t>Creative </a:t>
            </a:r>
            <a:r>
              <a:rPr lang="de-DE" dirty="0" err="1" smtClean="0"/>
              <a:t>Commons</a:t>
            </a:r>
            <a:r>
              <a:rPr lang="de-DE" dirty="0" smtClean="0"/>
              <a:t>-Lizenz Namensnennung-Weitergabe unter gleichen Bedingungen 3.0 </a:t>
            </a:r>
            <a:r>
              <a:rPr lang="de-DE" dirty="0" err="1" smtClean="0"/>
              <a:t>Unported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-1" y="0"/>
            <a:ext cx="10285293" cy="685800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67944" y="404664"/>
            <a:ext cx="7772400" cy="1143000"/>
          </a:xfrm>
        </p:spPr>
        <p:txBody>
          <a:bodyPr/>
          <a:lstStyle/>
          <a:p>
            <a:r>
              <a:rPr lang="de-DE" dirty="0" smtClean="0"/>
              <a:t>Rückfluss und Landschaftsformung</a:t>
            </a:r>
            <a:endParaRPr lang="de-DE" dirty="0"/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323528" y="6237312"/>
            <a:ext cx="172515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CH" sz="1600" dirty="0">
                <a:solidFill>
                  <a:srgbClr val="FFFFFF"/>
                </a:solidFill>
              </a:rPr>
              <a:t>Luca </a:t>
            </a:r>
            <a:r>
              <a:rPr lang="de-CH" sz="1600" dirty="0" err="1">
                <a:solidFill>
                  <a:srgbClr val="FFFFFF"/>
                </a:solidFill>
              </a:rPr>
              <a:t>Galuzzi</a:t>
            </a:r>
            <a:r>
              <a:rPr lang="de-CH" sz="1600" dirty="0">
                <a:solidFill>
                  <a:srgbClr val="FFFFFF"/>
                </a:solidFill>
              </a:rPr>
              <a:t> CC 2.5</a:t>
            </a:r>
            <a:endParaRPr lang="de-DE" sz="16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25000" cy="71437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Bildung der Erdschichten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1981200"/>
            <a:ext cx="8892480" cy="4114800"/>
          </a:xfrm>
        </p:spPr>
        <p:txBody>
          <a:bodyPr/>
          <a:lstStyle/>
          <a:p>
            <a:pPr>
              <a:buSzPct val="130000"/>
              <a:buFont typeface="Arial" pitchFamily="34" charset="0"/>
              <a:buChar char="•"/>
            </a:pP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Während der Flut</a:t>
            </a:r>
          </a:p>
          <a:p>
            <a:pPr>
              <a:buSzPct val="130000"/>
              <a:buFont typeface="Arial" pitchFamily="34" charset="0"/>
              <a:buChar char="•"/>
            </a:pP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Nach der Flut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563888" y="6488668"/>
            <a:ext cx="5113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Terry A. McDonald - www.luxborealis.com CC 3.0 </a:t>
            </a:r>
            <a:r>
              <a:rPr lang="de-DE" dirty="0" err="1" smtClean="0"/>
              <a:t>unported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571098" cy="6858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556792"/>
            <a:ext cx="7304856" cy="1143000"/>
          </a:xfrm>
        </p:spPr>
        <p:txBody>
          <a:bodyPr/>
          <a:lstStyle/>
          <a:p>
            <a:r>
              <a:rPr lang="de-DE" dirty="0" smtClean="0"/>
              <a:t>Unzählige Vulkane</a:t>
            </a:r>
            <a:br>
              <a:rPr lang="de-DE" dirty="0" smtClean="0"/>
            </a:br>
            <a:r>
              <a:rPr lang="de-DE" dirty="0" smtClean="0"/>
              <a:t>im Meer und auf </a:t>
            </a:r>
            <a:br>
              <a:rPr lang="de-DE" dirty="0" smtClean="0"/>
            </a:br>
            <a:r>
              <a:rPr lang="de-DE" dirty="0" smtClean="0"/>
              <a:t>dem Land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1043608" y="6309320"/>
            <a:ext cx="2373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Oliver Spalt CC 2.0 </a:t>
            </a:r>
            <a:r>
              <a:rPr lang="de-DE" sz="1200" dirty="0" err="1" smtClean="0"/>
              <a:t>Generic</a:t>
            </a:r>
            <a:r>
              <a:rPr lang="de-DE" sz="1200" dirty="0" smtClean="0"/>
              <a:t>  </a:t>
            </a:r>
            <a:r>
              <a:rPr lang="de-DE" sz="1200" dirty="0" err="1" smtClean="0"/>
              <a:t>Attribution</a:t>
            </a:r>
            <a:endParaRPr lang="de-DE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260013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1Mo 6-9: Die weltweite Sintflut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DE" b="1" dirty="0" smtClean="0">
                <a:solidFill>
                  <a:schemeClr val="bg2"/>
                </a:solidFill>
              </a:rPr>
              <a:t>	</a:t>
            </a:r>
            <a:r>
              <a:rPr lang="de-DE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1Mo 7: </a:t>
            </a:r>
            <a:r>
              <a:rPr lang="de-DE" b="1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de-DE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Und es geschah nach sieben Tagen, da kamen die Wasser der Flut über die Erde.</a:t>
            </a:r>
          </a:p>
          <a:p>
            <a:pPr>
              <a:buNone/>
            </a:pPr>
            <a:r>
              <a:rPr lang="de-DE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 </a:t>
            </a:r>
            <a:r>
              <a:rPr lang="de-DE" b="1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r>
              <a:rPr lang="de-DE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Im sechshundertsten Jahr des Lebens </a:t>
            </a:r>
            <a:r>
              <a:rPr lang="de-DE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Noahs</a:t>
            </a:r>
            <a:r>
              <a:rPr lang="de-DE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im zweiten Monat, am siebzehnten Tag des Monats, an diesem Tag </a:t>
            </a:r>
            <a:r>
              <a:rPr lang="de-DE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brachen auf alle Quellen der großen Tiefe</a:t>
            </a:r>
            <a:r>
              <a:rPr lang="de-DE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und </a:t>
            </a:r>
            <a:r>
              <a:rPr lang="de-DE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Fenster des Himmels taten sich auf</a:t>
            </a:r>
            <a:r>
              <a:rPr lang="de-DE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de-DE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303213" y="6354763"/>
            <a:ext cx="195617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CH" sz="1600" b="1" dirty="0">
                <a:solidFill>
                  <a:schemeClr val="bg2"/>
                </a:solidFill>
              </a:rPr>
              <a:t>Wing-Chi </a:t>
            </a:r>
            <a:r>
              <a:rPr lang="de-CH" sz="1600" b="1" dirty="0" err="1">
                <a:solidFill>
                  <a:schemeClr val="bg2"/>
                </a:solidFill>
              </a:rPr>
              <a:t>Poon</a:t>
            </a:r>
            <a:r>
              <a:rPr lang="de-CH" sz="1600" b="1" dirty="0">
                <a:solidFill>
                  <a:schemeClr val="bg2"/>
                </a:solidFill>
              </a:rPr>
              <a:t> CC 2.5</a:t>
            </a:r>
            <a:endParaRPr lang="de-DE" sz="160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552" y="0"/>
            <a:ext cx="10312782" cy="6858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772400" cy="1143000"/>
          </a:xfrm>
        </p:spPr>
        <p:txBody>
          <a:bodyPr/>
          <a:lstStyle/>
          <a:p>
            <a:r>
              <a:rPr lang="de-DE" dirty="0" smtClean="0">
                <a:sym typeface="Wingdings" pitchFamily="2" charset="2"/>
              </a:rPr>
              <a:t> </a:t>
            </a:r>
            <a:r>
              <a:rPr lang="de-DE" dirty="0" smtClean="0"/>
              <a:t>Vulkanasche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1475656" y="6021288"/>
            <a:ext cx="3529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>
                <a:solidFill>
                  <a:schemeClr val="bg2"/>
                </a:solidFill>
              </a:rPr>
              <a:t>FB</a:t>
            </a:r>
            <a:endParaRPr lang="de-DE" sz="120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312782" cy="6858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2564904"/>
            <a:ext cx="4176464" cy="1143000"/>
          </a:xfrm>
        </p:spPr>
        <p:txBody>
          <a:bodyPr/>
          <a:lstStyle/>
          <a:p>
            <a:r>
              <a:rPr lang="de-DE" dirty="0" smtClean="0">
                <a:sym typeface="Wingdings" pitchFamily="2" charset="2"/>
              </a:rPr>
              <a:t> </a:t>
            </a:r>
            <a:r>
              <a:rPr lang="de-DE" dirty="0" smtClean="0"/>
              <a:t>Verdunklung der Sonne</a:t>
            </a:r>
            <a:br>
              <a:rPr lang="de-DE" dirty="0" smtClean="0"/>
            </a:br>
            <a:r>
              <a:rPr lang="de-DE" dirty="0" smtClean="0">
                <a:sym typeface="Wingdings" pitchFamily="2" charset="2"/>
              </a:rPr>
              <a:t> starke Abkühlung des Klimas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1907704" y="6165304"/>
            <a:ext cx="3529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>
                <a:solidFill>
                  <a:schemeClr val="bg2"/>
                </a:solidFill>
              </a:rPr>
              <a:t>FB</a:t>
            </a:r>
            <a:endParaRPr lang="de-DE" sz="120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560" y="0"/>
            <a:ext cx="10972800" cy="6858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404664"/>
            <a:ext cx="7772400" cy="1143000"/>
          </a:xfrm>
        </p:spPr>
        <p:txBody>
          <a:bodyPr/>
          <a:lstStyle/>
          <a:p>
            <a:r>
              <a:rPr lang="de-DE" dirty="0" smtClean="0"/>
              <a:t>Vulkane im Meer: </a:t>
            </a:r>
            <a:br>
              <a:rPr lang="de-DE" dirty="0" smtClean="0"/>
            </a:br>
            <a:r>
              <a:rPr lang="de-DE" dirty="0" smtClean="0">
                <a:sym typeface="Wingdings" pitchFamily="2" charset="2"/>
              </a:rPr>
              <a:t> starke Erwärmung der Ozeane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1403648" y="5877272"/>
            <a:ext cx="346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FB</a:t>
            </a:r>
            <a:endParaRPr lang="de-DE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88640" y="0"/>
            <a:ext cx="11430000" cy="6858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4869160"/>
            <a:ext cx="7772400" cy="1143000"/>
          </a:xfrm>
        </p:spPr>
        <p:txBody>
          <a:bodyPr/>
          <a:lstStyle/>
          <a:p>
            <a:r>
              <a:rPr lang="de-DE" dirty="0" smtClean="0"/>
              <a:t>Warme Ozeane </a:t>
            </a:r>
            <a:r>
              <a:rPr lang="de-DE" dirty="0" smtClean="0">
                <a:sym typeface="Wingdings" pitchFamily="2" charset="2"/>
              </a:rPr>
              <a:t> starke Verdunstung  starke Wolkenbildung  viel Niederschlag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971600" y="6237312"/>
            <a:ext cx="24636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Arun </a:t>
            </a:r>
            <a:r>
              <a:rPr lang="de-DE" sz="1200" dirty="0" err="1" smtClean="0"/>
              <a:t>Kulshreshtha</a:t>
            </a:r>
            <a:r>
              <a:rPr lang="de-DE" sz="1200" dirty="0" smtClean="0"/>
              <a:t> CC </a:t>
            </a:r>
            <a:r>
              <a:rPr lang="de-DE" sz="1200" dirty="0" err="1" smtClean="0"/>
              <a:t>Attribution</a:t>
            </a:r>
            <a:r>
              <a:rPr lang="de-DE" sz="1200" dirty="0" smtClean="0"/>
              <a:t> 3.0 US</a:t>
            </a:r>
            <a:endParaRPr lang="de-DE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63888" y="0"/>
            <a:ext cx="6836296" cy="1143000"/>
          </a:xfrm>
        </p:spPr>
        <p:txBody>
          <a:bodyPr/>
          <a:lstStyle/>
          <a:p>
            <a:r>
              <a:rPr lang="de-DE" dirty="0" smtClean="0">
                <a:sym typeface="Wingdings" pitchFamily="2" charset="2"/>
              </a:rPr>
              <a:t> v</a:t>
            </a:r>
            <a:r>
              <a:rPr lang="de-DE" dirty="0" smtClean="0"/>
              <a:t>iel Schnee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3707904" y="6381328"/>
            <a:ext cx="17668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 smtClean="0"/>
              <a:t>Muu</a:t>
            </a:r>
            <a:r>
              <a:rPr lang="de-DE" sz="1200" dirty="0" err="1"/>
              <a:t>-</a:t>
            </a:r>
            <a:r>
              <a:rPr lang="de-DE" sz="1200" dirty="0" err="1" smtClean="0"/>
              <a:t>Karhu</a:t>
            </a:r>
            <a:r>
              <a:rPr lang="de-DE" sz="1200" dirty="0" smtClean="0"/>
              <a:t> GNU 1.2 </a:t>
            </a:r>
            <a:r>
              <a:rPr lang="de-DE" sz="1200" dirty="0" err="1" smtClean="0"/>
              <a:t>or</a:t>
            </a:r>
            <a:r>
              <a:rPr lang="de-DE" sz="1200" dirty="0" smtClean="0"/>
              <a:t> </a:t>
            </a:r>
            <a:r>
              <a:rPr lang="de-DE" sz="1200" dirty="0" err="1" smtClean="0"/>
              <a:t>later</a:t>
            </a:r>
            <a:endParaRPr lang="de-DE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1124744"/>
            <a:ext cx="7772400" cy="1143000"/>
          </a:xfrm>
        </p:spPr>
        <p:txBody>
          <a:bodyPr/>
          <a:lstStyle/>
          <a:p>
            <a:r>
              <a:rPr lang="de-DE" dirty="0" smtClean="0"/>
              <a:t>Wenig Schneeschmelze im Sommer wegen kaltem Klima </a:t>
            </a:r>
            <a:r>
              <a:rPr lang="de-DE" dirty="0" smtClean="0">
                <a:sym typeface="Wingdings" pitchFamily="2" charset="2"/>
              </a:rPr>
              <a:t> aus Schnee wird Eis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3779912" y="6309320"/>
            <a:ext cx="37310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 smtClean="0">
                <a:solidFill>
                  <a:schemeClr val="bg2"/>
                </a:solidFill>
              </a:rPr>
              <a:t>Introvert</a:t>
            </a:r>
            <a:r>
              <a:rPr lang="de-DE" sz="1200" dirty="0" smtClean="0">
                <a:solidFill>
                  <a:schemeClr val="bg2"/>
                </a:solidFill>
              </a:rPr>
              <a:t> </a:t>
            </a:r>
            <a:r>
              <a:rPr lang="en-US" sz="1200" dirty="0" smtClean="0">
                <a:solidFill>
                  <a:schemeClr val="bg2"/>
                </a:solidFill>
              </a:rPr>
              <a:t>Creative Commons Attribution-Share Alike 2.5 Generic</a:t>
            </a:r>
            <a:endParaRPr lang="de-DE" sz="12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09601" y="0"/>
            <a:ext cx="10870885" cy="6858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0" y="6581001"/>
            <a:ext cx="177388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CH" sz="1200" b="1" dirty="0" smtClean="0"/>
              <a:t>Tobias Alt GNU 1.2 </a:t>
            </a:r>
            <a:r>
              <a:rPr lang="de-CH" sz="1200" b="1" dirty="0" err="1" smtClean="0"/>
              <a:t>or</a:t>
            </a:r>
            <a:r>
              <a:rPr lang="de-CH" sz="1200" b="1" dirty="0" smtClean="0"/>
              <a:t> </a:t>
            </a:r>
            <a:r>
              <a:rPr lang="de-CH" sz="1200" b="1" dirty="0" err="1" smtClean="0"/>
              <a:t>later</a:t>
            </a:r>
            <a:endParaRPr lang="de-DE" sz="1200" b="1" dirty="0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3563888" y="0"/>
            <a:ext cx="6836296" cy="1143000"/>
          </a:xfrm>
        </p:spPr>
        <p:txBody>
          <a:bodyPr/>
          <a:lstStyle/>
          <a:p>
            <a:r>
              <a:rPr lang="de-DE" dirty="0" smtClean="0">
                <a:sym typeface="Wingdings" pitchFamily="2" charset="2"/>
              </a:rPr>
              <a:t> Gletscherbildung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12360" y="5229200"/>
            <a:ext cx="1619672" cy="1143000"/>
          </a:xfrm>
        </p:spPr>
        <p:txBody>
          <a:bodyPr/>
          <a:lstStyle/>
          <a:p>
            <a:r>
              <a:rPr lang="de-DE" sz="5400" dirty="0" smtClean="0"/>
              <a:t>E</a:t>
            </a:r>
            <a:br>
              <a:rPr lang="de-DE" sz="5400" dirty="0" smtClean="0"/>
            </a:br>
            <a:r>
              <a:rPr lang="de-DE" sz="5400" dirty="0" smtClean="0"/>
              <a:t>I</a:t>
            </a:r>
            <a:br>
              <a:rPr lang="de-DE" sz="5400" dirty="0" smtClean="0"/>
            </a:br>
            <a:r>
              <a:rPr lang="de-DE" sz="5400" dirty="0" smtClean="0"/>
              <a:t>S</a:t>
            </a:r>
            <a:br>
              <a:rPr lang="de-DE" sz="5400" dirty="0" smtClean="0"/>
            </a:br>
            <a:r>
              <a:rPr lang="de-DE" sz="5400" dirty="0" smtClean="0"/>
              <a:t>Z</a:t>
            </a:r>
            <a:br>
              <a:rPr lang="de-DE" sz="5400" dirty="0" smtClean="0"/>
            </a:br>
            <a:r>
              <a:rPr lang="de-DE" sz="5400" dirty="0" smtClean="0"/>
              <a:t>E</a:t>
            </a:r>
            <a:br>
              <a:rPr lang="de-DE" sz="5400" dirty="0" smtClean="0"/>
            </a:br>
            <a:r>
              <a:rPr lang="de-DE" sz="5400" dirty="0" smtClean="0"/>
              <a:t>I</a:t>
            </a:r>
            <a:br>
              <a:rPr lang="de-DE" sz="5400" dirty="0" smtClean="0"/>
            </a:br>
            <a:r>
              <a:rPr lang="de-DE" sz="5400" dirty="0" smtClean="0"/>
              <a:t>T</a:t>
            </a:r>
            <a:endParaRPr lang="de-DE" sz="54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251520" y="6309320"/>
            <a:ext cx="46276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 smtClean="0"/>
              <a:t>Ittiz</a:t>
            </a:r>
            <a:r>
              <a:rPr lang="de-DE" sz="1200" dirty="0" smtClean="0"/>
              <a:t> CC Namensnennung-Weitergabe unter gleichen Bedingungen 3.0 </a:t>
            </a:r>
            <a:r>
              <a:rPr lang="de-DE" sz="1200" dirty="0" err="1" smtClean="0"/>
              <a:t>Unported</a:t>
            </a:r>
            <a:endParaRPr lang="de-DE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0293433" cy="6858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5" name="Textfeld 4"/>
          <p:cNvSpPr txBox="1"/>
          <p:nvPr/>
        </p:nvSpPr>
        <p:spPr>
          <a:xfrm>
            <a:off x="2411760" y="6309320"/>
            <a:ext cx="3710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Tracy O </a:t>
            </a:r>
            <a:r>
              <a:rPr lang="en-US" sz="1200" dirty="0" smtClean="0"/>
              <a:t>Creative Commons Attribution-Share Alike 2.0 Generic</a:t>
            </a:r>
            <a:endParaRPr lang="de-DE" sz="1200" dirty="0"/>
          </a:p>
        </p:txBody>
      </p:sp>
      <p:sp>
        <p:nvSpPr>
          <p:cNvPr id="6" name="Titel 1"/>
          <p:cNvSpPr txBox="1">
            <a:spLocks/>
          </p:cNvSpPr>
          <p:nvPr/>
        </p:nvSpPr>
        <p:spPr bwMode="auto">
          <a:xfrm>
            <a:off x="251520" y="1772816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Ideal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ausgestattet: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Mammute</a:t>
            </a:r>
            <a:endParaRPr kumimoji="0" lang="de-DE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0694737" cy="6858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1052736"/>
            <a:ext cx="10225136" cy="1143000"/>
          </a:xfrm>
        </p:spPr>
        <p:txBody>
          <a:bodyPr/>
          <a:lstStyle/>
          <a:p>
            <a:r>
              <a:rPr lang="de-DE" dirty="0" smtClean="0"/>
              <a:t>Massensterben von Mammuten </a:t>
            </a:r>
            <a:br>
              <a:rPr lang="de-DE" dirty="0" smtClean="0"/>
            </a:br>
            <a:r>
              <a:rPr lang="de-DE" dirty="0" smtClean="0"/>
              <a:t>am Ende der Eiszeit bei Schmelzwasser-</a:t>
            </a:r>
            <a:r>
              <a:rPr lang="de-DE" dirty="0" err="1" smtClean="0"/>
              <a:t>überschwemmungen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 rot="21209545">
            <a:off x="3995936" y="5229200"/>
            <a:ext cx="34088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chemeClr val="bg2"/>
                </a:solidFill>
              </a:rPr>
              <a:t>Mauricio Antón Creative </a:t>
            </a:r>
            <a:r>
              <a:rPr lang="de-DE" sz="1200" dirty="0" err="1" smtClean="0">
                <a:solidFill>
                  <a:schemeClr val="bg2"/>
                </a:solidFill>
              </a:rPr>
              <a:t>Commons</a:t>
            </a:r>
            <a:r>
              <a:rPr lang="de-DE" sz="1200" dirty="0" smtClean="0">
                <a:solidFill>
                  <a:schemeClr val="bg2"/>
                </a:solidFill>
              </a:rPr>
              <a:t> </a:t>
            </a:r>
            <a:r>
              <a:rPr lang="de-DE" sz="1200" dirty="0" err="1" smtClean="0">
                <a:solidFill>
                  <a:schemeClr val="bg2"/>
                </a:solidFill>
              </a:rPr>
              <a:t>Attribution</a:t>
            </a:r>
            <a:r>
              <a:rPr lang="de-DE" sz="1200" dirty="0" smtClean="0">
                <a:solidFill>
                  <a:schemeClr val="bg2"/>
                </a:solidFill>
              </a:rPr>
              <a:t> 2.5 </a:t>
            </a:r>
            <a:r>
              <a:rPr lang="de-DE" sz="1200" dirty="0" err="1" smtClean="0">
                <a:solidFill>
                  <a:schemeClr val="bg2"/>
                </a:solidFill>
              </a:rPr>
              <a:t>license</a:t>
            </a:r>
            <a:r>
              <a:rPr lang="de-DE" sz="1200" dirty="0" smtClean="0">
                <a:solidFill>
                  <a:schemeClr val="bg2"/>
                </a:solidFill>
              </a:rPr>
              <a:t>.</a:t>
            </a:r>
            <a:endParaRPr lang="de-DE" sz="12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49433" y="0"/>
            <a:ext cx="1029343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9214792" cy="1143000"/>
          </a:xfrm>
        </p:spPr>
        <p:txBody>
          <a:bodyPr/>
          <a:lstStyle/>
          <a:p>
            <a:r>
              <a:rPr lang="de-DE" dirty="0" smtClean="0"/>
              <a:t>Die Fenster des Himmels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7020272" y="6381328"/>
            <a:ext cx="18469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Mila </a:t>
            </a:r>
            <a:r>
              <a:rPr lang="de-DE" sz="1200" dirty="0" err="1" smtClean="0"/>
              <a:t>Zinkova</a:t>
            </a:r>
            <a:r>
              <a:rPr lang="de-DE" sz="1200" dirty="0" smtClean="0"/>
              <a:t> GNU 1.2 </a:t>
            </a:r>
            <a:r>
              <a:rPr lang="de-DE" sz="1200" dirty="0" err="1" smtClean="0"/>
              <a:t>or</a:t>
            </a:r>
            <a:r>
              <a:rPr lang="de-DE" sz="1200" dirty="0" smtClean="0"/>
              <a:t> </a:t>
            </a:r>
            <a:r>
              <a:rPr lang="de-DE" sz="1200" dirty="0" err="1" smtClean="0"/>
              <a:t>later</a:t>
            </a:r>
            <a:endParaRPr lang="de-DE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Ziggurat_of_u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-324545" y="0"/>
            <a:ext cx="10297085" cy="685800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5715000"/>
            <a:ext cx="9756576" cy="1143000"/>
          </a:xfrm>
        </p:spPr>
        <p:txBody>
          <a:bodyPr/>
          <a:lstStyle/>
          <a:p>
            <a:r>
              <a:rPr lang="de-DE" dirty="0" smtClean="0"/>
              <a:t>1Mo 10-11:</a:t>
            </a:r>
            <a:br>
              <a:rPr lang="de-DE" dirty="0" smtClean="0"/>
            </a:br>
            <a:r>
              <a:rPr lang="de-DE" dirty="0" smtClean="0"/>
              <a:t>Turmbau, </a:t>
            </a:r>
            <a:br>
              <a:rPr lang="de-DE" dirty="0" smtClean="0"/>
            </a:br>
            <a:r>
              <a:rPr lang="de-DE" dirty="0" smtClean="0"/>
              <a:t>Sprachenverwirrung, Völkerwanderung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1691680" y="6381328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FB</a:t>
            </a:r>
            <a:endParaRPr lang="de-DE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4544" y="0"/>
            <a:ext cx="2764625" cy="177281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7" name="Textfeld 6"/>
          <p:cNvSpPr txBox="1"/>
          <p:nvPr/>
        </p:nvSpPr>
        <p:spPr>
          <a:xfrm>
            <a:off x="8820472" y="5517232"/>
            <a:ext cx="346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FB</a:t>
            </a:r>
            <a:endParaRPr lang="de-DE" sz="1200" dirty="0"/>
          </a:p>
        </p:txBody>
      </p:sp>
      <p:sp>
        <p:nvSpPr>
          <p:cNvPr id="8" name="Textfeld 7"/>
          <p:cNvSpPr txBox="1"/>
          <p:nvPr/>
        </p:nvSpPr>
        <p:spPr>
          <a:xfrm>
            <a:off x="2483768" y="0"/>
            <a:ext cx="530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NASA</a:t>
            </a:r>
            <a:endParaRPr lang="de-DE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12360" y="5229200"/>
            <a:ext cx="1619672" cy="1143000"/>
          </a:xfrm>
        </p:spPr>
        <p:txBody>
          <a:bodyPr/>
          <a:lstStyle/>
          <a:p>
            <a:r>
              <a:rPr lang="de-DE" sz="5400" dirty="0" smtClean="0"/>
              <a:t>E</a:t>
            </a:r>
            <a:br>
              <a:rPr lang="de-DE" sz="5400" dirty="0" smtClean="0"/>
            </a:br>
            <a:r>
              <a:rPr lang="de-DE" sz="5400" dirty="0" smtClean="0"/>
              <a:t>I</a:t>
            </a:r>
            <a:br>
              <a:rPr lang="de-DE" sz="5400" dirty="0" smtClean="0"/>
            </a:br>
            <a:r>
              <a:rPr lang="de-DE" sz="5400" dirty="0" smtClean="0"/>
              <a:t>S</a:t>
            </a:r>
            <a:br>
              <a:rPr lang="de-DE" sz="5400" dirty="0" smtClean="0"/>
            </a:br>
            <a:r>
              <a:rPr lang="de-DE" sz="5400" dirty="0" smtClean="0"/>
              <a:t>Z</a:t>
            </a:r>
            <a:br>
              <a:rPr lang="de-DE" sz="5400" dirty="0" smtClean="0"/>
            </a:br>
            <a:r>
              <a:rPr lang="de-DE" sz="5400" dirty="0" smtClean="0"/>
              <a:t>E</a:t>
            </a:r>
            <a:br>
              <a:rPr lang="de-DE" sz="5400" dirty="0" smtClean="0"/>
            </a:br>
            <a:r>
              <a:rPr lang="de-DE" sz="5400" dirty="0" smtClean="0"/>
              <a:t>I</a:t>
            </a:r>
            <a:br>
              <a:rPr lang="de-DE" sz="5400" dirty="0" smtClean="0"/>
            </a:br>
            <a:r>
              <a:rPr lang="de-DE" sz="5400" dirty="0" smtClean="0"/>
              <a:t>T</a:t>
            </a:r>
            <a:endParaRPr lang="de-DE" sz="54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251520" y="6309320"/>
            <a:ext cx="46276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 smtClean="0"/>
              <a:t>Ittiz</a:t>
            </a:r>
            <a:r>
              <a:rPr lang="de-DE" sz="1200" dirty="0" smtClean="0"/>
              <a:t> </a:t>
            </a:r>
            <a:r>
              <a:rPr lang="de-DE" sz="1200" dirty="0" err="1" smtClean="0"/>
              <a:t>CCNamensnennung</a:t>
            </a:r>
            <a:r>
              <a:rPr lang="de-DE" sz="1200" dirty="0" smtClean="0"/>
              <a:t>-Weitergabe unter gleichen Bedingungen 3.0 </a:t>
            </a:r>
            <a:r>
              <a:rPr lang="de-DE" sz="1200" dirty="0" err="1" smtClean="0"/>
              <a:t>Unported</a:t>
            </a:r>
            <a:endParaRPr lang="de-DE" sz="1200" dirty="0"/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 flipH="1">
            <a:off x="5580112" y="2348880"/>
            <a:ext cx="144016" cy="72008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 flipH="1" flipV="1">
            <a:off x="4355976" y="1844824"/>
            <a:ext cx="1368152" cy="432048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3563888" y="1700808"/>
            <a:ext cx="75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Japhet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5004048" y="2636912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Ham</a:t>
            </a:r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5796136" y="1988840"/>
            <a:ext cx="574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Sem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560" y="0"/>
            <a:ext cx="1031278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Hochkultur in </a:t>
            </a:r>
            <a:r>
              <a:rPr lang="de-DE" dirty="0" err="1" smtClean="0"/>
              <a:t>Sumerien</a:t>
            </a:r>
            <a:r>
              <a:rPr lang="de-DE" dirty="0" smtClean="0"/>
              <a:t>, Ägypten und im </a:t>
            </a:r>
            <a:r>
              <a:rPr lang="de-DE" dirty="0" err="1" smtClean="0"/>
              <a:t>Industal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5301208"/>
            <a:ext cx="7772400" cy="794792"/>
          </a:xfrm>
        </p:spPr>
        <p:txBody>
          <a:bodyPr/>
          <a:lstStyle/>
          <a:p>
            <a:pPr>
              <a:buSzPct val="130000"/>
              <a:buFont typeface="Arial" pitchFamily="34" charset="0"/>
              <a:buChar char="•"/>
            </a:pPr>
            <a:r>
              <a:rPr lang="de-DE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Keine Eiszeit in </a:t>
            </a:r>
            <a:r>
              <a:rPr lang="de-DE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Sumerien</a:t>
            </a:r>
            <a:r>
              <a:rPr lang="de-DE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Ägypten und Indien</a:t>
            </a:r>
          </a:p>
          <a:p>
            <a:pPr>
              <a:buSzPct val="130000"/>
              <a:buNone/>
            </a:pPr>
            <a:r>
              <a:rPr lang="de-DE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	 </a:t>
            </a:r>
            <a:r>
              <a:rPr lang="de-DE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Schnelle Entwicklung ohne Behinderung</a:t>
            </a:r>
            <a:endParaRPr lang="de-DE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427984" y="6381328"/>
            <a:ext cx="41943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chemeClr val="bg2"/>
                </a:solidFill>
              </a:rPr>
              <a:t>Ricardo Liberato </a:t>
            </a:r>
            <a:r>
              <a:rPr lang="en-US" sz="1200" dirty="0" smtClean="0">
                <a:solidFill>
                  <a:schemeClr val="bg2"/>
                </a:solidFill>
              </a:rPr>
              <a:t>Creative Commons Attribution-Share Alike 2.0 Generic</a:t>
            </a:r>
            <a:endParaRPr lang="de-DE" sz="1200" dirty="0">
              <a:solidFill>
                <a:schemeClr val="bg2"/>
              </a:solidFill>
            </a:endParaRPr>
          </a:p>
        </p:txBody>
      </p:sp>
      <p:pic>
        <p:nvPicPr>
          <p:cNvPr id="6" name="Picture 4" descr="Ziggurat_of_u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79512" y="1916832"/>
            <a:ext cx="1796888" cy="1196752"/>
          </a:xfrm>
          <a:prstGeom prst="rect">
            <a:avLst/>
          </a:prstGeom>
          <a:noFill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1340768"/>
            <a:ext cx="1670614" cy="184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feld 7"/>
          <p:cNvSpPr txBox="1"/>
          <p:nvPr/>
        </p:nvSpPr>
        <p:spPr>
          <a:xfrm>
            <a:off x="1619672" y="2780928"/>
            <a:ext cx="346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FB</a:t>
            </a:r>
            <a:endParaRPr lang="de-DE" sz="1200" dirty="0"/>
          </a:p>
        </p:txBody>
      </p:sp>
      <p:sp>
        <p:nvSpPr>
          <p:cNvPr id="9" name="Textfeld 8"/>
          <p:cNvSpPr txBox="1"/>
          <p:nvPr/>
        </p:nvSpPr>
        <p:spPr>
          <a:xfrm>
            <a:off x="7812360" y="2852936"/>
            <a:ext cx="346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FB</a:t>
            </a:r>
            <a:endParaRPr lang="de-DE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5312374" cy="6858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332656"/>
            <a:ext cx="7772400" cy="1143000"/>
          </a:xfrm>
        </p:spPr>
        <p:txBody>
          <a:bodyPr/>
          <a:lstStyle/>
          <a:p>
            <a:r>
              <a:rPr lang="de-DE" dirty="0" smtClean="0"/>
              <a:t>Schwere Zeit in Europa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4572000" y="6165304"/>
            <a:ext cx="346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FB</a:t>
            </a:r>
            <a:endParaRPr lang="de-DE" sz="1200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 b="19909"/>
          <a:stretch>
            <a:fillRect/>
          </a:stretch>
        </p:blipFill>
        <p:spPr bwMode="auto">
          <a:xfrm>
            <a:off x="5580112" y="1916832"/>
            <a:ext cx="3169239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feld 7"/>
          <p:cNvSpPr txBox="1"/>
          <p:nvPr/>
        </p:nvSpPr>
        <p:spPr>
          <a:xfrm>
            <a:off x="6012160" y="1556792"/>
            <a:ext cx="15953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 smtClean="0"/>
              <a:t>Finnrind</a:t>
            </a:r>
            <a:r>
              <a:rPr lang="de-DE" sz="1200" dirty="0" smtClean="0"/>
              <a:t> GNU 1.2 </a:t>
            </a:r>
            <a:r>
              <a:rPr lang="de-DE" sz="1200" dirty="0" err="1" smtClean="0"/>
              <a:t>or</a:t>
            </a:r>
            <a:r>
              <a:rPr lang="de-DE" sz="1200" dirty="0" smtClean="0"/>
              <a:t> </a:t>
            </a:r>
            <a:r>
              <a:rPr lang="de-DE" sz="1200" dirty="0" err="1" smtClean="0"/>
              <a:t>later</a:t>
            </a:r>
            <a:endParaRPr lang="de-DE" sz="1200" dirty="0"/>
          </a:p>
        </p:txBody>
      </p:sp>
      <p:sp>
        <p:nvSpPr>
          <p:cNvPr id="9" name="Textfeld 8"/>
          <p:cNvSpPr txBox="1"/>
          <p:nvPr/>
        </p:nvSpPr>
        <p:spPr>
          <a:xfrm>
            <a:off x="5940152" y="5373216"/>
            <a:ext cx="25939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Steinzeithöhle, Island</a:t>
            </a:r>
            <a:endParaRPr lang="de-DE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5312374" cy="6858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916832"/>
            <a:ext cx="3329374" cy="3357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8028384" y="1628800"/>
            <a:ext cx="346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FB</a:t>
            </a:r>
            <a:endParaRPr lang="de-DE" sz="1200" dirty="0"/>
          </a:p>
        </p:txBody>
      </p:sp>
      <p:sp>
        <p:nvSpPr>
          <p:cNvPr id="6" name="Textfeld 5"/>
          <p:cNvSpPr txBox="1"/>
          <p:nvPr/>
        </p:nvSpPr>
        <p:spPr>
          <a:xfrm>
            <a:off x="6012160" y="5373216"/>
            <a:ext cx="24064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Chauvet</a:t>
            </a:r>
            <a:r>
              <a:rPr lang="de-D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Cave (F)): </a:t>
            </a:r>
          </a:p>
          <a:p>
            <a:r>
              <a:rPr lang="de-D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Höhlenmalerei, </a:t>
            </a:r>
          </a:p>
          <a:p>
            <a:r>
              <a:rPr lang="de-D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„31‘000 Jahre alt“</a:t>
            </a:r>
            <a:endParaRPr lang="de-DE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0" y="332656"/>
            <a:ext cx="7772400" cy="1143000"/>
          </a:xfrm>
        </p:spPr>
        <p:txBody>
          <a:bodyPr/>
          <a:lstStyle/>
          <a:p>
            <a:r>
              <a:rPr lang="de-DE" dirty="0" smtClean="0"/>
              <a:t>Schwere Zeit in Europa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Höhlenmenschen im Buch Hiob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981200"/>
            <a:ext cx="5472608" cy="4114800"/>
          </a:xfrm>
        </p:spPr>
        <p:txBody>
          <a:bodyPr/>
          <a:lstStyle/>
          <a:p>
            <a:pPr>
              <a:buNone/>
            </a:pPr>
            <a:r>
              <a:rPr lang="de-DE" dirty="0" smtClean="0"/>
              <a:t>	</a:t>
            </a:r>
            <a:r>
              <a:rPr lang="de-DE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Hiob 30: </a:t>
            </a:r>
            <a:r>
              <a:rPr lang="de-DE" sz="2800" b="1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de-DE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de-DE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grausigen Klüften müssen sie wohnen</a:t>
            </a:r>
            <a:r>
              <a:rPr lang="de-DE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de-DE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Erdlöchern und Felsenhöhlen</a:t>
            </a:r>
            <a:r>
              <a:rPr lang="de-DE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de-DE" sz="2800" b="1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de-DE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Zwischen </a:t>
            </a:r>
            <a:r>
              <a:rPr lang="de-DE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Gesträuchen</a:t>
            </a:r>
            <a:r>
              <a:rPr lang="de-DE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kreischen sie, unter Dorngestrüpp sind sie hingestreckt. </a:t>
            </a:r>
            <a:r>
              <a:rPr lang="de-DE" sz="2800" b="1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de-DE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Kinder von Verworfenen, ja, Kinder von Ehrlosen, sind sie </a:t>
            </a:r>
            <a:r>
              <a:rPr lang="de-DE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hinausgepeitscht</a:t>
            </a:r>
            <a:r>
              <a:rPr lang="de-DE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aus dem Lande! </a:t>
            </a:r>
            <a:endParaRPr lang="de-DE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10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1" y="1988840"/>
            <a:ext cx="2970867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8"/>
          <p:cNvSpPr txBox="1">
            <a:spLocks noChangeArrowheads="1"/>
          </p:cNvSpPr>
          <p:nvPr/>
        </p:nvSpPr>
        <p:spPr bwMode="auto">
          <a:xfrm>
            <a:off x="7452320" y="1700808"/>
            <a:ext cx="14144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dirty="0" err="1"/>
              <a:t>Croucrou</a:t>
            </a:r>
            <a:r>
              <a:rPr lang="de-DE" sz="1200" dirty="0"/>
              <a:t> GNU 1.2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oger\Pictures\PictureProject\0006\DSCN78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Hiob und die Eiszeit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800" y="1981200"/>
            <a:ext cx="8206680" cy="4114800"/>
          </a:xfrm>
        </p:spPr>
        <p:txBody>
          <a:bodyPr/>
          <a:lstStyle/>
          <a:p>
            <a:pPr>
              <a:buSzPct val="130000"/>
              <a:buFont typeface="Arial" pitchFamily="34" charset="0"/>
              <a:buChar char="•"/>
            </a:pPr>
            <a:r>
              <a:rPr lang="de-DE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 Uz (Hi 1,1; = Südjordanien; heute: ganz anderes Klima!)</a:t>
            </a:r>
          </a:p>
          <a:p>
            <a:pPr>
              <a:buSzPct val="130000"/>
              <a:buFont typeface="Arial" pitchFamily="34" charset="0"/>
              <a:buChar char="•"/>
            </a:pPr>
            <a:r>
              <a:rPr lang="de-DE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Hiob lebte kurz nach der Sintflut (3. </a:t>
            </a:r>
            <a:r>
              <a:rPr lang="de-DE" sz="2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Jt</a:t>
            </a:r>
            <a:r>
              <a:rPr lang="de-DE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v. Chr.).*</a:t>
            </a:r>
          </a:p>
          <a:p>
            <a:pPr>
              <a:buSzPct val="130000"/>
              <a:buFont typeface="Arial" pitchFamily="34" charset="0"/>
              <a:buChar char="•"/>
            </a:pPr>
            <a:r>
              <a:rPr lang="de-DE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Kein Bibelbuch spricht so oft von Eis, Hagel und Schnee.</a:t>
            </a:r>
          </a:p>
          <a:p>
            <a:pPr>
              <a:buSzPct val="130000"/>
              <a:buFont typeface="Arial" pitchFamily="34" charset="0"/>
              <a:buChar char="•"/>
            </a:pPr>
            <a:r>
              <a:rPr lang="de-DE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Viele Katastrophen im Buch Hiob: Tsunami, Erbeben; Erdverschiebungen</a:t>
            </a:r>
          </a:p>
          <a:p>
            <a:pPr>
              <a:buSzPct val="130000"/>
              <a:buFont typeface="Arial" pitchFamily="34" charset="0"/>
              <a:buChar char="•"/>
            </a:pPr>
            <a:r>
              <a:rPr lang="de-DE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Land- und Wassersaurier (Hi 7,12; 26,12; 40,15ff; 40,25ff)</a:t>
            </a:r>
          </a:p>
          <a:p>
            <a:pPr>
              <a:buSzPct val="130000"/>
              <a:buFont typeface="Arial" pitchFamily="34" charset="0"/>
              <a:buChar char="•"/>
            </a:pPr>
            <a:endParaRPr lang="de-DE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SzPct val="130000"/>
              <a:buFont typeface="Arial" pitchFamily="34" charset="0"/>
              <a:buChar char="•"/>
            </a:pPr>
            <a:r>
              <a:rPr lang="de-DE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</a:t>
            </a:r>
            <a:r>
              <a:rPr lang="de-DE" sz="1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Sintflut erwähnt, Israel u. Patriarchen nie erwähnt, Alter = </a:t>
            </a:r>
            <a:r>
              <a:rPr lang="de-DE" sz="18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Grössenordnung</a:t>
            </a:r>
            <a:r>
              <a:rPr lang="de-DE" sz="1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von </a:t>
            </a:r>
            <a:r>
              <a:rPr lang="de-DE" sz="18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Tarah</a:t>
            </a:r>
            <a:r>
              <a:rPr lang="de-DE" sz="1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(70+ das Doppelte = 70+140 = 210) </a:t>
            </a:r>
            <a:endParaRPr lang="de-DE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Line 12"/>
          <p:cNvSpPr>
            <a:spLocks noChangeShapeType="1"/>
          </p:cNvSpPr>
          <p:nvPr/>
        </p:nvSpPr>
        <p:spPr bwMode="auto">
          <a:xfrm>
            <a:off x="7668344" y="1412776"/>
            <a:ext cx="792088" cy="1008112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Hiob und die Eiszeit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DE" sz="2800" b="1" dirty="0" smtClean="0">
                <a:solidFill>
                  <a:srgbClr val="FFFF00"/>
                </a:solidFill>
              </a:rPr>
              <a:t>	</a:t>
            </a:r>
            <a:r>
              <a:rPr lang="de-DE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Hiob 37: </a:t>
            </a:r>
            <a:r>
              <a:rPr lang="de-DE" sz="2800" b="1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de-DE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Denn zum </a:t>
            </a:r>
            <a:r>
              <a:rPr lang="de-DE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Schnee</a:t>
            </a:r>
            <a:r>
              <a:rPr lang="de-DE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spricht er: </a:t>
            </a:r>
            <a:r>
              <a:rPr lang="de-DE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Falle zur Erde! </a:t>
            </a:r>
            <a:r>
              <a:rPr lang="de-DE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 zum Regenguss und den Güssen seines gewaltigen Regens.  …</a:t>
            </a:r>
          </a:p>
          <a:p>
            <a:pPr>
              <a:buNone/>
            </a:pPr>
            <a:r>
              <a:rPr lang="de-DE" sz="2800" b="1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9</a:t>
            </a:r>
            <a:r>
              <a:rPr lang="de-DE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Aus der Kammer des Südens kommt Sturm, und </a:t>
            </a:r>
            <a:r>
              <a:rPr lang="de-DE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von den Nordwinden Kälte</a:t>
            </a:r>
            <a:r>
              <a:rPr lang="de-DE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de-DE" sz="2800" b="1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de-DE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Durch den Odem Gottes </a:t>
            </a:r>
            <a:r>
              <a:rPr lang="de-DE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entsteht Eis</a:t>
            </a:r>
            <a:r>
              <a:rPr lang="de-DE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und </a:t>
            </a:r>
            <a:r>
              <a:rPr lang="de-DE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Breite der Wasser zieht sich zusammen</a:t>
            </a:r>
            <a:r>
              <a:rPr lang="de-DE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de-DE" sz="2800" b="1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r>
              <a:rPr lang="de-DE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Auch beladet er mit Wasserfülle das Gewölk, breitet weithin aus seine Blitzwolken.</a:t>
            </a:r>
          </a:p>
          <a:p>
            <a:pPr>
              <a:buNone/>
            </a:pPr>
            <a:endParaRPr lang="de-DE" sz="2800" b="1" dirty="0">
              <a:solidFill>
                <a:srgbClr val="FFFF00"/>
              </a:solidFill>
            </a:endParaRPr>
          </a:p>
        </p:txBody>
      </p:sp>
      <p:pic>
        <p:nvPicPr>
          <p:cNvPr id="4" name="Picture 2" descr="C:\Users\Roger\Pictures\PictureProject\0010\DSCN83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0"/>
            <a:ext cx="2051720" cy="1538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Hiob und die Eiszeit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DE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Hi 38:</a:t>
            </a:r>
            <a:r>
              <a:rPr lang="de-DE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800" b="1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</a:t>
            </a:r>
            <a:r>
              <a:rPr lang="de-DE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Bist du zu den Vorräten des </a:t>
            </a:r>
            <a:r>
              <a:rPr lang="de-DE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Schnees</a:t>
            </a:r>
            <a:r>
              <a:rPr lang="de-DE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gekommen, und hast du gesehen </a:t>
            </a:r>
            <a:r>
              <a:rPr lang="de-DE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Vorräte des Hagels</a:t>
            </a:r>
            <a:r>
              <a:rPr lang="de-DE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…</a:t>
            </a:r>
          </a:p>
          <a:p>
            <a:pPr>
              <a:buNone/>
            </a:pPr>
            <a:r>
              <a:rPr lang="de-DE" sz="2800" b="1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28</a:t>
            </a:r>
            <a:r>
              <a:rPr lang="de-DE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Hat der Regen einen Vater, oder wer zeugt die Tropfen des Taues? </a:t>
            </a:r>
            <a:r>
              <a:rPr lang="de-DE" sz="2800" b="1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</a:t>
            </a:r>
            <a:r>
              <a:rPr lang="de-DE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Aus wessen Schoß kommt </a:t>
            </a:r>
            <a:r>
              <a:rPr lang="de-DE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 Eis </a:t>
            </a:r>
            <a:r>
              <a:rPr lang="de-DE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hervor, und des Himmels </a:t>
            </a:r>
            <a:r>
              <a:rPr lang="de-DE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Reif</a:t>
            </a:r>
            <a:r>
              <a:rPr lang="de-DE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wer gebiert ihn? </a:t>
            </a:r>
            <a:r>
              <a:rPr lang="de-DE" sz="2800" b="1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r>
            <a:r>
              <a:rPr lang="de-DE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Wie das Gestein verdichten sich die Wasser, und die Fläche der Tiefe schließt sich zusammen</a:t>
            </a:r>
            <a:r>
              <a:rPr lang="de-DE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de-DE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C:\Users\Roger\Pictures\PictureProject\0010\DSCN83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0"/>
            <a:ext cx="2051720" cy="1538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Hiob und die Eiszeit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DE" b="1" dirty="0" smtClean="0">
                <a:solidFill>
                  <a:srgbClr val="FFFFFF"/>
                </a:solidFill>
              </a:rPr>
              <a:t>	</a:t>
            </a:r>
            <a:r>
              <a:rPr lang="de-DE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Hiob 6:</a:t>
            </a:r>
            <a:r>
              <a:rPr lang="de-DE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b="1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r>
              <a:rPr lang="de-DE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Meine Brüder haben sich trügerisch erwiesen wie ein Wildbach, wie das Bett der Wildbäche, welche hinschwinden, </a:t>
            </a:r>
            <a:r>
              <a:rPr lang="de-DE" b="1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  <a:r>
              <a:rPr lang="de-DE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welche </a:t>
            </a:r>
            <a:r>
              <a:rPr lang="de-DE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trübe sind von Eis</a:t>
            </a:r>
            <a:r>
              <a:rPr lang="de-DE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in die </a:t>
            </a:r>
            <a:r>
              <a:rPr lang="de-DE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Schnee </a:t>
            </a:r>
            <a:r>
              <a:rPr lang="de-DE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sich birgt.</a:t>
            </a:r>
          </a:p>
          <a:p>
            <a:pPr>
              <a:buNone/>
            </a:pPr>
            <a:r>
              <a:rPr lang="de-DE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Hiob 9: </a:t>
            </a:r>
            <a:r>
              <a:rPr lang="de-DE" b="1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r>
            <a:r>
              <a:rPr lang="de-DE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Wenn ich </a:t>
            </a:r>
            <a:r>
              <a:rPr lang="de-DE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mich mit Schnee wüsche </a:t>
            </a:r>
            <a:r>
              <a:rPr lang="de-DE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 meine Hände mit Lauge reinigte, …</a:t>
            </a:r>
            <a:endParaRPr lang="de-DE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C:\Users\Roger\Pictures\PictureProject\0010\DSCN83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0"/>
            <a:ext cx="2051720" cy="1538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r>
              <a:rPr lang="de-DE" dirty="0" smtClean="0"/>
              <a:t>Die Quellen der Tiefe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470" y="1529408"/>
            <a:ext cx="9167470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8532440" y="1124744"/>
            <a:ext cx="346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FB</a:t>
            </a:r>
            <a:endParaRPr lang="de-DE" sz="1200" dirty="0"/>
          </a:p>
        </p:txBody>
      </p:sp>
      <p:sp>
        <p:nvSpPr>
          <p:cNvPr id="6" name="Textfeld 5"/>
          <p:cNvSpPr txBox="1"/>
          <p:nvPr/>
        </p:nvSpPr>
        <p:spPr>
          <a:xfrm>
            <a:off x="0" y="1556792"/>
            <a:ext cx="50479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700" b="1" dirty="0" smtClean="0">
                <a:solidFill>
                  <a:srgbClr val="FFC000"/>
                </a:solidFill>
              </a:rPr>
              <a:t>Hydrothermale Quellen der Tiefsee</a:t>
            </a:r>
            <a:endParaRPr lang="de-DE" sz="27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Hiob und die Eiszeit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DE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Hiob 34:</a:t>
            </a:r>
            <a:r>
              <a:rPr lang="de-DE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b="1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r>
              <a:rPr lang="de-DE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einem Augenblick sterben sie; und in der Mitte der Nacht wird </a:t>
            </a:r>
            <a:r>
              <a:rPr lang="de-DE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 Volk erschüttert und vergeht</a:t>
            </a:r>
            <a:r>
              <a:rPr lang="de-DE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und Mächtige werden beseitigt ohne Hand. </a:t>
            </a:r>
          </a:p>
          <a:p>
            <a:pPr>
              <a:buNone/>
            </a:pPr>
            <a:r>
              <a:rPr lang="de-DE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de-DE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Hiob 9:</a:t>
            </a:r>
            <a:r>
              <a:rPr lang="de-DE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b="1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de-DE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Berge versetzt</a:t>
            </a:r>
            <a:r>
              <a:rPr lang="de-DE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ehe sie es merken, er, der </a:t>
            </a:r>
            <a:r>
              <a:rPr lang="de-DE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 umkehrt </a:t>
            </a:r>
            <a:r>
              <a:rPr lang="de-DE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seinem Zorn; </a:t>
            </a:r>
            <a:r>
              <a:rPr lang="de-DE" b="1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de-DE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der </a:t>
            </a:r>
            <a:r>
              <a:rPr lang="de-DE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Erde </a:t>
            </a:r>
            <a:r>
              <a:rPr lang="de-DE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aufbeben</a:t>
            </a:r>
            <a:r>
              <a:rPr lang="de-DE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macht</a:t>
            </a:r>
            <a:r>
              <a:rPr lang="de-DE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 </a:t>
            </a:r>
            <a:endParaRPr lang="de-DE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5229146" y="548680"/>
            <a:ext cx="39148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Starke Bewegung der Erdplatten:</a:t>
            </a:r>
          </a:p>
          <a:p>
            <a:r>
              <a:rPr lang="de-DE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Grosse</a:t>
            </a:r>
            <a:r>
              <a:rPr lang="de-D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Erbeben und Bergstürze</a:t>
            </a:r>
            <a:endParaRPr lang="de-DE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Hiob und die Eiszeit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DE" b="1" dirty="0" smtClean="0">
                <a:solidFill>
                  <a:srgbClr val="FFFFFF"/>
                </a:solidFill>
              </a:rPr>
              <a:t>	</a:t>
            </a:r>
            <a:r>
              <a:rPr lang="de-DE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Hiob 14:</a:t>
            </a:r>
            <a:r>
              <a:rPr lang="de-DE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b="1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r>
            <a:r>
              <a:rPr lang="de-DE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Und doch, </a:t>
            </a:r>
            <a:r>
              <a:rPr lang="de-DE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 Berg stürzt ein</a:t>
            </a:r>
            <a:r>
              <a:rPr lang="de-DE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zerfällt, und ein Fels rückt weg von seiner Stelle; </a:t>
            </a:r>
            <a:r>
              <a:rPr lang="de-DE" b="1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</a:t>
            </a:r>
            <a:r>
              <a:rPr lang="de-DE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Wasser zerreiben die Steine, ihre Fluten schwemmen den Staub der Erde hinweg; aber du machst zunichte die Hoffnung des Menschen. </a:t>
            </a:r>
            <a:endParaRPr lang="de-DE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5229146" y="548680"/>
            <a:ext cx="39148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Starke Bewegung der Erdplatten:</a:t>
            </a:r>
          </a:p>
          <a:p>
            <a:r>
              <a:rPr lang="de-DE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Grosse</a:t>
            </a:r>
            <a:r>
              <a:rPr lang="de-D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Erbeben und Bergstürze</a:t>
            </a:r>
            <a:endParaRPr lang="de-DE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Hiob und die Eiszeit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DE" b="1" dirty="0" smtClean="0">
                <a:solidFill>
                  <a:srgbClr val="FFFFFF"/>
                </a:solidFill>
              </a:rPr>
              <a:t>	</a:t>
            </a:r>
            <a:r>
              <a:rPr lang="de-DE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Hiob 12:</a:t>
            </a:r>
            <a:r>
              <a:rPr lang="de-DE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b="1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r>
              <a:rPr lang="de-DE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Siehe, er </a:t>
            </a:r>
            <a:r>
              <a:rPr lang="de-DE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hemmt die Wasser</a:t>
            </a:r>
            <a:r>
              <a:rPr lang="de-DE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und sie vertrocknen; und </a:t>
            </a:r>
            <a:r>
              <a:rPr lang="de-DE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 </a:t>
            </a:r>
            <a:r>
              <a:rPr lang="de-DE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läßt</a:t>
            </a:r>
            <a:r>
              <a:rPr lang="de-DE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sie los, und sie kehren das Land um</a:t>
            </a:r>
            <a:r>
              <a:rPr lang="de-DE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(Job 12:15 ELO)</a:t>
            </a:r>
          </a:p>
          <a:p>
            <a:pPr>
              <a:buNone/>
            </a:pPr>
            <a:r>
              <a:rPr lang="de-DE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Hiob 7:</a:t>
            </a:r>
            <a:r>
              <a:rPr lang="de-DE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b="1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r>
              <a:rPr lang="de-DE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 ich ein Meer</a:t>
            </a:r>
            <a:r>
              <a:rPr lang="de-DE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oder ein Wassersaurier, </a:t>
            </a:r>
            <a:r>
              <a:rPr lang="de-DE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daß</a:t>
            </a:r>
            <a:r>
              <a:rPr lang="de-DE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du </a:t>
            </a:r>
            <a:r>
              <a:rPr lang="de-DE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eine Wache gegen mich aufstellst</a:t>
            </a:r>
            <a:r>
              <a:rPr lang="de-DE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endParaRPr lang="de-DE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5229146" y="692696"/>
            <a:ext cx="39148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Starke Bewegung der Erdplatten:</a:t>
            </a:r>
          </a:p>
          <a:p>
            <a:r>
              <a:rPr lang="de-DE" sz="2400" dirty="0" smtClean="0"/>
              <a:t>Tsunamis</a:t>
            </a:r>
            <a:endParaRPr lang="de-DE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Nach ein paar hundert Jahren…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560" y="4437112"/>
            <a:ext cx="7772400" cy="1442864"/>
          </a:xfrm>
        </p:spPr>
        <p:txBody>
          <a:bodyPr/>
          <a:lstStyle/>
          <a:p>
            <a:pPr>
              <a:buSzPct val="130000"/>
              <a:buFont typeface="Arial" pitchFamily="34" charset="0"/>
              <a:buChar char="•"/>
            </a:pP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Vulkanstaub lagert sich immer mehr am Boden ab. 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 Sonnenstrahlung wird wieder wärmer</a:t>
            </a:r>
          </a:p>
          <a:p>
            <a:pPr>
              <a:buSzPct val="130000"/>
              <a:buFont typeface="Arial" pitchFamily="34" charset="0"/>
              <a:buChar char="•"/>
            </a:pP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Die Ozeane kühlen sich ab.  weniger Niederschlag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7884368" y="6309320"/>
            <a:ext cx="346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FB</a:t>
            </a:r>
            <a:endParaRPr lang="de-DE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0332203" cy="6858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Nach ein paar hundert Jahren …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800" y="5157192"/>
            <a:ext cx="7772400" cy="938808"/>
          </a:xfrm>
        </p:spPr>
        <p:txBody>
          <a:bodyPr/>
          <a:lstStyle/>
          <a:p>
            <a:pPr>
              <a:buSzPct val="130000"/>
              <a:buFont typeface="Arial" pitchFamily="34" charset="0"/>
              <a:buChar char="•"/>
            </a:pP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Wärmere Sommer 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 mehr Schneeschmelze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835696" y="6381328"/>
            <a:ext cx="32710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Wing-</a:t>
            </a:r>
            <a:r>
              <a:rPr lang="de-DE" sz="1200" dirty="0" err="1" smtClean="0"/>
              <a:t>Ch</a:t>
            </a:r>
            <a:r>
              <a:rPr lang="de-DE" sz="1200" dirty="0" smtClean="0"/>
              <a:t> </a:t>
            </a:r>
            <a:r>
              <a:rPr lang="de-DE" sz="1200" dirty="0" err="1" smtClean="0"/>
              <a:t>Poon</a:t>
            </a:r>
            <a:r>
              <a:rPr lang="de-DE" sz="1200" dirty="0" smtClean="0"/>
              <a:t> CC 3.0 </a:t>
            </a:r>
            <a:r>
              <a:rPr lang="de-DE" sz="1200" dirty="0" err="1" smtClean="0"/>
              <a:t>Attribution</a:t>
            </a:r>
            <a:r>
              <a:rPr lang="de-DE" sz="1200" dirty="0" smtClean="0"/>
              <a:t>-Share </a:t>
            </a:r>
            <a:r>
              <a:rPr lang="de-DE" sz="1200" dirty="0" err="1" smtClean="0"/>
              <a:t>Alike</a:t>
            </a:r>
            <a:r>
              <a:rPr lang="de-DE" sz="1200" dirty="0" smtClean="0"/>
              <a:t> </a:t>
            </a:r>
            <a:r>
              <a:rPr lang="de-DE" sz="1200" dirty="0" err="1" smtClean="0"/>
              <a:t>Unported</a:t>
            </a:r>
            <a:endParaRPr lang="de-DE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0293433" cy="6858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Nach ein paar hundert Jahren…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1403648" y="6309320"/>
            <a:ext cx="16049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H. Raab GNU 1.2 </a:t>
            </a:r>
            <a:r>
              <a:rPr lang="de-DE" sz="1200" dirty="0" err="1" smtClean="0"/>
              <a:t>or</a:t>
            </a:r>
            <a:r>
              <a:rPr lang="de-DE" sz="1200" dirty="0" smtClean="0"/>
              <a:t> </a:t>
            </a:r>
            <a:r>
              <a:rPr lang="de-DE" sz="1200" dirty="0" err="1" smtClean="0"/>
              <a:t>later</a:t>
            </a:r>
            <a:endParaRPr lang="de-DE" sz="1200" dirty="0"/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685800" y="5373216"/>
            <a:ext cx="9286800" cy="722784"/>
          </a:xfrm>
        </p:spPr>
        <p:txBody>
          <a:bodyPr/>
          <a:lstStyle/>
          <a:p>
            <a:pPr>
              <a:buSzPct val="130000"/>
              <a:buFont typeface="Arial" pitchFamily="34" charset="0"/>
              <a:buChar char="•"/>
            </a:pP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Wärmere Sommer 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 Gletscher ziehen sich zurück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0274157" cy="6858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5" name="Textfeld 4"/>
          <p:cNvSpPr txBox="1"/>
          <p:nvPr/>
        </p:nvSpPr>
        <p:spPr>
          <a:xfrm>
            <a:off x="1907704" y="6309320"/>
            <a:ext cx="43033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Wing-Chi </a:t>
            </a:r>
            <a:r>
              <a:rPr lang="de-DE" sz="1200" dirty="0" err="1" smtClean="0"/>
              <a:t>Poon</a:t>
            </a:r>
            <a:r>
              <a:rPr lang="de-DE" sz="1200" dirty="0" smtClean="0"/>
              <a:t> </a:t>
            </a:r>
            <a:r>
              <a:rPr lang="en-US" sz="1200" dirty="0" smtClean="0"/>
              <a:t>e Creative Commons Attribution-Share Alike 3.0 </a:t>
            </a:r>
            <a:r>
              <a:rPr lang="en-US" sz="1200" dirty="0" err="1" smtClean="0"/>
              <a:t>Unported</a:t>
            </a:r>
            <a:endParaRPr lang="de-DE" sz="1200" dirty="0"/>
          </a:p>
        </p:txBody>
      </p:sp>
      <p:sp>
        <p:nvSpPr>
          <p:cNvPr id="6" name="Titel 1"/>
          <p:cNvSpPr txBox="1">
            <a:spLocks/>
          </p:cNvSpPr>
          <p:nvPr/>
        </p:nvSpPr>
        <p:spPr bwMode="auto">
          <a:xfrm>
            <a:off x="251520" y="26064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Nach ein paar hundert Jahren…</a:t>
            </a:r>
            <a:endParaRPr kumimoji="0" lang="de-DE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03030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1475656" y="6309320"/>
            <a:ext cx="43268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Dr. Charles Nelson </a:t>
            </a:r>
            <a:r>
              <a:rPr lang="en-US" sz="1200" dirty="0" smtClean="0"/>
              <a:t>Creative Commons Attribution-Share Alike 2.0 Generic</a:t>
            </a:r>
            <a:endParaRPr lang="de-DE" sz="1200" dirty="0"/>
          </a:p>
        </p:txBody>
      </p:sp>
      <p:sp>
        <p:nvSpPr>
          <p:cNvPr id="6" name="Titel 1"/>
          <p:cNvSpPr txBox="1">
            <a:spLocks/>
          </p:cNvSpPr>
          <p:nvPr/>
        </p:nvSpPr>
        <p:spPr bwMode="auto">
          <a:xfrm>
            <a:off x="251520" y="26064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Nach ein paar hundert Jahren…</a:t>
            </a:r>
            <a:endParaRPr kumimoji="0" lang="de-DE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Inhaltsplatzhalter 2"/>
          <p:cNvSpPr txBox="1">
            <a:spLocks/>
          </p:cNvSpPr>
          <p:nvPr/>
        </p:nvSpPr>
        <p:spPr bwMode="auto">
          <a:xfrm>
            <a:off x="539552" y="4869160"/>
            <a:ext cx="9286800" cy="722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kumimoji="0" lang="de-DE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Spuren der Eiszeit bleiben zurück: Findlinge, U-Täler, Endmoränen, Gletscher in den Bergen etc.</a:t>
            </a:r>
            <a:r>
              <a:rPr kumimoji="0" lang="de-DE" sz="3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de-DE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067944" y="1844824"/>
            <a:ext cx="4749031" cy="4536505"/>
          </a:xfrm>
        </p:spPr>
        <p:txBody>
          <a:bodyPr/>
          <a:lstStyle/>
          <a:p>
            <a:pPr marL="457200" indent="-457200">
              <a:lnSpc>
                <a:spcPct val="80000"/>
              </a:lnSpc>
              <a:buSzPct val="130000"/>
              <a:buNone/>
              <a:defRPr/>
            </a:pPr>
            <a:r>
              <a:rPr lang="de-DE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Bevölkerungsstatistik:</a:t>
            </a:r>
          </a:p>
          <a:p>
            <a:pPr marL="457200" indent="-457200">
              <a:lnSpc>
                <a:spcPct val="80000"/>
              </a:lnSpc>
              <a:buSzPct val="130000"/>
              <a:buFont typeface="Arial" pitchFamily="34" charset="0"/>
              <a:buChar char="•"/>
              <a:defRPr/>
            </a:pPr>
            <a:r>
              <a:rPr lang="de-D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4500 Jahre reichen bei weitem um von 8 Menschen auf 7‘000‘000‘000 zu kommen (Herbst 2011).</a:t>
            </a:r>
          </a:p>
          <a:p>
            <a:pPr marL="457200" indent="-457200">
              <a:lnSpc>
                <a:spcPct val="80000"/>
              </a:lnSpc>
              <a:buSzPct val="130000"/>
              <a:buFont typeface="Arial" pitchFamily="34" charset="0"/>
              <a:buChar char="•"/>
              <a:defRPr/>
            </a:pPr>
            <a:r>
              <a:rPr lang="de-D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Wenn der moderne Mensch (Homo sapiens) schon seit 40‘000 Jahren existieren würde, so läge die Weltbevölkerung heute bei 430 Milliarden.</a:t>
            </a:r>
          </a:p>
        </p:txBody>
      </p:sp>
      <p:sp>
        <p:nvSpPr>
          <p:cNvPr id="74756" name="Text Box 6"/>
          <p:cNvSpPr txBox="1">
            <a:spLocks noChangeArrowheads="1"/>
          </p:cNvSpPr>
          <p:nvPr/>
        </p:nvSpPr>
        <p:spPr bwMode="auto">
          <a:xfrm>
            <a:off x="250825" y="5013325"/>
            <a:ext cx="4176713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e-CH" sz="2400" b="1" dirty="0">
                <a:solidFill>
                  <a:srgbClr val="FFC000"/>
                </a:solidFill>
                <a:cs typeface="Arial" charset="0"/>
              </a:rPr>
              <a:t>Jährliche Zuwachsrate heute: 1,9% (3,5 Kinder)</a:t>
            </a:r>
          </a:p>
          <a:p>
            <a:pPr>
              <a:buFont typeface="Wingdings" pitchFamily="2" charset="2"/>
              <a:buChar char="è"/>
              <a:defRPr/>
            </a:pPr>
            <a:r>
              <a:rPr lang="de-CH" sz="2400" b="1" dirty="0">
                <a:solidFill>
                  <a:srgbClr val="FFC000"/>
                </a:solidFill>
                <a:cs typeface="Arial" charset="0"/>
                <a:sym typeface="Wingdings" pitchFamily="2" charset="2"/>
              </a:rPr>
              <a:t>1490 Jahre: </a:t>
            </a:r>
          </a:p>
          <a:p>
            <a:pPr>
              <a:buFont typeface="Wingdings" pitchFamily="2" charset="2"/>
              <a:buChar char="è"/>
              <a:defRPr/>
            </a:pPr>
            <a:r>
              <a:rPr lang="de-CH" sz="2400" b="1" dirty="0">
                <a:solidFill>
                  <a:srgbClr val="FFC000"/>
                </a:solidFill>
                <a:cs typeface="Arial" charset="0"/>
                <a:sym typeface="Wingdings" pitchFamily="2" charset="2"/>
              </a:rPr>
              <a:t> 8  </a:t>
            </a:r>
            <a:r>
              <a:rPr lang="de-CH" sz="2400" b="1" dirty="0" smtClean="0">
                <a:solidFill>
                  <a:srgbClr val="FFC000"/>
                </a:solidFill>
                <a:cs typeface="Arial" charset="0"/>
                <a:sym typeface="Wingdings" pitchFamily="2" charset="2"/>
              </a:rPr>
              <a:t>6‘000‘000‘000</a:t>
            </a:r>
            <a:endParaRPr lang="de-CH" sz="2400" b="1" dirty="0">
              <a:solidFill>
                <a:srgbClr val="FFC000"/>
              </a:solidFill>
              <a:cs typeface="Arial" charset="0"/>
              <a:sym typeface="Wingdings" pitchFamily="2" charset="2"/>
            </a:endParaRPr>
          </a:p>
        </p:txBody>
      </p:sp>
      <p:pic>
        <p:nvPicPr>
          <p:cNvPr id="81925" name="Picture 10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1928813"/>
            <a:ext cx="2197100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6" name="Textfeld 8"/>
          <p:cNvSpPr txBox="1">
            <a:spLocks noChangeArrowheads="1"/>
          </p:cNvSpPr>
          <p:nvPr/>
        </p:nvSpPr>
        <p:spPr bwMode="auto">
          <a:xfrm>
            <a:off x="285750" y="1643063"/>
            <a:ext cx="14144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/>
              <a:t>Croucrou GNU 1.2</a:t>
            </a: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251520" y="54868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44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Probleme der Evolutionslehre: Die Steinzeit war kurz!</a:t>
            </a:r>
            <a:endParaRPr kumimoji="0" lang="de-DE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923928" y="1988840"/>
            <a:ext cx="4244975" cy="4608513"/>
          </a:xfrm>
        </p:spPr>
        <p:txBody>
          <a:bodyPr/>
          <a:lstStyle/>
          <a:p>
            <a:pPr marL="457200" indent="-457200">
              <a:lnSpc>
                <a:spcPct val="80000"/>
              </a:lnSpc>
              <a:buSzPct val="130000"/>
              <a:buFont typeface="Arial" pitchFamily="34" charset="0"/>
              <a:buChar char="•"/>
              <a:defRPr/>
            </a:pPr>
            <a:r>
              <a:rPr lang="de-CH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 sind die Grabstätten geblieben?</a:t>
            </a:r>
          </a:p>
          <a:p>
            <a:pPr marL="457200" indent="-457200">
              <a:lnSpc>
                <a:spcPct val="80000"/>
              </a:lnSpc>
              <a:buSzPct val="130000"/>
              <a:buFont typeface="Arial" pitchFamily="34" charset="0"/>
              <a:buChar char="•"/>
              <a:defRPr/>
            </a:pPr>
            <a:r>
              <a:rPr lang="de-CH" sz="2800" dirty="0" smtClean="0"/>
              <a:t>Wo sind die Steinwerkzeuge geblieben?</a:t>
            </a:r>
            <a:endParaRPr lang="de-DE" sz="2800" dirty="0" smtClean="0"/>
          </a:p>
        </p:txBody>
      </p:sp>
      <p:pic>
        <p:nvPicPr>
          <p:cNvPr id="81925" name="Picture 10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1928813"/>
            <a:ext cx="2197100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6" name="Textfeld 8"/>
          <p:cNvSpPr txBox="1">
            <a:spLocks noChangeArrowheads="1"/>
          </p:cNvSpPr>
          <p:nvPr/>
        </p:nvSpPr>
        <p:spPr bwMode="auto">
          <a:xfrm>
            <a:off x="285750" y="1643063"/>
            <a:ext cx="14144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dirty="0" err="1"/>
              <a:t>Croucrou</a:t>
            </a:r>
            <a:r>
              <a:rPr lang="de-DE" sz="1200" dirty="0"/>
              <a:t> GNU 1.2</a:t>
            </a: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251520" y="476672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44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Probleme der Evolutionslehre: Die Steinzeit war kurz!</a:t>
            </a:r>
            <a:endParaRPr kumimoji="0" lang="de-DE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563888" y="5157192"/>
            <a:ext cx="3779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 Dr. Michael Brand: Wie alt ist die Menschheit?</a:t>
            </a:r>
            <a:endParaRPr lang="de-DE" sz="24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r>
              <a:rPr lang="de-DE" dirty="0" smtClean="0"/>
              <a:t>Die Quellen der Tiefe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2492896"/>
            <a:ext cx="4572000" cy="3603104"/>
          </a:xfrm>
        </p:spPr>
        <p:txBody>
          <a:bodyPr/>
          <a:lstStyle/>
          <a:p>
            <a:pPr>
              <a:buNone/>
            </a:pPr>
            <a:r>
              <a:rPr lang="de-DE" dirty="0" smtClean="0"/>
              <a:t>	</a:t>
            </a:r>
            <a:r>
              <a:rPr lang="de-D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Hiob 38: </a:t>
            </a:r>
            <a:r>
              <a:rPr lang="de-DE" b="1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  <a:r>
              <a:rPr lang="de-DE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Bist du gekommen bis zu den </a:t>
            </a:r>
            <a:r>
              <a:rPr lang="de-DE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Quellen des Meeres</a:t>
            </a:r>
            <a:r>
              <a:rPr lang="de-DE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und hast du die Gründe der Tiefe </a:t>
            </a:r>
            <a:r>
              <a:rPr lang="de-DE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durchwandelt</a:t>
            </a:r>
            <a:r>
              <a:rPr lang="de-DE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endParaRPr lang="de-DE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700808"/>
            <a:ext cx="3887540" cy="2259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8460432" y="1340768"/>
            <a:ext cx="346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FB</a:t>
            </a:r>
            <a:endParaRPr lang="de-DE" sz="1200" dirty="0"/>
          </a:p>
        </p:txBody>
      </p:sp>
      <p:sp>
        <p:nvSpPr>
          <p:cNvPr id="6" name="Textfeld 5"/>
          <p:cNvSpPr txBox="1"/>
          <p:nvPr/>
        </p:nvSpPr>
        <p:spPr>
          <a:xfrm>
            <a:off x="179512" y="1628800"/>
            <a:ext cx="43673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Hydrothermale Quellen der Tiefsee</a:t>
            </a:r>
            <a:endParaRPr lang="de-DE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de-DE" dirty="0" smtClean="0"/>
              <a:t>Probleme der Evolutionslehre: </a:t>
            </a:r>
            <a:br>
              <a:rPr lang="de-DE" dirty="0" smtClean="0"/>
            </a:br>
            <a:r>
              <a:rPr lang="de-DE" dirty="0" smtClean="0"/>
              <a:t>„Eva“ lebte vor ca. 6000 Jahren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 smtClean="0"/>
              <a:t>1987: Team von der </a:t>
            </a:r>
            <a:r>
              <a:rPr lang="de-DE" dirty="0" err="1" smtClean="0"/>
              <a:t>Berkley</a:t>
            </a:r>
            <a:r>
              <a:rPr lang="de-DE" dirty="0" smtClean="0"/>
              <a:t> University berechnet die Mutationsrate der </a:t>
            </a:r>
            <a:r>
              <a:rPr lang="de-DE" dirty="0" err="1" smtClean="0"/>
              <a:t>MtDNA</a:t>
            </a:r>
            <a:r>
              <a:rPr lang="de-DE" dirty="0" smtClean="0"/>
              <a:t>: „Eva“ lebte vor 200‘000 – 100‘000 Jahren.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132856"/>
            <a:ext cx="3578329" cy="2285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7668344" y="1844824"/>
            <a:ext cx="346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FB</a:t>
            </a:r>
            <a:endParaRPr lang="de-DE" sz="1200" dirty="0"/>
          </a:p>
        </p:txBody>
      </p:sp>
      <p:sp>
        <p:nvSpPr>
          <p:cNvPr id="6" name="Textfeld 5"/>
          <p:cNvSpPr txBox="1"/>
          <p:nvPr/>
        </p:nvSpPr>
        <p:spPr>
          <a:xfrm>
            <a:off x="1259632" y="5517232"/>
            <a:ext cx="714650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>
                <a:solidFill>
                  <a:srgbClr val="FFC000"/>
                </a:solidFill>
              </a:rPr>
              <a:t>„Eva“ bedeutet: Die letzte gemeinsame Mutter </a:t>
            </a:r>
          </a:p>
          <a:p>
            <a:r>
              <a:rPr lang="de-DE" sz="3200" dirty="0" smtClean="0">
                <a:solidFill>
                  <a:srgbClr val="FFC000"/>
                </a:solidFill>
              </a:rPr>
              <a:t>aller heute lebenden Menschen!</a:t>
            </a:r>
            <a:endParaRPr lang="de-DE" sz="3200" dirty="0">
              <a:solidFill>
                <a:srgbClr val="FFC000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5004048" y="4509120"/>
            <a:ext cx="1135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err="1" smtClean="0"/>
              <a:t>mtDNA</a:t>
            </a:r>
            <a:endParaRPr lang="de-DE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de-DE" dirty="0" smtClean="0"/>
              <a:t>Probleme der Evolutionslehre: </a:t>
            </a:r>
            <a:br>
              <a:rPr lang="de-DE" dirty="0" smtClean="0"/>
            </a:br>
            <a:r>
              <a:rPr lang="de-DE" dirty="0" smtClean="0"/>
              <a:t>„Eva“ lebte vor ca. 6000 Jahren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402832" cy="4114800"/>
          </a:xfrm>
        </p:spPr>
        <p:txBody>
          <a:bodyPr/>
          <a:lstStyle/>
          <a:p>
            <a:r>
              <a:rPr lang="en-US" sz="2800" dirty="0" smtClean="0"/>
              <a:t>In 1997: </a:t>
            </a:r>
            <a:r>
              <a:rPr lang="en-US" sz="2800" i="1" dirty="0" smtClean="0"/>
              <a:t>A High Observed Substitution Rate in the Human Mitochondrial DNA Control Region</a:t>
            </a:r>
            <a:r>
              <a:rPr lang="en-US" sz="2800" dirty="0" smtClean="0"/>
              <a:t> by Parsons, Thomas J., et al. (in: Nature Genetics): 20x </a:t>
            </a:r>
            <a:r>
              <a:rPr lang="en-US" sz="2800" dirty="0" err="1" smtClean="0"/>
              <a:t>höhere</a:t>
            </a:r>
            <a:r>
              <a:rPr lang="en-US" sz="2800" dirty="0" smtClean="0"/>
              <a:t> </a:t>
            </a:r>
            <a:r>
              <a:rPr lang="en-US" sz="2800" dirty="0" err="1" smtClean="0"/>
              <a:t>Mutationsrate</a:t>
            </a:r>
            <a:r>
              <a:rPr lang="en-US" sz="2800" dirty="0" smtClean="0"/>
              <a:t>! </a:t>
            </a:r>
            <a:r>
              <a:rPr lang="en-US" sz="2800" dirty="0" smtClean="0">
                <a:sym typeface="Wingdings" pitchFamily="2" charset="2"/>
              </a:rPr>
              <a:t> “Eva” </a:t>
            </a:r>
            <a:r>
              <a:rPr lang="en-US" sz="2800" dirty="0" err="1" smtClean="0">
                <a:sym typeface="Wingdings" pitchFamily="2" charset="2"/>
              </a:rPr>
              <a:t>lebte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vor</a:t>
            </a:r>
            <a:r>
              <a:rPr lang="en-US" sz="2800" dirty="0" smtClean="0">
                <a:sym typeface="Wingdings" pitchFamily="2" charset="2"/>
              </a:rPr>
              <a:t> 6’500 </a:t>
            </a:r>
            <a:r>
              <a:rPr lang="en-US" sz="2800" dirty="0" err="1" smtClean="0">
                <a:sym typeface="Wingdings" pitchFamily="2" charset="2"/>
              </a:rPr>
              <a:t>Jahren</a:t>
            </a:r>
            <a:r>
              <a:rPr lang="en-US" sz="2800" dirty="0" smtClean="0">
                <a:sym typeface="Wingdings" pitchFamily="2" charset="2"/>
              </a:rPr>
              <a:t>!</a:t>
            </a:r>
            <a:endParaRPr lang="de-DE" sz="2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132856"/>
            <a:ext cx="3578329" cy="2285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feld 5"/>
          <p:cNvSpPr txBox="1"/>
          <p:nvPr/>
        </p:nvSpPr>
        <p:spPr>
          <a:xfrm>
            <a:off x="7668344" y="1844824"/>
            <a:ext cx="346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FB</a:t>
            </a:r>
            <a:endParaRPr lang="de-DE" sz="1200" dirty="0"/>
          </a:p>
        </p:txBody>
      </p:sp>
      <p:sp>
        <p:nvSpPr>
          <p:cNvPr id="7" name="Textfeld 6"/>
          <p:cNvSpPr txBox="1"/>
          <p:nvPr/>
        </p:nvSpPr>
        <p:spPr>
          <a:xfrm>
            <a:off x="4932040" y="5157192"/>
            <a:ext cx="37621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FFC000"/>
                </a:solidFill>
              </a:rPr>
              <a:t>„Eva“ bedeutet: Die letzte gemeinsame Mutter </a:t>
            </a:r>
          </a:p>
          <a:p>
            <a:r>
              <a:rPr lang="de-DE" sz="2400" dirty="0" smtClean="0">
                <a:solidFill>
                  <a:srgbClr val="FFC000"/>
                </a:solidFill>
              </a:rPr>
              <a:t>aller heute lebenden Menschen!</a:t>
            </a:r>
            <a:endParaRPr lang="de-DE" sz="2400" dirty="0">
              <a:solidFill>
                <a:srgbClr val="FFC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004048" y="4509120"/>
            <a:ext cx="1135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err="1" smtClean="0"/>
              <a:t>mtDNA</a:t>
            </a:r>
            <a:endParaRPr lang="de-DE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Genetik und Migration</a:t>
            </a:r>
            <a:endParaRPr lang="de-DE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204864"/>
            <a:ext cx="7581448" cy="3931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feld 5"/>
          <p:cNvSpPr txBox="1"/>
          <p:nvPr/>
        </p:nvSpPr>
        <p:spPr>
          <a:xfrm>
            <a:off x="7668344" y="1844824"/>
            <a:ext cx="346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FB</a:t>
            </a:r>
            <a:endParaRPr lang="de-DE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51275" y="381000"/>
            <a:ext cx="5041205" cy="1371600"/>
          </a:xfrm>
        </p:spPr>
        <p:txBody>
          <a:bodyPr/>
          <a:lstStyle/>
          <a:p>
            <a:pPr eaLnBrk="1" hangingPunct="1">
              <a:defRPr/>
            </a:pPr>
            <a:r>
              <a:rPr lang="de-CH" sz="4000" dirty="0" smtClean="0">
                <a:solidFill>
                  <a:srgbClr val="FFC000"/>
                </a:solidFill>
              </a:rPr>
              <a:t>Die Bibel </a:t>
            </a:r>
            <a:br>
              <a:rPr lang="de-CH" sz="4000" dirty="0" smtClean="0">
                <a:solidFill>
                  <a:srgbClr val="FFC000"/>
                </a:solidFill>
              </a:rPr>
            </a:br>
            <a:r>
              <a:rPr lang="de-CH" sz="4000" dirty="0" smtClean="0">
                <a:solidFill>
                  <a:srgbClr val="FFC000"/>
                </a:solidFill>
              </a:rPr>
              <a:t>und die Völker der Welt</a:t>
            </a:r>
            <a:endParaRPr lang="de-DE" sz="4000" dirty="0" smtClean="0">
              <a:solidFill>
                <a:srgbClr val="FFC000"/>
              </a:solidFill>
            </a:endParaRPr>
          </a:p>
        </p:txBody>
      </p:sp>
      <p:sp>
        <p:nvSpPr>
          <p:cNvPr id="26521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139952" y="2565400"/>
            <a:ext cx="5004048" cy="3971925"/>
          </a:xfrm>
        </p:spPr>
        <p:txBody>
          <a:bodyPr/>
          <a:lstStyle/>
          <a:p>
            <a:pPr eaLnBrk="1" hangingPunct="1">
              <a:buNone/>
              <a:defRPr/>
            </a:pPr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Weltweit findet man Parallelen zu 1Mo 1-11:</a:t>
            </a:r>
          </a:p>
          <a:p>
            <a:pPr>
              <a:buSzPct val="130000"/>
              <a:buFont typeface="Arial" pitchFamily="34" charset="0"/>
              <a:buChar char="•"/>
              <a:defRPr/>
            </a:pPr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Schöpfung (1Mo 1-2)</a:t>
            </a:r>
          </a:p>
          <a:p>
            <a:pPr>
              <a:buSzPct val="130000"/>
              <a:buFont typeface="Arial" pitchFamily="34" charset="0"/>
              <a:buChar char="•"/>
              <a:defRPr/>
            </a:pPr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Sündenfall (1Mo 3)</a:t>
            </a:r>
          </a:p>
          <a:p>
            <a:pPr>
              <a:buSzPct val="130000"/>
              <a:buFont typeface="Arial" pitchFamily="34" charset="0"/>
              <a:buChar char="•"/>
              <a:defRPr/>
            </a:pPr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Sintflut (1Mo 6-9)</a:t>
            </a:r>
          </a:p>
          <a:p>
            <a:pPr>
              <a:buSzPct val="130000"/>
              <a:buFont typeface="Arial" pitchFamily="34" charset="0"/>
              <a:buChar char="•"/>
              <a:defRPr/>
            </a:pPr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Turmbau, Sprachenverwirrung und Zerstreuung (1Mo 10-11)</a:t>
            </a:r>
            <a:endParaRPr lang="de-D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7892" name="Picture 5" descr="Ziggurat_of_ur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2708275"/>
            <a:ext cx="3635375" cy="2420938"/>
          </a:xfrm>
          <a:noFill/>
        </p:spPr>
      </p:pic>
      <p:sp>
        <p:nvSpPr>
          <p:cNvPr id="32774" name="Text Box 8"/>
          <p:cNvSpPr txBox="1">
            <a:spLocks noChangeArrowheads="1"/>
          </p:cNvSpPr>
          <p:nvPr/>
        </p:nvSpPr>
        <p:spPr bwMode="auto">
          <a:xfrm>
            <a:off x="0" y="5157788"/>
            <a:ext cx="39608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Turm zu Babel: Zikkurat für Abgötterei (1Mo 11; </a:t>
            </a:r>
            <a:r>
              <a:rPr lang="de-CH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Jes</a:t>
            </a:r>
            <a: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47,12)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pic>
        <p:nvPicPr>
          <p:cNvPr id="37894" name="Picture 2" descr="C:\Users\Roger\Pictures\PictureProject\0010\DSCN83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771775" cy="207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0"/>
            <a:ext cx="8532440" cy="1143000"/>
          </a:xfrm>
        </p:spPr>
        <p:txBody>
          <a:bodyPr/>
          <a:lstStyle/>
          <a:p>
            <a:r>
              <a:rPr lang="de-CH" dirty="0" smtClean="0">
                <a:solidFill>
                  <a:srgbClr val="FFC000"/>
                </a:solidFill>
              </a:rPr>
              <a:t>Von Noah bis Abraham (1Mo 11)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55650" y="3500438"/>
            <a:ext cx="7702550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de-DE" sz="2000" b="1" dirty="0" smtClean="0">
                <a:solidFill>
                  <a:srgbClr val="FFFFFF"/>
                </a:solidFill>
                <a:latin typeface="Arial" pitchFamily="34" charset="0"/>
              </a:rPr>
              <a:t>  </a:t>
            </a:r>
            <a:r>
              <a:rPr lang="de-DE" sz="2000" b="1" dirty="0" smtClean="0">
                <a:solidFill>
                  <a:srgbClr val="FFFFFF"/>
                </a:solidFill>
              </a:rPr>
              <a:t>1. Sem			102 + 500 = 600</a:t>
            </a:r>
          </a:p>
          <a:p>
            <a:pPr>
              <a:lnSpc>
                <a:spcPct val="80000"/>
              </a:lnSpc>
            </a:pPr>
            <a:r>
              <a:rPr lang="de-DE" sz="2000" b="1" dirty="0" smtClean="0">
                <a:solidFill>
                  <a:srgbClr val="FFFFFF"/>
                </a:solidFill>
              </a:rPr>
              <a:t>  2. </a:t>
            </a:r>
            <a:r>
              <a:rPr lang="de-DE" sz="2000" b="1" dirty="0" err="1" smtClean="0">
                <a:solidFill>
                  <a:srgbClr val="FFFFFF"/>
                </a:solidFill>
              </a:rPr>
              <a:t>Arpakschad</a:t>
            </a:r>
            <a:r>
              <a:rPr lang="de-DE" sz="2000" b="1" dirty="0" smtClean="0">
                <a:solidFill>
                  <a:srgbClr val="FFFFFF"/>
                </a:solidFill>
              </a:rPr>
              <a:t> 	               	  35 + 403 = 438</a:t>
            </a:r>
          </a:p>
          <a:p>
            <a:pPr>
              <a:lnSpc>
                <a:spcPct val="80000"/>
              </a:lnSpc>
            </a:pPr>
            <a:r>
              <a:rPr lang="de-DE" sz="2000" b="1" dirty="0" smtClean="0">
                <a:solidFill>
                  <a:srgbClr val="FFFFFF"/>
                </a:solidFill>
              </a:rPr>
              <a:t>  3. </a:t>
            </a:r>
            <a:r>
              <a:rPr lang="de-DE" sz="2000" b="1" dirty="0" err="1" smtClean="0">
                <a:solidFill>
                  <a:srgbClr val="FFFFFF"/>
                </a:solidFill>
              </a:rPr>
              <a:t>Schelach</a:t>
            </a:r>
            <a:r>
              <a:rPr lang="de-DE" sz="2000" b="1" dirty="0" smtClean="0">
                <a:solidFill>
                  <a:srgbClr val="FFFFFF"/>
                </a:solidFill>
              </a:rPr>
              <a:t>		  	  30 + 403 = 433</a:t>
            </a:r>
          </a:p>
          <a:p>
            <a:pPr>
              <a:lnSpc>
                <a:spcPct val="80000"/>
              </a:lnSpc>
            </a:pPr>
            <a:r>
              <a:rPr lang="de-DE" sz="2000" b="1" dirty="0" smtClean="0">
                <a:solidFill>
                  <a:srgbClr val="FFFFFF"/>
                </a:solidFill>
              </a:rPr>
              <a:t>  4. Eber			  34 + 430 = 464</a:t>
            </a:r>
          </a:p>
          <a:p>
            <a:pPr>
              <a:lnSpc>
                <a:spcPct val="80000"/>
              </a:lnSpc>
            </a:pPr>
            <a:r>
              <a:rPr lang="de-DE" sz="2000" b="1" dirty="0" smtClean="0">
                <a:solidFill>
                  <a:srgbClr val="FFFFFF"/>
                </a:solidFill>
              </a:rPr>
              <a:t>  5. </a:t>
            </a:r>
            <a:r>
              <a:rPr lang="de-DE" sz="2000" b="1" dirty="0" err="1" smtClean="0">
                <a:solidFill>
                  <a:srgbClr val="FFFFFF"/>
                </a:solidFill>
              </a:rPr>
              <a:t>Peleg</a:t>
            </a:r>
            <a:r>
              <a:rPr lang="de-DE" sz="2000" b="1" dirty="0" smtClean="0">
                <a:solidFill>
                  <a:srgbClr val="FFFFFF"/>
                </a:solidFill>
              </a:rPr>
              <a:t>			  30 + 209 = 239</a:t>
            </a:r>
          </a:p>
          <a:p>
            <a:pPr>
              <a:lnSpc>
                <a:spcPct val="80000"/>
              </a:lnSpc>
            </a:pPr>
            <a:r>
              <a:rPr lang="de-DE" sz="2000" b="1" dirty="0" smtClean="0">
                <a:solidFill>
                  <a:srgbClr val="FFFFFF"/>
                </a:solidFill>
              </a:rPr>
              <a:t>  6. </a:t>
            </a:r>
            <a:r>
              <a:rPr lang="de-DE" sz="2000" b="1" dirty="0" err="1" smtClean="0">
                <a:solidFill>
                  <a:srgbClr val="FFFFFF"/>
                </a:solidFill>
              </a:rPr>
              <a:t>Regu</a:t>
            </a:r>
            <a:r>
              <a:rPr lang="de-DE" sz="2000" b="1" dirty="0" smtClean="0">
                <a:solidFill>
                  <a:srgbClr val="FFFFFF"/>
                </a:solidFill>
              </a:rPr>
              <a:t>			  32 + 207 = 239</a:t>
            </a:r>
          </a:p>
          <a:p>
            <a:pPr>
              <a:lnSpc>
                <a:spcPct val="80000"/>
              </a:lnSpc>
            </a:pPr>
            <a:r>
              <a:rPr lang="de-DE" sz="2000" b="1" dirty="0" smtClean="0">
                <a:solidFill>
                  <a:srgbClr val="FFFFFF"/>
                </a:solidFill>
              </a:rPr>
              <a:t>  7. </a:t>
            </a:r>
            <a:r>
              <a:rPr lang="de-DE" sz="2000" b="1" dirty="0" err="1" smtClean="0">
                <a:solidFill>
                  <a:srgbClr val="00FF00"/>
                </a:solidFill>
              </a:rPr>
              <a:t>Serug</a:t>
            </a:r>
            <a:r>
              <a:rPr lang="de-DE" sz="2000" b="1" dirty="0" smtClean="0">
                <a:solidFill>
                  <a:srgbClr val="FFFFFF"/>
                </a:solidFill>
              </a:rPr>
              <a:t>	                            	  30 + 200 = 230</a:t>
            </a:r>
          </a:p>
          <a:p>
            <a:pPr>
              <a:lnSpc>
                <a:spcPct val="80000"/>
              </a:lnSpc>
            </a:pPr>
            <a:r>
              <a:rPr lang="de-DE" sz="2000" b="1" dirty="0" smtClean="0">
                <a:solidFill>
                  <a:srgbClr val="FFFFFF"/>
                </a:solidFill>
              </a:rPr>
              <a:t>  8. </a:t>
            </a:r>
            <a:r>
              <a:rPr lang="de-DE" sz="2000" b="1" dirty="0" err="1" smtClean="0">
                <a:solidFill>
                  <a:srgbClr val="00FF00"/>
                </a:solidFill>
              </a:rPr>
              <a:t>Nahor</a:t>
            </a:r>
            <a:r>
              <a:rPr lang="de-DE" sz="2000" b="1" dirty="0" smtClean="0">
                <a:solidFill>
                  <a:srgbClr val="FFFFFF"/>
                </a:solidFill>
              </a:rPr>
              <a:t>	                            	  29 + 119 = 148</a:t>
            </a:r>
          </a:p>
          <a:p>
            <a:pPr>
              <a:lnSpc>
                <a:spcPct val="80000"/>
              </a:lnSpc>
            </a:pPr>
            <a:r>
              <a:rPr lang="de-DE" sz="2000" b="1" dirty="0" smtClean="0">
                <a:solidFill>
                  <a:srgbClr val="FFFFFF"/>
                </a:solidFill>
              </a:rPr>
              <a:t>  9. </a:t>
            </a:r>
            <a:r>
              <a:rPr lang="de-DE" sz="2000" b="1" dirty="0" err="1" smtClean="0">
                <a:solidFill>
                  <a:srgbClr val="00FF00"/>
                </a:solidFill>
              </a:rPr>
              <a:t>Tarah</a:t>
            </a:r>
            <a:r>
              <a:rPr lang="de-DE" sz="2000" b="1" dirty="0" smtClean="0">
                <a:solidFill>
                  <a:srgbClr val="FF3300"/>
                </a:solidFill>
              </a:rPr>
              <a:t>	</a:t>
            </a:r>
            <a:r>
              <a:rPr lang="de-DE" sz="2000" b="1" dirty="0" smtClean="0">
                <a:solidFill>
                  <a:srgbClr val="FFFFFF"/>
                </a:solidFill>
              </a:rPr>
              <a:t>	  	  70 + 135 = 205</a:t>
            </a:r>
          </a:p>
          <a:p>
            <a:pPr>
              <a:lnSpc>
                <a:spcPct val="80000"/>
              </a:lnSpc>
            </a:pPr>
            <a:r>
              <a:rPr lang="de-DE" sz="2000" b="1" dirty="0" smtClean="0">
                <a:solidFill>
                  <a:srgbClr val="FFFFFF"/>
                </a:solidFill>
              </a:rPr>
              <a:t>10. </a:t>
            </a:r>
            <a:r>
              <a:rPr lang="de-DE" sz="2000" b="1" dirty="0" smtClean="0">
                <a:solidFill>
                  <a:srgbClr val="00FF00"/>
                </a:solidFill>
              </a:rPr>
              <a:t>Abraham</a:t>
            </a:r>
            <a:r>
              <a:rPr lang="de-DE" sz="2000" b="1" dirty="0" smtClean="0">
                <a:solidFill>
                  <a:srgbClr val="FFFFFF"/>
                </a:solidFill>
              </a:rPr>
              <a:t>			100 +   75 = 175</a:t>
            </a:r>
            <a:endParaRPr lang="de-CH" sz="2000" b="1" dirty="0" smtClean="0">
              <a:solidFill>
                <a:srgbClr val="FFFFFF"/>
              </a:solidFill>
            </a:endParaRPr>
          </a:p>
        </p:txBody>
      </p:sp>
      <p:pic>
        <p:nvPicPr>
          <p:cNvPr id="6148" name="Picture 6" descr="Image:Ararat PIA03399 modest.jpg">
            <a:hlinkClick r:id="rId3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68313" y="1268413"/>
            <a:ext cx="8316912" cy="1870075"/>
          </a:xfrm>
        </p:spPr>
      </p:pic>
      <p:sp>
        <p:nvSpPr>
          <p:cNvPr id="6149" name="Text Box 8"/>
          <p:cNvSpPr txBox="1">
            <a:spLocks noChangeArrowheads="1"/>
          </p:cNvSpPr>
          <p:nvPr/>
        </p:nvSpPr>
        <p:spPr bwMode="auto">
          <a:xfrm>
            <a:off x="6372200" y="3140968"/>
            <a:ext cx="2370137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de-CH" sz="20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Das Gebirge Ararat</a:t>
            </a:r>
            <a:endParaRPr lang="de-DE" sz="20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50" name="Text Box 9"/>
          <p:cNvSpPr txBox="1">
            <a:spLocks noChangeArrowheads="1"/>
          </p:cNvSpPr>
          <p:nvPr/>
        </p:nvSpPr>
        <p:spPr bwMode="auto">
          <a:xfrm>
            <a:off x="8243888" y="1052513"/>
            <a:ext cx="528637" cy="244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de-CH" sz="10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NASA</a:t>
            </a:r>
            <a:endParaRPr lang="de-DE" sz="100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Neone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9388" y="2276475"/>
            <a:ext cx="4679950" cy="2974975"/>
          </a:xfrm>
          <a:noFill/>
        </p:spPr>
      </p:pic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>
          <a:xfrm>
            <a:off x="179388" y="609600"/>
            <a:ext cx="6624637" cy="1143000"/>
          </a:xfrm>
        </p:spPr>
        <p:txBody>
          <a:bodyPr/>
          <a:lstStyle/>
          <a:p>
            <a:r>
              <a:rPr lang="de-DE" dirty="0" smtClean="0">
                <a:solidFill>
                  <a:srgbClr val="FFC000"/>
                </a:solidFill>
              </a:rPr>
              <a:t>Abrahams Berufung:</a:t>
            </a:r>
            <a:br>
              <a:rPr lang="de-DE" dirty="0" smtClean="0">
                <a:solidFill>
                  <a:srgbClr val="FFC000"/>
                </a:solidFill>
              </a:rPr>
            </a:br>
            <a:r>
              <a:rPr lang="de-DE" dirty="0" smtClean="0">
                <a:solidFill>
                  <a:srgbClr val="FFC000"/>
                </a:solidFill>
              </a:rPr>
              <a:t>Der Messias</a:t>
            </a:r>
            <a:r>
              <a:rPr lang="de-DE" sz="4800" dirty="0" smtClean="0">
                <a:solidFill>
                  <a:srgbClr val="FFC000"/>
                </a:solidFill>
              </a:rPr>
              <a:t> </a:t>
            </a:r>
            <a:endParaRPr lang="fr-FR" sz="4800" dirty="0" smtClean="0">
              <a:solidFill>
                <a:srgbClr val="FFC000"/>
              </a:solidFill>
            </a:endParaRP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fr-FR" sz="1600" smtClean="0"/>
              <a:t>      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376238" y="308451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fr-FR">
              <a:latin typeface="Verdana" pitchFamily="34" charset="0"/>
            </a:endParaRP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447675" y="330041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fr-FR">
              <a:latin typeface="Verdana" pitchFamily="34" charset="0"/>
            </a:endParaRP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5003800" y="2205038"/>
            <a:ext cx="3960813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1Mo 12:</a:t>
            </a:r>
            <a:r>
              <a:rPr lang="de-DE" sz="2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de-DE" sz="2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de-DE" sz="2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 Und ich will dich zu einer </a:t>
            </a:r>
            <a:r>
              <a:rPr lang="de-DE" sz="22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großen Nation</a:t>
            </a:r>
            <a:r>
              <a:rPr lang="de-DE" sz="2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machen und dich segnen, und ich will deinen Namen groß machen; und du sollst ein Segen sein!  3 Und ich will segnen, die dich segnen, und wer dir flucht, den werde ich verfluchen; </a:t>
            </a:r>
            <a:r>
              <a:rPr lang="de-DE" sz="22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und in dir sollen gesegnet werden alle Geschlechter der Erde</a:t>
            </a:r>
            <a:r>
              <a:rPr lang="de-DE" sz="2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! </a:t>
            </a:r>
          </a:p>
          <a:p>
            <a:endParaRPr lang="de-DE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6632" name="Line 8"/>
          <p:cNvSpPr>
            <a:spLocks noChangeShapeType="1"/>
          </p:cNvSpPr>
          <p:nvPr/>
        </p:nvSpPr>
        <p:spPr bwMode="auto">
          <a:xfrm flipH="1" flipV="1">
            <a:off x="1979613" y="2708275"/>
            <a:ext cx="1944687" cy="201612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26633" name="Line 9"/>
          <p:cNvSpPr>
            <a:spLocks noChangeShapeType="1"/>
          </p:cNvSpPr>
          <p:nvPr/>
        </p:nvSpPr>
        <p:spPr bwMode="auto">
          <a:xfrm flipH="1">
            <a:off x="611188" y="2708275"/>
            <a:ext cx="1223962" cy="1512888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179388" y="1989138"/>
            <a:ext cx="854075" cy="244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de-CH" sz="10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Zunkir GNU</a:t>
            </a:r>
            <a:endParaRPr lang="de-DE" sz="100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7789863" y="1484313"/>
            <a:ext cx="1354137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fr-FR" sz="20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Joh 3,16</a:t>
            </a:r>
          </a:p>
        </p:txBody>
      </p:sp>
      <p:sp>
        <p:nvSpPr>
          <p:cNvPr id="26636" name="Text Box 12"/>
          <p:cNvSpPr txBox="1">
            <a:spLocks noChangeArrowheads="1"/>
          </p:cNvSpPr>
          <p:nvPr/>
        </p:nvSpPr>
        <p:spPr bwMode="auto">
          <a:xfrm>
            <a:off x="8613775" y="1268413"/>
            <a:ext cx="530225" cy="244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fr-FR" sz="10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NASA</a:t>
            </a:r>
          </a:p>
        </p:txBody>
      </p:sp>
      <p:pic>
        <p:nvPicPr>
          <p:cNvPr id="26637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11975" y="0"/>
            <a:ext cx="2232025" cy="150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8" name="Text Box 14"/>
          <p:cNvSpPr txBox="1">
            <a:spLocks noChangeArrowheads="1"/>
          </p:cNvSpPr>
          <p:nvPr/>
        </p:nvSpPr>
        <p:spPr bwMode="auto">
          <a:xfrm>
            <a:off x="684213" y="5805488"/>
            <a:ext cx="2835071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fr-FR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Segen</a:t>
            </a:r>
            <a:r>
              <a:rPr lang="fr-FR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fr-FR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für</a:t>
            </a:r>
            <a:r>
              <a:rPr lang="fr-FR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die </a:t>
            </a:r>
            <a:r>
              <a:rPr lang="fr-FR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ganze</a:t>
            </a:r>
            <a:r>
              <a:rPr lang="fr-FR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fr-FR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Welt</a:t>
            </a:r>
            <a:r>
              <a:rPr lang="fr-FR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!</a:t>
            </a:r>
          </a:p>
        </p:txBody>
      </p:sp>
      <p:sp>
        <p:nvSpPr>
          <p:cNvPr id="26639" name="Text Box 15"/>
          <p:cNvSpPr txBox="1">
            <a:spLocks noChangeArrowheads="1"/>
          </p:cNvSpPr>
          <p:nvPr/>
        </p:nvSpPr>
        <p:spPr bwMode="auto">
          <a:xfrm>
            <a:off x="8613775" y="0"/>
            <a:ext cx="530225" cy="244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de-CH" sz="10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NASA</a:t>
            </a:r>
            <a:endParaRPr lang="de-DE" sz="100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1989138"/>
            <a:ext cx="8686800" cy="4525962"/>
          </a:xfrm>
        </p:spPr>
        <p:txBody>
          <a:bodyPr/>
          <a:lstStyle/>
          <a:p>
            <a:pPr eaLnBrk="1" hangingPunct="1"/>
            <a:r>
              <a:rPr lang="de-CH" b="1" dirty="0" smtClean="0">
                <a:solidFill>
                  <a:srgbClr val="99FF33"/>
                </a:solidFill>
              </a:rPr>
              <a:t>GNU = GNU 1.2 </a:t>
            </a:r>
            <a:r>
              <a:rPr lang="de-CH" b="1" dirty="0" err="1" smtClean="0">
                <a:solidFill>
                  <a:srgbClr val="99FF33"/>
                </a:solidFill>
              </a:rPr>
              <a:t>or</a:t>
            </a:r>
            <a:r>
              <a:rPr lang="de-CH" b="1" dirty="0" smtClean="0">
                <a:solidFill>
                  <a:srgbClr val="99FF33"/>
                </a:solidFill>
              </a:rPr>
              <a:t> </a:t>
            </a:r>
            <a:r>
              <a:rPr lang="de-CH" b="1" dirty="0" err="1" smtClean="0">
                <a:solidFill>
                  <a:srgbClr val="99FF33"/>
                </a:solidFill>
              </a:rPr>
              <a:t>later</a:t>
            </a:r>
            <a:r>
              <a:rPr lang="de-DE" b="1" dirty="0" smtClean="0">
                <a:solidFill>
                  <a:srgbClr val="99FF33"/>
                </a:solidFill>
              </a:rPr>
              <a:t> </a:t>
            </a:r>
          </a:p>
          <a:p>
            <a:pPr eaLnBrk="1" hangingPunct="1"/>
            <a:endParaRPr lang="de-DE" b="1" dirty="0" smtClean="0">
              <a:solidFill>
                <a:srgbClr val="99FF33"/>
              </a:solidFill>
            </a:endParaRPr>
          </a:p>
          <a:p>
            <a:pPr eaLnBrk="1" hangingPunct="1"/>
            <a:r>
              <a:rPr lang="de-DE" b="1" dirty="0" smtClean="0">
                <a:solidFill>
                  <a:srgbClr val="FFFFFF"/>
                </a:solidFill>
              </a:rPr>
              <a:t>Genaue Information zur Lizenz GNU FDL:</a:t>
            </a:r>
          </a:p>
          <a:p>
            <a:pPr eaLnBrk="1" hangingPunct="1"/>
            <a:r>
              <a:rPr lang="de-DE" b="1" dirty="0" smtClean="0">
                <a:solidFill>
                  <a:schemeClr val="bg1"/>
                </a:solidFill>
                <a:hlinkClick r:id="rId2"/>
              </a:rPr>
              <a:t>http://en.wikipedia.org/wiki/Wikipedia:Text </a:t>
            </a:r>
            <a:r>
              <a:rPr lang="de-DE" b="1" dirty="0" err="1" smtClean="0">
                <a:solidFill>
                  <a:schemeClr val="bg1"/>
                </a:solidFill>
                <a:hlinkClick r:id="rId2"/>
              </a:rPr>
              <a:t>of_the_GNU_Free_Documentation_License</a:t>
            </a:r>
            <a:endParaRPr lang="de-DE" b="1" dirty="0" smtClean="0">
              <a:solidFill>
                <a:schemeClr val="bg1"/>
              </a:solidFill>
            </a:endParaRPr>
          </a:p>
        </p:txBody>
      </p:sp>
      <p:sp>
        <p:nvSpPr>
          <p:cNvPr id="113667" name="Text Box 3"/>
          <p:cNvSpPr txBox="1">
            <a:spLocks noChangeArrowheads="1"/>
          </p:cNvSpPr>
          <p:nvPr/>
        </p:nvSpPr>
        <p:spPr bwMode="auto">
          <a:xfrm>
            <a:off x="1115616" y="692696"/>
            <a:ext cx="6359433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CH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Quellen und Bildlizenzen</a:t>
            </a:r>
            <a:endParaRPr lang="de-DE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dirty="0" smtClean="0">
                <a:solidFill>
                  <a:srgbClr val="FFFFFF"/>
                </a:solidFill>
              </a:rPr>
              <a:t>CCA </a:t>
            </a:r>
            <a:endParaRPr lang="de-DE" dirty="0" smtClean="0">
              <a:solidFill>
                <a:srgbClr val="FFFFFF"/>
              </a:solidFill>
            </a:endParaRP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600200"/>
            <a:ext cx="8964612" cy="4525963"/>
          </a:xfrm>
        </p:spPr>
        <p:txBody>
          <a:bodyPr/>
          <a:lstStyle/>
          <a:p>
            <a:pPr eaLnBrk="1" hangingPunct="1"/>
            <a:r>
              <a:rPr lang="de-CH" dirty="0" smtClean="0"/>
              <a:t>Genaue Information zur Lizenz Creative </a:t>
            </a:r>
            <a:r>
              <a:rPr lang="de-CH" dirty="0" err="1" smtClean="0"/>
              <a:t>Commons</a:t>
            </a:r>
            <a:r>
              <a:rPr lang="de-CH" dirty="0" smtClean="0"/>
              <a:t> </a:t>
            </a:r>
            <a:r>
              <a:rPr lang="de-CH" dirty="0" smtClean="0">
                <a:solidFill>
                  <a:schemeClr val="bg1"/>
                </a:solidFill>
              </a:rPr>
              <a:t>(CC):</a:t>
            </a:r>
          </a:p>
          <a:p>
            <a:pPr eaLnBrk="1" hangingPunct="1"/>
            <a:r>
              <a:rPr lang="de-DE" b="1" dirty="0" smtClean="0">
                <a:solidFill>
                  <a:srgbClr val="FFFFFF"/>
                </a:solidFill>
              </a:rPr>
              <a:t>http://en.wikipedia.org/wiki/Creative_Commons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5400675"/>
          </a:xfrm>
        </p:spPr>
        <p:txBody>
          <a:bodyPr/>
          <a:lstStyle/>
          <a:p>
            <a:pPr algn="l" eaLnBrk="1" hangingPunct="1"/>
            <a:r>
              <a:rPr lang="de-CH" sz="3200" dirty="0" smtClean="0">
                <a:solidFill>
                  <a:srgbClr val="FFFFFF"/>
                </a:solidFill>
              </a:rPr>
              <a:t>FB = Freies Bild (</a:t>
            </a:r>
            <a:r>
              <a:rPr lang="de-CH" sz="3200" dirty="0" err="1" smtClean="0">
                <a:solidFill>
                  <a:srgbClr val="FFFFFF"/>
                </a:solidFill>
              </a:rPr>
              <a:t>public</a:t>
            </a:r>
            <a:r>
              <a:rPr lang="de-CH" sz="3200" dirty="0" smtClean="0">
                <a:solidFill>
                  <a:srgbClr val="FFFFFF"/>
                </a:solidFill>
              </a:rPr>
              <a:t> </a:t>
            </a:r>
            <a:r>
              <a:rPr lang="de-CH" sz="3200" dirty="0" err="1" smtClean="0">
                <a:solidFill>
                  <a:srgbClr val="FFFFFF"/>
                </a:solidFill>
              </a:rPr>
              <a:t>domain</a:t>
            </a:r>
            <a:r>
              <a:rPr lang="de-CH" sz="3200" dirty="0" smtClean="0">
                <a:solidFill>
                  <a:srgbClr val="FFFFFF"/>
                </a:solidFill>
              </a:rPr>
              <a:t>)</a:t>
            </a:r>
            <a:br>
              <a:rPr lang="de-CH" sz="3200" dirty="0" smtClean="0">
                <a:solidFill>
                  <a:srgbClr val="FFFFFF"/>
                </a:solidFill>
              </a:rPr>
            </a:br>
            <a:r>
              <a:rPr lang="de-CH" sz="3200" dirty="0" smtClean="0">
                <a:solidFill>
                  <a:srgbClr val="FFFFFF"/>
                </a:solidFill>
              </a:rPr>
              <a:t/>
            </a:r>
            <a:br>
              <a:rPr lang="de-CH" sz="3200" dirty="0" smtClean="0">
                <a:solidFill>
                  <a:srgbClr val="FFFFFF"/>
                </a:solidFill>
              </a:rPr>
            </a:br>
            <a:r>
              <a:rPr lang="de-CH" sz="3200" dirty="0" smtClean="0">
                <a:solidFill>
                  <a:srgbClr val="FFFFFF"/>
                </a:solidFill>
              </a:rPr>
              <a:t>RL = Roger Liebi</a:t>
            </a:r>
            <a:br>
              <a:rPr lang="de-CH" sz="3200" dirty="0" smtClean="0">
                <a:solidFill>
                  <a:srgbClr val="FFFFFF"/>
                </a:solidFill>
              </a:rPr>
            </a:br>
            <a:r>
              <a:rPr lang="de-CH" sz="3200" dirty="0" smtClean="0">
                <a:solidFill>
                  <a:srgbClr val="FFFFFF"/>
                </a:solidFill>
              </a:rPr>
              <a:t/>
            </a:r>
            <a:br>
              <a:rPr lang="de-CH" sz="3200" dirty="0" smtClean="0">
                <a:solidFill>
                  <a:srgbClr val="FFFFFF"/>
                </a:solidFill>
              </a:rPr>
            </a:br>
            <a:r>
              <a:rPr lang="de-CH" sz="3200" dirty="0" smtClean="0">
                <a:solidFill>
                  <a:srgbClr val="FFFFFF"/>
                </a:solidFill>
              </a:rPr>
              <a:t>Bibelzitate: </a:t>
            </a:r>
            <a:br>
              <a:rPr lang="de-CH" sz="3200" dirty="0" smtClean="0">
                <a:solidFill>
                  <a:srgbClr val="FFFFFF"/>
                </a:solidFill>
              </a:rPr>
            </a:br>
            <a:r>
              <a:rPr lang="de-CH" sz="3200" dirty="0" smtClean="0">
                <a:solidFill>
                  <a:srgbClr val="FFFFFF"/>
                </a:solidFill>
              </a:rPr>
              <a:t>Elberfelder 1905 (leicht überarbeitet von RL)</a:t>
            </a:r>
            <a:endParaRPr lang="de-DE" sz="3200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smtClean="0">
                <a:solidFill>
                  <a:schemeClr val="bg1"/>
                </a:solidFill>
              </a:rPr>
              <a:t>Urheberrechtlicher Hinweis</a:t>
            </a:r>
            <a:endParaRPr lang="de-DE" smtClean="0">
              <a:solidFill>
                <a:schemeClr val="bg1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CH" dirty="0" smtClean="0">
                <a:solidFill>
                  <a:srgbClr val="FFFFFF"/>
                </a:solidFill>
              </a:rPr>
              <a:t>Die vorliegende PPP von Roger Liebi darf für öffentliche und private Zwecke wieder verwendet werden.</a:t>
            </a:r>
          </a:p>
          <a:p>
            <a:pPr eaLnBrk="1" hangingPunct="1"/>
            <a:r>
              <a:rPr lang="de-CH" dirty="0" smtClean="0">
                <a:solidFill>
                  <a:srgbClr val="FFFFFF"/>
                </a:solidFill>
              </a:rPr>
              <a:t>Die Bilder sind entweder Eigentum des Autors, urheberrechtlich frei oder lizenziert.</a:t>
            </a:r>
          </a:p>
          <a:p>
            <a:pPr eaLnBrk="1" hangingPunct="1"/>
            <a:r>
              <a:rPr lang="de-CH" dirty="0" smtClean="0">
                <a:solidFill>
                  <a:srgbClr val="FFFFFF"/>
                </a:solidFill>
              </a:rPr>
              <a:t>Die vorliegenden Lizenzangaben dürfen nicht entfernt werden.</a:t>
            </a:r>
            <a:endParaRPr lang="de-DE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r>
              <a:rPr lang="de-DE" dirty="0" smtClean="0"/>
              <a:t>Die Quellen der Tiefe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2492896"/>
            <a:ext cx="4572000" cy="3603104"/>
          </a:xfrm>
        </p:spPr>
        <p:txBody>
          <a:bodyPr/>
          <a:lstStyle/>
          <a:p>
            <a:pPr>
              <a:buNone/>
            </a:pPr>
            <a:r>
              <a:rPr lang="de-DE" dirty="0" smtClean="0"/>
              <a:t>	</a:t>
            </a:r>
            <a:r>
              <a:rPr lang="de-D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Hiob 38: </a:t>
            </a:r>
            <a:r>
              <a:rPr lang="de-DE" b="1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  <a:r>
              <a:rPr lang="de-DE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Bist du gekommen bis zu den </a:t>
            </a:r>
            <a:r>
              <a:rPr lang="de-DE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Quellen des Meeres</a:t>
            </a:r>
            <a:r>
              <a:rPr lang="de-DE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und hast du die Gründe der Tiefe </a:t>
            </a:r>
            <a:r>
              <a:rPr lang="de-DE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durchwandelt</a:t>
            </a:r>
            <a:r>
              <a:rPr lang="de-DE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endParaRPr lang="de-DE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8532440" y="1124744"/>
            <a:ext cx="346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FB</a:t>
            </a:r>
            <a:endParaRPr lang="de-DE" sz="1200" dirty="0"/>
          </a:p>
        </p:txBody>
      </p:sp>
      <p:sp>
        <p:nvSpPr>
          <p:cNvPr id="6" name="Textfeld 5"/>
          <p:cNvSpPr txBox="1"/>
          <p:nvPr/>
        </p:nvSpPr>
        <p:spPr>
          <a:xfrm>
            <a:off x="179512" y="1628800"/>
            <a:ext cx="43673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Hydrothermale Quellen der Tiefsee</a:t>
            </a:r>
            <a:endParaRPr lang="de-DE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Inhaltsplatzhalter 2"/>
          <p:cNvSpPr txBox="1">
            <a:spLocks/>
          </p:cNvSpPr>
          <p:nvPr/>
        </p:nvSpPr>
        <p:spPr bwMode="auto">
          <a:xfrm>
            <a:off x="4355976" y="1700808"/>
            <a:ext cx="4572000" cy="4827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Monotype Sorts" pitchFamily="2" charset="2"/>
              <a:buNone/>
              <a:tabLst/>
              <a:defRPr/>
            </a:pPr>
            <a:r>
              <a:rPr kumimoji="0" lang="de-DE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de-DE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Hydrothermale Quellen: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lang="de-DE" sz="3200" kern="0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Tiefe: 700 – 4‘000 m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lang="de-DE" sz="3200" kern="0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1977 zum ersten Mal gesichtet mit einem Tiefsee-U-Boot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de-DE" sz="3200" b="0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Bis über 464</a:t>
            </a:r>
            <a:r>
              <a:rPr kumimoji="0" lang="de-DE" sz="3200" b="0" i="0" u="none" strike="noStrike" kern="0" cap="none" spc="0" normalizeH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3200" b="0" i="0" u="none" strike="noStrike" kern="0" cap="none" spc="0" normalizeH="0" baseline="3000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0</a:t>
            </a:r>
            <a:r>
              <a:rPr kumimoji="0" lang="de-DE" sz="3200" b="0" i="0" u="none" strike="noStrike" kern="0" cap="none" spc="0" normalizeH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 </a:t>
            </a:r>
            <a:r>
              <a:rPr kumimoji="0" lang="de-DE" sz="3200" b="0" i="0" u="none" strike="noStrike" kern="0" cap="none" spc="0" normalizeH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heisses</a:t>
            </a:r>
            <a:r>
              <a:rPr kumimoji="0" lang="de-DE" sz="3200" b="0" i="0" u="none" strike="noStrike" kern="0" cap="none" spc="0" normalizeH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Wasser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lang="de-DE" sz="3200" kern="0" baseline="0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160 km</a:t>
            </a:r>
            <a:r>
              <a:rPr lang="de-DE" sz="3200" kern="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de-DE" sz="3200" kern="0" baseline="0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Wasser / Jahr</a:t>
            </a:r>
            <a:endParaRPr kumimoji="0" lang="de-DE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Monotype Sorts" pitchFamily="2" charset="2"/>
              <a:buNone/>
              <a:tabLst/>
              <a:defRPr/>
            </a:pPr>
            <a:endParaRPr kumimoji="0" lang="de-DE" sz="3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r>
              <a:rPr lang="de-DE" dirty="0" smtClean="0"/>
              <a:t>Die Quellen der Tiefe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2492896"/>
            <a:ext cx="4572000" cy="3603104"/>
          </a:xfrm>
        </p:spPr>
        <p:txBody>
          <a:bodyPr/>
          <a:lstStyle/>
          <a:p>
            <a:pPr>
              <a:buNone/>
            </a:pPr>
            <a:r>
              <a:rPr lang="de-DE" dirty="0" smtClean="0"/>
              <a:t>	</a:t>
            </a:r>
            <a:r>
              <a:rPr lang="de-D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Hiob 38: </a:t>
            </a:r>
            <a:r>
              <a:rPr lang="de-DE" b="1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  <a:r>
              <a:rPr lang="de-DE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Bist du gekommen bis zu den </a:t>
            </a:r>
            <a:r>
              <a:rPr lang="de-DE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Quellen des Meeres</a:t>
            </a:r>
            <a:r>
              <a:rPr lang="de-DE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und hast du die Gründe der Tiefe </a:t>
            </a:r>
            <a:r>
              <a:rPr lang="de-DE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durchwandelt</a:t>
            </a:r>
            <a:r>
              <a:rPr lang="de-DE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endParaRPr lang="de-DE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8532440" y="1124744"/>
            <a:ext cx="346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FB</a:t>
            </a:r>
            <a:endParaRPr lang="de-DE" sz="1200" dirty="0"/>
          </a:p>
        </p:txBody>
      </p:sp>
      <p:sp>
        <p:nvSpPr>
          <p:cNvPr id="6" name="Textfeld 5"/>
          <p:cNvSpPr txBox="1"/>
          <p:nvPr/>
        </p:nvSpPr>
        <p:spPr>
          <a:xfrm>
            <a:off x="179512" y="1628800"/>
            <a:ext cx="43673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rgbClr val="FFFFFF"/>
                </a:solidFill>
              </a:rPr>
              <a:t>Hydrothermale Quellen der Tiefsee</a:t>
            </a:r>
            <a:endParaRPr lang="de-DE" sz="2400" b="1" dirty="0">
              <a:solidFill>
                <a:srgbClr val="FFFFFF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484783"/>
            <a:ext cx="3816424" cy="5088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r>
              <a:rPr lang="de-DE" dirty="0" smtClean="0"/>
              <a:t>Die Quellen der Tiefe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8532440" y="1124744"/>
            <a:ext cx="346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FB</a:t>
            </a:r>
            <a:endParaRPr lang="de-DE" sz="1200" dirty="0"/>
          </a:p>
        </p:txBody>
      </p:sp>
      <p:sp>
        <p:nvSpPr>
          <p:cNvPr id="6" name="Textfeld 5"/>
          <p:cNvSpPr txBox="1"/>
          <p:nvPr/>
        </p:nvSpPr>
        <p:spPr>
          <a:xfrm>
            <a:off x="179512" y="1628800"/>
            <a:ext cx="43673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Hydrothermale Quellen der Tiefsee</a:t>
            </a:r>
            <a:endParaRPr lang="de-DE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412776"/>
            <a:ext cx="3528392" cy="5201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0" y="2492896"/>
            <a:ext cx="4572000" cy="3603104"/>
          </a:xfrm>
        </p:spPr>
        <p:txBody>
          <a:bodyPr/>
          <a:lstStyle/>
          <a:p>
            <a:pPr>
              <a:buNone/>
            </a:pPr>
            <a:r>
              <a:rPr lang="de-DE" dirty="0" smtClean="0"/>
              <a:t>	</a:t>
            </a:r>
            <a:r>
              <a:rPr lang="de-D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Hiob 38: </a:t>
            </a:r>
            <a:r>
              <a:rPr lang="de-DE" b="1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  <a:r>
              <a:rPr lang="de-DE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Bist du gekommen bis zu den </a:t>
            </a:r>
            <a:r>
              <a:rPr lang="de-DE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Quellen des Meeres</a:t>
            </a:r>
            <a:r>
              <a:rPr lang="de-DE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und hast du die Gründe der Tiefe </a:t>
            </a:r>
            <a:r>
              <a:rPr lang="de-DE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durchwandelt</a:t>
            </a:r>
            <a:r>
              <a:rPr lang="de-DE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endParaRPr lang="de-DE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struction design template">
  <a:themeElements>
    <a:clrScheme name="Larissa-Design 1">
      <a:dk1>
        <a:srgbClr val="000000"/>
      </a:dk1>
      <a:lt1>
        <a:srgbClr val="EAE8E2"/>
      </a:lt1>
      <a:dk2>
        <a:srgbClr val="5F5F5F"/>
      </a:dk2>
      <a:lt2>
        <a:srgbClr val="FDBC03"/>
      </a:lt2>
      <a:accent1>
        <a:srgbClr val="A7C1CB"/>
      </a:accent1>
      <a:accent2>
        <a:srgbClr val="AFAA9F"/>
      </a:accent2>
      <a:accent3>
        <a:srgbClr val="B6B6B6"/>
      </a:accent3>
      <a:accent4>
        <a:srgbClr val="C8C6C1"/>
      </a:accent4>
      <a:accent5>
        <a:srgbClr val="D0DDE2"/>
      </a:accent5>
      <a:accent6>
        <a:srgbClr val="9E9A90"/>
      </a:accent6>
      <a:hlink>
        <a:srgbClr val="A38D77"/>
      </a:hlink>
      <a:folHlink>
        <a:srgbClr val="73675F"/>
      </a:folHlink>
    </a:clrScheme>
    <a:fontScheme name="Larissa-Design">
      <a:majorFont>
        <a:latin typeface="Impact"/>
        <a:ea typeface=""/>
        <a:cs typeface=""/>
      </a:majorFont>
      <a:minorFont>
        <a:latin typeface="Arial Narrow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Larissa-Design 1">
        <a:dk1>
          <a:srgbClr val="000000"/>
        </a:dk1>
        <a:lt1>
          <a:srgbClr val="EAE8E2"/>
        </a:lt1>
        <a:dk2>
          <a:srgbClr val="5F5F5F"/>
        </a:dk2>
        <a:lt2>
          <a:srgbClr val="FDBC03"/>
        </a:lt2>
        <a:accent1>
          <a:srgbClr val="A7C1CB"/>
        </a:accent1>
        <a:accent2>
          <a:srgbClr val="AFAA9F"/>
        </a:accent2>
        <a:accent3>
          <a:srgbClr val="B6B6B6"/>
        </a:accent3>
        <a:accent4>
          <a:srgbClr val="C8C6C1"/>
        </a:accent4>
        <a:accent5>
          <a:srgbClr val="D0DDE2"/>
        </a:accent5>
        <a:accent6>
          <a:srgbClr val="9E9A90"/>
        </a:accent6>
        <a:hlink>
          <a:srgbClr val="A38D77"/>
        </a:hlink>
        <a:folHlink>
          <a:srgbClr val="73675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333333"/>
        </a:dk1>
        <a:lt1>
          <a:srgbClr val="FFFFFF"/>
        </a:lt1>
        <a:dk2>
          <a:srgbClr val="B75E31"/>
        </a:dk2>
        <a:lt2>
          <a:srgbClr val="463828"/>
        </a:lt2>
        <a:accent1>
          <a:srgbClr val="E09F98"/>
        </a:accent1>
        <a:accent2>
          <a:srgbClr val="969696"/>
        </a:accent2>
        <a:accent3>
          <a:srgbClr val="FFFFFF"/>
        </a:accent3>
        <a:accent4>
          <a:srgbClr val="2A2A2A"/>
        </a:accent4>
        <a:accent5>
          <a:srgbClr val="EDCDCA"/>
        </a:accent5>
        <a:accent6>
          <a:srgbClr val="878787"/>
        </a:accent6>
        <a:hlink>
          <a:srgbClr val="CDC0A5"/>
        </a:hlink>
        <a:folHlink>
          <a:srgbClr val="E4D8C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333333"/>
        </a:dk1>
        <a:lt1>
          <a:srgbClr val="FFFFFF"/>
        </a:lt1>
        <a:dk2>
          <a:srgbClr val="4D4D4D"/>
        </a:dk2>
        <a:lt2>
          <a:srgbClr val="000000"/>
        </a:lt2>
        <a:accent1>
          <a:srgbClr val="C0C0C0"/>
        </a:accent1>
        <a:accent2>
          <a:srgbClr val="969696"/>
        </a:accent2>
        <a:accent3>
          <a:srgbClr val="FFFFFF"/>
        </a:accent3>
        <a:accent4>
          <a:srgbClr val="2A2A2A"/>
        </a:accent4>
        <a:accent5>
          <a:srgbClr val="DCDCDC"/>
        </a:accent5>
        <a:accent6>
          <a:srgbClr val="878787"/>
        </a:accent6>
        <a:hlink>
          <a:srgbClr val="B2B2B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EAE8E2"/>
        </a:lt1>
        <a:dk2>
          <a:srgbClr val="783A34"/>
        </a:dk2>
        <a:lt2>
          <a:srgbClr val="FFCC99"/>
        </a:lt2>
        <a:accent1>
          <a:srgbClr val="83AAAD"/>
        </a:accent1>
        <a:accent2>
          <a:srgbClr val="C09F8E"/>
        </a:accent2>
        <a:accent3>
          <a:srgbClr val="BEAEAE"/>
        </a:accent3>
        <a:accent4>
          <a:srgbClr val="C8C6C1"/>
        </a:accent4>
        <a:accent5>
          <a:srgbClr val="C1D2D3"/>
        </a:accent5>
        <a:accent6>
          <a:srgbClr val="AE9080"/>
        </a:accent6>
        <a:hlink>
          <a:srgbClr val="766758"/>
        </a:hlink>
        <a:folHlink>
          <a:srgbClr val="A067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EAE8E2"/>
        </a:lt1>
        <a:dk2>
          <a:srgbClr val="246C76"/>
        </a:dk2>
        <a:lt2>
          <a:srgbClr val="FFCC99"/>
        </a:lt2>
        <a:accent1>
          <a:srgbClr val="E09850"/>
        </a:accent1>
        <a:accent2>
          <a:srgbClr val="99AEB5"/>
        </a:accent2>
        <a:accent3>
          <a:srgbClr val="ACBABD"/>
        </a:accent3>
        <a:accent4>
          <a:srgbClr val="C8C6C1"/>
        </a:accent4>
        <a:accent5>
          <a:srgbClr val="EDCAB3"/>
        </a:accent5>
        <a:accent6>
          <a:srgbClr val="8A9DA4"/>
        </a:accent6>
        <a:hlink>
          <a:srgbClr val="70AFBC"/>
        </a:hlink>
        <a:folHlink>
          <a:srgbClr val="72919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0000"/>
        </a:dk1>
        <a:lt1>
          <a:srgbClr val="EAE8E2"/>
        </a:lt1>
        <a:dk2>
          <a:srgbClr val="50627C"/>
        </a:dk2>
        <a:lt2>
          <a:srgbClr val="FFCC00"/>
        </a:lt2>
        <a:accent1>
          <a:srgbClr val="87B3BD"/>
        </a:accent1>
        <a:accent2>
          <a:srgbClr val="AFAA9F"/>
        </a:accent2>
        <a:accent3>
          <a:srgbClr val="B3B7BF"/>
        </a:accent3>
        <a:accent4>
          <a:srgbClr val="C8C6C1"/>
        </a:accent4>
        <a:accent5>
          <a:srgbClr val="C3D6DB"/>
        </a:accent5>
        <a:accent6>
          <a:srgbClr val="9E9A90"/>
        </a:accent6>
        <a:hlink>
          <a:srgbClr val="A38D77"/>
        </a:hlink>
        <a:folHlink>
          <a:srgbClr val="73675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Construction design template</Template>
  <TotalTime>0</TotalTime>
  <Words>1221</Words>
  <Application>Microsoft Office PowerPoint</Application>
  <PresentationFormat>Bildschirmpräsentation (4:3)</PresentationFormat>
  <Paragraphs>269</Paragraphs>
  <Slides>69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69</vt:i4>
      </vt:variant>
    </vt:vector>
  </HeadingPairs>
  <TitlesOfParts>
    <vt:vector size="70" baseType="lpstr">
      <vt:lpstr>Construction design template</vt:lpstr>
      <vt:lpstr>PowerPoint-Präsentation</vt:lpstr>
      <vt:lpstr>1Mo 6-9: Die weltweite Sintflut</vt:lpstr>
      <vt:lpstr>1Mo 6-9: Die weltweite Sintflut</vt:lpstr>
      <vt:lpstr>Die Fenster des Himmels</vt:lpstr>
      <vt:lpstr>Die Quellen der Tiefe</vt:lpstr>
      <vt:lpstr>Die Quellen der Tiefe</vt:lpstr>
      <vt:lpstr>Die Quellen der Tiefe</vt:lpstr>
      <vt:lpstr>Die Quellen der Tiefe</vt:lpstr>
      <vt:lpstr>Die Quellen der Tiefe</vt:lpstr>
      <vt:lpstr>Die Quellen der Tiefe</vt:lpstr>
      <vt:lpstr>Quellen der Tiefe und Vulkane</vt:lpstr>
      <vt:lpstr>PowerPoint-Präsentation</vt:lpstr>
      <vt:lpstr>Unterseeische Vulkane</vt:lpstr>
      <vt:lpstr>Unterseeische Lava</vt:lpstr>
      <vt:lpstr>Folge:  Mega-Tsunamis</vt:lpstr>
      <vt:lpstr>Landung auf dem Ararat</vt:lpstr>
      <vt:lpstr>PowerPoint-Präsentation</vt:lpstr>
      <vt:lpstr>PowerPoint-Präsentation</vt:lpstr>
      <vt:lpstr>Drücken, Zerren und runter Drücken der Kontinentalplatten</vt:lpstr>
      <vt:lpstr>PowerPoint-Präsentation</vt:lpstr>
      <vt:lpstr>PowerPoint-Präsentation</vt:lpstr>
      <vt:lpstr>Gebirgsauffaltung</vt:lpstr>
      <vt:lpstr>PowerPoint-Präsentation</vt:lpstr>
      <vt:lpstr>Vertiefung der Tiefseerinnen</vt:lpstr>
      <vt:lpstr>Mariane-Graben:  - 11‘034 m</vt:lpstr>
      <vt:lpstr>Mariane-Graben:  - 11‘034 m</vt:lpstr>
      <vt:lpstr>Rückfluss und Landschaftsformung</vt:lpstr>
      <vt:lpstr>Bildung der Erdschichten</vt:lpstr>
      <vt:lpstr>Unzählige Vulkane im Meer und auf  dem Land</vt:lpstr>
      <vt:lpstr> Vulkanasche</vt:lpstr>
      <vt:lpstr> Verdunklung der Sonne  starke Abkühlung des Klimas</vt:lpstr>
      <vt:lpstr>Vulkane im Meer:   starke Erwärmung der Ozeane</vt:lpstr>
      <vt:lpstr>Warme Ozeane  starke Verdunstung  starke Wolkenbildung  viel Niederschlag</vt:lpstr>
      <vt:lpstr> viel Schnee</vt:lpstr>
      <vt:lpstr>Wenig Schneeschmelze im Sommer wegen kaltem Klima  aus Schnee wird Eis</vt:lpstr>
      <vt:lpstr> Gletscherbildung</vt:lpstr>
      <vt:lpstr>E I S Z E I T</vt:lpstr>
      <vt:lpstr>PowerPoint-Präsentation</vt:lpstr>
      <vt:lpstr>Massensterben von Mammuten  am Ende der Eiszeit bei Schmelzwasser-überschwemmungen</vt:lpstr>
      <vt:lpstr>1Mo 10-11: Turmbau,  Sprachenverwirrung, Völkerwanderung</vt:lpstr>
      <vt:lpstr>E I S Z E I T</vt:lpstr>
      <vt:lpstr>Hochkultur in Sumerien, Ägypten und im Industal </vt:lpstr>
      <vt:lpstr>Schwere Zeit in Europa</vt:lpstr>
      <vt:lpstr>Schwere Zeit in Europa</vt:lpstr>
      <vt:lpstr>Höhlenmenschen im Buch Hiob</vt:lpstr>
      <vt:lpstr>Hiob und die Eiszeit</vt:lpstr>
      <vt:lpstr>Hiob und die Eiszeit</vt:lpstr>
      <vt:lpstr>Hiob und die Eiszeit</vt:lpstr>
      <vt:lpstr>Hiob und die Eiszeit</vt:lpstr>
      <vt:lpstr>Hiob und die Eiszeit</vt:lpstr>
      <vt:lpstr>Hiob und die Eiszeit</vt:lpstr>
      <vt:lpstr>Hiob und die Eiszeit</vt:lpstr>
      <vt:lpstr>Nach ein paar hundert Jahren…</vt:lpstr>
      <vt:lpstr>Nach ein paar hundert Jahren …</vt:lpstr>
      <vt:lpstr>Nach ein paar hundert Jahren…</vt:lpstr>
      <vt:lpstr>PowerPoint-Präsentation</vt:lpstr>
      <vt:lpstr>PowerPoint-Präsentation</vt:lpstr>
      <vt:lpstr>PowerPoint-Präsentation</vt:lpstr>
      <vt:lpstr>PowerPoint-Präsentation</vt:lpstr>
      <vt:lpstr>Probleme der Evolutionslehre:  „Eva“ lebte vor ca. 6000 Jahren</vt:lpstr>
      <vt:lpstr>Probleme der Evolutionslehre:  „Eva“ lebte vor ca. 6000 Jahren</vt:lpstr>
      <vt:lpstr>Genetik und Migration</vt:lpstr>
      <vt:lpstr>Die Bibel  und die Völker der Welt</vt:lpstr>
      <vt:lpstr>Von Noah bis Abraham (1Mo 11) </vt:lpstr>
      <vt:lpstr>Abrahams Berufung: Der Messias </vt:lpstr>
      <vt:lpstr>PowerPoint-Präsentation</vt:lpstr>
      <vt:lpstr>CCA </vt:lpstr>
      <vt:lpstr>FB = Freies Bild (public domain)  RL = Roger Liebi  Bibelzitate:  Elberfelder 1905 (leicht überarbeitet von RL)</vt:lpstr>
      <vt:lpstr>Urheberrechtlicher Hinweis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Roger</dc:creator>
  <cp:lastModifiedBy>Christoph</cp:lastModifiedBy>
  <cp:revision>143</cp:revision>
  <dcterms:created xsi:type="dcterms:W3CDTF">2011-11-16T16:52:17Z</dcterms:created>
  <dcterms:modified xsi:type="dcterms:W3CDTF">2012-06-08T15:48:07Z</dcterms:modified>
</cp:coreProperties>
</file>