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0"/>
  </p:notesMasterIdLst>
  <p:handoutMasterIdLst>
    <p:handoutMasterId r:id="rId51"/>
  </p:handoutMasterIdLst>
  <p:sldIdLst>
    <p:sldId id="782" r:id="rId3"/>
    <p:sldId id="718" r:id="rId4"/>
    <p:sldId id="784" r:id="rId5"/>
    <p:sldId id="739" r:id="rId6"/>
    <p:sldId id="562" r:id="rId7"/>
    <p:sldId id="691" r:id="rId8"/>
    <p:sldId id="742" r:id="rId9"/>
    <p:sldId id="692" r:id="rId10"/>
    <p:sldId id="743" r:id="rId11"/>
    <p:sldId id="745" r:id="rId12"/>
    <p:sldId id="744" r:id="rId13"/>
    <p:sldId id="746" r:id="rId14"/>
    <p:sldId id="791" r:id="rId15"/>
    <p:sldId id="785" r:id="rId16"/>
    <p:sldId id="789" r:id="rId17"/>
    <p:sldId id="790" r:id="rId18"/>
    <p:sldId id="748" r:id="rId19"/>
    <p:sldId id="749" r:id="rId20"/>
    <p:sldId id="722" r:id="rId21"/>
    <p:sldId id="729" r:id="rId22"/>
    <p:sldId id="751" r:id="rId23"/>
    <p:sldId id="752" r:id="rId24"/>
    <p:sldId id="753" r:id="rId25"/>
    <p:sldId id="754" r:id="rId26"/>
    <p:sldId id="755" r:id="rId27"/>
    <p:sldId id="756" r:id="rId28"/>
    <p:sldId id="757" r:id="rId29"/>
    <p:sldId id="758" r:id="rId30"/>
    <p:sldId id="759" r:id="rId31"/>
    <p:sldId id="760" r:id="rId32"/>
    <p:sldId id="761" r:id="rId33"/>
    <p:sldId id="792" r:id="rId34"/>
    <p:sldId id="793" r:id="rId35"/>
    <p:sldId id="762" r:id="rId36"/>
    <p:sldId id="763" r:id="rId37"/>
    <p:sldId id="764" r:id="rId38"/>
    <p:sldId id="765" r:id="rId39"/>
    <p:sldId id="766" r:id="rId40"/>
    <p:sldId id="771" r:id="rId41"/>
    <p:sldId id="770" r:id="rId42"/>
    <p:sldId id="773" r:id="rId43"/>
    <p:sldId id="774" r:id="rId44"/>
    <p:sldId id="772" r:id="rId45"/>
    <p:sldId id="775" r:id="rId46"/>
    <p:sldId id="776" r:id="rId47"/>
    <p:sldId id="779" r:id="rId48"/>
    <p:sldId id="783" r:id="rId4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0B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87" d="100"/>
          <a:sy n="87" d="100"/>
        </p:scale>
        <p:origin x="696" y="9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41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de-DE" smtClean="0"/>
              <a:t>24.10.2019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de-DE" smtClean="0"/>
              <a:t>24.10.2019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CH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0595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DDDD21-8F23-4FF9-89CE-97B570CFD6F8}" type="slidenum">
              <a:rPr lang="de-DE" altLang="de-DE" sz="1200"/>
              <a:pPr/>
              <a:t>10</a:t>
            </a:fld>
            <a:endParaRPr lang="de-DE" alt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 dirty="0"/>
          </a:p>
        </p:txBody>
      </p:sp>
    </p:spTree>
    <p:extLst>
      <p:ext uri="{BB962C8B-B14F-4D97-AF65-F5344CB8AC3E}">
        <p14:creationId xmlns:p14="http://schemas.microsoft.com/office/powerpoint/2010/main" val="2554451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DDDD21-8F23-4FF9-89CE-97B570CFD6F8}" type="slidenum">
              <a:rPr lang="de-DE" altLang="de-DE" sz="1200"/>
              <a:pPr/>
              <a:t>11</a:t>
            </a:fld>
            <a:endParaRPr lang="de-DE" alt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 dirty="0"/>
          </a:p>
        </p:txBody>
      </p:sp>
    </p:spTree>
    <p:extLst>
      <p:ext uri="{BB962C8B-B14F-4D97-AF65-F5344CB8AC3E}">
        <p14:creationId xmlns:p14="http://schemas.microsoft.com/office/powerpoint/2010/main" val="415533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339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DDDD21-8F23-4FF9-89CE-97B570CFD6F8}" type="slidenum">
              <a:rPr lang="de-DE" altLang="de-DE" sz="1200"/>
              <a:pPr/>
              <a:t>17</a:t>
            </a:fld>
            <a:endParaRPr lang="de-DE" alt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 dirty="0"/>
          </a:p>
        </p:txBody>
      </p:sp>
    </p:spTree>
    <p:extLst>
      <p:ext uri="{BB962C8B-B14F-4D97-AF65-F5344CB8AC3E}">
        <p14:creationId xmlns:p14="http://schemas.microsoft.com/office/powerpoint/2010/main" val="1874581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DDDD21-8F23-4FF9-89CE-97B570CFD6F8}" type="slidenum">
              <a:rPr lang="de-DE" altLang="de-DE" sz="1200"/>
              <a:pPr/>
              <a:t>18</a:t>
            </a:fld>
            <a:endParaRPr lang="de-DE" alt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 dirty="0"/>
          </a:p>
        </p:txBody>
      </p:sp>
    </p:spTree>
    <p:extLst>
      <p:ext uri="{BB962C8B-B14F-4D97-AF65-F5344CB8AC3E}">
        <p14:creationId xmlns:p14="http://schemas.microsoft.com/office/powerpoint/2010/main" val="3682889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8844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824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2727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146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89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CH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176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431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818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351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0941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9755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11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49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480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2059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90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CH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555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152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1419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875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3606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CH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8256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CH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28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DDDD21-8F23-4FF9-89CE-97B570CFD6F8}" type="slidenum">
              <a:rPr lang="de-DE" altLang="de-DE" sz="1200"/>
              <a:pPr/>
              <a:t>4</a:t>
            </a:fld>
            <a:endParaRPr lang="de-DE" alt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 dirty="0"/>
          </a:p>
        </p:txBody>
      </p:sp>
    </p:spTree>
    <p:extLst>
      <p:ext uri="{BB962C8B-B14F-4D97-AF65-F5344CB8AC3E}">
        <p14:creationId xmlns:p14="http://schemas.microsoft.com/office/powerpoint/2010/main" val="414684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DDDD21-8F23-4FF9-89CE-97B570CFD6F8}" type="slidenum">
              <a:rPr lang="de-DE" altLang="de-DE" sz="1200"/>
              <a:pPr/>
              <a:t>5</a:t>
            </a:fld>
            <a:endParaRPr lang="de-DE" alt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fr-FR" altLang="de-DE" dirty="0" err="1"/>
              <a:t>Kleine</a:t>
            </a:r>
            <a:r>
              <a:rPr lang="fr-FR" altLang="de-DE" dirty="0"/>
              <a:t> und grosse.</a:t>
            </a:r>
          </a:p>
        </p:txBody>
      </p:sp>
    </p:spTree>
    <p:extLst>
      <p:ext uri="{BB962C8B-B14F-4D97-AF65-F5344CB8AC3E}">
        <p14:creationId xmlns:p14="http://schemas.microsoft.com/office/powerpoint/2010/main" val="131720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DDDD21-8F23-4FF9-89CE-97B570CFD6F8}" type="slidenum">
              <a:rPr lang="de-DE" altLang="de-DE" sz="1200"/>
              <a:pPr/>
              <a:t>6</a:t>
            </a:fld>
            <a:endParaRPr lang="de-DE" alt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fr-FR" altLang="de-DE" dirty="0" err="1"/>
              <a:t>Kleine</a:t>
            </a:r>
            <a:r>
              <a:rPr lang="fr-FR" altLang="de-DE" dirty="0"/>
              <a:t> und grosse.</a:t>
            </a:r>
          </a:p>
        </p:txBody>
      </p:sp>
    </p:spTree>
    <p:extLst>
      <p:ext uri="{BB962C8B-B14F-4D97-AF65-F5344CB8AC3E}">
        <p14:creationId xmlns:p14="http://schemas.microsoft.com/office/powerpoint/2010/main" val="245458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DDDD21-8F23-4FF9-89CE-97B570CFD6F8}" type="slidenum">
              <a:rPr lang="de-DE" altLang="de-DE" sz="1200"/>
              <a:pPr/>
              <a:t>7</a:t>
            </a:fld>
            <a:endParaRPr lang="de-DE" alt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 dirty="0"/>
          </a:p>
        </p:txBody>
      </p:sp>
    </p:spTree>
    <p:extLst>
      <p:ext uri="{BB962C8B-B14F-4D97-AF65-F5344CB8AC3E}">
        <p14:creationId xmlns:p14="http://schemas.microsoft.com/office/powerpoint/2010/main" val="3908617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DDDD21-8F23-4FF9-89CE-97B570CFD6F8}" type="slidenum">
              <a:rPr lang="de-DE" altLang="de-DE" sz="1200"/>
              <a:pPr/>
              <a:t>8</a:t>
            </a:fld>
            <a:endParaRPr lang="de-DE" alt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fr-FR" altLang="de-DE" dirty="0" err="1"/>
              <a:t>Problem</a:t>
            </a:r>
            <a:r>
              <a:rPr lang="fr-FR" altLang="de-DE" dirty="0"/>
              <a:t> der </a:t>
            </a:r>
            <a:r>
              <a:rPr lang="fr-FR" altLang="de-DE" dirty="0" err="1"/>
              <a:t>Umweltverschmutzung</a:t>
            </a:r>
            <a:r>
              <a:rPr lang="fr-FR" altLang="de-DE" dirty="0"/>
              <a:t>, 1960er </a:t>
            </a:r>
            <a:r>
              <a:rPr lang="fr-FR" altLang="de-DE" dirty="0" err="1"/>
              <a:t>Jahre</a:t>
            </a:r>
            <a:endParaRPr lang="fr-FR" altLang="de-DE" dirty="0"/>
          </a:p>
          <a:p>
            <a:pPr marL="171450" indent="-171450">
              <a:buFontTx/>
              <a:buChar char="-"/>
            </a:pPr>
            <a:r>
              <a:rPr lang="fr-FR" altLang="de-DE" dirty="0"/>
              <a:t>Lange vor der </a:t>
            </a:r>
            <a:r>
              <a:rPr lang="fr-FR" altLang="de-DE" dirty="0" err="1"/>
              <a:t>Entstehung</a:t>
            </a:r>
            <a:r>
              <a:rPr lang="fr-FR" altLang="de-DE" dirty="0"/>
              <a:t> der </a:t>
            </a:r>
            <a:r>
              <a:rPr lang="fr-FR" altLang="de-DE" dirty="0" err="1"/>
              <a:t>Grünen</a:t>
            </a:r>
            <a:r>
              <a:rPr lang="fr-FR" altLang="de-DE" dirty="0"/>
              <a:t> </a:t>
            </a:r>
            <a:r>
              <a:rPr lang="fr-FR" altLang="de-DE" dirty="0" err="1"/>
              <a:t>als</a:t>
            </a:r>
            <a:r>
              <a:rPr lang="fr-FR" altLang="de-DE" dirty="0"/>
              <a:t> </a:t>
            </a:r>
            <a:r>
              <a:rPr lang="fr-FR" altLang="de-DE" dirty="0" err="1"/>
              <a:t>Partei</a:t>
            </a:r>
            <a:r>
              <a:rPr lang="fr-FR" altLang="de-DE" dirty="0"/>
              <a:t>:</a:t>
            </a:r>
            <a:r>
              <a:rPr lang="fr-FR" altLang="de-DE" baseline="0" dirty="0"/>
              <a:t> </a:t>
            </a:r>
            <a:r>
              <a:rPr lang="fr-FR" altLang="de-DE" baseline="0" dirty="0" err="1"/>
              <a:t>Gruppen</a:t>
            </a:r>
            <a:r>
              <a:rPr lang="fr-FR" altLang="de-DE" baseline="0" dirty="0"/>
              <a:t>, die </a:t>
            </a:r>
            <a:r>
              <a:rPr lang="fr-FR" altLang="de-DE" baseline="0" dirty="0" err="1"/>
              <a:t>sich</a:t>
            </a:r>
            <a:r>
              <a:rPr lang="fr-FR" altLang="de-DE" baseline="0" dirty="0"/>
              <a:t> </a:t>
            </a:r>
            <a:r>
              <a:rPr lang="fr-FR" altLang="de-DE" baseline="0" dirty="0" err="1"/>
              <a:t>für</a:t>
            </a:r>
            <a:r>
              <a:rPr lang="fr-FR" altLang="de-DE" baseline="0" dirty="0"/>
              <a:t> </a:t>
            </a:r>
            <a:r>
              <a:rPr lang="fr-FR" altLang="de-DE" baseline="0" dirty="0" err="1"/>
              <a:t>Umweltschutz</a:t>
            </a:r>
            <a:r>
              <a:rPr lang="fr-FR" altLang="de-DE" baseline="0" dirty="0"/>
              <a:t> </a:t>
            </a:r>
            <a:r>
              <a:rPr lang="fr-FR" altLang="de-DE" baseline="0" dirty="0" err="1"/>
              <a:t>einsetzten</a:t>
            </a:r>
            <a:endParaRPr lang="fr-FR" altLang="de-DE" baseline="0" dirty="0"/>
          </a:p>
          <a:p>
            <a:pPr marL="171450" indent="-171450">
              <a:buFontTx/>
              <a:buChar char="-"/>
            </a:pPr>
            <a:r>
              <a:rPr lang="fr-FR" altLang="de-DE" baseline="0" dirty="0" err="1"/>
              <a:t>Übernahme</a:t>
            </a:r>
            <a:r>
              <a:rPr lang="fr-FR" altLang="de-DE" baseline="0" dirty="0"/>
              <a:t> </a:t>
            </a:r>
            <a:r>
              <a:rPr lang="fr-FR" altLang="de-DE" baseline="0" dirty="0" err="1"/>
              <a:t>durch</a:t>
            </a:r>
            <a:r>
              <a:rPr lang="fr-FR" altLang="de-DE" baseline="0" dirty="0"/>
              <a:t> </a:t>
            </a:r>
            <a:r>
              <a:rPr lang="fr-FR" altLang="de-DE" baseline="0" dirty="0" err="1"/>
              <a:t>marxistische</a:t>
            </a:r>
            <a:r>
              <a:rPr lang="fr-FR" altLang="de-DE" baseline="0" dirty="0"/>
              <a:t>, </a:t>
            </a:r>
            <a:r>
              <a:rPr lang="fr-FR" altLang="de-DE" baseline="0" dirty="0" err="1"/>
              <a:t>neomarxistische</a:t>
            </a:r>
            <a:r>
              <a:rPr lang="fr-FR" altLang="de-DE" baseline="0" dirty="0"/>
              <a:t> und </a:t>
            </a:r>
            <a:r>
              <a:rPr lang="fr-FR" altLang="de-DE" baseline="0" dirty="0" err="1"/>
              <a:t>kommunistische</a:t>
            </a:r>
            <a:r>
              <a:rPr lang="fr-FR" altLang="de-DE" baseline="0" dirty="0"/>
              <a:t> </a:t>
            </a:r>
            <a:r>
              <a:rPr lang="fr-FR" altLang="de-DE" baseline="0" dirty="0" err="1"/>
              <a:t>Programm-Macher</a:t>
            </a:r>
            <a:endParaRPr lang="fr-FR" altLang="de-DE" dirty="0"/>
          </a:p>
          <a:p>
            <a:pPr marL="171450" indent="-171450">
              <a:buFontTx/>
              <a:buChar char="-"/>
            </a:pPr>
            <a:endParaRPr lang="fr-FR" altLang="de-DE" dirty="0"/>
          </a:p>
        </p:txBody>
      </p:sp>
    </p:spTree>
    <p:extLst>
      <p:ext uri="{BB962C8B-B14F-4D97-AF65-F5344CB8AC3E}">
        <p14:creationId xmlns:p14="http://schemas.microsoft.com/office/powerpoint/2010/main" val="99221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DDDD21-8F23-4FF9-89CE-97B570CFD6F8}" type="slidenum">
              <a:rPr lang="de-DE" altLang="de-DE" sz="1200"/>
              <a:pPr/>
              <a:t>9</a:t>
            </a:fld>
            <a:endParaRPr lang="de-DE" alt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 dirty="0"/>
          </a:p>
        </p:txBody>
      </p:sp>
    </p:spTree>
    <p:extLst>
      <p:ext uri="{BB962C8B-B14F-4D97-AF65-F5344CB8AC3E}">
        <p14:creationId xmlns:p14="http://schemas.microsoft.com/office/powerpoint/2010/main" val="404679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 noEditPoints="1"/>
          </p:cNvSpPr>
          <p:nvPr/>
        </p:nvSpPr>
        <p:spPr bwMode="auto">
          <a:xfrm>
            <a:off x="3808412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24.10.2019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24.10.2019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FABC-49AB-4DDA-94FD-C1CE78A64D2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68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ext">
  <p:cSld name="Nur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063" marR="0" lvl="0" indent="-33010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19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126" marR="0" lvl="1" indent="-31994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79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189" marR="0" lvl="2" indent="-30978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251" marR="0" lvl="3" indent="-29962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5314" marR="0" lvl="4" indent="-29963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2377" marR="0" lvl="5" indent="-29963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199440" marR="0" lvl="6" indent="-29963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6503" marR="0" lvl="7" indent="-29963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3566" marR="0" lvl="8" indent="-29963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0" y="391236"/>
            <a:ext cx="12188825" cy="767687"/>
          </a:xfrm>
          <a:prstGeom prst="rect">
            <a:avLst/>
          </a:prstGeom>
          <a:solidFill>
            <a:srgbClr val="000000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199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43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24.10.2019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24.10.2019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24.10.2019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24.10.2019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24.10.2019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24.10.2019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24.10.2019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24.10.2019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de-DE" smtClean="0"/>
              <a:pPr/>
              <a:t>24.10.2019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34.jpeg"/><Relationship Id="rId4" Type="http://schemas.openxmlformats.org/officeDocument/2006/relationships/image" Target="../media/image9.jp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Creative_Commons" TargetMode="External"/><Relationship Id="rId4" Type="http://schemas.openxmlformats.org/officeDocument/2006/relationships/hyperlink" Target="http://en.wikipedia.org/wiki/Wikipedia:Textof_the_GNU_Free_Documentation_Licens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49795" y="908720"/>
            <a:ext cx="11202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Die </a:t>
            </a:r>
            <a:r>
              <a:rPr lang="de-DE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grüne Welle</a:t>
            </a:r>
            <a:endParaRPr lang="de-DE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13892" y="4149080"/>
            <a:ext cx="87587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 k</a:t>
            </a:r>
            <a:r>
              <a:rPr lang="de-DE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ritisch hinterfragt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16CE85F-FC73-4567-BB7F-626EA5F5D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3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7046C314-C994-47CC-BD4E-5BC2A47A4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8" y="476672"/>
            <a:ext cx="12168428" cy="8429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800" dirty="0">
                <a:solidFill>
                  <a:srgbClr val="91000B"/>
                </a:solidFill>
              </a:rPr>
              <a:t>Bibel und Umweltschutz</a:t>
            </a:r>
            <a:endParaRPr lang="de-DE" sz="4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9B1B05A9-A88E-4696-9E9B-A5B18E55B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26174" r="15215" b="47196"/>
          <a:stretch/>
        </p:blipFill>
        <p:spPr>
          <a:xfrm>
            <a:off x="189757" y="1594375"/>
            <a:ext cx="11517012" cy="1911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485A4E9-9200-435B-B96B-F97CC5823248}"/>
              </a:ext>
            </a:extLst>
          </p:cNvPr>
          <p:cNvSpPr txBox="1"/>
          <p:nvPr/>
        </p:nvSpPr>
        <p:spPr>
          <a:xfrm>
            <a:off x="261763" y="1549369"/>
            <a:ext cx="11455203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de-DE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Und Gott segnete sie, und Gott sprach zu ihnen: Seid fruchtbar und mehrt euch und füllt die Erde und macht sie euch untertan; und herrscht über die Fische des Meeres und über die Vögel des Himmels und über alle Tiere, die sich auf der Erde regen!</a:t>
            </a:r>
          </a:p>
          <a:p>
            <a:pPr algn="ctr">
              <a:lnSpc>
                <a:spcPct val="90000"/>
              </a:lnSpc>
            </a:pPr>
            <a:r>
              <a:rPr lang="de-DE" i="1" dirty="0" smtClean="0">
                <a:solidFill>
                  <a:schemeClr val="bg1"/>
                </a:solidFill>
              </a:rPr>
              <a:t>1Mo </a:t>
            </a:r>
            <a:r>
              <a:rPr lang="de-DE" i="1" dirty="0">
                <a:solidFill>
                  <a:schemeClr val="bg1"/>
                </a:solidFill>
              </a:rPr>
              <a:t>1,28</a:t>
            </a:r>
          </a:p>
          <a:p>
            <a:pPr algn="ctr">
              <a:lnSpc>
                <a:spcPct val="9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4BC648A-4E43-4A7B-9016-5ED604E39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" y="3505692"/>
            <a:ext cx="11696571" cy="414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3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7046C314-C994-47CC-BD4E-5BC2A47A4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8" y="476672"/>
            <a:ext cx="12168428" cy="8429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800" dirty="0">
                <a:solidFill>
                  <a:srgbClr val="91000B"/>
                </a:solidFill>
              </a:rPr>
              <a:t>Bibel und Tierschutz</a:t>
            </a:r>
            <a:endParaRPr lang="de-DE" sz="4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9B1B05A9-A88E-4696-9E9B-A5B18E55B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26174" r="15215" b="47196"/>
          <a:stretch/>
        </p:blipFill>
        <p:spPr>
          <a:xfrm>
            <a:off x="621804" y="1594377"/>
            <a:ext cx="10729192" cy="147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485A4E9-9200-435B-B96B-F97CC5823248}"/>
              </a:ext>
            </a:extLst>
          </p:cNvPr>
          <p:cNvSpPr txBox="1"/>
          <p:nvPr/>
        </p:nvSpPr>
        <p:spPr>
          <a:xfrm>
            <a:off x="837828" y="1869003"/>
            <a:ext cx="1044116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Der Gerechte kümmert sich um das </a:t>
            </a:r>
            <a:r>
              <a:rPr lang="de-DE" sz="2400" dirty="0" smtClean="0">
                <a:solidFill>
                  <a:schemeClr val="bg1"/>
                </a:solidFill>
              </a:rPr>
              <a:t>Leben seines </a:t>
            </a:r>
            <a:r>
              <a:rPr lang="de-DE" sz="2400" dirty="0">
                <a:solidFill>
                  <a:schemeClr val="bg1"/>
                </a:solidFill>
              </a:rPr>
              <a:t>Viehes, </a:t>
            </a:r>
          </a:p>
          <a:p>
            <a:pPr algn="ctr"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aber das Herz der Gesetzlosen ist grausam. </a:t>
            </a:r>
          </a:p>
          <a:p>
            <a:pPr algn="ctr">
              <a:lnSpc>
                <a:spcPct val="90000"/>
              </a:lnSpc>
            </a:pPr>
            <a:endParaRPr lang="de-DE" sz="1200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i="1" dirty="0">
                <a:solidFill>
                  <a:schemeClr val="bg1"/>
                </a:solidFill>
              </a:rPr>
              <a:t>Sprüche </a:t>
            </a:r>
            <a:r>
              <a:rPr lang="de-DE" i="1" dirty="0" smtClean="0">
                <a:solidFill>
                  <a:schemeClr val="bg1"/>
                </a:solidFill>
              </a:rPr>
              <a:t>12,10</a:t>
            </a:r>
            <a:endParaRPr lang="de-DE" i="1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3343587"/>
            <a:ext cx="4846661" cy="32210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902724" y="6237312"/>
            <a:ext cx="3786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bg1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05593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389F11B-AE91-4C4A-9F55-BE3690A5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" name="Inhaltsplatzhalter 7" descr="Ein Bild, das grün, Gras, drinnen enthält.&#10;&#10;Automatisch generierte Beschreibung">
            <a:extLst>
              <a:ext uri="{FF2B5EF4-FFF2-40B4-BE49-F238E27FC236}">
                <a16:creationId xmlns:a16="http://schemas.microsoft.com/office/drawing/2014/main" xmlns="" id="{DF3AA9D2-37C2-47C5-87CA-4809F76012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1" y="0"/>
            <a:ext cx="12199516" cy="6862227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D84589C-69CD-46BA-A442-138D807EA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3" y="2376618"/>
            <a:ext cx="5921957" cy="2960979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946CA549-2ED1-4DB5-A6FF-720B3C2EC1DB}"/>
              </a:ext>
            </a:extLst>
          </p:cNvPr>
          <p:cNvGrpSpPr>
            <a:grpSpLocks/>
          </p:cNvGrpSpPr>
          <p:nvPr/>
        </p:nvGrpSpPr>
        <p:grpSpPr bwMode="auto">
          <a:xfrm>
            <a:off x="6308011" y="2636912"/>
            <a:ext cx="1619490" cy="2519063"/>
            <a:chOff x="3768" y="1094"/>
            <a:chExt cx="1392" cy="2258"/>
          </a:xfrm>
          <a:solidFill>
            <a:schemeClr val="accent5"/>
          </a:solidFill>
        </p:grpSpPr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1DD15DF6-FCEB-4E24-81AA-44305F17E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29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xmlns="" id="{1F7C4866-11B5-418B-83A0-F267CEBC7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endParaRPr lang="fr-FR" sz="2000" b="1" dirty="0"/>
            </a:p>
          </p:txBody>
        </p:sp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xmlns="" id="{7EC0330F-C344-41EE-9DEC-FD0F2DDA39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528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2613998C-8B7A-4034-A3B2-C28F85937B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504" y="3076709"/>
            <a:ext cx="1619489" cy="1619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2C2C5F95-AB7F-4992-9356-70C0F90FF6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721" y="2034870"/>
            <a:ext cx="3487316" cy="232487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3FF644A8-D791-4AEF-8B8F-8B41C7210B77}"/>
              </a:ext>
            </a:extLst>
          </p:cNvPr>
          <p:cNvSpPr txBox="1"/>
          <p:nvPr/>
        </p:nvSpPr>
        <p:spPr>
          <a:xfrm>
            <a:off x="11618196" y="4122647"/>
            <a:ext cx="3786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tx2"/>
                </a:solidFill>
              </a:rPr>
              <a:t>FB</a:t>
            </a: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xmlns="" id="{7FE657A4-2C9D-4B49-9110-D710DE58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48" y="5048489"/>
            <a:ext cx="8019157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102FBBBC-B5D4-4D30-8925-BA597AEEE9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26174" r="15215" b="47196"/>
          <a:stretch/>
        </p:blipFill>
        <p:spPr>
          <a:xfrm>
            <a:off x="357478" y="367876"/>
            <a:ext cx="11591559" cy="194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EBA26C72-2447-4787-B5EF-DC798BB983CD}"/>
              </a:ext>
            </a:extLst>
          </p:cNvPr>
          <p:cNvSpPr txBox="1"/>
          <p:nvPr/>
        </p:nvSpPr>
        <p:spPr>
          <a:xfrm>
            <a:off x="477789" y="446768"/>
            <a:ext cx="11353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Es hat gesprochen der Gott Israels, der Fels Israels zu mir geredet: Ein Herrscher unter den Menschen, gerecht, ein Herrscher in Gottesfurcht; und er wird sein wie das Licht des Morgens, wenn die Sonne aufgeht, ein Morgen ohne Wolken</a:t>
            </a:r>
            <a:r>
              <a:rPr lang="de-DE" sz="2400" b="1" dirty="0">
                <a:solidFill>
                  <a:schemeClr val="bg1"/>
                </a:solidFill>
              </a:rPr>
              <a:t>: Von ihrem Glanze nach dem Regen </a:t>
            </a:r>
            <a:r>
              <a:rPr lang="de-DE" sz="2400" b="1" dirty="0" err="1">
                <a:solidFill>
                  <a:schemeClr val="bg1"/>
                </a:solidFill>
              </a:rPr>
              <a:t>sproßt</a:t>
            </a:r>
            <a:r>
              <a:rPr lang="de-DE" sz="2400" b="1" dirty="0">
                <a:solidFill>
                  <a:schemeClr val="bg1"/>
                </a:solidFill>
              </a:rPr>
              <a:t> das Grün aus der </a:t>
            </a:r>
            <a:r>
              <a:rPr lang="de-DE" sz="2400" b="1" dirty="0" smtClean="0">
                <a:solidFill>
                  <a:schemeClr val="bg1"/>
                </a:solidFill>
              </a:rPr>
              <a:t>Erde. </a:t>
            </a:r>
            <a:r>
              <a:rPr lang="de-DE" sz="2400" dirty="0" smtClean="0">
                <a:solidFill>
                  <a:schemeClr val="bg1"/>
                </a:solidFill>
              </a:rPr>
              <a:t>(</a:t>
            </a:r>
            <a:r>
              <a:rPr lang="de-DE" sz="2400" i="1" dirty="0" smtClean="0">
                <a:solidFill>
                  <a:schemeClr val="bg1"/>
                </a:solidFill>
              </a:rPr>
              <a:t>2. Sam 23,3-4)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09441" y="2805370"/>
            <a:ext cx="3786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bg1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8599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389F11B-AE91-4C4A-9F55-BE3690A5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" name="Inhaltsplatzhalter 7" descr="Ein Bild, das grün, Gras, drinnen enthält.&#10;&#10;Automatisch generierte Beschreibung">
            <a:extLst>
              <a:ext uri="{FF2B5EF4-FFF2-40B4-BE49-F238E27FC236}">
                <a16:creationId xmlns:a16="http://schemas.microsoft.com/office/drawing/2014/main" xmlns="" id="{DF3AA9D2-37C2-47C5-87CA-4809F76012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1" y="0"/>
            <a:ext cx="12199516" cy="6862227"/>
          </a:xfr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2B57AA73-E080-40D9-A190-75A8DD630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3" y="2671857"/>
            <a:ext cx="12186006" cy="4163552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946CA549-2ED1-4DB5-A6FF-720B3C2EC1DB}"/>
              </a:ext>
            </a:extLst>
          </p:cNvPr>
          <p:cNvGrpSpPr>
            <a:grpSpLocks/>
          </p:cNvGrpSpPr>
          <p:nvPr/>
        </p:nvGrpSpPr>
        <p:grpSpPr bwMode="auto">
          <a:xfrm>
            <a:off x="6308011" y="2636912"/>
            <a:ext cx="1619490" cy="2519063"/>
            <a:chOff x="3768" y="1094"/>
            <a:chExt cx="1392" cy="2258"/>
          </a:xfrm>
          <a:solidFill>
            <a:schemeClr val="accent5"/>
          </a:solidFill>
        </p:grpSpPr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1DD15DF6-FCEB-4E24-81AA-44305F17E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29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xmlns="" id="{1F7C4866-11B5-418B-83A0-F267CEBC7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endParaRPr lang="fr-FR" sz="2000" b="1" dirty="0"/>
            </a:p>
          </p:txBody>
        </p:sp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xmlns="" id="{7EC0330F-C344-41EE-9DEC-FD0F2DDA39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528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2613998C-8B7A-4034-A3B2-C28F85937B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236" y="4045737"/>
            <a:ext cx="1054806" cy="1054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AutoShape 3">
            <a:extLst>
              <a:ext uri="{FF2B5EF4-FFF2-40B4-BE49-F238E27FC236}">
                <a16:creationId xmlns:a16="http://schemas.microsoft.com/office/drawing/2014/main" xmlns="" id="{7FE657A4-2C9D-4B49-9110-D710DE58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48" y="5048489"/>
            <a:ext cx="8019157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102FBBBC-B5D4-4D30-8925-BA597AEEE9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t="26174" r="15215" b="34123"/>
          <a:stretch/>
        </p:blipFill>
        <p:spPr>
          <a:xfrm>
            <a:off x="189756" y="243416"/>
            <a:ext cx="11737304" cy="233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EBA26C72-2447-4787-B5EF-DC798BB983CD}"/>
              </a:ext>
            </a:extLst>
          </p:cNvPr>
          <p:cNvSpPr txBox="1"/>
          <p:nvPr/>
        </p:nvSpPr>
        <p:spPr>
          <a:xfrm>
            <a:off x="189756" y="446768"/>
            <a:ext cx="11665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chemeClr val="bg1"/>
                </a:solidFill>
              </a:rPr>
              <a:t>Jes</a:t>
            </a:r>
            <a:r>
              <a:rPr lang="de-DE" sz="2400" dirty="0" smtClean="0">
                <a:solidFill>
                  <a:schemeClr val="bg1"/>
                </a:solidFill>
              </a:rPr>
              <a:t> 35: Die </a:t>
            </a:r>
            <a:r>
              <a:rPr lang="de-DE" sz="2400" dirty="0">
                <a:solidFill>
                  <a:schemeClr val="bg1"/>
                </a:solidFill>
              </a:rPr>
              <a:t>Wüste und das dürre Land werden sich freuen, und die Steppe wird frohlocken und aufblühen wie eine Narzisse. Sie wird in voller Blüte stehen und frohlocken, ja, frohlockend und jubelnd; die Herrlichkeit des Libanon ist ihr gegeben, die Pracht des </a:t>
            </a:r>
            <a:r>
              <a:rPr lang="de-DE" sz="2400" dirty="0" err="1">
                <a:solidFill>
                  <a:schemeClr val="bg1"/>
                </a:solidFill>
              </a:rPr>
              <a:t>Karmel</a:t>
            </a:r>
            <a:r>
              <a:rPr lang="de-DE" sz="2400" dirty="0">
                <a:solidFill>
                  <a:schemeClr val="bg1"/>
                </a:solidFill>
              </a:rPr>
              <a:t> und </a:t>
            </a:r>
            <a:r>
              <a:rPr lang="de-DE" sz="2400" dirty="0" err="1">
                <a:solidFill>
                  <a:schemeClr val="bg1"/>
                </a:solidFill>
              </a:rPr>
              <a:t>Sarons</a:t>
            </a:r>
            <a:r>
              <a:rPr lang="de-DE" sz="2400" dirty="0">
                <a:solidFill>
                  <a:schemeClr val="bg1"/>
                </a:solidFill>
              </a:rPr>
              <a:t>: sehen werden sie die Herrlichkeit des HERRN, die Pracht unseres Gottes. </a:t>
            </a:r>
            <a:endParaRPr lang="de-DE" sz="2400" dirty="0" smtClean="0">
              <a:solidFill>
                <a:schemeClr val="bg1"/>
              </a:solidFill>
            </a:endParaRPr>
          </a:p>
          <a:p>
            <a:pPr algn="ctr"/>
            <a:endParaRPr lang="de-DE" sz="2400" dirty="0">
              <a:solidFill>
                <a:schemeClr val="bg1"/>
              </a:solidFill>
            </a:endParaRPr>
          </a:p>
          <a:p>
            <a:pPr algn="ctr"/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918948" y="6461020"/>
            <a:ext cx="3786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bg1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4242640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389F11B-AE91-4C4A-9F55-BE3690A5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" name="Inhaltsplatzhalter 7" descr="Ein Bild, das grün, Gras, drinnen enthält.&#10;&#10;Automatisch generierte Beschreibung">
            <a:extLst>
              <a:ext uri="{FF2B5EF4-FFF2-40B4-BE49-F238E27FC236}">
                <a16:creationId xmlns:a16="http://schemas.microsoft.com/office/drawing/2014/main" xmlns="" id="{DF3AA9D2-37C2-47C5-87CA-4809F76012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1" y="0"/>
            <a:ext cx="12199516" cy="6862227"/>
          </a:xfr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2B57AA73-E080-40D9-A190-75A8DD630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3" y="2671857"/>
            <a:ext cx="12186006" cy="4163552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946CA549-2ED1-4DB5-A6FF-720B3C2EC1DB}"/>
              </a:ext>
            </a:extLst>
          </p:cNvPr>
          <p:cNvGrpSpPr>
            <a:grpSpLocks/>
          </p:cNvGrpSpPr>
          <p:nvPr/>
        </p:nvGrpSpPr>
        <p:grpSpPr bwMode="auto">
          <a:xfrm>
            <a:off x="6308011" y="2636912"/>
            <a:ext cx="1619490" cy="2519063"/>
            <a:chOff x="3768" y="1094"/>
            <a:chExt cx="1392" cy="2258"/>
          </a:xfrm>
          <a:solidFill>
            <a:schemeClr val="accent5"/>
          </a:solidFill>
        </p:grpSpPr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1DD15DF6-FCEB-4E24-81AA-44305F17E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29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xmlns="" id="{1F7C4866-11B5-418B-83A0-F267CEBC7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endParaRPr lang="fr-FR" sz="2000" b="1" dirty="0"/>
            </a:p>
          </p:txBody>
        </p:sp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xmlns="" id="{7EC0330F-C344-41EE-9DEC-FD0F2DDA39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528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2613998C-8B7A-4034-A3B2-C28F85937B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236" y="4045737"/>
            <a:ext cx="1054806" cy="1054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AutoShape 3">
            <a:extLst>
              <a:ext uri="{FF2B5EF4-FFF2-40B4-BE49-F238E27FC236}">
                <a16:creationId xmlns:a16="http://schemas.microsoft.com/office/drawing/2014/main" xmlns="" id="{7FE657A4-2C9D-4B49-9110-D710DE58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48" y="5048489"/>
            <a:ext cx="8019157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102FBBBC-B5D4-4D30-8925-BA597AEEE9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t="26174" r="15215" b="34123"/>
          <a:stretch/>
        </p:blipFill>
        <p:spPr>
          <a:xfrm>
            <a:off x="189756" y="243416"/>
            <a:ext cx="11737304" cy="235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EBA26C72-2447-4787-B5EF-DC798BB983CD}"/>
              </a:ext>
            </a:extLst>
          </p:cNvPr>
          <p:cNvSpPr txBox="1"/>
          <p:nvPr/>
        </p:nvSpPr>
        <p:spPr>
          <a:xfrm>
            <a:off x="385439" y="274638"/>
            <a:ext cx="11345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Dann </a:t>
            </a:r>
            <a:r>
              <a:rPr lang="de-DE" sz="2400" dirty="0">
                <a:solidFill>
                  <a:schemeClr val="bg1"/>
                </a:solidFill>
              </a:rPr>
              <a:t>werden die Augen der Blinden aufgetan und die Ohren der Tauben geöffnet werden; dann wird der Lahme springen wie ein Hirsch, und aufjauchzen wird die Zunge des Stummen. Denn es brechen Wasser hervor in der Wüste, und Bäche in der Steppe; und die Kimmung wird zum Teiche, und das dürre Land zu Wasserquellen; an der Wohnstätte der Schakale, wo sie lagern, wird Gras nebst Rohr und Binse sein.</a:t>
            </a:r>
          </a:p>
          <a:p>
            <a:pPr algn="ctr"/>
            <a:endParaRPr lang="de-DE" sz="2400" dirty="0">
              <a:solidFill>
                <a:schemeClr val="bg1"/>
              </a:solidFill>
            </a:endParaRPr>
          </a:p>
          <a:p>
            <a:pPr algn="ctr"/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xmlns="" id="{3AE17C60-6439-4A27-9337-9B97AE850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267" y="4171088"/>
            <a:ext cx="1619490" cy="336916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Wiederkunft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2292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389F11B-AE91-4C4A-9F55-BE3690A5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" name="Inhaltsplatzhalter 7" descr="Ein Bild, das grün, Gras, drinnen enthält.&#10;&#10;Automatisch generierte Beschreibung">
            <a:extLst>
              <a:ext uri="{FF2B5EF4-FFF2-40B4-BE49-F238E27FC236}">
                <a16:creationId xmlns:a16="http://schemas.microsoft.com/office/drawing/2014/main" xmlns="" id="{DF3AA9D2-37C2-47C5-87CA-4809F76012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1" y="0"/>
            <a:ext cx="12199516" cy="6862227"/>
          </a:xfr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2B57AA73-E080-40D9-A190-75A8DD630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3" y="2671857"/>
            <a:ext cx="12186006" cy="4163552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946CA549-2ED1-4DB5-A6FF-720B3C2EC1DB}"/>
              </a:ext>
            </a:extLst>
          </p:cNvPr>
          <p:cNvGrpSpPr>
            <a:grpSpLocks/>
          </p:cNvGrpSpPr>
          <p:nvPr/>
        </p:nvGrpSpPr>
        <p:grpSpPr bwMode="auto">
          <a:xfrm>
            <a:off x="6308011" y="2636912"/>
            <a:ext cx="1619490" cy="2519063"/>
            <a:chOff x="3768" y="1094"/>
            <a:chExt cx="1392" cy="2258"/>
          </a:xfrm>
          <a:solidFill>
            <a:schemeClr val="accent5"/>
          </a:solidFill>
        </p:grpSpPr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1DD15DF6-FCEB-4E24-81AA-44305F17E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29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xmlns="" id="{1F7C4866-11B5-418B-83A0-F267CEBC7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endParaRPr lang="fr-FR" sz="2000" b="1" dirty="0"/>
            </a:p>
          </p:txBody>
        </p:sp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xmlns="" id="{7EC0330F-C344-41EE-9DEC-FD0F2DDA39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528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2613998C-8B7A-4034-A3B2-C28F85937B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236" y="4045737"/>
            <a:ext cx="1054806" cy="1054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AutoShape 3">
            <a:extLst>
              <a:ext uri="{FF2B5EF4-FFF2-40B4-BE49-F238E27FC236}">
                <a16:creationId xmlns:a16="http://schemas.microsoft.com/office/drawing/2014/main" xmlns="" id="{7FE657A4-2C9D-4B49-9110-D710DE58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48" y="5048489"/>
            <a:ext cx="8019157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102FBBBC-B5D4-4D30-8925-BA597AEEE9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t="26174" r="15215" b="34123"/>
          <a:stretch/>
        </p:blipFill>
        <p:spPr>
          <a:xfrm>
            <a:off x="189756" y="243416"/>
            <a:ext cx="11737304" cy="226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EBA26C72-2447-4787-B5EF-DC798BB983CD}"/>
              </a:ext>
            </a:extLst>
          </p:cNvPr>
          <p:cNvSpPr txBox="1"/>
          <p:nvPr/>
        </p:nvSpPr>
        <p:spPr>
          <a:xfrm>
            <a:off x="365098" y="446768"/>
            <a:ext cx="11345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Stärkt </a:t>
            </a:r>
            <a:r>
              <a:rPr lang="de-DE" sz="2400" dirty="0">
                <a:solidFill>
                  <a:schemeClr val="bg1"/>
                </a:solidFill>
              </a:rPr>
              <a:t>die schlaffen Hände und befestigt die wankenden Knie!  Sagt zu denen, welche zaghaften Herzens sind: Seid stark, fürchtet euch nicht! Siehe, euer Gott kommt, Rache kommt, die Vergeltung Gottes! </a:t>
            </a:r>
            <a:r>
              <a:rPr lang="de-DE" sz="2400" dirty="0" smtClean="0">
                <a:solidFill>
                  <a:schemeClr val="bg1"/>
                </a:solidFill>
              </a:rPr>
              <a:t>             Er </a:t>
            </a:r>
            <a:r>
              <a:rPr lang="de-DE" sz="2400" dirty="0">
                <a:solidFill>
                  <a:schemeClr val="bg1"/>
                </a:solidFill>
              </a:rPr>
              <a:t>selbst kommt und wird euch retten.  </a:t>
            </a:r>
          </a:p>
        </p:txBody>
      </p:sp>
    </p:spTree>
    <p:extLst>
      <p:ext uri="{BB962C8B-B14F-4D97-AF65-F5344CB8AC3E}">
        <p14:creationId xmlns:p14="http://schemas.microsoft.com/office/powerpoint/2010/main" val="247606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389F11B-AE91-4C4A-9F55-BE3690A5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" name="Inhaltsplatzhalter 7" descr="Ein Bild, das grün, Gras, drinnen enthält.&#10;&#10;Automatisch generierte Beschreibung">
            <a:extLst>
              <a:ext uri="{FF2B5EF4-FFF2-40B4-BE49-F238E27FC236}">
                <a16:creationId xmlns:a16="http://schemas.microsoft.com/office/drawing/2014/main" xmlns="" id="{DF3AA9D2-37C2-47C5-87CA-4809F76012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1" y="0"/>
            <a:ext cx="12199516" cy="6862227"/>
          </a:xfr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2B57AA73-E080-40D9-A190-75A8DD630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3" y="2671857"/>
            <a:ext cx="12186006" cy="4163552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946CA549-2ED1-4DB5-A6FF-720B3C2EC1DB}"/>
              </a:ext>
            </a:extLst>
          </p:cNvPr>
          <p:cNvGrpSpPr>
            <a:grpSpLocks/>
          </p:cNvGrpSpPr>
          <p:nvPr/>
        </p:nvGrpSpPr>
        <p:grpSpPr bwMode="auto">
          <a:xfrm>
            <a:off x="6308011" y="2636912"/>
            <a:ext cx="1619490" cy="2519063"/>
            <a:chOff x="3768" y="1094"/>
            <a:chExt cx="1392" cy="2258"/>
          </a:xfrm>
          <a:solidFill>
            <a:schemeClr val="accent5"/>
          </a:solidFill>
        </p:grpSpPr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1DD15DF6-FCEB-4E24-81AA-44305F17E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29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xmlns="" id="{1F7C4866-11B5-418B-83A0-F267CEBC7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endParaRPr lang="fr-FR" sz="2000" b="1" dirty="0"/>
            </a:p>
          </p:txBody>
        </p:sp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xmlns="" id="{7EC0330F-C344-41EE-9DEC-FD0F2DDA39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528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2613998C-8B7A-4034-A3B2-C28F85937B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236" y="4045737"/>
            <a:ext cx="1054806" cy="1054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AutoShape 3">
            <a:extLst>
              <a:ext uri="{FF2B5EF4-FFF2-40B4-BE49-F238E27FC236}">
                <a16:creationId xmlns:a16="http://schemas.microsoft.com/office/drawing/2014/main" xmlns="" id="{7FE657A4-2C9D-4B49-9110-D710DE58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48" y="5048489"/>
            <a:ext cx="8019157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102FBBBC-B5D4-4D30-8925-BA597AEEE9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t="26174" r="15215" b="34123"/>
          <a:stretch/>
        </p:blipFill>
        <p:spPr>
          <a:xfrm>
            <a:off x="189756" y="243416"/>
            <a:ext cx="11737304" cy="235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EBA26C72-2447-4787-B5EF-DC798BB983CD}"/>
              </a:ext>
            </a:extLst>
          </p:cNvPr>
          <p:cNvSpPr txBox="1"/>
          <p:nvPr/>
        </p:nvSpPr>
        <p:spPr>
          <a:xfrm>
            <a:off x="385439" y="274638"/>
            <a:ext cx="11345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Dann </a:t>
            </a:r>
            <a:r>
              <a:rPr lang="de-DE" sz="2400" dirty="0">
                <a:solidFill>
                  <a:schemeClr val="bg1"/>
                </a:solidFill>
              </a:rPr>
              <a:t>werden die Augen der Blinden aufgetan und die Ohren der Tauben geöffnet werden; dann wird der Lahme springen wie ein Hirsch, und aufjauchzen wird die Zunge des Stummen. Denn es brechen Wasser hervor in der Wüste, und Bäche in der Steppe; und die Kimmung wird zum Teiche, und das dürre Land zu Wasserquellen; an der Wohnstätte der Schakale, wo sie lagern, wird Gras nebst Rohr und Binse sein.</a:t>
            </a:r>
          </a:p>
          <a:p>
            <a:pPr algn="ctr"/>
            <a:endParaRPr lang="de-DE" sz="2400" dirty="0">
              <a:solidFill>
                <a:schemeClr val="bg1"/>
              </a:solidFill>
            </a:endParaRPr>
          </a:p>
          <a:p>
            <a:pPr algn="ctr"/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7" descr="Ein Bild, das grün, Gras, drinnen enthält.&#10;&#10;Automatisch generierte Beschreibung">
            <a:extLst>
              <a:ext uri="{FF2B5EF4-FFF2-40B4-BE49-F238E27FC236}">
                <a16:creationId xmlns:a16="http://schemas.microsoft.com/office/drawing/2014/main" xmlns="" id="{5C1EAFF6-5C4D-4A8E-95D9-7435D269E7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1" y="0"/>
            <a:ext cx="12199516" cy="6862227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8D43B73-7569-436E-9266-CE846C456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26173" r="18346" b="53520"/>
          <a:stretch/>
        </p:blipFill>
        <p:spPr>
          <a:xfrm>
            <a:off x="2710035" y="407590"/>
            <a:ext cx="6210104" cy="1392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485A4E9-9200-435B-B96B-F97CC5823248}"/>
              </a:ext>
            </a:extLst>
          </p:cNvPr>
          <p:cNvSpPr txBox="1"/>
          <p:nvPr/>
        </p:nvSpPr>
        <p:spPr>
          <a:xfrm>
            <a:off x="2926058" y="531294"/>
            <a:ext cx="5778057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Von ihrem Glanze nach dem Regen </a:t>
            </a:r>
            <a:r>
              <a:rPr lang="de-DE" sz="2400" dirty="0" err="1">
                <a:solidFill>
                  <a:schemeClr val="bg1"/>
                </a:solidFill>
              </a:rPr>
              <a:t>sproßt</a:t>
            </a:r>
            <a:r>
              <a:rPr lang="de-DE" sz="2400" dirty="0">
                <a:solidFill>
                  <a:schemeClr val="bg1"/>
                </a:solidFill>
              </a:rPr>
              <a:t> das Grün aus der Erde.</a:t>
            </a:r>
          </a:p>
          <a:p>
            <a:pPr algn="ctr">
              <a:lnSpc>
                <a:spcPct val="90000"/>
              </a:lnSpc>
            </a:pPr>
            <a:endParaRPr lang="de-CH" sz="14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sz="1400" i="1" dirty="0">
                <a:solidFill>
                  <a:schemeClr val="bg1"/>
                </a:solidFill>
              </a:rPr>
              <a:t> 2.Sam 23,4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6F8072C-443B-439A-B1AC-E32B33D173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43" y="1916832"/>
            <a:ext cx="7203237" cy="460707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550796" y="6165304"/>
            <a:ext cx="3786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bg1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490966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7046C314-C994-47CC-BD4E-5BC2A47A4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8" y="476672"/>
            <a:ext cx="12168428" cy="8429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800" dirty="0">
                <a:solidFill>
                  <a:srgbClr val="91000B"/>
                </a:solidFill>
              </a:rPr>
              <a:t>Grundlagen der Grünen</a:t>
            </a:r>
            <a:endParaRPr lang="de-DE" sz="48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65820" y="1908991"/>
            <a:ext cx="4215641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Moralische Überlegenheit:</a:t>
            </a:r>
          </a:p>
          <a:p>
            <a:pPr>
              <a:lnSpc>
                <a:spcPct val="90000"/>
              </a:lnSpc>
            </a:pPr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- mehr Demokratie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- mehr Gerechtigkeit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- mehr Menschlichkeit</a:t>
            </a:r>
          </a:p>
          <a:p>
            <a:pPr>
              <a:lnSpc>
                <a:spcPct val="90000"/>
              </a:lnSpc>
            </a:pP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D83B3F68-ABB1-482E-A927-FCBA9412C787}"/>
              </a:ext>
            </a:extLst>
          </p:cNvPr>
          <p:cNvSpPr txBox="1"/>
          <p:nvPr/>
        </p:nvSpPr>
        <p:spPr>
          <a:xfrm>
            <a:off x="5916547" y="1862505"/>
            <a:ext cx="49642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Waffen im Einsatz der Grünen:</a:t>
            </a:r>
          </a:p>
          <a:p>
            <a:pPr>
              <a:lnSpc>
                <a:spcPct val="90000"/>
              </a:lnSpc>
            </a:pPr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- Umweltschutz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- Feminismus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- Homosexuellenbewegung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- Friedensbewegung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- „Recht“ auf Abtreibung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- Gender-Ideologie</a:t>
            </a:r>
          </a:p>
          <a:p>
            <a:pPr>
              <a:lnSpc>
                <a:spcPct val="90000"/>
              </a:lnSpc>
            </a:pPr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86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480"/>
            <a:ext cx="12994671" cy="97460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C286E8B8-30E6-4DF7-B413-9A50C88936A5}"/>
              </a:ext>
            </a:extLst>
          </p:cNvPr>
          <p:cNvSpPr txBox="1"/>
          <p:nvPr/>
        </p:nvSpPr>
        <p:spPr>
          <a:xfrm>
            <a:off x="10818812" y="6605736"/>
            <a:ext cx="3786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bg1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394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49795" y="908720"/>
            <a:ext cx="11202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Die </a:t>
            </a:r>
            <a:r>
              <a:rPr lang="de-DE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grüne Welle</a:t>
            </a:r>
            <a:endParaRPr lang="de-DE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13892" y="4149080"/>
            <a:ext cx="87587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 k</a:t>
            </a:r>
            <a:r>
              <a:rPr lang="de-DE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ritisch hinterfragt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16CE85F-FC73-4567-BB7F-626EA5F5D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7500B428-27DA-45B1-AA47-3B5C2CE77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92" cy="6861764"/>
          </a:xfrm>
          <a:prstGeom prst="rect">
            <a:avLst/>
          </a:prstGeom>
        </p:spPr>
      </p:pic>
      <p:pic>
        <p:nvPicPr>
          <p:cNvPr id="10" name="Shape 74">
            <a:extLst>
              <a:ext uri="{FF2B5EF4-FFF2-40B4-BE49-F238E27FC236}">
                <a16:creationId xmlns:a16="http://schemas.microsoft.com/office/drawing/2014/main" xmlns="" id="{43432D46-BCEF-4711-9CF7-D04869516C8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705" t="26348" r="53615" b="19292"/>
          <a:stretch/>
        </p:blipFill>
        <p:spPr>
          <a:xfrm>
            <a:off x="2883621" y="197164"/>
            <a:ext cx="3349874" cy="19442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" name="Shape 75">
            <a:extLst>
              <a:ext uri="{FF2B5EF4-FFF2-40B4-BE49-F238E27FC236}">
                <a16:creationId xmlns:a16="http://schemas.microsoft.com/office/drawing/2014/main" xmlns="" id="{52266C73-64B5-486C-8183-8604732292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9506" t="26451" r="8815" b="19188"/>
          <a:stretch/>
        </p:blipFill>
        <p:spPr>
          <a:xfrm>
            <a:off x="6254210" y="197164"/>
            <a:ext cx="3349872" cy="19442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876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5126" name="Text Box 20"/>
          <p:cNvSpPr txBox="1">
            <a:spLocks noChangeArrowheads="1"/>
          </p:cNvSpPr>
          <p:nvPr/>
        </p:nvSpPr>
        <p:spPr bwMode="auto">
          <a:xfrm>
            <a:off x="2494012" y="6378061"/>
            <a:ext cx="31682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sz="1000" dirty="0">
                <a:solidFill>
                  <a:schemeClr val="bg1"/>
                </a:solidFill>
                <a:latin typeface="Arial" charset="0"/>
                <a:cs typeface="Arial" charset="0"/>
              </a:rPr>
              <a:t>Derek </a:t>
            </a:r>
            <a:r>
              <a:rPr lang="de-CH" sz="1000" dirty="0" err="1">
                <a:solidFill>
                  <a:schemeClr val="bg1"/>
                </a:solidFill>
                <a:latin typeface="Arial" charset="0"/>
                <a:cs typeface="Arial" charset="0"/>
              </a:rPr>
              <a:t>Redmon</a:t>
            </a:r>
            <a:r>
              <a:rPr lang="de-CH" sz="1000" dirty="0">
                <a:solidFill>
                  <a:schemeClr val="bg1"/>
                </a:solidFill>
                <a:latin typeface="Arial" charset="0"/>
                <a:cs typeface="Arial" charset="0"/>
              </a:rPr>
              <a:t> / Paul Campbell  GNU 1.2 </a:t>
            </a:r>
            <a:r>
              <a:rPr lang="de-CH" sz="1000" dirty="0" err="1">
                <a:solidFill>
                  <a:schemeClr val="bg1"/>
                </a:solidFill>
                <a:latin typeface="Arial" charset="0"/>
                <a:cs typeface="Arial" charset="0"/>
              </a:rPr>
              <a:t>or</a:t>
            </a:r>
            <a:r>
              <a:rPr lang="de-CH" sz="1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e-CH" sz="1000" dirty="0" err="1">
                <a:solidFill>
                  <a:schemeClr val="bg1"/>
                </a:solidFill>
                <a:latin typeface="Arial" charset="0"/>
                <a:cs typeface="Arial" charset="0"/>
              </a:rPr>
              <a:t>later</a:t>
            </a:r>
            <a:endParaRPr lang="de-DE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Grafik 2" descr="Ein Bild, das Person, draußen, groß, Menge enthält.&#10;&#10;Automatisch generierte Beschreibung">
            <a:extLst>
              <a:ext uri="{FF2B5EF4-FFF2-40B4-BE49-F238E27FC236}">
                <a16:creationId xmlns:a16="http://schemas.microsoft.com/office/drawing/2014/main" xmlns="" id="{8670AD1F-D12C-478D-BAA5-931503666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1656769"/>
            <a:ext cx="6821264" cy="4677438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10198" y="523793"/>
            <a:ext cx="12168428" cy="8429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4800" dirty="0">
                <a:solidFill>
                  <a:srgbClr val="91000B"/>
                </a:solidFill>
                <a:latin typeface="+mn-lt"/>
              </a:rPr>
              <a:t>1968 Revolution</a:t>
            </a:r>
            <a:endParaRPr lang="de-DE" sz="4800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8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5126" name="Text Box 20"/>
          <p:cNvSpPr txBox="1">
            <a:spLocks noChangeArrowheads="1"/>
          </p:cNvSpPr>
          <p:nvPr/>
        </p:nvSpPr>
        <p:spPr bwMode="auto">
          <a:xfrm>
            <a:off x="271702" y="6157891"/>
            <a:ext cx="31682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sz="1000" dirty="0">
                <a:solidFill>
                  <a:schemeClr val="bg1"/>
                </a:solidFill>
                <a:latin typeface="Arial" charset="0"/>
                <a:cs typeface="Arial" charset="0"/>
              </a:rPr>
              <a:t>Derek </a:t>
            </a:r>
            <a:r>
              <a:rPr lang="de-CH" sz="1000" dirty="0" err="1">
                <a:solidFill>
                  <a:schemeClr val="bg1"/>
                </a:solidFill>
                <a:latin typeface="Arial" charset="0"/>
                <a:cs typeface="Arial" charset="0"/>
              </a:rPr>
              <a:t>Redmon</a:t>
            </a:r>
            <a:r>
              <a:rPr lang="de-CH" sz="1000" dirty="0">
                <a:solidFill>
                  <a:schemeClr val="bg1"/>
                </a:solidFill>
                <a:latin typeface="Arial" charset="0"/>
                <a:cs typeface="Arial" charset="0"/>
              </a:rPr>
              <a:t> / Paul Campbell  GNU 1.2 </a:t>
            </a:r>
            <a:r>
              <a:rPr lang="de-CH" sz="1000" dirty="0" err="1">
                <a:solidFill>
                  <a:schemeClr val="bg1"/>
                </a:solidFill>
                <a:latin typeface="Arial" charset="0"/>
                <a:cs typeface="Arial" charset="0"/>
              </a:rPr>
              <a:t>or</a:t>
            </a:r>
            <a:r>
              <a:rPr lang="de-CH" sz="1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e-CH" sz="1000" dirty="0" err="1">
                <a:solidFill>
                  <a:schemeClr val="bg1"/>
                </a:solidFill>
                <a:latin typeface="Arial" charset="0"/>
                <a:cs typeface="Arial" charset="0"/>
              </a:rPr>
              <a:t>later</a:t>
            </a:r>
            <a:endParaRPr lang="de-DE" sz="1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Grafik 2" descr="Ein Bild, das Person, draußen, groß, Menge enthält.&#10;&#10;Automatisch generierte Beschreibung">
            <a:extLst>
              <a:ext uri="{FF2B5EF4-FFF2-40B4-BE49-F238E27FC236}">
                <a16:creationId xmlns:a16="http://schemas.microsoft.com/office/drawing/2014/main" xmlns="" id="{8670AD1F-D12C-478D-BAA5-931503666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9" y="1712267"/>
            <a:ext cx="6376160" cy="437222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10198" y="523793"/>
            <a:ext cx="12168428" cy="8429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4800" dirty="0">
                <a:solidFill>
                  <a:srgbClr val="91000B"/>
                </a:solidFill>
                <a:latin typeface="+mn-lt"/>
              </a:rPr>
              <a:t>1968 Revolution</a:t>
            </a:r>
            <a:endParaRPr lang="de-DE" sz="48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F7D5B948-4A65-4851-B618-DEA13D42CD8E}"/>
              </a:ext>
            </a:extLst>
          </p:cNvPr>
          <p:cNvSpPr txBox="1"/>
          <p:nvPr/>
        </p:nvSpPr>
        <p:spPr>
          <a:xfrm>
            <a:off x="6879958" y="1988840"/>
            <a:ext cx="4055726" cy="2563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>
                <a:solidFill>
                  <a:schemeClr val="bg1"/>
                </a:solidFill>
              </a:rPr>
              <a:t>1. Sexuelle </a:t>
            </a:r>
            <a:r>
              <a:rPr lang="fr-FR" sz="2200" dirty="0" err="1">
                <a:solidFill>
                  <a:schemeClr val="bg1"/>
                </a:solidFill>
              </a:rPr>
              <a:t>Revolution</a:t>
            </a:r>
            <a:endParaRPr lang="fr-FR" sz="2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200" dirty="0">
                <a:solidFill>
                  <a:schemeClr val="bg1"/>
                </a:solidFill>
              </a:rPr>
              <a:t>2. </a:t>
            </a:r>
            <a:r>
              <a:rPr lang="fr-FR" sz="2200" dirty="0" err="1">
                <a:solidFill>
                  <a:schemeClr val="bg1"/>
                </a:solidFill>
              </a:rPr>
              <a:t>Feministische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Revolution</a:t>
            </a:r>
            <a:endParaRPr lang="fr-FR" sz="2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200" dirty="0">
                <a:solidFill>
                  <a:schemeClr val="bg1"/>
                </a:solidFill>
              </a:rPr>
              <a:t>3. </a:t>
            </a:r>
            <a:r>
              <a:rPr lang="fr-FR" sz="2200" dirty="0" err="1">
                <a:solidFill>
                  <a:schemeClr val="bg1"/>
                </a:solidFill>
              </a:rPr>
              <a:t>Religiöse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Revolution</a:t>
            </a:r>
            <a:endParaRPr lang="fr-FR" sz="2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200" dirty="0">
                <a:solidFill>
                  <a:schemeClr val="bg1"/>
                </a:solidFill>
              </a:rPr>
              <a:t>4. </a:t>
            </a:r>
            <a:r>
              <a:rPr lang="fr-FR" sz="2200" dirty="0" err="1">
                <a:solidFill>
                  <a:schemeClr val="bg1"/>
                </a:solidFill>
              </a:rPr>
              <a:t>Drogenrevolution</a:t>
            </a:r>
            <a:endParaRPr lang="fr-FR" sz="2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10198" y="523793"/>
            <a:ext cx="12168428" cy="8429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4800" dirty="0">
                <a:solidFill>
                  <a:srgbClr val="91000B"/>
                </a:solidFill>
                <a:latin typeface="+mn-lt"/>
              </a:rPr>
              <a:t>Karl Marx (1818 - 1883)</a:t>
            </a:r>
            <a:endParaRPr lang="de-DE" sz="4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DF152D8A-63C8-4F67-AFFE-183E9D09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566" y="1624358"/>
            <a:ext cx="3021696" cy="302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609FAC81-EE5E-43F4-8B29-B2434465546E}"/>
              </a:ext>
            </a:extLst>
          </p:cNvPr>
          <p:cNvSpPr txBox="1"/>
          <p:nvPr/>
        </p:nvSpPr>
        <p:spPr>
          <a:xfrm>
            <a:off x="7628996" y="1620341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Ralf </a:t>
            </a:r>
            <a:r>
              <a:rPr lang="de-DE" sz="1000" dirty="0" err="1">
                <a:solidFill>
                  <a:schemeClr val="bg1"/>
                </a:solidFill>
              </a:rPr>
              <a:t>Roletschek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  <a:p>
            <a:r>
              <a:rPr lang="de-DE" sz="1000" dirty="0">
                <a:solidFill>
                  <a:schemeClr val="bg1"/>
                </a:solidFill>
              </a:rPr>
              <a:t>GNU 1.2 </a:t>
            </a:r>
            <a:r>
              <a:rPr lang="de-DE" sz="1000" dirty="0" err="1">
                <a:solidFill>
                  <a:schemeClr val="bg1"/>
                </a:solidFill>
              </a:rPr>
              <a:t>or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later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6" name="Grafik 5" descr="Ein Bild, das Buch, Text enthält.&#10;&#10;Automatisch generierte Beschreibung">
            <a:extLst>
              <a:ext uri="{FF2B5EF4-FFF2-40B4-BE49-F238E27FC236}">
                <a16:creationId xmlns:a16="http://schemas.microsoft.com/office/drawing/2014/main" xmlns="" id="{B41519F9-BDD7-4147-B16E-5C26CFC59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1" y="1624358"/>
            <a:ext cx="4011053" cy="3008290"/>
          </a:xfrm>
          <a:prstGeom prst="rect">
            <a:avLst/>
          </a:prstGeom>
        </p:spPr>
      </p:pic>
      <p:sp>
        <p:nvSpPr>
          <p:cNvPr id="15" name="AutoShape 3">
            <a:extLst>
              <a:ext uri="{FF2B5EF4-FFF2-40B4-BE49-F238E27FC236}">
                <a16:creationId xmlns:a16="http://schemas.microsoft.com/office/drawing/2014/main" xmlns="" id="{5917F242-787A-4B2E-85E5-9A6982C7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83" y="5949280"/>
            <a:ext cx="7840622" cy="624406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xmlns="" id="{0B3DF64E-5194-456C-A1B9-8214556101C4}"/>
              </a:ext>
            </a:extLst>
          </p:cNvPr>
          <p:cNvCxnSpPr>
            <a:cxnSpLocks/>
          </p:cNvCxnSpPr>
          <p:nvPr/>
        </p:nvCxnSpPr>
        <p:spPr>
          <a:xfrm>
            <a:off x="2218642" y="4810790"/>
            <a:ext cx="0" cy="11521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DD8D5B21-82A2-44B6-A91F-D8D5E01DD4C3}"/>
              </a:ext>
            </a:extLst>
          </p:cNvPr>
          <p:cNvSpPr txBox="1"/>
          <p:nvPr/>
        </p:nvSpPr>
        <p:spPr>
          <a:xfrm>
            <a:off x="2425366" y="5734156"/>
            <a:ext cx="350583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400" dirty="0">
                <a:solidFill>
                  <a:schemeClr val="bg1"/>
                </a:solidFill>
              </a:rPr>
              <a:t>Revolution – Revolution – Revolution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3ADC46BF-4618-4807-AF57-98EF30042D84}"/>
              </a:ext>
            </a:extLst>
          </p:cNvPr>
          <p:cNvSpPr txBox="1"/>
          <p:nvPr/>
        </p:nvSpPr>
        <p:spPr>
          <a:xfrm>
            <a:off x="296283" y="5248112"/>
            <a:ext cx="193514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dirty="0">
                <a:solidFill>
                  <a:schemeClr val="bg1"/>
                </a:solidFill>
              </a:rPr>
              <a:t>Sozialistisches </a:t>
            </a:r>
          </a:p>
          <a:p>
            <a:pPr>
              <a:lnSpc>
                <a:spcPct val="90000"/>
              </a:lnSpc>
            </a:pPr>
            <a:r>
              <a:rPr lang="de-CH" dirty="0">
                <a:solidFill>
                  <a:schemeClr val="bg1"/>
                </a:solidFill>
              </a:rPr>
              <a:t>Ur-Paradies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5E6ECD32-1813-4A7D-8769-030C528B77B0}"/>
              </a:ext>
            </a:extLst>
          </p:cNvPr>
          <p:cNvSpPr txBox="1"/>
          <p:nvPr/>
        </p:nvSpPr>
        <p:spPr>
          <a:xfrm>
            <a:off x="6074377" y="5230359"/>
            <a:ext cx="193514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dirty="0">
                <a:solidFill>
                  <a:schemeClr val="bg1"/>
                </a:solidFill>
              </a:rPr>
              <a:t>Sozialistisches </a:t>
            </a:r>
          </a:p>
          <a:p>
            <a:pPr>
              <a:lnSpc>
                <a:spcPct val="90000"/>
              </a:lnSpc>
            </a:pPr>
            <a:r>
              <a:rPr lang="de-CH" dirty="0">
                <a:solidFill>
                  <a:schemeClr val="bg1"/>
                </a:solidFill>
              </a:rPr>
              <a:t>Paradies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A5B48379-F3C6-4F5E-AF13-682776C53BDB}"/>
              </a:ext>
            </a:extLst>
          </p:cNvPr>
          <p:cNvSpPr txBox="1"/>
          <p:nvPr/>
        </p:nvSpPr>
        <p:spPr>
          <a:xfrm>
            <a:off x="572509" y="4640669"/>
            <a:ext cx="755335" cy="189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700" dirty="0" err="1" smtClean="0">
                <a:solidFill>
                  <a:schemeClr val="bg1"/>
                </a:solidFill>
              </a:rPr>
              <a:t>Shutterstock</a:t>
            </a:r>
            <a:endParaRPr lang="de-CH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10198" y="523793"/>
            <a:ext cx="12168428" cy="8429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4800" dirty="0">
                <a:solidFill>
                  <a:srgbClr val="91000B"/>
                </a:solidFill>
                <a:latin typeface="+mn-lt"/>
              </a:rPr>
              <a:t>Die </a:t>
            </a:r>
            <a:r>
              <a:rPr lang="de-DE" sz="4800" dirty="0" err="1">
                <a:solidFill>
                  <a:srgbClr val="91000B"/>
                </a:solidFill>
                <a:latin typeface="+mn-lt"/>
              </a:rPr>
              <a:t>Frankfurterschule</a:t>
            </a:r>
            <a:endParaRPr lang="de-DE" sz="4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450E7D77-098C-4ECE-9AD5-5A59FCAB7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0537" y="1893139"/>
            <a:ext cx="4746524" cy="35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327C7256-7C82-49C9-B074-351150826A95}"/>
              </a:ext>
            </a:extLst>
          </p:cNvPr>
          <p:cNvSpPr txBox="1"/>
          <p:nvPr/>
        </p:nvSpPr>
        <p:spPr>
          <a:xfrm>
            <a:off x="717378" y="1868907"/>
            <a:ext cx="6202852" cy="3895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</a:rPr>
              <a:t>Gründung: 1923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</a:rPr>
              <a:t>Neuinterpretation von Marx u. Freud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</a:rPr>
              <a:t>Max Horkheimer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</a:rPr>
              <a:t>Theodor W. Adorno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</a:rPr>
              <a:t>Erich Fromm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</a:rPr>
              <a:t>Herbert Marcuse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514C00F7-83AA-4A37-8E08-3877ED9ECE9D}"/>
              </a:ext>
            </a:extLst>
          </p:cNvPr>
          <p:cNvSpPr txBox="1"/>
          <p:nvPr/>
        </p:nvSpPr>
        <p:spPr>
          <a:xfrm>
            <a:off x="7180537" y="1889594"/>
            <a:ext cx="4746524" cy="369332"/>
          </a:xfrm>
          <a:prstGeom prst="rect">
            <a:avLst/>
          </a:prstGeom>
          <a:solidFill>
            <a:srgbClr val="080808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Institut für Sozialforschung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D24270B7-E04A-4338-BFED-72FE8187EC76}"/>
              </a:ext>
            </a:extLst>
          </p:cNvPr>
          <p:cNvSpPr txBox="1"/>
          <p:nvPr/>
        </p:nvSpPr>
        <p:spPr>
          <a:xfrm>
            <a:off x="7137021" y="5518304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C. Löser GNU 1.2</a:t>
            </a:r>
          </a:p>
        </p:txBody>
      </p:sp>
    </p:spTree>
    <p:extLst>
      <p:ext uri="{BB962C8B-B14F-4D97-AF65-F5344CB8AC3E}">
        <p14:creationId xmlns:p14="http://schemas.microsoft.com/office/powerpoint/2010/main" val="11050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621804" y="591724"/>
            <a:ext cx="11772846" cy="7460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600" dirty="0">
                <a:solidFill>
                  <a:srgbClr val="91000B"/>
                </a:solidFill>
                <a:latin typeface="+mn-lt"/>
              </a:rPr>
              <a:t>Sexuelle Revolution | Herbert Marcuse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327C7256-7C82-49C9-B074-351150826A95}"/>
              </a:ext>
            </a:extLst>
          </p:cNvPr>
          <p:cNvSpPr txBox="1"/>
          <p:nvPr/>
        </p:nvSpPr>
        <p:spPr>
          <a:xfrm>
            <a:off x="690381" y="1759227"/>
            <a:ext cx="5881090" cy="4646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Flucht vor Nazis in die USA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Der Mensch soll von allen Zwängen befreit werden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Ziel: total erotisierte </a:t>
            </a:r>
            <a:r>
              <a:rPr lang="de-DE" sz="2000" dirty="0" err="1">
                <a:solidFill>
                  <a:schemeClr val="bg1"/>
                </a:solidFill>
              </a:rPr>
              <a:t>Spass</a:t>
            </a:r>
            <a:r>
              <a:rPr lang="de-DE" sz="2000" dirty="0">
                <a:solidFill>
                  <a:schemeClr val="bg1"/>
                </a:solidFill>
              </a:rPr>
              <a:t>-Gesellschaft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Wahre Revolutionäre: Randgruppen, Hippies, Befreiungsbewegungen der 3. Welt, Feministinnen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H.M. = Leitfigur der 68er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Alfred C. Kinsey (1894-1956): Kinsey-Report 1948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859B861-B5AE-4928-8261-D613E32DA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721" r="1536"/>
          <a:stretch/>
        </p:blipFill>
        <p:spPr bwMode="auto">
          <a:xfrm>
            <a:off x="7269933" y="1915272"/>
            <a:ext cx="4585119" cy="37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514C00F7-83AA-4A37-8E08-3877ED9ECE9D}"/>
              </a:ext>
            </a:extLst>
          </p:cNvPr>
          <p:cNvSpPr txBox="1"/>
          <p:nvPr/>
        </p:nvSpPr>
        <p:spPr>
          <a:xfrm>
            <a:off x="7269933" y="1929501"/>
            <a:ext cx="4585119" cy="369332"/>
          </a:xfrm>
          <a:prstGeom prst="rect">
            <a:avLst/>
          </a:prstGeom>
          <a:solidFill>
            <a:srgbClr val="080808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Herbert Marcuse (1898 – 1979)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EF9201CC-A266-45BB-BA80-D1E493A5DF45}"/>
              </a:ext>
            </a:extLst>
          </p:cNvPr>
          <p:cNvSpPr txBox="1"/>
          <p:nvPr/>
        </p:nvSpPr>
        <p:spPr>
          <a:xfrm>
            <a:off x="7193973" y="5675498"/>
            <a:ext cx="12939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>
                <a:solidFill>
                  <a:schemeClr val="bg1"/>
                </a:solidFill>
              </a:rPr>
              <a:t>Marcuse Family GNU 1.2</a:t>
            </a:r>
          </a:p>
        </p:txBody>
      </p:sp>
    </p:spTree>
    <p:extLst>
      <p:ext uri="{BB962C8B-B14F-4D97-AF65-F5344CB8AC3E}">
        <p14:creationId xmlns:p14="http://schemas.microsoft.com/office/powerpoint/2010/main" val="26014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350865" y="633104"/>
            <a:ext cx="11772846" cy="74600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600" dirty="0">
                <a:solidFill>
                  <a:srgbClr val="91000B"/>
                </a:solidFill>
                <a:latin typeface="+mn-lt"/>
              </a:rPr>
              <a:t>Feministische &amp; Sexuelle Rev. | S. De Beauvoir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327C7256-7C82-49C9-B074-351150826A95}"/>
              </a:ext>
            </a:extLst>
          </p:cNvPr>
          <p:cNvSpPr txBox="1"/>
          <p:nvPr/>
        </p:nvSpPr>
        <p:spPr>
          <a:xfrm>
            <a:off x="545522" y="1929501"/>
            <a:ext cx="6182476" cy="4145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Dreiecksbeziehung mit Sartre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J.-P. Sartre (1905-1980): Philosoph der Sinnlosigkeit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Ehe = Einengung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Pro Homosexualität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Pro Abtreibung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Bekannte sich öffentlich dazu, abgetrieben zu haben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Feindbild = Kinder, Küche, Kirche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54A7C6C5-A5C0-4A49-B4A7-10806F179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752" y="1929501"/>
            <a:ext cx="5047882" cy="385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514C00F7-83AA-4A37-8E08-3877ED9ECE9D}"/>
              </a:ext>
            </a:extLst>
          </p:cNvPr>
          <p:cNvSpPr txBox="1"/>
          <p:nvPr/>
        </p:nvSpPr>
        <p:spPr>
          <a:xfrm>
            <a:off x="6838752" y="1929501"/>
            <a:ext cx="5047881" cy="307777"/>
          </a:xfrm>
          <a:prstGeom prst="rect">
            <a:avLst/>
          </a:prstGeom>
          <a:solidFill>
            <a:srgbClr val="080808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Grab von J.-P. Sartre &amp; Simone de Beauvoir in Paris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69E8F9D2-421A-4108-85D4-1A72E1F05554}"/>
              </a:ext>
            </a:extLst>
          </p:cNvPr>
          <p:cNvSpPr txBox="1"/>
          <p:nvPr/>
        </p:nvSpPr>
        <p:spPr>
          <a:xfrm>
            <a:off x="6872857" y="5826623"/>
            <a:ext cx="1636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Evan </a:t>
            </a:r>
            <a:r>
              <a:rPr lang="de-DE" sz="900" dirty="0" err="1">
                <a:solidFill>
                  <a:schemeClr val="bg1"/>
                </a:solidFill>
              </a:rPr>
              <a:t>O‘Neil</a:t>
            </a:r>
            <a:r>
              <a:rPr lang="de-DE" sz="900" dirty="0">
                <a:solidFill>
                  <a:schemeClr val="bg1"/>
                </a:solidFill>
              </a:rPr>
              <a:t> NY  CC-BY-SA 2.0 US-amerikanisch nicht portiert</a:t>
            </a:r>
          </a:p>
        </p:txBody>
      </p:sp>
    </p:spTree>
    <p:extLst>
      <p:ext uri="{BB962C8B-B14F-4D97-AF65-F5344CB8AC3E}">
        <p14:creationId xmlns:p14="http://schemas.microsoft.com/office/powerpoint/2010/main" val="879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" y="0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350865" y="705009"/>
            <a:ext cx="11772846" cy="5139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600" dirty="0">
                <a:solidFill>
                  <a:srgbClr val="91000B"/>
                </a:solidFill>
                <a:latin typeface="+mn-lt"/>
              </a:rPr>
              <a:t>Drogen- &amp; Religionsrevolution | Hermann Hesse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327C7256-7C82-49C9-B074-351150826A95}"/>
              </a:ext>
            </a:extLst>
          </p:cNvPr>
          <p:cNvSpPr txBox="1"/>
          <p:nvPr/>
        </p:nvSpPr>
        <p:spPr>
          <a:xfrm>
            <a:off x="545522" y="1929501"/>
            <a:ext cx="6182476" cy="4646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Hermann Hesse (1877 – 1962) wurde aus gläubigem Elternhaus geboren (Eltern waren Missionare in Indien)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Den Eltern ungehorsam, chaotisches Leben, Frauen, Drogen, Alkohol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Siddharta (Buddhismus / Hinduismus)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Steppenwolf (Tipp von Drogenpapst Timothy Leary)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163DC4C-438D-4057-BAE4-CE80D1E2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5389" y="1923025"/>
            <a:ext cx="3024336" cy="432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514C00F7-83AA-4A37-8E08-3877ED9ECE9D}"/>
              </a:ext>
            </a:extLst>
          </p:cNvPr>
          <p:cNvSpPr txBox="1"/>
          <p:nvPr/>
        </p:nvSpPr>
        <p:spPr>
          <a:xfrm>
            <a:off x="8885389" y="1923025"/>
            <a:ext cx="3024336" cy="307777"/>
          </a:xfrm>
          <a:prstGeom prst="rect">
            <a:avLst/>
          </a:prstGeom>
          <a:solidFill>
            <a:srgbClr val="080808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solidFill>
                  <a:schemeClr val="bg1"/>
                </a:solidFill>
              </a:rPr>
              <a:t>Hesses</a:t>
            </a:r>
            <a:r>
              <a:rPr lang="de-DE" sz="1400" dirty="0">
                <a:solidFill>
                  <a:schemeClr val="bg1"/>
                </a:solidFill>
              </a:rPr>
              <a:t> Geburtshaus in Calw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C643793A-B702-4BF7-8B24-D14EFA41A607}"/>
              </a:ext>
            </a:extLst>
          </p:cNvPr>
          <p:cNvSpPr txBox="1"/>
          <p:nvPr/>
        </p:nvSpPr>
        <p:spPr>
          <a:xfrm rot="5400000">
            <a:off x="11096531" y="2787053"/>
            <a:ext cx="19078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Ansgar Walk GNU 1.2 </a:t>
            </a:r>
            <a:r>
              <a:rPr lang="de-DE" sz="900" dirty="0" err="1">
                <a:solidFill>
                  <a:schemeClr val="bg1"/>
                </a:solidFill>
              </a:rPr>
              <a:t>or</a:t>
            </a:r>
            <a:r>
              <a:rPr lang="de-DE" sz="900" dirty="0">
                <a:solidFill>
                  <a:schemeClr val="bg1"/>
                </a:solidFill>
              </a:rPr>
              <a:t> </a:t>
            </a:r>
            <a:r>
              <a:rPr lang="de-DE" sz="900" dirty="0" err="1">
                <a:solidFill>
                  <a:schemeClr val="bg1"/>
                </a:solidFill>
              </a:rPr>
              <a:t>later</a:t>
            </a:r>
            <a:endParaRPr lang="de-D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350865" y="705009"/>
            <a:ext cx="11772846" cy="513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900" dirty="0">
                <a:solidFill>
                  <a:srgbClr val="91000B"/>
                </a:solidFill>
                <a:latin typeface="+mn-lt"/>
              </a:rPr>
              <a:t>Jean-Jacques</a:t>
            </a:r>
            <a:r>
              <a:rPr lang="de-DE" sz="3600" dirty="0">
                <a:solidFill>
                  <a:srgbClr val="91000B"/>
                </a:solidFill>
                <a:latin typeface="+mn-lt"/>
              </a:rPr>
              <a:t> Rousseau (1712-1778)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327C7256-7C82-49C9-B074-351150826A95}"/>
              </a:ext>
            </a:extLst>
          </p:cNvPr>
          <p:cNvSpPr txBox="1"/>
          <p:nvPr/>
        </p:nvSpPr>
        <p:spPr>
          <a:xfrm>
            <a:off x="693812" y="2348880"/>
            <a:ext cx="6182476" cy="27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</a:rPr>
              <a:t>Naturzustand = Paradies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</a:rPr>
              <a:t>Natur = gut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</a:rPr>
              <a:t>Mensch = von Natur aus gut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</a:rPr>
              <a:t>„Zurück zur Natur!“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452E190F-30B7-4B62-A21E-E6F479FF6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88" y="1922801"/>
            <a:ext cx="3500888" cy="466785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36013B3C-FA37-4998-BFF3-8D02144D1101}"/>
              </a:ext>
            </a:extLst>
          </p:cNvPr>
          <p:cNvSpPr/>
          <p:nvPr/>
        </p:nvSpPr>
        <p:spPr>
          <a:xfrm rot="5400000">
            <a:off x="9077961" y="2780440"/>
            <a:ext cx="18053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>
                <a:solidFill>
                  <a:schemeClr val="bg1"/>
                </a:solidFill>
              </a:rPr>
              <a:t>Nikolai </a:t>
            </a:r>
            <a:r>
              <a:rPr lang="de-CH" sz="1000" dirty="0" err="1">
                <a:solidFill>
                  <a:schemeClr val="bg1"/>
                </a:solidFill>
              </a:rPr>
              <a:t>Schwerg</a:t>
            </a:r>
            <a:r>
              <a:rPr lang="de-CH" sz="1000" dirty="0">
                <a:solidFill>
                  <a:schemeClr val="bg1"/>
                </a:solidFill>
              </a:rPr>
              <a:t> GNU 1.2</a:t>
            </a:r>
          </a:p>
        </p:txBody>
      </p:sp>
    </p:spTree>
    <p:extLst>
      <p:ext uri="{BB962C8B-B14F-4D97-AF65-F5344CB8AC3E}">
        <p14:creationId xmlns:p14="http://schemas.microsoft.com/office/powerpoint/2010/main" val="243738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350865" y="584166"/>
            <a:ext cx="11772846" cy="513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800" dirty="0">
                <a:solidFill>
                  <a:srgbClr val="91000B"/>
                </a:solidFill>
                <a:latin typeface="+mn-lt"/>
              </a:rPr>
              <a:t>Natur-Esoterik der Grünen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CADA8220-DF23-4ECC-838A-0BB704BB6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2" y="1531420"/>
            <a:ext cx="7525643" cy="501317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40BF41D0-6A60-47B7-9A07-1E0F1D2E5E51}"/>
              </a:ext>
            </a:extLst>
          </p:cNvPr>
          <p:cNvSpPr txBox="1"/>
          <p:nvPr/>
        </p:nvSpPr>
        <p:spPr>
          <a:xfrm>
            <a:off x="8748167" y="2276872"/>
            <a:ext cx="2895344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3200" dirty="0">
                <a:solidFill>
                  <a:schemeClr val="bg1"/>
                </a:solidFill>
              </a:rPr>
              <a:t>Erde </a:t>
            </a:r>
          </a:p>
          <a:p>
            <a:pPr algn="ctr">
              <a:lnSpc>
                <a:spcPct val="90000"/>
              </a:lnSpc>
            </a:pPr>
            <a:r>
              <a:rPr lang="de-DE" sz="3200" dirty="0">
                <a:solidFill>
                  <a:schemeClr val="bg1"/>
                </a:solidFill>
              </a:rPr>
              <a:t>=</a:t>
            </a:r>
          </a:p>
          <a:p>
            <a:pPr algn="ctr">
              <a:lnSpc>
                <a:spcPct val="90000"/>
              </a:lnSpc>
            </a:pPr>
            <a:r>
              <a:rPr lang="de-DE" sz="3200" dirty="0">
                <a:solidFill>
                  <a:schemeClr val="bg1"/>
                </a:solidFill>
              </a:rPr>
              <a:t>„Göttin </a:t>
            </a:r>
            <a:r>
              <a:rPr lang="de-DE" sz="3200" dirty="0" err="1">
                <a:solidFill>
                  <a:schemeClr val="bg1"/>
                </a:solidFill>
              </a:rPr>
              <a:t>Gaia</a:t>
            </a:r>
            <a:r>
              <a:rPr lang="de-DE" sz="3200" dirty="0">
                <a:solidFill>
                  <a:schemeClr val="bg1"/>
                </a:solidFill>
              </a:rPr>
              <a:t>“</a:t>
            </a:r>
            <a:endParaRPr lang="de-CH" sz="32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41C15772-42B4-469F-BF5E-642BBCDD0A6D}"/>
              </a:ext>
            </a:extLst>
          </p:cNvPr>
          <p:cNvSpPr txBox="1"/>
          <p:nvPr/>
        </p:nvSpPr>
        <p:spPr>
          <a:xfrm>
            <a:off x="580377" y="6350111"/>
            <a:ext cx="282450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600" dirty="0">
                <a:solidFill>
                  <a:schemeClr val="bg1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9538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600" dirty="0">
                <a:solidFill>
                  <a:srgbClr val="91000B"/>
                </a:solidFill>
                <a:latin typeface="+mn-lt"/>
              </a:rPr>
              <a:t>Verehrung der Natur = Götzendienst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41C15772-42B4-469F-BF5E-642BBCDD0A6D}"/>
              </a:ext>
            </a:extLst>
          </p:cNvPr>
          <p:cNvSpPr txBox="1"/>
          <p:nvPr/>
        </p:nvSpPr>
        <p:spPr>
          <a:xfrm>
            <a:off x="580377" y="6350111"/>
            <a:ext cx="282450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600" dirty="0">
                <a:solidFill>
                  <a:schemeClr val="tx2"/>
                </a:solidFill>
              </a:rPr>
              <a:t>FB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8451D550-C11C-4044-871B-2F0693261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5" y="1622424"/>
            <a:ext cx="4328495" cy="443711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1D897B6A-3841-4961-88D2-134B534FB2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8" t="26174" r="16000" b="43688"/>
          <a:stretch/>
        </p:blipFill>
        <p:spPr>
          <a:xfrm>
            <a:off x="5554353" y="1638606"/>
            <a:ext cx="5688632" cy="337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2F5A02DE-57C9-410C-BAD4-26899B78EF60}"/>
              </a:ext>
            </a:extLst>
          </p:cNvPr>
          <p:cNvSpPr txBox="1"/>
          <p:nvPr/>
        </p:nvSpPr>
        <p:spPr>
          <a:xfrm>
            <a:off x="5834371" y="1593600"/>
            <a:ext cx="5306275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de-DE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sz="2400" dirty="0" smtClean="0">
                <a:solidFill>
                  <a:schemeClr val="bg1"/>
                </a:solidFill>
              </a:rPr>
              <a:t>… welche </a:t>
            </a:r>
            <a:r>
              <a:rPr lang="de-DE" sz="2400" dirty="0">
                <a:solidFill>
                  <a:schemeClr val="bg1"/>
                </a:solidFill>
              </a:rPr>
              <a:t>die Wahrheit Gottes in die Lüge verwandelt und </a:t>
            </a:r>
            <a:r>
              <a:rPr lang="de-DE" sz="2400" b="1" dirty="0">
                <a:solidFill>
                  <a:schemeClr val="bg1"/>
                </a:solidFill>
              </a:rPr>
              <a:t>dem Geschöpf mehr Verehrung und Dienst dargebracht haben als dem Schöpfer, </a:t>
            </a:r>
            <a:r>
              <a:rPr lang="de-DE" sz="2400" dirty="0">
                <a:solidFill>
                  <a:schemeClr val="bg1"/>
                </a:solidFill>
              </a:rPr>
              <a:t/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welcher gepriesen ist in Ewigkeit. Amen.</a:t>
            </a:r>
          </a:p>
          <a:p>
            <a:pPr algn="ctr">
              <a:lnSpc>
                <a:spcPct val="90000"/>
              </a:lnSpc>
            </a:pPr>
            <a:endParaRPr lang="de-DE" sz="24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sz="2400" i="1" dirty="0">
                <a:solidFill>
                  <a:schemeClr val="bg1"/>
                </a:solidFill>
              </a:rPr>
              <a:t>Römer 1,25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2F9D2521-331A-40C4-BFBC-392D91E52106}"/>
              </a:ext>
            </a:extLst>
          </p:cNvPr>
          <p:cNvSpPr txBox="1"/>
          <p:nvPr/>
        </p:nvSpPr>
        <p:spPr>
          <a:xfrm>
            <a:off x="890036" y="5733256"/>
            <a:ext cx="61523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bg1"/>
                </a:solidFill>
              </a:rPr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375370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49795" y="908720"/>
            <a:ext cx="11202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Die </a:t>
            </a:r>
            <a:r>
              <a:rPr lang="de-DE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grüne Welle</a:t>
            </a:r>
            <a:endParaRPr lang="de-DE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13892" y="4149080"/>
            <a:ext cx="87587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 k</a:t>
            </a:r>
            <a:r>
              <a:rPr lang="de-DE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ritisch hinterfragt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16CE85F-FC73-4567-BB7F-626EA5F5D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2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600" dirty="0">
                <a:solidFill>
                  <a:srgbClr val="91000B"/>
                </a:solidFill>
                <a:latin typeface="+mn-lt"/>
              </a:rPr>
              <a:t>Sexualisierung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41C15772-42B4-469F-BF5E-642BBCDD0A6D}"/>
              </a:ext>
            </a:extLst>
          </p:cNvPr>
          <p:cNvSpPr txBox="1"/>
          <p:nvPr/>
        </p:nvSpPr>
        <p:spPr>
          <a:xfrm>
            <a:off x="580377" y="6350111"/>
            <a:ext cx="282450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600" dirty="0">
                <a:solidFill>
                  <a:schemeClr val="tx2"/>
                </a:solidFill>
              </a:rPr>
              <a:t>FB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1D897B6A-3841-4961-88D2-134B534FB2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5" t="26174" r="15473" b="43688"/>
          <a:stretch/>
        </p:blipFill>
        <p:spPr>
          <a:xfrm>
            <a:off x="2854052" y="2615594"/>
            <a:ext cx="6125962" cy="1949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2F5A02DE-57C9-410C-BAD4-26899B78EF60}"/>
              </a:ext>
            </a:extLst>
          </p:cNvPr>
          <p:cNvSpPr txBox="1"/>
          <p:nvPr/>
        </p:nvSpPr>
        <p:spPr>
          <a:xfrm>
            <a:off x="2961868" y="2413337"/>
            <a:ext cx="5910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de-DE" sz="3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Und Gott schuf den Menschen in seinem Bild, im Bild Gottes schuf er ihn; Mann und Frau schuf er sie. </a:t>
            </a:r>
          </a:p>
          <a:p>
            <a:pPr algn="ctr">
              <a:lnSpc>
                <a:spcPct val="90000"/>
              </a:lnSpc>
            </a:pPr>
            <a:endParaRPr lang="de-DE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i="1" dirty="0">
                <a:solidFill>
                  <a:schemeClr val="bg1"/>
                </a:solidFill>
              </a:rPr>
              <a:t>1</a:t>
            </a:r>
            <a:r>
              <a:rPr lang="de-DE" i="1" dirty="0" smtClean="0">
                <a:solidFill>
                  <a:schemeClr val="bg1"/>
                </a:solidFill>
              </a:rPr>
              <a:t>. Mose 1,27</a:t>
            </a:r>
            <a:endParaRPr lang="de-DE" i="1" dirty="0">
              <a:solidFill>
                <a:schemeClr val="bg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88AA8FA5-E216-434C-91B7-BBF6EDB1FA2F}"/>
              </a:ext>
            </a:extLst>
          </p:cNvPr>
          <p:cNvSpPr/>
          <p:nvPr/>
        </p:nvSpPr>
        <p:spPr>
          <a:xfrm>
            <a:off x="2611728" y="1957942"/>
            <a:ext cx="696536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bg1"/>
                </a:solidFill>
              </a:rPr>
              <a:t>Auflösung der biblischen Sexualmoral</a:t>
            </a:r>
          </a:p>
        </p:txBody>
      </p:sp>
    </p:spTree>
    <p:extLst>
      <p:ext uri="{BB962C8B-B14F-4D97-AF65-F5344CB8AC3E}">
        <p14:creationId xmlns:p14="http://schemas.microsoft.com/office/powerpoint/2010/main" val="4218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600" dirty="0">
                <a:solidFill>
                  <a:srgbClr val="91000B"/>
                </a:solidFill>
                <a:latin typeface="+mn-lt"/>
              </a:rPr>
              <a:t>Gender-Wahn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41C15772-42B4-469F-BF5E-642BBCDD0A6D}"/>
              </a:ext>
            </a:extLst>
          </p:cNvPr>
          <p:cNvSpPr txBox="1"/>
          <p:nvPr/>
        </p:nvSpPr>
        <p:spPr>
          <a:xfrm>
            <a:off x="580377" y="6350111"/>
            <a:ext cx="282450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600" dirty="0">
                <a:solidFill>
                  <a:schemeClr val="tx2"/>
                </a:solidFill>
              </a:rPr>
              <a:t>FB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758B67E7-1DDF-46D9-9EEA-1F3375B14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1864401"/>
            <a:ext cx="7813945" cy="499359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154C5132-4DD0-4FA3-83FF-8693D7A13F3E}"/>
              </a:ext>
            </a:extLst>
          </p:cNvPr>
          <p:cNvSpPr txBox="1"/>
          <p:nvPr/>
        </p:nvSpPr>
        <p:spPr>
          <a:xfrm>
            <a:off x="2736745" y="6529903"/>
            <a:ext cx="282450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600" dirty="0">
                <a:solidFill>
                  <a:schemeClr val="bg1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1939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600" dirty="0">
                <a:solidFill>
                  <a:srgbClr val="91000B"/>
                </a:solidFill>
                <a:latin typeface="+mn-lt"/>
              </a:rPr>
              <a:t>Gender-Wahn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41C15772-42B4-469F-BF5E-642BBCDD0A6D}"/>
              </a:ext>
            </a:extLst>
          </p:cNvPr>
          <p:cNvSpPr txBox="1"/>
          <p:nvPr/>
        </p:nvSpPr>
        <p:spPr>
          <a:xfrm>
            <a:off x="580377" y="6350111"/>
            <a:ext cx="282450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600" dirty="0">
                <a:solidFill>
                  <a:schemeClr val="tx2"/>
                </a:solidFill>
              </a:rPr>
              <a:t>FB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154C5132-4DD0-4FA3-83FF-8693D7A13F3E}"/>
              </a:ext>
            </a:extLst>
          </p:cNvPr>
          <p:cNvSpPr txBox="1"/>
          <p:nvPr/>
        </p:nvSpPr>
        <p:spPr>
          <a:xfrm>
            <a:off x="2736745" y="6529903"/>
            <a:ext cx="282450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600" dirty="0">
                <a:solidFill>
                  <a:schemeClr val="bg1"/>
                </a:solidFill>
              </a:rPr>
              <a:t>FB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97" y="1770888"/>
            <a:ext cx="8080982" cy="4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600" dirty="0">
                <a:solidFill>
                  <a:srgbClr val="91000B"/>
                </a:solidFill>
                <a:latin typeface="+mn-lt"/>
              </a:rPr>
              <a:t>Gender-Wahn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41C15772-42B4-469F-BF5E-642BBCDD0A6D}"/>
              </a:ext>
            </a:extLst>
          </p:cNvPr>
          <p:cNvSpPr txBox="1"/>
          <p:nvPr/>
        </p:nvSpPr>
        <p:spPr>
          <a:xfrm>
            <a:off x="580377" y="6350111"/>
            <a:ext cx="282450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600" dirty="0">
                <a:solidFill>
                  <a:schemeClr val="tx2"/>
                </a:solidFill>
              </a:rPr>
              <a:t>FB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154C5132-4DD0-4FA3-83FF-8693D7A13F3E}"/>
              </a:ext>
            </a:extLst>
          </p:cNvPr>
          <p:cNvSpPr txBox="1"/>
          <p:nvPr/>
        </p:nvSpPr>
        <p:spPr>
          <a:xfrm>
            <a:off x="2736745" y="6529903"/>
            <a:ext cx="282450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600" dirty="0">
                <a:solidFill>
                  <a:schemeClr val="bg1"/>
                </a:solidFill>
              </a:rPr>
              <a:t>FB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1806112"/>
            <a:ext cx="6763850" cy="44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600" dirty="0">
                <a:solidFill>
                  <a:srgbClr val="91000B"/>
                </a:solidFill>
                <a:latin typeface="+mn-lt"/>
              </a:rPr>
              <a:t>Die 10 Gebote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41C15772-42B4-469F-BF5E-642BBCDD0A6D}"/>
              </a:ext>
            </a:extLst>
          </p:cNvPr>
          <p:cNvSpPr txBox="1"/>
          <p:nvPr/>
        </p:nvSpPr>
        <p:spPr>
          <a:xfrm>
            <a:off x="580377" y="6350111"/>
            <a:ext cx="282450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600" dirty="0">
                <a:solidFill>
                  <a:schemeClr val="tx2"/>
                </a:solidFill>
              </a:rPr>
              <a:t>FB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1D897B6A-3841-4961-88D2-134B534FB2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 t="25205" r="22335" b="5481"/>
          <a:stretch/>
        </p:blipFill>
        <p:spPr>
          <a:xfrm>
            <a:off x="568763" y="1859337"/>
            <a:ext cx="7167670" cy="427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2F5A02DE-57C9-410C-BAD4-26899B78EF60}"/>
              </a:ext>
            </a:extLst>
          </p:cNvPr>
          <p:cNvSpPr txBox="1"/>
          <p:nvPr/>
        </p:nvSpPr>
        <p:spPr>
          <a:xfrm>
            <a:off x="782531" y="1643579"/>
            <a:ext cx="6608657" cy="427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e-DE" sz="3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1. Keine anderen Götter!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2. Keine Verehrung von Materie!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3. Den Namen Gottes nicht entehren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4. </a:t>
            </a:r>
            <a:r>
              <a:rPr lang="de-DE" sz="2400" dirty="0" err="1">
                <a:solidFill>
                  <a:schemeClr val="bg1"/>
                </a:solidFill>
              </a:rPr>
              <a:t>Shabbath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5. Ehre Vater und Mutter!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6. Du sollst nicht töten!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7. Du sollst nicht ehebrechen!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8. Du sollst nicht stehlen!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9. Du sollst nicht falsches Zeugnis reden!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10. Du sollst nicht begehren …</a:t>
            </a:r>
          </a:p>
          <a:p>
            <a:pPr>
              <a:lnSpc>
                <a:spcPct val="90000"/>
              </a:lnSpc>
            </a:pPr>
            <a:endParaRPr lang="de-DE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200" i="1" dirty="0">
                <a:solidFill>
                  <a:schemeClr val="bg1"/>
                </a:solidFill>
              </a:rPr>
              <a:t>nach 2. Moses 20,3-17</a:t>
            </a:r>
          </a:p>
        </p:txBody>
      </p:sp>
      <p:pic>
        <p:nvPicPr>
          <p:cNvPr id="10" name="Grafik 3">
            <a:extLst>
              <a:ext uri="{FF2B5EF4-FFF2-40B4-BE49-F238E27FC236}">
                <a16:creationId xmlns:a16="http://schemas.microsoft.com/office/drawing/2014/main" xmlns="" id="{FC1735D1-BD18-4EDA-84C9-ADFABFCB3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1" y="1580849"/>
            <a:ext cx="3114140" cy="287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03502C78-B887-4756-AA9D-CB090E7FC7F8}"/>
              </a:ext>
            </a:extLst>
          </p:cNvPr>
          <p:cNvSpPr txBox="1"/>
          <p:nvPr/>
        </p:nvSpPr>
        <p:spPr>
          <a:xfrm>
            <a:off x="11199977" y="4127767"/>
            <a:ext cx="3786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tx2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7080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>
                <a:solidFill>
                  <a:srgbClr val="91000B"/>
                </a:solidFill>
                <a:latin typeface="+mn-lt"/>
              </a:rPr>
              <a:t>Klimawandel</a:t>
            </a:r>
            <a:endParaRPr lang="de-DE" dirty="0">
              <a:solidFill>
                <a:srgbClr val="91000B"/>
              </a:solidFill>
              <a:latin typeface="+mn-lt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41C15772-42B4-469F-BF5E-642BBCDD0A6D}"/>
              </a:ext>
            </a:extLst>
          </p:cNvPr>
          <p:cNvSpPr txBox="1"/>
          <p:nvPr/>
        </p:nvSpPr>
        <p:spPr>
          <a:xfrm>
            <a:off x="580377" y="6350111"/>
            <a:ext cx="282450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600" dirty="0">
                <a:solidFill>
                  <a:schemeClr val="tx2"/>
                </a:solidFill>
              </a:rPr>
              <a:t>FB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21405F3F-12EF-4ACE-BDE4-9306FF5EDA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935"/>
          <a:stretch/>
        </p:blipFill>
        <p:spPr>
          <a:xfrm>
            <a:off x="1341884" y="1988840"/>
            <a:ext cx="9129079" cy="384230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0390E51D-87B8-4350-845D-54B31151DEB3}"/>
              </a:ext>
            </a:extLst>
          </p:cNvPr>
          <p:cNvSpPr txBox="1"/>
          <p:nvPr/>
        </p:nvSpPr>
        <p:spPr>
          <a:xfrm>
            <a:off x="10092333" y="1729085"/>
            <a:ext cx="3786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tx2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7650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dirty="0">
                <a:solidFill>
                  <a:srgbClr val="91000B"/>
                </a:solidFill>
                <a:latin typeface="+mn-lt"/>
              </a:rPr>
              <a:t>„</a:t>
            </a:r>
            <a:r>
              <a:rPr lang="de-DE" dirty="0" err="1">
                <a:solidFill>
                  <a:srgbClr val="91000B"/>
                </a:solidFill>
                <a:latin typeface="+mn-lt"/>
              </a:rPr>
              <a:t>RettunG</a:t>
            </a:r>
            <a:r>
              <a:rPr lang="de-DE" dirty="0">
                <a:solidFill>
                  <a:srgbClr val="91000B"/>
                </a:solidFill>
                <a:latin typeface="+mn-lt"/>
              </a:rPr>
              <a:t>“ DER </a:t>
            </a:r>
            <a:r>
              <a:rPr lang="de-DE" dirty="0" err="1">
                <a:solidFill>
                  <a:srgbClr val="91000B"/>
                </a:solidFill>
                <a:latin typeface="+mn-lt"/>
              </a:rPr>
              <a:t>wELT</a:t>
            </a:r>
            <a:endParaRPr lang="de-DE" dirty="0">
              <a:solidFill>
                <a:srgbClr val="91000B"/>
              </a:solidFill>
              <a:latin typeface="+mn-lt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41C15772-42B4-469F-BF5E-642BBCDD0A6D}"/>
              </a:ext>
            </a:extLst>
          </p:cNvPr>
          <p:cNvSpPr txBox="1"/>
          <p:nvPr/>
        </p:nvSpPr>
        <p:spPr>
          <a:xfrm>
            <a:off x="580377" y="6350111"/>
            <a:ext cx="282450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600" dirty="0">
                <a:solidFill>
                  <a:schemeClr val="tx2"/>
                </a:solidFill>
              </a:rPr>
              <a:t>FB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CF736DCE-26B4-4146-AA24-7959CAA4E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6" b="97094" l="2789" r="96693">
                        <a14:foregroundMark x1="26654" y1="22525" x2="26654" y2="22525"/>
                        <a14:foregroundMark x1="26200" y1="22525" x2="26200" y2="22525"/>
                        <a14:foregroundMark x1="26200" y1="22525" x2="26200" y2="22525"/>
                        <a14:foregroundMark x1="24384" y1="24069" x2="16796" y2="34787"/>
                        <a14:foregroundMark x1="16796" y1="34787" x2="9598" y2="57675"/>
                        <a14:foregroundMark x1="9598" y1="57675" x2="8301" y2="59673"/>
                        <a14:foregroundMark x1="8301" y1="44414" x2="2918" y2="69301"/>
                        <a14:foregroundMark x1="29896" y1="22252" x2="44682" y2="8447"/>
                        <a14:foregroundMark x1="44682" y1="8447" x2="45266" y2="8447"/>
                        <a14:foregroundMark x1="57004" y1="9628" x2="80026" y2="23797"/>
                        <a14:foregroundMark x1="80026" y1="23797" x2="83852" y2="13987"/>
                        <a14:foregroundMark x1="83852" y1="13987" x2="87808" y2="35695"/>
                        <a14:foregroundMark x1="87808" y1="35695" x2="92672" y2="44868"/>
                        <a14:foregroundMark x1="92672" y1="44868" x2="87160" y2="68392"/>
                        <a14:foregroundMark x1="87160" y1="68392" x2="88003" y2="57130"/>
                        <a14:foregroundMark x1="88003" y1="57130" x2="80285" y2="55223"/>
                        <a14:foregroundMark x1="80285" y1="55223" x2="67964" y2="59491"/>
                        <a14:foregroundMark x1="67964" y1="59491" x2="62062" y2="66031"/>
                        <a14:foregroundMark x1="62062" y1="66031" x2="54604" y2="99728"/>
                        <a14:foregroundMark x1="54604" y1="99728" x2="46887" y2="97275"/>
                        <a14:foregroundMark x1="46887" y1="97275" x2="41894" y2="87920"/>
                        <a14:foregroundMark x1="41894" y1="87920" x2="37354" y2="86739"/>
                        <a14:foregroundMark x1="94553" y1="43869" x2="93385" y2="31608"/>
                        <a14:foregroundMark x1="93385" y1="31608" x2="92412" y2="29428"/>
                        <a14:foregroundMark x1="19326" y1="9809" x2="24125" y2="7084"/>
                        <a14:foregroundMark x1="96952" y1="46049" x2="96952" y2="50772"/>
                        <a14:foregroundMark x1="61219" y1="20345" x2="53826" y2="16985"/>
                        <a14:foregroundMark x1="53826" y1="16985" x2="64591" y2="20799"/>
                        <a14:foregroundMark x1="64591" y1="20799" x2="67121" y2="23252"/>
                        <a14:foregroundMark x1="54150" y1="6721" x2="55318" y2="7084"/>
                        <a14:foregroundMark x1="45979" y1="7448" x2="45979" y2="6721"/>
                        <a14:foregroundMark x1="17769" y1="7902" x2="22698" y2="5904"/>
                        <a14:foregroundMark x1="55966" y1="6903" x2="54280" y2="5450"/>
                        <a14:foregroundMark x1="21595" y1="6267" x2="22957" y2="5086"/>
                        <a14:backgroundMark x1="12127" y1="11262" x2="12127" y2="11262"/>
                        <a14:backgroundMark x1="11997" y1="10808" x2="4150" y2="15259"/>
                        <a14:backgroundMark x1="4150" y1="15259" x2="973" y2="21889"/>
                        <a14:backgroundMark x1="8560" y1="94641" x2="24189" y2="96730"/>
                        <a14:backgroundMark x1="24189" y1="96730" x2="24254" y2="96821"/>
                        <a14:backgroundMark x1="74514" y1="97548" x2="93969" y2="8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31" y="1645765"/>
            <a:ext cx="6415584" cy="458112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6DF52A8A-7900-4FAE-B549-F0DCD6B27AE3}"/>
              </a:ext>
            </a:extLst>
          </p:cNvPr>
          <p:cNvSpPr txBox="1"/>
          <p:nvPr/>
        </p:nvSpPr>
        <p:spPr>
          <a:xfrm>
            <a:off x="7246540" y="5933300"/>
            <a:ext cx="3786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tx2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5586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dirty="0">
                <a:solidFill>
                  <a:srgbClr val="91000B"/>
                </a:solidFill>
                <a:latin typeface="+mn-lt"/>
              </a:rPr>
              <a:t>Die biblische Endzeit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41C15772-42B4-469F-BF5E-642BBCDD0A6D}"/>
              </a:ext>
            </a:extLst>
          </p:cNvPr>
          <p:cNvSpPr txBox="1"/>
          <p:nvPr/>
        </p:nvSpPr>
        <p:spPr>
          <a:xfrm>
            <a:off x="580377" y="6350111"/>
            <a:ext cx="282450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600" dirty="0">
                <a:solidFill>
                  <a:schemeClr val="tx2"/>
                </a:solidFill>
              </a:rPr>
              <a:t>FB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66B12C32-3475-49B9-8DC8-71137C6D1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8" t="26174" r="16000" b="43688"/>
          <a:stretch/>
        </p:blipFill>
        <p:spPr>
          <a:xfrm>
            <a:off x="256901" y="1667641"/>
            <a:ext cx="6561460" cy="2323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62A5330D-92C4-4D1A-AB5B-E1DDDB0BBB65}"/>
              </a:ext>
            </a:extLst>
          </p:cNvPr>
          <p:cNvSpPr txBox="1"/>
          <p:nvPr/>
        </p:nvSpPr>
        <p:spPr>
          <a:xfrm>
            <a:off x="320422" y="1556176"/>
            <a:ext cx="636210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de-DE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… und es werden </a:t>
            </a:r>
            <a:r>
              <a:rPr lang="de-DE" sz="2400" b="1" dirty="0" err="1">
                <a:solidFill>
                  <a:schemeClr val="bg1"/>
                </a:solidFill>
              </a:rPr>
              <a:t>grosse</a:t>
            </a:r>
            <a:r>
              <a:rPr lang="de-DE" sz="2400" b="1" dirty="0">
                <a:solidFill>
                  <a:schemeClr val="bg1"/>
                </a:solidFill>
              </a:rPr>
              <a:t> Erdbeben </a:t>
            </a:r>
            <a:r>
              <a:rPr lang="de-DE" sz="2400" dirty="0">
                <a:solidFill>
                  <a:schemeClr val="bg1"/>
                </a:solidFill>
              </a:rPr>
              <a:t>sein </a:t>
            </a:r>
            <a:r>
              <a:rPr lang="de-DE" sz="2400" dirty="0" smtClean="0">
                <a:solidFill>
                  <a:schemeClr val="bg1"/>
                </a:solidFill>
              </a:rPr>
              <a:t>an </a:t>
            </a:r>
            <a:r>
              <a:rPr lang="de-DE" sz="2400" dirty="0">
                <a:solidFill>
                  <a:schemeClr val="bg1"/>
                </a:solidFill>
              </a:rPr>
              <a:t>verschiedenen Orten,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und </a:t>
            </a:r>
            <a:r>
              <a:rPr lang="de-DE" sz="2400" b="1" dirty="0">
                <a:solidFill>
                  <a:schemeClr val="bg1"/>
                </a:solidFill>
              </a:rPr>
              <a:t>Hungersnöte</a:t>
            </a:r>
            <a:r>
              <a:rPr lang="de-DE" sz="2400" dirty="0">
                <a:solidFill>
                  <a:schemeClr val="bg1"/>
                </a:solidFill>
              </a:rPr>
              <a:t> und </a:t>
            </a:r>
            <a:r>
              <a:rPr lang="de-DE" sz="2400" b="1" dirty="0">
                <a:solidFill>
                  <a:schemeClr val="bg1"/>
                </a:solidFill>
              </a:rPr>
              <a:t>Seuchen</a:t>
            </a:r>
            <a:r>
              <a:rPr lang="de-DE" sz="2400" dirty="0">
                <a:solidFill>
                  <a:schemeClr val="bg1"/>
                </a:solidFill>
              </a:rPr>
              <a:t>;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auch </a:t>
            </a:r>
            <a:r>
              <a:rPr lang="de-DE" sz="2400" b="1" dirty="0">
                <a:solidFill>
                  <a:schemeClr val="bg1"/>
                </a:solidFill>
              </a:rPr>
              <a:t>Schreckensereignisse</a:t>
            </a:r>
            <a:r>
              <a:rPr lang="de-DE" sz="2400" dirty="0">
                <a:solidFill>
                  <a:schemeClr val="bg1"/>
                </a:solidFill>
              </a:rPr>
              <a:t> ... </a:t>
            </a:r>
          </a:p>
          <a:p>
            <a:pPr algn="ctr">
              <a:lnSpc>
                <a:spcPct val="90000"/>
              </a:lnSpc>
            </a:pPr>
            <a:endParaRPr lang="de-DE" sz="24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sz="2400" i="1" dirty="0">
                <a:solidFill>
                  <a:schemeClr val="bg1"/>
                </a:solidFill>
              </a:rPr>
              <a:t>Lukas </a:t>
            </a:r>
            <a:r>
              <a:rPr lang="de-DE" sz="2400" i="1" dirty="0" smtClean="0">
                <a:solidFill>
                  <a:schemeClr val="bg1"/>
                </a:solidFill>
              </a:rPr>
              <a:t>21,11 </a:t>
            </a:r>
            <a:endParaRPr lang="de-DE" sz="2400" i="1" dirty="0">
              <a:solidFill>
                <a:schemeClr val="bg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3851492A-DF12-401F-A2CA-5C644B365E60}"/>
              </a:ext>
            </a:extLst>
          </p:cNvPr>
          <p:cNvSpPr/>
          <p:nvPr/>
        </p:nvSpPr>
        <p:spPr>
          <a:xfrm>
            <a:off x="2666200" y="4417487"/>
            <a:ext cx="7225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Roger Liebi Livestream: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244FC5C9-AF1F-4916-AC3D-BE0D1B42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94" y="1797208"/>
            <a:ext cx="2955560" cy="27490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8">
            <a:extLst>
              <a:ext uri="{FF2B5EF4-FFF2-40B4-BE49-F238E27FC236}">
                <a16:creationId xmlns:a16="http://schemas.microsoft.com/office/drawing/2014/main" xmlns="" id="{2F907A9C-5605-4200-9C19-BF2ED276DE2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558833" y="2585343"/>
            <a:ext cx="243321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050" b="0" dirty="0">
                <a:solidFill>
                  <a:schemeClr val="bg1"/>
                </a:solidFill>
              </a:rPr>
              <a:t>Quelle: </a:t>
            </a:r>
          </a:p>
          <a:p>
            <a:pPr>
              <a:defRPr/>
            </a:pPr>
            <a:r>
              <a:rPr lang="de-DE" sz="1050" b="0" dirty="0">
                <a:solidFill>
                  <a:schemeClr val="bg1"/>
                </a:solidFill>
              </a:rPr>
              <a:t>United </a:t>
            </a:r>
            <a:r>
              <a:rPr lang="de-DE" sz="1050" b="0" dirty="0" err="1">
                <a:solidFill>
                  <a:schemeClr val="bg1"/>
                </a:solidFill>
              </a:rPr>
              <a:t>Nations</a:t>
            </a:r>
            <a:r>
              <a:rPr lang="de-DE" sz="1050" b="0" dirty="0">
                <a:solidFill>
                  <a:schemeClr val="bg1"/>
                </a:solidFill>
              </a:rPr>
              <a:t> Environment </a:t>
            </a:r>
            <a:r>
              <a:rPr lang="de-DE" sz="1050" b="0" dirty="0" err="1">
                <a:solidFill>
                  <a:schemeClr val="bg1"/>
                </a:solidFill>
              </a:rPr>
              <a:t>Programs</a:t>
            </a:r>
            <a:r>
              <a:rPr lang="de-DE" sz="1050" b="0" dirty="0">
                <a:solidFill>
                  <a:schemeClr val="bg1"/>
                </a:solidFill>
              </a:rPr>
              <a:t> CC 2.0</a:t>
            </a:r>
          </a:p>
        </p:txBody>
      </p:sp>
      <p:pic>
        <p:nvPicPr>
          <p:cNvPr id="19" name="Shape 74">
            <a:extLst>
              <a:ext uri="{FF2B5EF4-FFF2-40B4-BE49-F238E27FC236}">
                <a16:creationId xmlns:a16="http://schemas.microsoft.com/office/drawing/2014/main" xmlns="" id="{A1980213-6BAC-4430-A5CB-423E98DF377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705" t="26348" r="53615" b="19292"/>
          <a:stretch/>
        </p:blipFill>
        <p:spPr>
          <a:xfrm>
            <a:off x="565035" y="4319242"/>
            <a:ext cx="1803588" cy="1046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" name="Shape 75">
            <a:extLst>
              <a:ext uri="{FF2B5EF4-FFF2-40B4-BE49-F238E27FC236}">
                <a16:creationId xmlns:a16="http://schemas.microsoft.com/office/drawing/2014/main" xmlns="" id="{F7760FF2-0B93-4DA5-BCAA-CCB06ABA22D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9506" t="26451" r="8815" b="19188"/>
          <a:stretch/>
        </p:blipFill>
        <p:spPr>
          <a:xfrm>
            <a:off x="565035" y="5473478"/>
            <a:ext cx="1803588" cy="1046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9EA001B2-E57F-4015-B549-56795E15E57B}"/>
              </a:ext>
            </a:extLst>
          </p:cNvPr>
          <p:cNvSpPr/>
          <p:nvPr/>
        </p:nvSpPr>
        <p:spPr>
          <a:xfrm>
            <a:off x="2642624" y="4744540"/>
            <a:ext cx="51716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Roger Liebi: Mehr als 20 Endzeitzeichen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und ihre Erfüllung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Sascha Götte: Endzeitliche Aspekte der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globalen Wachstumsgesellschaft</a:t>
            </a:r>
          </a:p>
        </p:txBody>
      </p:sp>
    </p:spTree>
    <p:extLst>
      <p:ext uri="{BB962C8B-B14F-4D97-AF65-F5344CB8AC3E}">
        <p14:creationId xmlns:p14="http://schemas.microsoft.com/office/powerpoint/2010/main" val="16866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Natur, draußen, Nachthimmel enthält.&#10;&#10;Automatisch generierte Beschreibung">
            <a:extLst>
              <a:ext uri="{FF2B5EF4-FFF2-40B4-BE49-F238E27FC236}">
                <a16:creationId xmlns:a16="http://schemas.microsoft.com/office/drawing/2014/main" xmlns="" id="{4648EF6F-23AB-41B4-99EB-E738BB7FF0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-49696"/>
            <a:ext cx="12719149" cy="69573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5AE77CD-B51F-4C15-B3B0-E68A582714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5" t="26174" r="15473" b="43688"/>
          <a:stretch/>
        </p:blipFill>
        <p:spPr>
          <a:xfrm>
            <a:off x="2854052" y="1916832"/>
            <a:ext cx="6125962" cy="1949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5E0436AD-1EF8-4874-BC8E-C3D8B01B2E99}"/>
              </a:ext>
            </a:extLst>
          </p:cNvPr>
          <p:cNvSpPr txBox="1"/>
          <p:nvPr/>
        </p:nvSpPr>
        <p:spPr>
          <a:xfrm>
            <a:off x="2961868" y="2194709"/>
            <a:ext cx="591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3200" dirty="0">
                <a:solidFill>
                  <a:schemeClr val="bg1"/>
                </a:solidFill>
              </a:rPr>
              <a:t>Im Anfang schuf Gott den Himmel und die Erde.</a:t>
            </a:r>
          </a:p>
          <a:p>
            <a:pPr algn="ctr">
              <a:lnSpc>
                <a:spcPct val="90000"/>
              </a:lnSpc>
            </a:pPr>
            <a:endParaRPr lang="de-DE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i="1" dirty="0">
                <a:solidFill>
                  <a:schemeClr val="bg1"/>
                </a:solidFill>
              </a:rPr>
              <a:t>1Mo </a:t>
            </a:r>
            <a:r>
              <a:rPr lang="de-DE" i="1" dirty="0" smtClean="0">
                <a:solidFill>
                  <a:schemeClr val="bg1"/>
                </a:solidFill>
              </a:rPr>
              <a:t>1,1</a:t>
            </a:r>
            <a:endParaRPr lang="de-DE" i="1" dirty="0">
              <a:solidFill>
                <a:schemeClr val="bg1"/>
              </a:solidFill>
            </a:endParaRPr>
          </a:p>
        </p:txBody>
      </p:sp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097940BA-AE7A-4F7C-B79C-64E276527D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" b="79407"/>
          <a:stretch/>
        </p:blipFill>
        <p:spPr>
          <a:xfrm>
            <a:off x="0" y="404663"/>
            <a:ext cx="12188825" cy="1008113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EF594617-5FF5-4323-9648-E491DFD4E787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dirty="0">
                <a:solidFill>
                  <a:srgbClr val="91000B"/>
                </a:solidFill>
                <a:latin typeface="+mn-lt"/>
              </a:rPr>
              <a:t>1.Gott existiert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E7A143AD-DA2F-44CA-B9DD-DBEACAD84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0" y="6330226"/>
            <a:ext cx="3353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CH" sz="1000" dirty="0">
                <a:solidFill>
                  <a:schemeClr val="bg1"/>
                </a:solidFill>
                <a:latin typeface="Garamond" pitchFamily="18" charset="0"/>
              </a:rPr>
              <a:t>FB</a:t>
            </a:r>
            <a:endParaRPr lang="de-DE" sz="1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 descr="Ein Bild, das Natur, draußen, Nachthimmel enthält.&#10;&#10;Automatisch generierte Beschreibung">
            <a:extLst>
              <a:ext uri="{FF2B5EF4-FFF2-40B4-BE49-F238E27FC236}">
                <a16:creationId xmlns:a16="http://schemas.microsoft.com/office/drawing/2014/main" xmlns="" id="{E5734A16-4785-40BD-9BBC-D94FC237F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-49696"/>
            <a:ext cx="12719149" cy="6957392"/>
          </a:xfrm>
          <a:prstGeom prst="rect">
            <a:avLst/>
          </a:prstGeom>
        </p:spPr>
      </p:pic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097940BA-AE7A-4F7C-B79C-64E276527D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" b="79407"/>
          <a:stretch/>
        </p:blipFill>
        <p:spPr>
          <a:xfrm>
            <a:off x="0" y="404663"/>
            <a:ext cx="12188825" cy="1008113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E7A143AD-DA2F-44CA-B9DD-DBEACAD84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0" y="6330226"/>
            <a:ext cx="3353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CH" sz="1000" dirty="0">
                <a:solidFill>
                  <a:schemeClr val="bg1"/>
                </a:solidFill>
                <a:latin typeface="Garamond" pitchFamily="18" charset="0"/>
              </a:rPr>
              <a:t>FB</a:t>
            </a:r>
            <a:endParaRPr lang="de-DE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AACA0994-5574-4763-982A-F04C5B31E719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dirty="0">
                <a:solidFill>
                  <a:srgbClr val="91000B"/>
                </a:solidFill>
                <a:latin typeface="+mn-lt"/>
              </a:rPr>
              <a:t>2. Gott ist heilig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275B8F48-AFD7-4ED7-A3C3-FAD2B1563094}"/>
              </a:ext>
            </a:extLst>
          </p:cNvPr>
          <p:cNvSpPr txBox="1">
            <a:spLocks noChangeArrowheads="1"/>
          </p:cNvSpPr>
          <p:nvPr/>
        </p:nvSpPr>
        <p:spPr>
          <a:xfrm>
            <a:off x="2102493" y="1567792"/>
            <a:ext cx="7705748" cy="51054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de-CH" sz="7200" dirty="0">
                <a:solidFill>
                  <a:schemeClr val="bg1"/>
                </a:solidFill>
              </a:rPr>
              <a:t>Gott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63F2690E-8B06-4B24-B6B9-BC18E48D49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1" t="26911" r="15917" b="44965"/>
          <a:stretch/>
        </p:blipFill>
        <p:spPr>
          <a:xfrm>
            <a:off x="2119751" y="2944238"/>
            <a:ext cx="7602261" cy="1780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09612AF8-9AA7-473C-8D7A-A68DE96830BA}"/>
              </a:ext>
            </a:extLst>
          </p:cNvPr>
          <p:cNvSpPr txBox="1"/>
          <p:nvPr/>
        </p:nvSpPr>
        <p:spPr>
          <a:xfrm>
            <a:off x="2299727" y="3156895"/>
            <a:ext cx="73112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Und dies ist die Botschaft, die wir von ihm gehört haben, und euch verkündigen: </a:t>
            </a:r>
            <a:endParaRPr lang="de-DE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sz="2400" dirty="0" smtClean="0">
                <a:solidFill>
                  <a:schemeClr val="bg1"/>
                </a:solidFill>
              </a:rPr>
              <a:t>dass </a:t>
            </a:r>
            <a:r>
              <a:rPr lang="de-DE" sz="2400" dirty="0">
                <a:solidFill>
                  <a:schemeClr val="bg1"/>
                </a:solidFill>
              </a:rPr>
              <a:t>Gott Licht ist und gar keine Finsternis </a:t>
            </a:r>
            <a:r>
              <a:rPr lang="de-DE" sz="2400" dirty="0" smtClean="0">
                <a:solidFill>
                  <a:schemeClr val="bg1"/>
                </a:solidFill>
              </a:rPr>
              <a:t>   in </a:t>
            </a:r>
            <a:r>
              <a:rPr lang="de-DE" sz="2400" dirty="0">
                <a:solidFill>
                  <a:schemeClr val="bg1"/>
                </a:solidFill>
              </a:rPr>
              <a:t>ihm </a:t>
            </a:r>
            <a:r>
              <a:rPr lang="de-DE" sz="2400" dirty="0" smtClean="0">
                <a:solidFill>
                  <a:schemeClr val="bg1"/>
                </a:solidFill>
              </a:rPr>
              <a:t>ist.         </a:t>
            </a:r>
            <a:r>
              <a:rPr lang="de-DE" i="1" dirty="0" smtClean="0">
                <a:solidFill>
                  <a:schemeClr val="bg1"/>
                </a:solidFill>
              </a:rPr>
              <a:t>1</a:t>
            </a:r>
            <a:r>
              <a:rPr lang="de-DE" i="1" dirty="0">
                <a:solidFill>
                  <a:schemeClr val="bg1"/>
                </a:solidFill>
              </a:rPr>
              <a:t>. </a:t>
            </a:r>
            <a:r>
              <a:rPr lang="de-DE" i="1" dirty="0" err="1">
                <a:solidFill>
                  <a:schemeClr val="bg1"/>
                </a:solidFill>
              </a:rPr>
              <a:t>Joh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smtClean="0">
                <a:solidFill>
                  <a:schemeClr val="bg1"/>
                </a:solidFill>
              </a:rPr>
              <a:t>1,5 </a:t>
            </a:r>
            <a:endParaRPr lang="de-D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7046C314-C994-47CC-BD4E-5BC2A47A4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8" y="476672"/>
            <a:ext cx="12168428" cy="8429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800" dirty="0">
                <a:solidFill>
                  <a:srgbClr val="91000B"/>
                </a:solidFill>
              </a:rPr>
              <a:t>Kritik von Seiten der Grünen</a:t>
            </a:r>
            <a:endParaRPr lang="de-DE" sz="48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37828" y="2780928"/>
            <a:ext cx="10737235" cy="197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3200" b="1" dirty="0">
                <a:solidFill>
                  <a:schemeClr val="bg1"/>
                </a:solidFill>
              </a:rPr>
              <a:t>„Alles ist relativ! Nichts ist absolut! </a:t>
            </a:r>
          </a:p>
          <a:p>
            <a:pPr>
              <a:lnSpc>
                <a:spcPct val="90000"/>
              </a:lnSpc>
            </a:pPr>
            <a:r>
              <a:rPr lang="de-DE" sz="3200" b="1" dirty="0">
                <a:solidFill>
                  <a:schemeClr val="bg1"/>
                </a:solidFill>
              </a:rPr>
              <a:t>Alles muss hinterfragt und kritisiert werden!“</a:t>
            </a:r>
          </a:p>
          <a:p>
            <a:pPr algn="ctr">
              <a:lnSpc>
                <a:spcPct val="90000"/>
              </a:lnSpc>
            </a:pPr>
            <a:endParaRPr lang="de-DE" sz="24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de-DE" sz="2400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sz="2400" i="1" dirty="0" smtClean="0">
                <a:solidFill>
                  <a:schemeClr val="bg1"/>
                </a:solidFill>
              </a:rPr>
              <a:t>(… </a:t>
            </a:r>
            <a:r>
              <a:rPr lang="de-DE" sz="2400" i="1" dirty="0" err="1">
                <a:solidFill>
                  <a:schemeClr val="bg1"/>
                </a:solidFill>
              </a:rPr>
              <a:t>ausser</a:t>
            </a:r>
            <a:r>
              <a:rPr lang="de-DE" sz="2400" i="1" dirty="0">
                <a:solidFill>
                  <a:schemeClr val="bg1"/>
                </a:solidFill>
              </a:rPr>
              <a:t> die Dogmen der </a:t>
            </a:r>
            <a:r>
              <a:rPr lang="de-DE" sz="2400" i="1" dirty="0" smtClean="0">
                <a:solidFill>
                  <a:schemeClr val="bg1"/>
                </a:solidFill>
              </a:rPr>
              <a:t>Grünen)</a:t>
            </a:r>
            <a:endParaRPr lang="de-CH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3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Ein Bild, das Natur, draußen, Nachthimmel enthält.&#10;&#10;Automatisch generierte Beschreibung">
            <a:extLst>
              <a:ext uri="{FF2B5EF4-FFF2-40B4-BE49-F238E27FC236}">
                <a16:creationId xmlns:a16="http://schemas.microsoft.com/office/drawing/2014/main" xmlns="" id="{B9EC32D6-6BD2-4AAE-A557-D9E3090F6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4"/>
            <a:ext cx="12719149" cy="6957392"/>
          </a:xfrm>
          <a:prstGeom prst="rect">
            <a:avLst/>
          </a:prstGeom>
        </p:spPr>
      </p:pic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097940BA-AE7A-4F7C-B79C-64E276527D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" b="79407"/>
          <a:stretch/>
        </p:blipFill>
        <p:spPr>
          <a:xfrm>
            <a:off x="0" y="404663"/>
            <a:ext cx="12188825" cy="1008113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E7A143AD-DA2F-44CA-B9DD-DBEACAD84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0" y="6330226"/>
            <a:ext cx="3353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CH" sz="1000" dirty="0">
                <a:solidFill>
                  <a:schemeClr val="bg1"/>
                </a:solidFill>
                <a:latin typeface="Garamond" pitchFamily="18" charset="0"/>
              </a:rPr>
              <a:t>FB</a:t>
            </a:r>
            <a:endParaRPr lang="de-DE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AACA0994-5574-4763-982A-F04C5B31E719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dirty="0">
                <a:solidFill>
                  <a:srgbClr val="91000B"/>
                </a:solidFill>
                <a:latin typeface="+mn-lt"/>
              </a:rPr>
              <a:t>3. Der Mensch ist schuldig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0F0982EE-973E-4112-8F30-622F823A82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5" t="26174" r="15473" b="43688"/>
          <a:stretch/>
        </p:blipFill>
        <p:spPr>
          <a:xfrm>
            <a:off x="3581585" y="3264768"/>
            <a:ext cx="4747557" cy="1163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1A2F5616-99E2-48B4-931C-0DE1115DA17A}"/>
              </a:ext>
            </a:extLst>
          </p:cNvPr>
          <p:cNvSpPr txBox="1"/>
          <p:nvPr/>
        </p:nvSpPr>
        <p:spPr>
          <a:xfrm>
            <a:off x="3844261" y="3318680"/>
            <a:ext cx="42222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000" dirty="0">
                <a:solidFill>
                  <a:schemeClr val="bg1"/>
                </a:solidFill>
              </a:rPr>
              <a:t>Denn es ist kein Unterschied, alle haben gesündigt …</a:t>
            </a:r>
          </a:p>
          <a:p>
            <a:pPr algn="ctr">
              <a:lnSpc>
                <a:spcPct val="90000"/>
              </a:lnSpc>
            </a:pPr>
            <a:endParaRPr lang="de-DE" sz="1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i="1" dirty="0" err="1">
                <a:solidFill>
                  <a:schemeClr val="bg1"/>
                </a:solidFill>
              </a:rPr>
              <a:t>Röm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smtClean="0">
                <a:solidFill>
                  <a:schemeClr val="bg1"/>
                </a:solidFill>
              </a:rPr>
              <a:t>3,23</a:t>
            </a:r>
            <a:endParaRPr lang="de-DE" i="1" dirty="0">
              <a:solidFill>
                <a:schemeClr val="bg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275B8F48-AFD7-4ED7-A3C3-FAD2B1563094}"/>
              </a:ext>
            </a:extLst>
          </p:cNvPr>
          <p:cNvSpPr txBox="1">
            <a:spLocks noChangeArrowheads="1"/>
          </p:cNvSpPr>
          <p:nvPr/>
        </p:nvSpPr>
        <p:spPr>
          <a:xfrm>
            <a:off x="1629916" y="1752600"/>
            <a:ext cx="8431436" cy="51054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de-CH" sz="7200" dirty="0">
                <a:solidFill>
                  <a:schemeClr val="bg1"/>
                </a:solidFill>
              </a:rPr>
              <a:t>Gott</a:t>
            </a:r>
          </a:p>
          <a:p>
            <a:pPr algn="ctr">
              <a:buFont typeface="Wingdings" pitchFamily="2" charset="2"/>
              <a:buNone/>
            </a:pPr>
            <a:r>
              <a:rPr lang="de-CH" sz="2800" dirty="0">
                <a:solidFill>
                  <a:schemeClr val="bg1"/>
                </a:solidFill>
              </a:rPr>
              <a:t>-------------------------------------------</a:t>
            </a:r>
          </a:p>
          <a:p>
            <a:pPr algn="ctr">
              <a:buFont typeface="Wingdings" pitchFamily="2" charset="2"/>
              <a:buNone/>
            </a:pPr>
            <a:endParaRPr lang="de-CH" sz="28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CH" sz="2800" dirty="0">
                <a:solidFill>
                  <a:schemeClr val="bg1"/>
                </a:solidFill>
              </a:rPr>
              <a:t>-------------------------------------------</a:t>
            </a:r>
          </a:p>
          <a:p>
            <a:pPr algn="ctr">
              <a:buFont typeface="Wingdings" pitchFamily="2" charset="2"/>
              <a:buNone/>
            </a:pPr>
            <a:r>
              <a:rPr lang="de-CH" sz="7200" dirty="0">
                <a:solidFill>
                  <a:schemeClr val="bg1"/>
                </a:solidFill>
              </a:rPr>
              <a:t>Mensch</a:t>
            </a:r>
            <a:endParaRPr lang="de-DE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Natur, draußen, Nachthimmel enthält.&#10;&#10;Automatisch generierte Beschreibung">
            <a:extLst>
              <a:ext uri="{FF2B5EF4-FFF2-40B4-BE49-F238E27FC236}">
                <a16:creationId xmlns:a16="http://schemas.microsoft.com/office/drawing/2014/main" xmlns="" id="{F6471070-DA03-4603-B1FA-A149CB68B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-49696"/>
            <a:ext cx="12719149" cy="6957392"/>
          </a:xfrm>
          <a:prstGeom prst="rect">
            <a:avLst/>
          </a:prstGeom>
        </p:spPr>
      </p:pic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097940BA-AE7A-4F7C-B79C-64E276527D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" b="79407"/>
          <a:stretch/>
        </p:blipFill>
        <p:spPr>
          <a:xfrm>
            <a:off x="0" y="404663"/>
            <a:ext cx="12188825" cy="1008113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E7A143AD-DA2F-44CA-B9DD-DBEACAD84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0" y="6330226"/>
            <a:ext cx="3353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CH" sz="1000" dirty="0">
                <a:solidFill>
                  <a:schemeClr val="bg1"/>
                </a:solidFill>
                <a:latin typeface="Garamond" pitchFamily="18" charset="0"/>
              </a:rPr>
              <a:t>FB</a:t>
            </a:r>
            <a:endParaRPr lang="de-DE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275B8F48-AFD7-4ED7-A3C3-FAD2B1563094}"/>
              </a:ext>
            </a:extLst>
          </p:cNvPr>
          <p:cNvSpPr txBox="1">
            <a:spLocks noChangeArrowheads="1"/>
          </p:cNvSpPr>
          <p:nvPr/>
        </p:nvSpPr>
        <p:spPr>
          <a:xfrm>
            <a:off x="2102493" y="1567792"/>
            <a:ext cx="7705748" cy="51054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de-CH" sz="7200" dirty="0">
                <a:solidFill>
                  <a:schemeClr val="bg1"/>
                </a:solidFill>
              </a:rPr>
              <a:t>Gott</a:t>
            </a:r>
          </a:p>
          <a:p>
            <a:pPr algn="ctr">
              <a:buFont typeface="Wingdings" pitchFamily="2" charset="2"/>
              <a:buNone/>
            </a:pPr>
            <a:r>
              <a:rPr lang="de-CH" sz="2800" dirty="0">
                <a:solidFill>
                  <a:schemeClr val="bg1"/>
                </a:solidFill>
              </a:rPr>
              <a:t>-------------------------------------------</a:t>
            </a:r>
          </a:p>
          <a:p>
            <a:pPr algn="ctr">
              <a:buFont typeface="Wingdings" pitchFamily="2" charset="2"/>
              <a:buNone/>
            </a:pPr>
            <a:endParaRPr lang="de-CH" sz="28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CH" sz="2800" dirty="0">
                <a:solidFill>
                  <a:schemeClr val="bg1"/>
                </a:solidFill>
              </a:rPr>
              <a:t>-------------------------------------------</a:t>
            </a:r>
          </a:p>
          <a:p>
            <a:pPr algn="ctr">
              <a:buFont typeface="Wingdings" pitchFamily="2" charset="2"/>
              <a:buNone/>
            </a:pPr>
            <a:r>
              <a:rPr lang="de-CH" sz="7200" dirty="0">
                <a:solidFill>
                  <a:schemeClr val="bg1"/>
                </a:solidFill>
              </a:rPr>
              <a:t>Mensch</a:t>
            </a:r>
            <a:endParaRPr lang="de-DE" sz="7200" dirty="0">
              <a:solidFill>
                <a:schemeClr val="bg1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0F0982EE-973E-4112-8F30-622F823A82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5" t="26174" r="15473" b="43688"/>
          <a:stretch/>
        </p:blipFill>
        <p:spPr>
          <a:xfrm>
            <a:off x="3581587" y="3057218"/>
            <a:ext cx="4747557" cy="1163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1A2F5616-99E2-48B4-931C-0DE1115DA17A}"/>
              </a:ext>
            </a:extLst>
          </p:cNvPr>
          <p:cNvSpPr txBox="1"/>
          <p:nvPr/>
        </p:nvSpPr>
        <p:spPr>
          <a:xfrm>
            <a:off x="3844263" y="3159259"/>
            <a:ext cx="42222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000" dirty="0">
                <a:solidFill>
                  <a:schemeClr val="bg1"/>
                </a:solidFill>
              </a:rPr>
              <a:t>… und erreichen nicht die Herrlichkeit Gottes.</a:t>
            </a:r>
          </a:p>
          <a:p>
            <a:pPr algn="ctr">
              <a:lnSpc>
                <a:spcPct val="90000"/>
              </a:lnSpc>
            </a:pPr>
            <a:endParaRPr lang="de-DE" sz="1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i="1" dirty="0" err="1">
                <a:solidFill>
                  <a:schemeClr val="bg1"/>
                </a:solidFill>
              </a:rPr>
              <a:t>Röm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smtClean="0">
                <a:solidFill>
                  <a:schemeClr val="bg1"/>
                </a:solidFill>
              </a:rPr>
              <a:t>3,23 </a:t>
            </a:r>
            <a:endParaRPr lang="de-DE" i="1" dirty="0">
              <a:solidFill>
                <a:schemeClr val="bg1"/>
              </a:solidFill>
            </a:endParaRP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xmlns="" id="{0BC1CC1C-5BA2-4624-BBBD-E988F001AB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38028" y="3597758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xmlns="" id="{39386563-C308-4F35-BA93-E238B02C5A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4092" y="3813658"/>
            <a:ext cx="0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xmlns="" id="{26C469C5-A49B-4327-A6D5-FE075BE712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6060" y="3597758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xmlns="" id="{12D472DE-9559-46E3-9D35-904CFA343E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58708" y="3453296"/>
            <a:ext cx="0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xmlns="" id="{EDF2623B-E43E-4C55-951A-8061CE8316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2684" y="3872898"/>
            <a:ext cx="0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C4A3EAD6-8DB6-4A59-BE42-67FB256BC161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dirty="0">
                <a:solidFill>
                  <a:srgbClr val="91000B"/>
                </a:solidFill>
                <a:latin typeface="+mn-lt"/>
              </a:rPr>
              <a:t>4. Wir schaffen es nicht</a:t>
            </a:r>
          </a:p>
        </p:txBody>
      </p:sp>
    </p:spTree>
    <p:extLst>
      <p:ext uri="{BB962C8B-B14F-4D97-AF65-F5344CB8AC3E}">
        <p14:creationId xmlns:p14="http://schemas.microsoft.com/office/powerpoint/2010/main" val="34842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Ein Bild, das Natur, draußen, Nachthimmel enthält.&#10;&#10;Automatisch generierte Beschreibung">
            <a:extLst>
              <a:ext uri="{FF2B5EF4-FFF2-40B4-BE49-F238E27FC236}">
                <a16:creationId xmlns:a16="http://schemas.microsoft.com/office/drawing/2014/main" xmlns="" id="{A9D6297C-FCD4-45D3-AA93-089CC8107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-49696"/>
            <a:ext cx="12719149" cy="6957392"/>
          </a:xfrm>
          <a:prstGeom prst="rect">
            <a:avLst/>
          </a:prstGeom>
        </p:spPr>
      </p:pic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097940BA-AE7A-4F7C-B79C-64E276527D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" b="79407"/>
          <a:stretch/>
        </p:blipFill>
        <p:spPr>
          <a:xfrm>
            <a:off x="0" y="404663"/>
            <a:ext cx="12188825" cy="1008113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E7A143AD-DA2F-44CA-B9DD-DBEACAD84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0" y="6330226"/>
            <a:ext cx="3353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CH" sz="1000" dirty="0">
                <a:solidFill>
                  <a:schemeClr val="bg1"/>
                </a:solidFill>
                <a:latin typeface="Garamond" pitchFamily="18" charset="0"/>
              </a:rPr>
              <a:t>FB</a:t>
            </a:r>
            <a:endParaRPr lang="de-DE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AACA0994-5574-4763-982A-F04C5B31E719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dirty="0">
                <a:solidFill>
                  <a:srgbClr val="91000B"/>
                </a:solidFill>
                <a:latin typeface="+mn-lt"/>
              </a:rPr>
              <a:t>5. Jesus Christus – die Brücke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275B8F48-AFD7-4ED7-A3C3-FAD2B1563094}"/>
              </a:ext>
            </a:extLst>
          </p:cNvPr>
          <p:cNvSpPr txBox="1">
            <a:spLocks noChangeArrowheads="1"/>
          </p:cNvSpPr>
          <p:nvPr/>
        </p:nvSpPr>
        <p:spPr>
          <a:xfrm>
            <a:off x="2102493" y="1567792"/>
            <a:ext cx="7705748" cy="51054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de-CH" sz="7200" dirty="0">
                <a:solidFill>
                  <a:schemeClr val="bg1"/>
                </a:solidFill>
              </a:rPr>
              <a:t>Gott</a:t>
            </a:r>
          </a:p>
          <a:p>
            <a:pPr algn="ctr">
              <a:buFont typeface="Wingdings" pitchFamily="2" charset="2"/>
              <a:buNone/>
            </a:pPr>
            <a:r>
              <a:rPr lang="de-CH" sz="2800" dirty="0">
                <a:solidFill>
                  <a:schemeClr val="bg1"/>
                </a:solidFill>
              </a:rPr>
              <a:t>-------------------------------------------</a:t>
            </a:r>
          </a:p>
          <a:p>
            <a:pPr algn="ctr">
              <a:buFont typeface="Wingdings" pitchFamily="2" charset="2"/>
              <a:buNone/>
            </a:pPr>
            <a:endParaRPr lang="de-CH" sz="28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CH" sz="2800" dirty="0">
                <a:solidFill>
                  <a:schemeClr val="bg1"/>
                </a:solidFill>
              </a:rPr>
              <a:t>-------------------------------------------</a:t>
            </a:r>
          </a:p>
          <a:p>
            <a:pPr algn="ctr">
              <a:buFont typeface="Wingdings" pitchFamily="2" charset="2"/>
              <a:buNone/>
            </a:pPr>
            <a:r>
              <a:rPr lang="de-CH" sz="7200" dirty="0">
                <a:solidFill>
                  <a:schemeClr val="bg1"/>
                </a:solidFill>
              </a:rPr>
              <a:t>Mensch</a:t>
            </a:r>
            <a:endParaRPr lang="de-DE" sz="7200" dirty="0">
              <a:solidFill>
                <a:schemeClr val="bg1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0F0982EE-973E-4112-8F30-622F823A82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5" t="26174" r="15473" b="43688"/>
          <a:stretch/>
        </p:blipFill>
        <p:spPr>
          <a:xfrm>
            <a:off x="7655309" y="1832899"/>
            <a:ext cx="4747557" cy="155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Line 4">
            <a:extLst>
              <a:ext uri="{FF2B5EF4-FFF2-40B4-BE49-F238E27FC236}">
                <a16:creationId xmlns:a16="http://schemas.microsoft.com/office/drawing/2014/main" xmlns="" id="{0BC1CC1C-5BA2-4624-BBBD-E988F001AB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38028" y="3597758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xmlns="" id="{39386563-C308-4F35-BA93-E238B02C5A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4092" y="3813658"/>
            <a:ext cx="0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xmlns="" id="{26C469C5-A49B-4327-A6D5-FE075BE712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6060" y="3597758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xmlns="" id="{2F1FC6F7-283B-4A11-AC3D-F7016AC3A82E}"/>
              </a:ext>
            </a:extLst>
          </p:cNvPr>
          <p:cNvGrpSpPr>
            <a:grpSpLocks/>
          </p:cNvGrpSpPr>
          <p:nvPr/>
        </p:nvGrpSpPr>
        <p:grpSpPr bwMode="auto">
          <a:xfrm>
            <a:off x="5091767" y="2636912"/>
            <a:ext cx="1727200" cy="2087562"/>
            <a:chOff x="2208" y="1020"/>
            <a:chExt cx="1272" cy="1596"/>
          </a:xfrm>
        </p:grpSpPr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xmlns="" id="{41FE1F3F-88A8-48B3-89BA-FB640A032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25" name="Rectangle 7">
                <a:extLst>
                  <a:ext uri="{FF2B5EF4-FFF2-40B4-BE49-F238E27FC236}">
                    <a16:creationId xmlns:a16="http://schemas.microsoft.com/office/drawing/2014/main" xmlns="" id="{871BC09D-64C8-4F46-8FB3-BB84E18D2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Rectangle 8">
                <a:extLst>
                  <a:ext uri="{FF2B5EF4-FFF2-40B4-BE49-F238E27FC236}">
                    <a16:creationId xmlns:a16="http://schemas.microsoft.com/office/drawing/2014/main" xmlns="" id="{3D744CDF-86DA-428F-8030-1B77CAD5C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xmlns="" id="{308860C9-E46F-4158-9341-660AEB355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xmlns="" id="{E07284F7-E983-44B2-B834-9106FF21C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" name="Rectangle 11">
                <a:extLst>
                  <a:ext uri="{FF2B5EF4-FFF2-40B4-BE49-F238E27FC236}">
                    <a16:creationId xmlns:a16="http://schemas.microsoft.com/office/drawing/2014/main" xmlns="" id="{CFEB7672-0DFB-4CF8-A3CA-D3877CDCA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xmlns="" id="{D3C88DE4-75F7-46A1-A3B8-439332083CB8}"/>
              </a:ext>
            </a:extLst>
          </p:cNvPr>
          <p:cNvSpPr txBox="1"/>
          <p:nvPr/>
        </p:nvSpPr>
        <p:spPr>
          <a:xfrm>
            <a:off x="7901686" y="1942792"/>
            <a:ext cx="44700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dirty="0">
                <a:solidFill>
                  <a:schemeClr val="bg1"/>
                </a:solidFill>
              </a:rPr>
              <a:t>Ich bin der Weg, die Wahrheit und das Leben. Niemand kommt zum Vater als nur durch mich.</a:t>
            </a:r>
          </a:p>
          <a:p>
            <a:pPr lvl="0" algn="ctr">
              <a:lnSpc>
                <a:spcPct val="90000"/>
              </a:lnSpc>
            </a:pPr>
            <a:endParaRPr lang="de-DE" dirty="0">
              <a:solidFill>
                <a:prstClr val="white"/>
              </a:solidFill>
            </a:endParaRPr>
          </a:p>
          <a:p>
            <a:pPr lvl="0" algn="ctr">
              <a:lnSpc>
                <a:spcPct val="90000"/>
              </a:lnSpc>
            </a:pPr>
            <a:r>
              <a:rPr lang="de-DE" i="1" dirty="0" err="1">
                <a:solidFill>
                  <a:prstClr val="white"/>
                </a:solidFill>
              </a:rPr>
              <a:t>Joh</a:t>
            </a:r>
            <a:r>
              <a:rPr lang="de-DE" i="1" dirty="0">
                <a:solidFill>
                  <a:prstClr val="white"/>
                </a:solidFill>
              </a:rPr>
              <a:t> 14,6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 descr="Ein Bild, das Natur, draußen, Nachthimmel enthält.&#10;&#10;Automatisch generierte Beschreibung">
            <a:extLst>
              <a:ext uri="{FF2B5EF4-FFF2-40B4-BE49-F238E27FC236}">
                <a16:creationId xmlns:a16="http://schemas.microsoft.com/office/drawing/2014/main" xmlns="" id="{BD8D403F-21CC-4D98-98F3-C53EA9AAB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-49696"/>
            <a:ext cx="12719149" cy="6957392"/>
          </a:xfrm>
          <a:prstGeom prst="rect">
            <a:avLst/>
          </a:prstGeom>
        </p:spPr>
      </p:pic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097940BA-AE7A-4F7C-B79C-64E276527D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" b="79407"/>
          <a:stretch/>
        </p:blipFill>
        <p:spPr>
          <a:xfrm>
            <a:off x="0" y="404663"/>
            <a:ext cx="12188825" cy="1008113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E7A143AD-DA2F-44CA-B9DD-DBEACAD84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0" y="6330226"/>
            <a:ext cx="3353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CH" sz="1000" dirty="0">
                <a:solidFill>
                  <a:schemeClr val="bg1"/>
                </a:solidFill>
                <a:latin typeface="Garamond" pitchFamily="18" charset="0"/>
              </a:rPr>
              <a:t>FB</a:t>
            </a:r>
            <a:endParaRPr lang="de-DE" sz="1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AACA0994-5574-4763-982A-F04C5B31E719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dirty="0">
                <a:solidFill>
                  <a:srgbClr val="91000B"/>
                </a:solidFill>
                <a:latin typeface="+mn-lt"/>
              </a:rPr>
              <a:t>	6. Ich muss mich bekehren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275B8F48-AFD7-4ED7-A3C3-FAD2B1563094}"/>
              </a:ext>
            </a:extLst>
          </p:cNvPr>
          <p:cNvSpPr txBox="1">
            <a:spLocks noChangeArrowheads="1"/>
          </p:cNvSpPr>
          <p:nvPr/>
        </p:nvSpPr>
        <p:spPr>
          <a:xfrm>
            <a:off x="2102493" y="1567792"/>
            <a:ext cx="7705748" cy="51054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de-CH" sz="7200" dirty="0">
                <a:solidFill>
                  <a:schemeClr val="bg1"/>
                </a:solidFill>
              </a:rPr>
              <a:t>Gott</a:t>
            </a:r>
          </a:p>
          <a:p>
            <a:pPr algn="ctr">
              <a:buFont typeface="Wingdings" pitchFamily="2" charset="2"/>
              <a:buNone/>
            </a:pPr>
            <a:r>
              <a:rPr lang="de-CH" sz="2800" dirty="0">
                <a:solidFill>
                  <a:schemeClr val="bg1"/>
                </a:solidFill>
              </a:rPr>
              <a:t>-------------------------------------------</a:t>
            </a:r>
          </a:p>
          <a:p>
            <a:pPr algn="ctr">
              <a:buFont typeface="Wingdings" pitchFamily="2" charset="2"/>
              <a:buNone/>
            </a:pPr>
            <a:endParaRPr lang="de-CH" sz="28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CH" sz="2800" dirty="0">
                <a:solidFill>
                  <a:schemeClr val="bg1"/>
                </a:solidFill>
              </a:rPr>
              <a:t>-------------------------------------------</a:t>
            </a:r>
          </a:p>
          <a:p>
            <a:pPr algn="ctr">
              <a:buFont typeface="Wingdings" pitchFamily="2" charset="2"/>
              <a:buNone/>
            </a:pPr>
            <a:r>
              <a:rPr lang="de-CH" sz="7200" dirty="0">
                <a:solidFill>
                  <a:schemeClr val="bg1"/>
                </a:solidFill>
              </a:rPr>
              <a:t>Mensch</a:t>
            </a:r>
            <a:endParaRPr lang="de-DE" sz="7200" dirty="0">
              <a:solidFill>
                <a:schemeClr val="bg1"/>
              </a:solidFill>
            </a:endParaRP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xmlns="" id="{1AEF9E3F-E769-4CDC-904C-0E4C793B40A1}"/>
              </a:ext>
            </a:extLst>
          </p:cNvPr>
          <p:cNvGrpSpPr>
            <a:grpSpLocks/>
          </p:cNvGrpSpPr>
          <p:nvPr/>
        </p:nvGrpSpPr>
        <p:grpSpPr bwMode="auto">
          <a:xfrm>
            <a:off x="5091767" y="2636912"/>
            <a:ext cx="1727200" cy="2087562"/>
            <a:chOff x="2208" y="1020"/>
            <a:chExt cx="1272" cy="1596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xmlns="" id="{3C73394B-11B2-484B-BF62-E552FECF8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20" name="Rectangle 7">
                <a:extLst>
                  <a:ext uri="{FF2B5EF4-FFF2-40B4-BE49-F238E27FC236}">
                    <a16:creationId xmlns:a16="http://schemas.microsoft.com/office/drawing/2014/main" xmlns="" id="{2F6E052C-8734-43FE-8CAF-B540F42D4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xmlns="" id="{CF4C4B6C-FBE2-483A-812A-F02620B17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xmlns="" id="{0633960C-AD23-4834-8CBA-41DFE34A1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xmlns="" id="{C3CE07FD-8EC2-4B09-A2DD-4830A17DF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xmlns="" id="{548131A3-713C-4989-AC11-B5027CE2F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2" name="AutoShape 11">
            <a:extLst>
              <a:ext uri="{FF2B5EF4-FFF2-40B4-BE49-F238E27FC236}">
                <a16:creationId xmlns:a16="http://schemas.microsoft.com/office/drawing/2014/main" xmlns="" id="{2624B21B-BA79-4D28-A439-0119CACC9E1E}"/>
              </a:ext>
            </a:extLst>
          </p:cNvPr>
          <p:cNvSpPr>
            <a:spLocks noChangeArrowheads="1"/>
          </p:cNvSpPr>
          <p:nvPr/>
        </p:nvSpPr>
        <p:spPr bwMode="auto">
          <a:xfrm rot="11579252" flipH="1">
            <a:off x="3334372" y="1696064"/>
            <a:ext cx="1143300" cy="3122981"/>
          </a:xfrm>
          <a:prstGeom prst="curvedRightArrow">
            <a:avLst>
              <a:gd name="adj1" fmla="val 78177"/>
              <a:gd name="adj2" fmla="val 156354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xmlns="" id="{3E6A08ED-FB42-43AC-ABC1-3D827CA988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5" t="26174" r="15473" b="43688"/>
          <a:stretch/>
        </p:blipFill>
        <p:spPr>
          <a:xfrm>
            <a:off x="7039813" y="2852936"/>
            <a:ext cx="4747557" cy="155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xmlns="" id="{5A13974B-E871-4A3A-8C0C-9FE469E979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5" t="26174" r="15473" b="43688"/>
          <a:stretch/>
        </p:blipFill>
        <p:spPr>
          <a:xfrm>
            <a:off x="7039813" y="2852936"/>
            <a:ext cx="4747557" cy="155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A6979AD6-917C-4F11-A5FF-CF1862D74DAC}"/>
              </a:ext>
            </a:extLst>
          </p:cNvPr>
          <p:cNvSpPr txBox="1"/>
          <p:nvPr/>
        </p:nvSpPr>
        <p:spPr>
          <a:xfrm>
            <a:off x="7178542" y="3022423"/>
            <a:ext cx="44700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400" dirty="0">
                <a:solidFill>
                  <a:schemeClr val="bg1"/>
                </a:solidFill>
              </a:rPr>
              <a:t>Kehret um, kehret um von euren bösen Wegen!</a:t>
            </a:r>
          </a:p>
          <a:p>
            <a:pPr algn="ctr">
              <a:lnSpc>
                <a:spcPct val="90000"/>
              </a:lnSpc>
            </a:pPr>
            <a:endParaRPr lang="de-DE" sz="2400" dirty="0">
              <a:solidFill>
                <a:prstClr val="white"/>
              </a:solidFill>
            </a:endParaRPr>
          </a:p>
          <a:p>
            <a:pPr lvl="0" algn="ctr">
              <a:lnSpc>
                <a:spcPct val="90000"/>
              </a:lnSpc>
            </a:pPr>
            <a:r>
              <a:rPr lang="de-DE" i="1" dirty="0" err="1">
                <a:solidFill>
                  <a:prstClr val="white"/>
                </a:solidFill>
              </a:rPr>
              <a:t>Hes</a:t>
            </a:r>
            <a:r>
              <a:rPr lang="de-DE" i="1" dirty="0">
                <a:solidFill>
                  <a:prstClr val="white"/>
                </a:solidFill>
              </a:rPr>
              <a:t> 33,11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dirty="0">
                <a:solidFill>
                  <a:srgbClr val="91000B"/>
                </a:solidFill>
                <a:latin typeface="+mn-lt"/>
              </a:rPr>
              <a:t>Bilder und Zitate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22A5304E-6793-4286-858F-A1ED7AE89941}"/>
              </a:ext>
            </a:extLst>
          </p:cNvPr>
          <p:cNvSpPr txBox="1">
            <a:spLocks noChangeArrowheads="1"/>
          </p:cNvSpPr>
          <p:nvPr/>
        </p:nvSpPr>
        <p:spPr>
          <a:xfrm>
            <a:off x="1197868" y="2348880"/>
            <a:ext cx="8926667" cy="1378807"/>
          </a:xfrm>
          <a:prstGeom prst="rect">
            <a:avLst/>
          </a:prstGeom>
        </p:spPr>
        <p:txBody>
          <a:bodyPr vert="horz" wrap="square" lIns="121888" tIns="60944" rIns="121888" bIns="60944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tabLst>
                <a:tab pos="1214663" algn="l"/>
                <a:tab pos="2433558" algn="l"/>
                <a:tab pos="3652453" algn="l"/>
                <a:tab pos="4871349" algn="l"/>
                <a:tab pos="6090244" algn="l"/>
                <a:tab pos="7309139" algn="l"/>
                <a:tab pos="8528034" algn="l"/>
                <a:tab pos="9746929" algn="l"/>
                <a:tab pos="10965825" algn="l"/>
                <a:tab pos="12184720" algn="l"/>
                <a:tab pos="13403615" algn="l"/>
              </a:tabLst>
              <a:defRPr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  <a:tabLst>
                <a:tab pos="1214663" algn="l"/>
                <a:tab pos="2433558" algn="l"/>
                <a:tab pos="3652453" algn="l"/>
                <a:tab pos="4871349" algn="l"/>
                <a:tab pos="6090244" algn="l"/>
                <a:tab pos="7309139" algn="l"/>
                <a:tab pos="8528034" algn="l"/>
                <a:tab pos="9746929" algn="l"/>
                <a:tab pos="10965825" algn="l"/>
                <a:tab pos="12184720" algn="l"/>
                <a:tab pos="13403615" algn="l"/>
              </a:tabLst>
              <a:defRPr/>
            </a:pPr>
            <a:r>
              <a:rPr lang="en-GB" sz="2400" dirty="0">
                <a:solidFill>
                  <a:schemeClr val="bg1"/>
                </a:solidFill>
              </a:rPr>
              <a:t>FB = </a:t>
            </a:r>
            <a:r>
              <a:rPr lang="en-GB" sz="2400" dirty="0" err="1">
                <a:solidFill>
                  <a:schemeClr val="bg1"/>
                </a:solidFill>
              </a:rPr>
              <a:t>Freies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Bild</a:t>
            </a:r>
            <a:r>
              <a:rPr lang="en-GB" sz="2400" dirty="0">
                <a:solidFill>
                  <a:schemeClr val="bg1"/>
                </a:solidFill>
              </a:rPr>
              <a:t> (public domain)</a:t>
            </a:r>
          </a:p>
          <a:p>
            <a:pPr>
              <a:buFont typeface="Arial" charset="0"/>
              <a:buChar char="•"/>
              <a:tabLst>
                <a:tab pos="1214663" algn="l"/>
                <a:tab pos="2433558" algn="l"/>
                <a:tab pos="3652453" algn="l"/>
                <a:tab pos="4871349" algn="l"/>
                <a:tab pos="6090244" algn="l"/>
                <a:tab pos="7309139" algn="l"/>
                <a:tab pos="8528034" algn="l"/>
                <a:tab pos="9746929" algn="l"/>
                <a:tab pos="10965825" algn="l"/>
                <a:tab pos="12184720" algn="l"/>
                <a:tab pos="13403615" algn="l"/>
              </a:tabLst>
              <a:defRPr/>
            </a:pPr>
            <a:r>
              <a:rPr lang="en-US" sz="2400" dirty="0">
                <a:solidFill>
                  <a:schemeClr val="bg1"/>
                </a:solidFill>
              </a:rPr>
              <a:t>Bibel-</a:t>
            </a:r>
            <a:r>
              <a:rPr lang="en-US" sz="2400" dirty="0" err="1">
                <a:solidFill>
                  <a:schemeClr val="bg1"/>
                </a:solidFill>
              </a:rPr>
              <a:t>Zitate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Elberfelder</a:t>
            </a:r>
            <a:r>
              <a:rPr lang="en-US" sz="2400" dirty="0">
                <a:solidFill>
                  <a:schemeClr val="bg1"/>
                </a:solidFill>
              </a:rPr>
              <a:t> 1905, </a:t>
            </a:r>
            <a:r>
              <a:rPr lang="en-US" sz="2400" dirty="0" err="1">
                <a:solidFill>
                  <a:schemeClr val="bg1"/>
                </a:solidFill>
              </a:rPr>
              <a:t>leicht</a:t>
            </a:r>
            <a:r>
              <a:rPr lang="en-US" sz="2400" dirty="0">
                <a:solidFill>
                  <a:schemeClr val="bg1"/>
                </a:solidFill>
              </a:rPr>
              <a:t> rev. v. RL</a:t>
            </a:r>
          </a:p>
        </p:txBody>
      </p:sp>
    </p:spTree>
    <p:extLst>
      <p:ext uri="{BB962C8B-B14F-4D97-AF65-F5344CB8AC3E}">
        <p14:creationId xmlns:p14="http://schemas.microsoft.com/office/powerpoint/2010/main" val="42290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249EA41A-B0F5-4F4C-9180-DC23D218F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527"/>
            <a:ext cx="12188825" cy="6856214"/>
          </a:xfrm>
          <a:prstGeom prst="rect">
            <a:avLst/>
          </a:prstGeom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4365626" y="3284539"/>
            <a:ext cx="3743325" cy="1951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2335D55-6075-4426-A49D-A19E4D9971DA}"/>
              </a:ext>
            </a:extLst>
          </p:cNvPr>
          <p:cNvSpPr txBox="1">
            <a:spLocks noChangeArrowheads="1"/>
          </p:cNvSpPr>
          <p:nvPr/>
        </p:nvSpPr>
        <p:spPr>
          <a:xfrm>
            <a:off x="207989" y="631107"/>
            <a:ext cx="11772846" cy="5980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dirty="0">
                <a:solidFill>
                  <a:srgbClr val="91000B"/>
                </a:solidFill>
                <a:latin typeface="+mn-lt"/>
              </a:rPr>
              <a:t>Bildlizenzen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22A5304E-6793-4286-858F-A1ED7AE89941}"/>
              </a:ext>
            </a:extLst>
          </p:cNvPr>
          <p:cNvSpPr txBox="1">
            <a:spLocks noChangeArrowheads="1"/>
          </p:cNvSpPr>
          <p:nvPr/>
        </p:nvSpPr>
        <p:spPr>
          <a:xfrm>
            <a:off x="765820" y="1992176"/>
            <a:ext cx="8926667" cy="4234717"/>
          </a:xfrm>
          <a:prstGeom prst="rect">
            <a:avLst/>
          </a:prstGeom>
        </p:spPr>
        <p:txBody>
          <a:bodyPr vert="horz" wrap="square" lIns="121888" tIns="60944" rIns="121888" bIns="60944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3199" b="1" dirty="0">
                <a:solidFill>
                  <a:schemeClr val="bg1"/>
                </a:solidFill>
                <a:latin typeface="Arial" charset="0"/>
              </a:rPr>
              <a:t>GNU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solidFill>
                  <a:schemeClr val="bg1"/>
                </a:solidFill>
                <a:latin typeface="Arial" charset="0"/>
              </a:rPr>
              <a:t> Genaue Information zur Lizenz GNU:</a:t>
            </a:r>
          </a:p>
          <a:p>
            <a:pPr>
              <a:buFontTx/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http://en.wikipedia.org/wiki/Wikipedia:Text </a:t>
            </a:r>
            <a:r>
              <a:rPr lang="de-DE" sz="2400" dirty="0" err="1">
                <a:solidFill>
                  <a:schemeClr val="bg1"/>
                </a:solidFill>
                <a:latin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of_the_GNU_Free_Documentation_License</a:t>
            </a:r>
            <a:endParaRPr lang="de-DE" sz="2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  <a:defRPr/>
            </a:pP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de-DE" sz="319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CCA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endParaRPr lang="de-DE" sz="2400" dirty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solidFill>
                  <a:schemeClr val="bg1"/>
                </a:solidFill>
                <a:latin typeface="Arial" charset="0"/>
              </a:rPr>
              <a:t>Genaue Information zur Lizenz 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Creative Commons :</a:t>
            </a:r>
          </a:p>
          <a:p>
            <a:pPr marL="0" indent="0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http://en.wikipedia.org/wiki/Creative_Commons</a:t>
            </a: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de-DE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49795" y="908720"/>
            <a:ext cx="11202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Die </a:t>
            </a:r>
            <a:r>
              <a:rPr lang="de-DE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grüne Welle</a:t>
            </a:r>
            <a:endParaRPr lang="de-DE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13892" y="4149080"/>
            <a:ext cx="87587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 k</a:t>
            </a:r>
            <a:r>
              <a:rPr lang="de-DE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ritisch hinterfragt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16CE85F-FC73-4567-BB7F-626EA5F5D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10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49795" y="908720"/>
            <a:ext cx="11202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Die </a:t>
            </a:r>
            <a:r>
              <a:rPr lang="de-DE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grüne Welle</a:t>
            </a:r>
            <a:endParaRPr lang="de-DE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13892" y="4149080"/>
            <a:ext cx="87587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 k</a:t>
            </a:r>
            <a:r>
              <a:rPr lang="de-DE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ritisch hinterfragt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16CE85F-FC73-4567-BB7F-626EA5F5D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7500B428-27DA-45B1-AA47-3B5C2CE77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92" cy="6861764"/>
          </a:xfrm>
          <a:prstGeom prst="rect">
            <a:avLst/>
          </a:prstGeom>
        </p:spPr>
      </p:pic>
      <p:pic>
        <p:nvPicPr>
          <p:cNvPr id="10" name="Shape 74">
            <a:extLst>
              <a:ext uri="{FF2B5EF4-FFF2-40B4-BE49-F238E27FC236}">
                <a16:creationId xmlns:a16="http://schemas.microsoft.com/office/drawing/2014/main" xmlns="" id="{43432D46-BCEF-4711-9CF7-D04869516C8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705" t="26348" r="53615" b="19292"/>
          <a:stretch/>
        </p:blipFill>
        <p:spPr>
          <a:xfrm>
            <a:off x="2883621" y="197164"/>
            <a:ext cx="3349874" cy="19442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" name="Shape 75">
            <a:extLst>
              <a:ext uri="{FF2B5EF4-FFF2-40B4-BE49-F238E27FC236}">
                <a16:creationId xmlns:a16="http://schemas.microsoft.com/office/drawing/2014/main" xmlns="" id="{52266C73-64B5-486C-8183-8604732292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9506" t="26451" r="8815" b="19188"/>
          <a:stretch/>
        </p:blipFill>
        <p:spPr>
          <a:xfrm>
            <a:off x="6254210" y="197164"/>
            <a:ext cx="3349872" cy="19442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43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08" y="-2118997"/>
            <a:ext cx="13465496" cy="897699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1814147" y="6453336"/>
            <a:ext cx="3786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bg1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84702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16" y="-1323528"/>
            <a:ext cx="12591256" cy="839417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820054" y="6165304"/>
            <a:ext cx="3786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bg1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8445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7046C314-C994-47CC-BD4E-5BC2A47A4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8" y="476672"/>
            <a:ext cx="12168428" cy="8429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800" dirty="0">
                <a:solidFill>
                  <a:srgbClr val="91000B"/>
                </a:solidFill>
              </a:rPr>
              <a:t>Grundlagen der Grünen</a:t>
            </a:r>
            <a:endParaRPr lang="de-DE" sz="48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01924" y="2780928"/>
            <a:ext cx="5839227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200" dirty="0">
                <a:solidFill>
                  <a:schemeClr val="bg1"/>
                </a:solidFill>
              </a:rPr>
              <a:t>Neo-Marxismus</a:t>
            </a:r>
          </a:p>
          <a:p>
            <a:pPr>
              <a:lnSpc>
                <a:spcPct val="90000"/>
              </a:lnSpc>
            </a:pPr>
            <a:endParaRPr lang="de-DE" sz="3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3200" dirty="0">
                <a:solidFill>
                  <a:schemeClr val="bg1"/>
                </a:solidFill>
              </a:rPr>
              <a:t>Neuheidnische Naturmystik</a:t>
            </a:r>
          </a:p>
        </p:txBody>
      </p:sp>
    </p:spTree>
    <p:extLst>
      <p:ext uri="{BB962C8B-B14F-4D97-AF65-F5344CB8AC3E}">
        <p14:creationId xmlns:p14="http://schemas.microsoft.com/office/powerpoint/2010/main" val="315881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372" y="-35396"/>
            <a:ext cx="13488366" cy="68933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134972" y="6165304"/>
            <a:ext cx="3786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bg1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06358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ras, draußen, grün, Spieler enthält.&#10;&#10;Automatisch generierte Beschreibung">
            <a:extLst>
              <a:ext uri="{FF2B5EF4-FFF2-40B4-BE49-F238E27FC236}">
                <a16:creationId xmlns:a16="http://schemas.microsoft.com/office/drawing/2014/main" xmlns="" id="{7046C314-C994-47CC-BD4E-5BC2A47A4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8" y="476672"/>
            <a:ext cx="12168428" cy="8429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800" dirty="0">
                <a:solidFill>
                  <a:srgbClr val="91000B"/>
                </a:solidFill>
              </a:rPr>
              <a:t>Bibel und Umweltschutz</a:t>
            </a:r>
            <a:endParaRPr lang="de-DE" sz="4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D80263F2-1F9F-42D0-8A3B-064260E1A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" y="3505693"/>
            <a:ext cx="11696571" cy="41486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8D43B73-7569-436E-9266-CE846C456F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t="26173" r="26298" b="53520"/>
          <a:stretch/>
        </p:blipFill>
        <p:spPr>
          <a:xfrm>
            <a:off x="3214092" y="1800004"/>
            <a:ext cx="5040560" cy="1392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485A4E9-9200-435B-B96B-F97CC5823248}"/>
              </a:ext>
            </a:extLst>
          </p:cNvPr>
          <p:cNvSpPr txBox="1"/>
          <p:nvPr/>
        </p:nvSpPr>
        <p:spPr>
          <a:xfrm>
            <a:off x="2926060" y="1958074"/>
            <a:ext cx="5778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CH" sz="2400" dirty="0">
                <a:solidFill>
                  <a:schemeClr val="bg1"/>
                </a:solidFill>
              </a:rPr>
              <a:t>… und die zu verderben, </a:t>
            </a:r>
          </a:p>
          <a:p>
            <a:pPr algn="ctr">
              <a:lnSpc>
                <a:spcPct val="90000"/>
              </a:lnSpc>
            </a:pPr>
            <a:r>
              <a:rPr lang="de-CH" sz="2400" dirty="0">
                <a:solidFill>
                  <a:schemeClr val="bg1"/>
                </a:solidFill>
              </a:rPr>
              <a:t>welche die Erde verderben. </a:t>
            </a:r>
          </a:p>
          <a:p>
            <a:pPr algn="ctr">
              <a:lnSpc>
                <a:spcPct val="90000"/>
              </a:lnSpc>
            </a:pPr>
            <a:endParaRPr lang="de-CH" sz="14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CH" i="1" dirty="0">
                <a:solidFill>
                  <a:schemeClr val="bg1"/>
                </a:solidFill>
              </a:rPr>
              <a:t>Off 11,18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379852" y="6093296"/>
            <a:ext cx="3786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1200" dirty="0">
                <a:solidFill>
                  <a:schemeClr val="bg1"/>
                </a:solidFill>
              </a:rPr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682205535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33CC421-9658-4F38-BB01-C00C24131C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Serie Weltkarten, Präsentation Europäischer Kontinent (Breitbild)</Template>
  <TotalTime>0</TotalTime>
  <Words>1344</Words>
  <Application>Microsoft Office PowerPoint</Application>
  <PresentationFormat>Benutzerdefiniert</PresentationFormat>
  <Paragraphs>295</Paragraphs>
  <Slides>47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6" baseType="lpstr">
      <vt:lpstr>Arial</vt:lpstr>
      <vt:lpstr>Century Gothic</vt:lpstr>
      <vt:lpstr>Garamond</vt:lpstr>
      <vt:lpstr>Impact</vt:lpstr>
      <vt:lpstr>Noto Sans Symbols</vt:lpstr>
      <vt:lpstr>Times New Roman</vt:lpstr>
      <vt:lpstr>Verdana</vt:lpstr>
      <vt:lpstr>Wingdings</vt:lpstr>
      <vt:lpstr>Continental_Europe_16x9</vt:lpstr>
      <vt:lpstr>PowerPoint-Präsentation</vt:lpstr>
      <vt:lpstr>PowerPoint-Präsentation</vt:lpstr>
      <vt:lpstr>PowerPoint-Präsentation</vt:lpstr>
      <vt:lpstr>Kritik von Seiten der Grünen</vt:lpstr>
      <vt:lpstr>PowerPoint-Präsentation</vt:lpstr>
      <vt:lpstr>PowerPoint-Präsentation</vt:lpstr>
      <vt:lpstr>Grundlagen der Grünen</vt:lpstr>
      <vt:lpstr>PowerPoint-Präsentation</vt:lpstr>
      <vt:lpstr>Bibel und Umweltschutz</vt:lpstr>
      <vt:lpstr>Bibel und Umweltschutz</vt:lpstr>
      <vt:lpstr>Bibel und Tierschutz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Grundlagen der Grünen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2015-06-22T16:19:28Z</dcterms:created>
  <dcterms:modified xsi:type="dcterms:W3CDTF">2019-10-24T11:41:45Z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